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7" r:id="rId1"/>
  </p:sldMasterIdLst>
  <p:notesMasterIdLst>
    <p:notesMasterId r:id="rId26"/>
  </p:notesMasterIdLst>
  <p:sldIdLst>
    <p:sldId id="265" r:id="rId2"/>
    <p:sldId id="256" r:id="rId3"/>
    <p:sldId id="258" r:id="rId4"/>
    <p:sldId id="269" r:id="rId5"/>
    <p:sldId id="257" r:id="rId6"/>
    <p:sldId id="259" r:id="rId7"/>
    <p:sldId id="261" r:id="rId8"/>
    <p:sldId id="262" r:id="rId9"/>
    <p:sldId id="270" r:id="rId10"/>
    <p:sldId id="271" r:id="rId11"/>
    <p:sldId id="272" r:id="rId12"/>
    <p:sldId id="273" r:id="rId13"/>
    <p:sldId id="264" r:id="rId14"/>
    <p:sldId id="274" r:id="rId15"/>
    <p:sldId id="263" r:id="rId16"/>
    <p:sldId id="266" r:id="rId17"/>
    <p:sldId id="267" r:id="rId18"/>
    <p:sldId id="268" r:id="rId19"/>
    <p:sldId id="278" r:id="rId20"/>
    <p:sldId id="279" r:id="rId21"/>
    <p:sldId id="275" r:id="rId22"/>
    <p:sldId id="276" r:id="rId23"/>
    <p:sldId id="277" r:id="rId24"/>
    <p:sldId id="280"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3" autoAdjust="0"/>
    <p:restoredTop sz="94660"/>
  </p:normalViewPr>
  <p:slideViewPr>
    <p:cSldViewPr snapToGrid="0">
      <p:cViewPr varScale="1">
        <p:scale>
          <a:sx n="68" d="100"/>
          <a:sy n="68" d="100"/>
        </p:scale>
        <p:origin x="8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b="1" dirty="0" err="1"/>
              <a:t>Composición</a:t>
            </a:r>
            <a:r>
              <a:rPr lang="en-US" b="1" dirty="0"/>
              <a:t> de los </a:t>
            </a:r>
            <a:r>
              <a:rPr lang="en-US" b="1" dirty="0" err="1"/>
              <a:t>Consejos</a:t>
            </a:r>
            <a:r>
              <a:rPr lang="en-US" b="1" dirty="0"/>
              <a:t> de Cuenca</a:t>
            </a:r>
          </a:p>
        </c:rich>
      </c:tx>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 de participación</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Hoja1!$A$2:$A$4</c:f>
              <c:strCache>
                <c:ptCount val="3"/>
                <c:pt idx="0">
                  <c:v>Usuarios</c:v>
                </c:pt>
                <c:pt idx="1">
                  <c:v>Gobiernos estatales y municipales</c:v>
                </c:pt>
                <c:pt idx="2">
                  <c:v>Gobierno federal</c:v>
                </c:pt>
              </c:strCache>
            </c:strRef>
          </c:cat>
          <c:val>
            <c:numRef>
              <c:f>Hoja1!$B$2:$B$4</c:f>
              <c:numCache>
                <c:formatCode>General</c:formatCode>
                <c:ptCount val="3"/>
                <c:pt idx="0">
                  <c:v>0.5</c:v>
                </c:pt>
                <c:pt idx="1">
                  <c:v>0.35</c:v>
                </c:pt>
                <c:pt idx="2">
                  <c:v>0.15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sz="1800"/>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12039-AF3B-4086-BB80-1A7B460B8DD4}" type="doc">
      <dgm:prSet loTypeId="urn:microsoft.com/office/officeart/2005/8/layout/cycle6" loCatId="cycle" qsTypeId="urn:microsoft.com/office/officeart/2005/8/quickstyle/simple3" qsCatId="simple" csTypeId="urn:microsoft.com/office/officeart/2005/8/colors/colorful4" csCatId="colorful" phldr="1"/>
      <dgm:spPr/>
      <dgm:t>
        <a:bodyPr/>
        <a:lstStyle/>
        <a:p>
          <a:endParaRPr lang="es-MX"/>
        </a:p>
      </dgm:t>
    </dgm:pt>
    <dgm:pt modelId="{137822BF-2DA7-4C71-8AEC-F55B50F4AA65}">
      <dgm:prSet phldrT="[Texto]" custT="1"/>
      <dgm:spPr/>
      <dgm:t>
        <a:bodyPr/>
        <a:lstStyle/>
        <a:p>
          <a:r>
            <a:rPr lang="es-MX" sz="1400" b="1" dirty="0" smtClean="0">
              <a:latin typeface="Verdana" panose="020B0604030504040204" pitchFamily="34" charset="0"/>
              <a:ea typeface="Verdana" panose="020B0604030504040204" pitchFamily="34" charset="0"/>
              <a:cs typeface="Verdana" panose="020B0604030504040204" pitchFamily="34" charset="0"/>
            </a:rPr>
            <a:t>Planeación</a:t>
          </a:r>
          <a:endParaRPr lang="es-MX" sz="1400" b="1" dirty="0">
            <a:latin typeface="Verdana" panose="020B0604030504040204" pitchFamily="34" charset="0"/>
            <a:ea typeface="Verdana" panose="020B0604030504040204" pitchFamily="34" charset="0"/>
            <a:cs typeface="Verdana" panose="020B0604030504040204" pitchFamily="34" charset="0"/>
          </a:endParaRPr>
        </a:p>
      </dgm:t>
    </dgm:pt>
    <dgm:pt modelId="{E1D22267-B494-4039-9674-36FB6F26BB81}" type="parTrans" cxnId="{97511D5C-58E1-4B03-AFF5-724A2262E97E}">
      <dgm:prSet/>
      <dgm:spPr/>
      <dgm:t>
        <a:bodyPr/>
        <a:lstStyle/>
        <a:p>
          <a:endParaRPr lang="es-MX" sz="1400">
            <a:latin typeface="Soberana Sans" panose="02000000000000000000" pitchFamily="50" charset="0"/>
          </a:endParaRPr>
        </a:p>
      </dgm:t>
    </dgm:pt>
    <dgm:pt modelId="{2E64CD19-058E-48D0-A64C-A773F70D0EEA}" type="sibTrans" cxnId="{97511D5C-58E1-4B03-AFF5-724A2262E97E}">
      <dgm:prSet/>
      <dgm:spPr/>
      <dgm:t>
        <a:bodyPr/>
        <a:lstStyle/>
        <a:p>
          <a:endParaRPr lang="es-MX" sz="1400">
            <a:latin typeface="Soberana Sans" panose="02000000000000000000" pitchFamily="50" charset="0"/>
          </a:endParaRPr>
        </a:p>
      </dgm:t>
    </dgm:pt>
    <dgm:pt modelId="{E776742F-794C-4C04-AD1C-90F91D25B631}">
      <dgm:prSet phldrT="[Texto]" custT="1"/>
      <dgm:spPr/>
      <dgm:t>
        <a:bodyPr/>
        <a:lstStyle/>
        <a:p>
          <a:r>
            <a:rPr lang="es-MX" sz="1400" b="1" dirty="0" smtClean="0">
              <a:latin typeface="Verdana" panose="020B0604030504040204" pitchFamily="34" charset="0"/>
              <a:ea typeface="Verdana" panose="020B0604030504040204" pitchFamily="34" charset="0"/>
              <a:cs typeface="Verdana" panose="020B0604030504040204" pitchFamily="34" charset="0"/>
            </a:rPr>
            <a:t>Gestión</a:t>
          </a:r>
          <a:endParaRPr lang="es-MX" sz="1400" b="1" dirty="0">
            <a:latin typeface="Verdana" panose="020B0604030504040204" pitchFamily="34" charset="0"/>
            <a:ea typeface="Verdana" panose="020B0604030504040204" pitchFamily="34" charset="0"/>
            <a:cs typeface="Verdana" panose="020B0604030504040204" pitchFamily="34" charset="0"/>
          </a:endParaRPr>
        </a:p>
      </dgm:t>
    </dgm:pt>
    <dgm:pt modelId="{50B96D39-B21A-4F60-AE25-E016A757FA8D}" type="parTrans" cxnId="{ADD822B5-3A0F-406D-89D5-FD94C6456183}">
      <dgm:prSet/>
      <dgm:spPr/>
      <dgm:t>
        <a:bodyPr/>
        <a:lstStyle/>
        <a:p>
          <a:endParaRPr lang="es-MX" sz="1400">
            <a:latin typeface="Soberana Sans" panose="02000000000000000000" pitchFamily="50" charset="0"/>
          </a:endParaRPr>
        </a:p>
      </dgm:t>
    </dgm:pt>
    <dgm:pt modelId="{5797C394-86F9-4D79-BEFB-C801B4160B5C}" type="sibTrans" cxnId="{ADD822B5-3A0F-406D-89D5-FD94C6456183}">
      <dgm:prSet/>
      <dgm:spPr/>
      <dgm:t>
        <a:bodyPr/>
        <a:lstStyle/>
        <a:p>
          <a:endParaRPr lang="es-MX" sz="1400">
            <a:latin typeface="Soberana Sans" panose="02000000000000000000" pitchFamily="50" charset="0"/>
          </a:endParaRPr>
        </a:p>
      </dgm:t>
    </dgm:pt>
    <dgm:pt modelId="{588CC72A-C07B-4880-A3F4-27A543D85779}">
      <dgm:prSet phldrT="[Texto]" custT="1"/>
      <dgm:spPr/>
      <dgm:t>
        <a:bodyPr/>
        <a:lstStyle/>
        <a:p>
          <a:r>
            <a:rPr lang="es-MX" sz="1400" b="1" dirty="0" smtClean="0">
              <a:latin typeface="Verdana" panose="020B0604030504040204" pitchFamily="34" charset="0"/>
              <a:ea typeface="Verdana" panose="020B0604030504040204" pitchFamily="34" charset="0"/>
              <a:cs typeface="Verdana" panose="020B0604030504040204" pitchFamily="34" charset="0"/>
            </a:rPr>
            <a:t>Fomento </a:t>
          </a:r>
        </a:p>
        <a:p>
          <a:r>
            <a:rPr lang="es-MX" sz="1400" b="1" dirty="0" smtClean="0">
              <a:latin typeface="Verdana" panose="020B0604030504040204" pitchFamily="34" charset="0"/>
              <a:ea typeface="Verdana" panose="020B0604030504040204" pitchFamily="34" charset="0"/>
              <a:cs typeface="Verdana" panose="020B0604030504040204" pitchFamily="34" charset="0"/>
            </a:rPr>
            <a:t>Económico</a:t>
          </a:r>
          <a:endParaRPr lang="es-MX" sz="1400" b="1" dirty="0">
            <a:latin typeface="Verdana" panose="020B0604030504040204" pitchFamily="34" charset="0"/>
            <a:ea typeface="Verdana" panose="020B0604030504040204" pitchFamily="34" charset="0"/>
            <a:cs typeface="Verdana" panose="020B0604030504040204" pitchFamily="34" charset="0"/>
          </a:endParaRPr>
        </a:p>
      </dgm:t>
    </dgm:pt>
    <dgm:pt modelId="{5C8EBEF2-6E0D-4C62-B828-7B040B20DA38}" type="parTrans" cxnId="{7A5EBF37-1868-4F14-8D27-599E0D09D530}">
      <dgm:prSet/>
      <dgm:spPr/>
      <dgm:t>
        <a:bodyPr/>
        <a:lstStyle/>
        <a:p>
          <a:endParaRPr lang="es-MX" sz="1400"/>
        </a:p>
      </dgm:t>
    </dgm:pt>
    <dgm:pt modelId="{F02D6A5D-0A35-4EC4-BBAE-4DB67EB9F36B}" type="sibTrans" cxnId="{7A5EBF37-1868-4F14-8D27-599E0D09D530}">
      <dgm:prSet/>
      <dgm:spPr/>
      <dgm:t>
        <a:bodyPr/>
        <a:lstStyle/>
        <a:p>
          <a:endParaRPr lang="es-MX" sz="1400"/>
        </a:p>
      </dgm:t>
    </dgm:pt>
    <dgm:pt modelId="{6505BAB2-0702-4277-B15E-1347D59672A5}">
      <dgm:prSet phldrT="[Texto]" custT="1"/>
      <dgm:spPr/>
      <dgm:t>
        <a:bodyPr/>
        <a:lstStyle/>
        <a:p>
          <a:r>
            <a:rPr lang="es-MX" sz="1200" b="1" dirty="0" smtClean="0">
              <a:latin typeface="Verdana" panose="020B0604030504040204" pitchFamily="34" charset="0"/>
              <a:ea typeface="Verdana" panose="020B0604030504040204" pitchFamily="34" charset="0"/>
              <a:cs typeface="Verdana" panose="020B0604030504040204" pitchFamily="34" charset="0"/>
            </a:rPr>
            <a:t>Corresponsabilidad</a:t>
          </a:r>
          <a:endParaRPr lang="es-MX" sz="1200" b="1" dirty="0">
            <a:latin typeface="Verdana" panose="020B0604030504040204" pitchFamily="34" charset="0"/>
            <a:ea typeface="Verdana" panose="020B0604030504040204" pitchFamily="34" charset="0"/>
            <a:cs typeface="Verdana" panose="020B0604030504040204" pitchFamily="34" charset="0"/>
          </a:endParaRPr>
        </a:p>
      </dgm:t>
    </dgm:pt>
    <dgm:pt modelId="{6D7B6111-A00D-4982-A710-582C35C477C0}" type="parTrans" cxnId="{04CCA5C5-F773-4E47-9513-56304350CF89}">
      <dgm:prSet/>
      <dgm:spPr/>
      <dgm:t>
        <a:bodyPr/>
        <a:lstStyle/>
        <a:p>
          <a:endParaRPr lang="es-MX" sz="1400"/>
        </a:p>
      </dgm:t>
    </dgm:pt>
    <dgm:pt modelId="{FE0A832C-635F-47F6-ABE4-46FA0829B1EC}" type="sibTrans" cxnId="{04CCA5C5-F773-4E47-9513-56304350CF89}">
      <dgm:prSet/>
      <dgm:spPr/>
      <dgm:t>
        <a:bodyPr/>
        <a:lstStyle/>
        <a:p>
          <a:endParaRPr lang="es-MX" sz="1400"/>
        </a:p>
      </dgm:t>
    </dgm:pt>
    <dgm:pt modelId="{185E4DEB-7D99-4D5D-98F4-AE8245ED6F8A}" type="pres">
      <dgm:prSet presAssocID="{52512039-AF3B-4086-BB80-1A7B460B8DD4}" presName="cycle" presStyleCnt="0">
        <dgm:presLayoutVars>
          <dgm:dir/>
          <dgm:resizeHandles val="exact"/>
        </dgm:presLayoutVars>
      </dgm:prSet>
      <dgm:spPr/>
      <dgm:t>
        <a:bodyPr/>
        <a:lstStyle/>
        <a:p>
          <a:endParaRPr lang="es-MX"/>
        </a:p>
      </dgm:t>
    </dgm:pt>
    <dgm:pt modelId="{FDF2831E-1759-4CBE-8F7D-8271BCDD38A4}" type="pres">
      <dgm:prSet presAssocID="{137822BF-2DA7-4C71-8AEC-F55B50F4AA65}" presName="node" presStyleLbl="node1" presStyleIdx="0" presStyleCnt="4">
        <dgm:presLayoutVars>
          <dgm:bulletEnabled val="1"/>
        </dgm:presLayoutVars>
      </dgm:prSet>
      <dgm:spPr/>
      <dgm:t>
        <a:bodyPr/>
        <a:lstStyle/>
        <a:p>
          <a:endParaRPr lang="es-MX"/>
        </a:p>
      </dgm:t>
    </dgm:pt>
    <dgm:pt modelId="{2F099725-CED6-438A-8393-CDF6DEBC61B2}" type="pres">
      <dgm:prSet presAssocID="{137822BF-2DA7-4C71-8AEC-F55B50F4AA65}" presName="spNode" presStyleCnt="0"/>
      <dgm:spPr/>
      <dgm:t>
        <a:bodyPr/>
        <a:lstStyle/>
        <a:p>
          <a:endParaRPr lang="es-MX"/>
        </a:p>
      </dgm:t>
    </dgm:pt>
    <dgm:pt modelId="{54AD8F32-933A-4146-A836-819DD8A342FE}" type="pres">
      <dgm:prSet presAssocID="{2E64CD19-058E-48D0-A64C-A773F70D0EEA}" presName="sibTrans" presStyleLbl="sibTrans1D1" presStyleIdx="0" presStyleCnt="4"/>
      <dgm:spPr/>
      <dgm:t>
        <a:bodyPr/>
        <a:lstStyle/>
        <a:p>
          <a:endParaRPr lang="es-MX"/>
        </a:p>
      </dgm:t>
    </dgm:pt>
    <dgm:pt modelId="{F27EAC6A-6EB0-467E-9940-3344625D7152}" type="pres">
      <dgm:prSet presAssocID="{E776742F-794C-4C04-AD1C-90F91D25B631}" presName="node" presStyleLbl="node1" presStyleIdx="1" presStyleCnt="4">
        <dgm:presLayoutVars>
          <dgm:bulletEnabled val="1"/>
        </dgm:presLayoutVars>
      </dgm:prSet>
      <dgm:spPr/>
      <dgm:t>
        <a:bodyPr/>
        <a:lstStyle/>
        <a:p>
          <a:endParaRPr lang="es-MX"/>
        </a:p>
      </dgm:t>
    </dgm:pt>
    <dgm:pt modelId="{6BEA1085-D43A-4BCA-A443-264F2E9E1E8A}" type="pres">
      <dgm:prSet presAssocID="{E776742F-794C-4C04-AD1C-90F91D25B631}" presName="spNode" presStyleCnt="0"/>
      <dgm:spPr/>
      <dgm:t>
        <a:bodyPr/>
        <a:lstStyle/>
        <a:p>
          <a:endParaRPr lang="es-MX"/>
        </a:p>
      </dgm:t>
    </dgm:pt>
    <dgm:pt modelId="{44ED5387-E764-4EDE-ACD4-02F60B8EF53D}" type="pres">
      <dgm:prSet presAssocID="{5797C394-86F9-4D79-BEFB-C801B4160B5C}" presName="sibTrans" presStyleLbl="sibTrans1D1" presStyleIdx="1" presStyleCnt="4"/>
      <dgm:spPr/>
      <dgm:t>
        <a:bodyPr/>
        <a:lstStyle/>
        <a:p>
          <a:endParaRPr lang="es-MX"/>
        </a:p>
      </dgm:t>
    </dgm:pt>
    <dgm:pt modelId="{35F74AC3-FFED-48D6-AC5F-787217738258}" type="pres">
      <dgm:prSet presAssocID="{588CC72A-C07B-4880-A3F4-27A543D85779}" presName="node" presStyleLbl="node1" presStyleIdx="2" presStyleCnt="4">
        <dgm:presLayoutVars>
          <dgm:bulletEnabled val="1"/>
        </dgm:presLayoutVars>
      </dgm:prSet>
      <dgm:spPr/>
      <dgm:t>
        <a:bodyPr/>
        <a:lstStyle/>
        <a:p>
          <a:endParaRPr lang="es-MX"/>
        </a:p>
      </dgm:t>
    </dgm:pt>
    <dgm:pt modelId="{67D2DFCD-41DA-4390-BF42-6C3533EB3004}" type="pres">
      <dgm:prSet presAssocID="{588CC72A-C07B-4880-A3F4-27A543D85779}" presName="spNode" presStyleCnt="0"/>
      <dgm:spPr/>
      <dgm:t>
        <a:bodyPr/>
        <a:lstStyle/>
        <a:p>
          <a:endParaRPr lang="es-MX"/>
        </a:p>
      </dgm:t>
    </dgm:pt>
    <dgm:pt modelId="{46736EDF-350A-486E-AB10-AA2E4C9F23B9}" type="pres">
      <dgm:prSet presAssocID="{F02D6A5D-0A35-4EC4-BBAE-4DB67EB9F36B}" presName="sibTrans" presStyleLbl="sibTrans1D1" presStyleIdx="2" presStyleCnt="4"/>
      <dgm:spPr/>
      <dgm:t>
        <a:bodyPr/>
        <a:lstStyle/>
        <a:p>
          <a:endParaRPr lang="es-MX"/>
        </a:p>
      </dgm:t>
    </dgm:pt>
    <dgm:pt modelId="{2CDAB1DD-5FBD-4F50-B6F9-4C658403BCC3}" type="pres">
      <dgm:prSet presAssocID="{6505BAB2-0702-4277-B15E-1347D59672A5}" presName="node" presStyleLbl="node1" presStyleIdx="3" presStyleCnt="4" custScaleX="127855">
        <dgm:presLayoutVars>
          <dgm:bulletEnabled val="1"/>
        </dgm:presLayoutVars>
      </dgm:prSet>
      <dgm:spPr/>
      <dgm:t>
        <a:bodyPr/>
        <a:lstStyle/>
        <a:p>
          <a:endParaRPr lang="es-MX"/>
        </a:p>
      </dgm:t>
    </dgm:pt>
    <dgm:pt modelId="{A3C47469-0E48-4122-B65D-92CA8D61BF2F}" type="pres">
      <dgm:prSet presAssocID="{6505BAB2-0702-4277-B15E-1347D59672A5}" presName="spNode" presStyleCnt="0"/>
      <dgm:spPr/>
      <dgm:t>
        <a:bodyPr/>
        <a:lstStyle/>
        <a:p>
          <a:endParaRPr lang="es-MX"/>
        </a:p>
      </dgm:t>
    </dgm:pt>
    <dgm:pt modelId="{3B060DA5-388D-425C-9BD9-E13ADEFDB723}" type="pres">
      <dgm:prSet presAssocID="{FE0A832C-635F-47F6-ABE4-46FA0829B1EC}" presName="sibTrans" presStyleLbl="sibTrans1D1" presStyleIdx="3" presStyleCnt="4"/>
      <dgm:spPr/>
      <dgm:t>
        <a:bodyPr/>
        <a:lstStyle/>
        <a:p>
          <a:endParaRPr lang="es-MX"/>
        </a:p>
      </dgm:t>
    </dgm:pt>
  </dgm:ptLst>
  <dgm:cxnLst>
    <dgm:cxn modelId="{EF98CE00-9A19-472D-9CFF-10F8BBCCAF58}" type="presOf" srcId="{2E64CD19-058E-48D0-A64C-A773F70D0EEA}" destId="{54AD8F32-933A-4146-A836-819DD8A342FE}" srcOrd="0" destOrd="0" presId="urn:microsoft.com/office/officeart/2005/8/layout/cycle6"/>
    <dgm:cxn modelId="{5C9BEF53-B6C7-48D5-8999-83B1D37C5357}" type="presOf" srcId="{588CC72A-C07B-4880-A3F4-27A543D85779}" destId="{35F74AC3-FFED-48D6-AC5F-787217738258}" srcOrd="0" destOrd="0" presId="urn:microsoft.com/office/officeart/2005/8/layout/cycle6"/>
    <dgm:cxn modelId="{04CCA5C5-F773-4E47-9513-56304350CF89}" srcId="{52512039-AF3B-4086-BB80-1A7B460B8DD4}" destId="{6505BAB2-0702-4277-B15E-1347D59672A5}" srcOrd="3" destOrd="0" parTransId="{6D7B6111-A00D-4982-A710-582C35C477C0}" sibTransId="{FE0A832C-635F-47F6-ABE4-46FA0829B1EC}"/>
    <dgm:cxn modelId="{97511D5C-58E1-4B03-AFF5-724A2262E97E}" srcId="{52512039-AF3B-4086-BB80-1A7B460B8DD4}" destId="{137822BF-2DA7-4C71-8AEC-F55B50F4AA65}" srcOrd="0" destOrd="0" parTransId="{E1D22267-B494-4039-9674-36FB6F26BB81}" sibTransId="{2E64CD19-058E-48D0-A64C-A773F70D0EEA}"/>
    <dgm:cxn modelId="{7E190C28-8EEB-4BBD-B009-84A46DB530D0}" type="presOf" srcId="{6505BAB2-0702-4277-B15E-1347D59672A5}" destId="{2CDAB1DD-5FBD-4F50-B6F9-4C658403BCC3}" srcOrd="0" destOrd="0" presId="urn:microsoft.com/office/officeart/2005/8/layout/cycle6"/>
    <dgm:cxn modelId="{99D3453B-ECF7-4D34-9588-68F4C80885A5}" type="presOf" srcId="{F02D6A5D-0A35-4EC4-BBAE-4DB67EB9F36B}" destId="{46736EDF-350A-486E-AB10-AA2E4C9F23B9}" srcOrd="0" destOrd="0" presId="urn:microsoft.com/office/officeart/2005/8/layout/cycle6"/>
    <dgm:cxn modelId="{305083D5-9CF5-4461-803B-B945524C49AB}" type="presOf" srcId="{FE0A832C-635F-47F6-ABE4-46FA0829B1EC}" destId="{3B060DA5-388D-425C-9BD9-E13ADEFDB723}" srcOrd="0" destOrd="0" presId="urn:microsoft.com/office/officeart/2005/8/layout/cycle6"/>
    <dgm:cxn modelId="{7A5EBF37-1868-4F14-8D27-599E0D09D530}" srcId="{52512039-AF3B-4086-BB80-1A7B460B8DD4}" destId="{588CC72A-C07B-4880-A3F4-27A543D85779}" srcOrd="2" destOrd="0" parTransId="{5C8EBEF2-6E0D-4C62-B828-7B040B20DA38}" sibTransId="{F02D6A5D-0A35-4EC4-BBAE-4DB67EB9F36B}"/>
    <dgm:cxn modelId="{EFEE7E1E-FCB2-4E74-90F6-5FE15C85AFE7}" type="presOf" srcId="{137822BF-2DA7-4C71-8AEC-F55B50F4AA65}" destId="{FDF2831E-1759-4CBE-8F7D-8271BCDD38A4}" srcOrd="0" destOrd="0" presId="urn:microsoft.com/office/officeart/2005/8/layout/cycle6"/>
    <dgm:cxn modelId="{A80BD1C0-4DF0-4192-A96C-1E4186A19533}" type="presOf" srcId="{5797C394-86F9-4D79-BEFB-C801B4160B5C}" destId="{44ED5387-E764-4EDE-ACD4-02F60B8EF53D}" srcOrd="0" destOrd="0" presId="urn:microsoft.com/office/officeart/2005/8/layout/cycle6"/>
    <dgm:cxn modelId="{ADD822B5-3A0F-406D-89D5-FD94C6456183}" srcId="{52512039-AF3B-4086-BB80-1A7B460B8DD4}" destId="{E776742F-794C-4C04-AD1C-90F91D25B631}" srcOrd="1" destOrd="0" parTransId="{50B96D39-B21A-4F60-AE25-E016A757FA8D}" sibTransId="{5797C394-86F9-4D79-BEFB-C801B4160B5C}"/>
    <dgm:cxn modelId="{FD0372F4-070B-4EAD-B38D-72C683518C54}" type="presOf" srcId="{E776742F-794C-4C04-AD1C-90F91D25B631}" destId="{F27EAC6A-6EB0-467E-9940-3344625D7152}" srcOrd="0" destOrd="0" presId="urn:microsoft.com/office/officeart/2005/8/layout/cycle6"/>
    <dgm:cxn modelId="{E3167CA5-6600-446B-9CAF-88118AE073BE}" type="presOf" srcId="{52512039-AF3B-4086-BB80-1A7B460B8DD4}" destId="{185E4DEB-7D99-4D5D-98F4-AE8245ED6F8A}" srcOrd="0" destOrd="0" presId="urn:microsoft.com/office/officeart/2005/8/layout/cycle6"/>
    <dgm:cxn modelId="{7155A298-C752-43BE-8F09-7E4957E73C4A}" type="presParOf" srcId="{185E4DEB-7D99-4D5D-98F4-AE8245ED6F8A}" destId="{FDF2831E-1759-4CBE-8F7D-8271BCDD38A4}" srcOrd="0" destOrd="0" presId="urn:microsoft.com/office/officeart/2005/8/layout/cycle6"/>
    <dgm:cxn modelId="{0F2888E0-47D0-4715-9AB7-84A6329EFE9E}" type="presParOf" srcId="{185E4DEB-7D99-4D5D-98F4-AE8245ED6F8A}" destId="{2F099725-CED6-438A-8393-CDF6DEBC61B2}" srcOrd="1" destOrd="0" presId="urn:microsoft.com/office/officeart/2005/8/layout/cycle6"/>
    <dgm:cxn modelId="{5B252E49-5334-4AEF-AA76-C18148F79171}" type="presParOf" srcId="{185E4DEB-7D99-4D5D-98F4-AE8245ED6F8A}" destId="{54AD8F32-933A-4146-A836-819DD8A342FE}" srcOrd="2" destOrd="0" presId="urn:microsoft.com/office/officeart/2005/8/layout/cycle6"/>
    <dgm:cxn modelId="{925AC954-3B09-4FCA-BFBC-1C0F16E8F06B}" type="presParOf" srcId="{185E4DEB-7D99-4D5D-98F4-AE8245ED6F8A}" destId="{F27EAC6A-6EB0-467E-9940-3344625D7152}" srcOrd="3" destOrd="0" presId="urn:microsoft.com/office/officeart/2005/8/layout/cycle6"/>
    <dgm:cxn modelId="{D3823E8F-4A28-47ED-8FC8-5A18D2E9FD92}" type="presParOf" srcId="{185E4DEB-7D99-4D5D-98F4-AE8245ED6F8A}" destId="{6BEA1085-D43A-4BCA-A443-264F2E9E1E8A}" srcOrd="4" destOrd="0" presId="urn:microsoft.com/office/officeart/2005/8/layout/cycle6"/>
    <dgm:cxn modelId="{62E86FB1-4110-4FB4-8682-5813D3009144}" type="presParOf" srcId="{185E4DEB-7D99-4D5D-98F4-AE8245ED6F8A}" destId="{44ED5387-E764-4EDE-ACD4-02F60B8EF53D}" srcOrd="5" destOrd="0" presId="urn:microsoft.com/office/officeart/2005/8/layout/cycle6"/>
    <dgm:cxn modelId="{234F422D-66B7-4DCA-B997-E46C4B264BBB}" type="presParOf" srcId="{185E4DEB-7D99-4D5D-98F4-AE8245ED6F8A}" destId="{35F74AC3-FFED-48D6-AC5F-787217738258}" srcOrd="6" destOrd="0" presId="urn:microsoft.com/office/officeart/2005/8/layout/cycle6"/>
    <dgm:cxn modelId="{5AC56FBB-9C90-4829-8D8F-E8EEE35C16A1}" type="presParOf" srcId="{185E4DEB-7D99-4D5D-98F4-AE8245ED6F8A}" destId="{67D2DFCD-41DA-4390-BF42-6C3533EB3004}" srcOrd="7" destOrd="0" presId="urn:microsoft.com/office/officeart/2005/8/layout/cycle6"/>
    <dgm:cxn modelId="{2DE6A316-9BD6-45A0-9276-64A8AE606C74}" type="presParOf" srcId="{185E4DEB-7D99-4D5D-98F4-AE8245ED6F8A}" destId="{46736EDF-350A-486E-AB10-AA2E4C9F23B9}" srcOrd="8" destOrd="0" presId="urn:microsoft.com/office/officeart/2005/8/layout/cycle6"/>
    <dgm:cxn modelId="{128307FB-8F72-4F30-8209-CB1925BD3040}" type="presParOf" srcId="{185E4DEB-7D99-4D5D-98F4-AE8245ED6F8A}" destId="{2CDAB1DD-5FBD-4F50-B6F9-4C658403BCC3}" srcOrd="9" destOrd="0" presId="urn:microsoft.com/office/officeart/2005/8/layout/cycle6"/>
    <dgm:cxn modelId="{00EB216E-3944-46B3-943F-1895C9C4AE28}" type="presParOf" srcId="{185E4DEB-7D99-4D5D-98F4-AE8245ED6F8A}" destId="{A3C47469-0E48-4122-B65D-92CA8D61BF2F}" srcOrd="10" destOrd="0" presId="urn:microsoft.com/office/officeart/2005/8/layout/cycle6"/>
    <dgm:cxn modelId="{FE8EE63A-9181-477E-9660-4F1A0D1DA0BD}" type="presParOf" srcId="{185E4DEB-7D99-4D5D-98F4-AE8245ED6F8A}" destId="{3B060DA5-388D-425C-9BD9-E13ADEFDB723}"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A41C1B-1891-4D06-B119-19008E696560}"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MX"/>
        </a:p>
      </dgm:t>
    </dgm:pt>
    <dgm:pt modelId="{5D0B5089-5A17-4AF3-844D-B2323DC88D9D}">
      <dgm:prSet phldrT="[Texto]"/>
      <dgm:spPr/>
      <dgm:t>
        <a:bodyPr/>
        <a:lstStyle/>
        <a:p>
          <a:pPr algn="ctr"/>
          <a:r>
            <a:rPr lang="es-MX" dirty="0" smtClean="0"/>
            <a:t>Consejo de Cuenca del  Río Bravo</a:t>
          </a:r>
          <a:endParaRPr lang="es-MX" dirty="0"/>
        </a:p>
      </dgm:t>
    </dgm:pt>
    <dgm:pt modelId="{4D9D3463-7EEB-4124-B67A-2088D1683D46}" type="parTrans" cxnId="{EAD3921D-AEE7-46BF-AC7B-78FC4BFD9B93}">
      <dgm:prSet/>
      <dgm:spPr/>
      <dgm:t>
        <a:bodyPr/>
        <a:lstStyle/>
        <a:p>
          <a:endParaRPr lang="es-MX"/>
        </a:p>
      </dgm:t>
    </dgm:pt>
    <dgm:pt modelId="{894049CD-8723-4246-900F-6251E109A498}" type="sibTrans" cxnId="{EAD3921D-AEE7-46BF-AC7B-78FC4BFD9B93}">
      <dgm:prSet/>
      <dgm:spPr/>
      <dgm:t>
        <a:bodyPr/>
        <a:lstStyle/>
        <a:p>
          <a:endParaRPr lang="es-MX"/>
        </a:p>
      </dgm:t>
    </dgm:pt>
    <dgm:pt modelId="{AB4C5E3F-8206-408F-9DBD-41353D7E5C36}" type="asst">
      <dgm:prSet phldrT="[Texto]" custT="1"/>
      <dgm:spPr/>
      <dgm:t>
        <a:bodyPr/>
        <a:lstStyle/>
        <a:p>
          <a:r>
            <a:rPr lang="es-MX" sz="1600" b="1" dirty="0" smtClean="0"/>
            <a:t>5 Vocales Estatales</a:t>
          </a:r>
          <a:endParaRPr lang="es-MX" sz="1600" b="1" dirty="0"/>
        </a:p>
      </dgm:t>
    </dgm:pt>
    <dgm:pt modelId="{E8E479DC-4AA2-411C-A90D-B07CD8AC82BD}" type="parTrans" cxnId="{0A42FFA2-AA74-4357-9306-D590D7769E13}">
      <dgm:prSet/>
      <dgm:spPr/>
      <dgm:t>
        <a:bodyPr/>
        <a:lstStyle/>
        <a:p>
          <a:endParaRPr lang="es-MX"/>
        </a:p>
      </dgm:t>
    </dgm:pt>
    <dgm:pt modelId="{E0580F35-5B61-460B-9ED2-A5BA89368A4A}" type="sibTrans" cxnId="{0A42FFA2-AA74-4357-9306-D590D7769E13}">
      <dgm:prSet/>
      <dgm:spPr/>
      <dgm:t>
        <a:bodyPr/>
        <a:lstStyle/>
        <a:p>
          <a:endParaRPr lang="es-MX"/>
        </a:p>
      </dgm:t>
    </dgm:pt>
    <dgm:pt modelId="{CAB3093D-68E2-41E9-86A2-20B20E359256}">
      <dgm:prSet phldrT="[Texto]" custT="1"/>
      <dgm:spPr/>
      <dgm:t>
        <a:bodyPr/>
        <a:lstStyle/>
        <a:p>
          <a:r>
            <a:rPr lang="es-MX" sz="1600" b="1" dirty="0" smtClean="0"/>
            <a:t>Presidente</a:t>
          </a:r>
          <a:endParaRPr lang="es-MX" sz="1600" b="1" dirty="0"/>
        </a:p>
      </dgm:t>
    </dgm:pt>
    <dgm:pt modelId="{7A072770-4E43-49CC-A25C-5C21544B528C}" type="parTrans" cxnId="{4475822B-F95D-4DFA-832D-65947E4D2848}">
      <dgm:prSet/>
      <dgm:spPr/>
      <dgm:t>
        <a:bodyPr/>
        <a:lstStyle/>
        <a:p>
          <a:endParaRPr lang="es-MX"/>
        </a:p>
      </dgm:t>
    </dgm:pt>
    <dgm:pt modelId="{4931C4B4-60E6-4AD5-9FE2-3AB5B1275F58}" type="sibTrans" cxnId="{4475822B-F95D-4DFA-832D-65947E4D2848}">
      <dgm:prSet/>
      <dgm:spPr/>
      <dgm:t>
        <a:bodyPr/>
        <a:lstStyle/>
        <a:p>
          <a:endParaRPr lang="es-MX"/>
        </a:p>
      </dgm:t>
    </dgm:pt>
    <dgm:pt modelId="{CCB0EB32-B717-448A-B0C3-A6817E65C4C8}">
      <dgm:prSet phldrT="[Texto]" custT="1"/>
      <dgm:spPr/>
      <dgm:t>
        <a:bodyPr/>
        <a:lstStyle/>
        <a:p>
          <a:r>
            <a:rPr lang="es-MX" sz="1600" b="1" dirty="0" smtClean="0"/>
            <a:t>7 Vocales Federales</a:t>
          </a:r>
          <a:endParaRPr lang="es-MX" sz="1600" b="1" dirty="0"/>
        </a:p>
      </dgm:t>
    </dgm:pt>
    <dgm:pt modelId="{F227B7AC-C8B4-462A-A725-1D063B1E9576}" type="parTrans" cxnId="{9077F2FA-50E8-43C1-83C3-EE19402011F9}">
      <dgm:prSet/>
      <dgm:spPr/>
      <dgm:t>
        <a:bodyPr/>
        <a:lstStyle/>
        <a:p>
          <a:endParaRPr lang="es-MX"/>
        </a:p>
      </dgm:t>
    </dgm:pt>
    <dgm:pt modelId="{C8B04989-A09E-4D2F-9F6A-6D6E518FAEA7}" type="sibTrans" cxnId="{9077F2FA-50E8-43C1-83C3-EE19402011F9}">
      <dgm:prSet/>
      <dgm:spPr/>
      <dgm:t>
        <a:bodyPr/>
        <a:lstStyle/>
        <a:p>
          <a:endParaRPr lang="es-MX"/>
        </a:p>
      </dgm:t>
    </dgm:pt>
    <dgm:pt modelId="{5FDB3725-3127-48C5-8E19-4721FB2D75FD}">
      <dgm:prSet phldrT="[Texto]" custT="1"/>
      <dgm:spPr/>
      <dgm:t>
        <a:bodyPr/>
        <a:lstStyle/>
        <a:p>
          <a:r>
            <a:rPr lang="es-MX" sz="1600" b="1" dirty="0" smtClean="0"/>
            <a:t>5 Vocales Municipales</a:t>
          </a:r>
          <a:endParaRPr lang="es-MX" sz="1600" b="1" dirty="0"/>
        </a:p>
      </dgm:t>
    </dgm:pt>
    <dgm:pt modelId="{78DC6BF7-78B9-4528-BC4A-0E1B2D10E2C6}" type="parTrans" cxnId="{AD613CAE-6A98-4B72-A675-5504A41F2842}">
      <dgm:prSet/>
      <dgm:spPr/>
      <dgm:t>
        <a:bodyPr/>
        <a:lstStyle/>
        <a:p>
          <a:endParaRPr lang="es-MX"/>
        </a:p>
      </dgm:t>
    </dgm:pt>
    <dgm:pt modelId="{85598AD1-B1D7-4C1E-BB36-799A8DA84E7E}" type="sibTrans" cxnId="{AD613CAE-6A98-4B72-A675-5504A41F2842}">
      <dgm:prSet/>
      <dgm:spPr/>
      <dgm:t>
        <a:bodyPr/>
        <a:lstStyle/>
        <a:p>
          <a:endParaRPr lang="es-MX"/>
        </a:p>
      </dgm:t>
    </dgm:pt>
    <dgm:pt modelId="{66FBFB68-EEDF-4211-9BFA-F5F023516AD4}">
      <dgm:prSet phldrT="[Texto]" custT="1"/>
      <dgm:spPr/>
      <dgm:t>
        <a:bodyPr/>
        <a:lstStyle/>
        <a:p>
          <a:r>
            <a:rPr lang="es-MX" sz="1600" b="1" dirty="0" smtClean="0"/>
            <a:t>27 Vocales Usuarios</a:t>
          </a:r>
          <a:endParaRPr lang="es-MX" sz="1600" b="1" dirty="0"/>
        </a:p>
      </dgm:t>
    </dgm:pt>
    <dgm:pt modelId="{35A7AF64-75B7-43F4-B22F-2FBF6ADC2557}" type="parTrans" cxnId="{C89D71A4-2F53-436A-A955-4527FFCA0C6B}">
      <dgm:prSet/>
      <dgm:spPr/>
      <dgm:t>
        <a:bodyPr/>
        <a:lstStyle/>
        <a:p>
          <a:endParaRPr lang="es-MX"/>
        </a:p>
      </dgm:t>
    </dgm:pt>
    <dgm:pt modelId="{7C88E7D5-10FF-456D-A936-2180444CCDEA}" type="sibTrans" cxnId="{C89D71A4-2F53-436A-A955-4527FFCA0C6B}">
      <dgm:prSet/>
      <dgm:spPr/>
      <dgm:t>
        <a:bodyPr/>
        <a:lstStyle/>
        <a:p>
          <a:endParaRPr lang="es-MX"/>
        </a:p>
      </dgm:t>
    </dgm:pt>
    <dgm:pt modelId="{93D5DFF8-64EE-42DD-B44A-34B412E467C7}">
      <dgm:prSet phldrT="[Texto]" custT="1"/>
      <dgm:spPr/>
      <dgm:t>
        <a:bodyPr/>
        <a:lstStyle/>
        <a:p>
          <a:r>
            <a:rPr lang="es-MX" sz="1600" b="1" dirty="0" smtClean="0"/>
            <a:t>4 Vocales de la sociedad</a:t>
          </a:r>
          <a:endParaRPr lang="es-MX" sz="1600" b="1" dirty="0"/>
        </a:p>
      </dgm:t>
    </dgm:pt>
    <dgm:pt modelId="{797F10E6-2E87-46CD-8351-2F15673B2951}" type="parTrans" cxnId="{C1CADDB9-AABD-44A5-80A3-FB06E9964B5B}">
      <dgm:prSet/>
      <dgm:spPr/>
      <dgm:t>
        <a:bodyPr/>
        <a:lstStyle/>
        <a:p>
          <a:endParaRPr lang="es-MX"/>
        </a:p>
      </dgm:t>
    </dgm:pt>
    <dgm:pt modelId="{88452B2E-8C2E-47B1-B3C5-BCA5C0F4FAD5}" type="sibTrans" cxnId="{C1CADDB9-AABD-44A5-80A3-FB06E9964B5B}">
      <dgm:prSet/>
      <dgm:spPr/>
      <dgm:t>
        <a:bodyPr/>
        <a:lstStyle/>
        <a:p>
          <a:endParaRPr lang="es-MX"/>
        </a:p>
      </dgm:t>
    </dgm:pt>
    <dgm:pt modelId="{0E0D0B0F-2D23-4D51-8B54-20476736B573}" type="asst">
      <dgm:prSet custT="1"/>
      <dgm:spPr/>
      <dgm:t>
        <a:bodyPr/>
        <a:lstStyle/>
        <a:p>
          <a:r>
            <a:rPr lang="es-MX" sz="1600" b="1" dirty="0" smtClean="0"/>
            <a:t>Secretario Técnico</a:t>
          </a:r>
          <a:endParaRPr lang="es-MX" sz="1600" b="1" dirty="0"/>
        </a:p>
      </dgm:t>
    </dgm:pt>
    <dgm:pt modelId="{5D165F33-624E-4AE4-89E3-2AD4A9AD8A0A}" type="parTrans" cxnId="{9C4A45A3-9A85-46A2-9416-FF6D6D5480FD}">
      <dgm:prSet/>
      <dgm:spPr/>
      <dgm:t>
        <a:bodyPr/>
        <a:lstStyle/>
        <a:p>
          <a:endParaRPr lang="es-MX"/>
        </a:p>
      </dgm:t>
    </dgm:pt>
    <dgm:pt modelId="{E684CFEA-E1EB-4AB2-A73F-05E434DB79C1}" type="sibTrans" cxnId="{9C4A45A3-9A85-46A2-9416-FF6D6D5480FD}">
      <dgm:prSet/>
      <dgm:spPr/>
      <dgm:t>
        <a:bodyPr/>
        <a:lstStyle/>
        <a:p>
          <a:endParaRPr lang="es-MX"/>
        </a:p>
      </dgm:t>
    </dgm:pt>
    <dgm:pt modelId="{6F2E68F1-ABE2-4FEE-9A26-9CCC668F1559}" type="pres">
      <dgm:prSet presAssocID="{6AA41C1B-1891-4D06-B119-19008E696560}" presName="composite" presStyleCnt="0">
        <dgm:presLayoutVars>
          <dgm:chMax val="1"/>
          <dgm:dir/>
          <dgm:resizeHandles val="exact"/>
        </dgm:presLayoutVars>
      </dgm:prSet>
      <dgm:spPr/>
      <dgm:t>
        <a:bodyPr/>
        <a:lstStyle/>
        <a:p>
          <a:endParaRPr lang="es-MX"/>
        </a:p>
      </dgm:t>
    </dgm:pt>
    <dgm:pt modelId="{08E2C732-C6C3-4E47-A9AA-1A4B48EFE371}" type="pres">
      <dgm:prSet presAssocID="{6AA41C1B-1891-4D06-B119-19008E696560}" presName="radial" presStyleCnt="0">
        <dgm:presLayoutVars>
          <dgm:animLvl val="ctr"/>
        </dgm:presLayoutVars>
      </dgm:prSet>
      <dgm:spPr/>
      <dgm:t>
        <a:bodyPr/>
        <a:lstStyle/>
        <a:p>
          <a:endParaRPr lang="es-MX"/>
        </a:p>
      </dgm:t>
    </dgm:pt>
    <dgm:pt modelId="{C90F0053-3B22-4DD9-A3CD-A6B0109A6BFC}" type="pres">
      <dgm:prSet presAssocID="{5D0B5089-5A17-4AF3-844D-B2323DC88D9D}" presName="centerShape" presStyleLbl="vennNode1" presStyleIdx="0" presStyleCnt="8"/>
      <dgm:spPr/>
      <dgm:t>
        <a:bodyPr/>
        <a:lstStyle/>
        <a:p>
          <a:endParaRPr lang="es-MX"/>
        </a:p>
      </dgm:t>
    </dgm:pt>
    <dgm:pt modelId="{85356536-6ADF-4722-9CD8-2802A6F23F5A}" type="pres">
      <dgm:prSet presAssocID="{CAB3093D-68E2-41E9-86A2-20B20E359256}" presName="node" presStyleLbl="vennNode1" presStyleIdx="1" presStyleCnt="8">
        <dgm:presLayoutVars>
          <dgm:bulletEnabled val="1"/>
        </dgm:presLayoutVars>
      </dgm:prSet>
      <dgm:spPr/>
      <dgm:t>
        <a:bodyPr/>
        <a:lstStyle/>
        <a:p>
          <a:endParaRPr lang="es-MX"/>
        </a:p>
      </dgm:t>
    </dgm:pt>
    <dgm:pt modelId="{A6A418E9-D435-495E-93B6-8BB7E92DA9FF}" type="pres">
      <dgm:prSet presAssocID="{CCB0EB32-B717-448A-B0C3-A6817E65C4C8}" presName="node" presStyleLbl="vennNode1" presStyleIdx="2" presStyleCnt="8">
        <dgm:presLayoutVars>
          <dgm:bulletEnabled val="1"/>
        </dgm:presLayoutVars>
      </dgm:prSet>
      <dgm:spPr/>
      <dgm:t>
        <a:bodyPr/>
        <a:lstStyle/>
        <a:p>
          <a:endParaRPr lang="es-MX"/>
        </a:p>
      </dgm:t>
    </dgm:pt>
    <dgm:pt modelId="{D2ECE030-DFF4-4F30-894F-AEB6701CBD21}" type="pres">
      <dgm:prSet presAssocID="{5FDB3725-3127-48C5-8E19-4721FB2D75FD}" presName="node" presStyleLbl="vennNode1" presStyleIdx="3" presStyleCnt="8">
        <dgm:presLayoutVars>
          <dgm:bulletEnabled val="1"/>
        </dgm:presLayoutVars>
      </dgm:prSet>
      <dgm:spPr/>
      <dgm:t>
        <a:bodyPr/>
        <a:lstStyle/>
        <a:p>
          <a:endParaRPr lang="es-MX"/>
        </a:p>
      </dgm:t>
    </dgm:pt>
    <dgm:pt modelId="{88474D8D-8853-452A-B89F-AE0CE2E057E7}" type="pres">
      <dgm:prSet presAssocID="{66FBFB68-EEDF-4211-9BFA-F5F023516AD4}" presName="node" presStyleLbl="vennNode1" presStyleIdx="4" presStyleCnt="8">
        <dgm:presLayoutVars>
          <dgm:bulletEnabled val="1"/>
        </dgm:presLayoutVars>
      </dgm:prSet>
      <dgm:spPr/>
      <dgm:t>
        <a:bodyPr/>
        <a:lstStyle/>
        <a:p>
          <a:endParaRPr lang="es-MX"/>
        </a:p>
      </dgm:t>
    </dgm:pt>
    <dgm:pt modelId="{ED6BBCC0-2F3C-4323-AE7A-961549F27C5B}" type="pres">
      <dgm:prSet presAssocID="{93D5DFF8-64EE-42DD-B44A-34B412E467C7}" presName="node" presStyleLbl="vennNode1" presStyleIdx="5" presStyleCnt="8">
        <dgm:presLayoutVars>
          <dgm:bulletEnabled val="1"/>
        </dgm:presLayoutVars>
      </dgm:prSet>
      <dgm:spPr/>
      <dgm:t>
        <a:bodyPr/>
        <a:lstStyle/>
        <a:p>
          <a:endParaRPr lang="es-MX"/>
        </a:p>
      </dgm:t>
    </dgm:pt>
    <dgm:pt modelId="{A961DB04-20CA-4A36-A63A-A2A10CE6D0F2}" type="pres">
      <dgm:prSet presAssocID="{AB4C5E3F-8206-408F-9DBD-41353D7E5C36}" presName="node" presStyleLbl="vennNode1" presStyleIdx="6" presStyleCnt="8">
        <dgm:presLayoutVars>
          <dgm:bulletEnabled val="1"/>
        </dgm:presLayoutVars>
      </dgm:prSet>
      <dgm:spPr/>
      <dgm:t>
        <a:bodyPr/>
        <a:lstStyle/>
        <a:p>
          <a:endParaRPr lang="es-MX"/>
        </a:p>
      </dgm:t>
    </dgm:pt>
    <dgm:pt modelId="{C6B4A5CB-3C1E-49E6-870D-AB1B6BE0C4FD}" type="pres">
      <dgm:prSet presAssocID="{0E0D0B0F-2D23-4D51-8B54-20476736B573}" presName="node" presStyleLbl="vennNode1" presStyleIdx="7" presStyleCnt="8">
        <dgm:presLayoutVars>
          <dgm:bulletEnabled val="1"/>
        </dgm:presLayoutVars>
      </dgm:prSet>
      <dgm:spPr/>
      <dgm:t>
        <a:bodyPr/>
        <a:lstStyle/>
        <a:p>
          <a:endParaRPr lang="es-MX"/>
        </a:p>
      </dgm:t>
    </dgm:pt>
  </dgm:ptLst>
  <dgm:cxnLst>
    <dgm:cxn modelId="{AD613CAE-6A98-4B72-A675-5504A41F2842}" srcId="{5D0B5089-5A17-4AF3-844D-B2323DC88D9D}" destId="{5FDB3725-3127-48C5-8E19-4721FB2D75FD}" srcOrd="2" destOrd="0" parTransId="{78DC6BF7-78B9-4528-BC4A-0E1B2D10E2C6}" sibTransId="{85598AD1-B1D7-4C1E-BB36-799A8DA84E7E}"/>
    <dgm:cxn modelId="{C18488DB-188F-4AAF-B794-D1CEBB47781F}" type="presOf" srcId="{66FBFB68-EEDF-4211-9BFA-F5F023516AD4}" destId="{88474D8D-8853-452A-B89F-AE0CE2E057E7}" srcOrd="0" destOrd="0" presId="urn:microsoft.com/office/officeart/2005/8/layout/radial3"/>
    <dgm:cxn modelId="{0FC0C8BD-6C8C-4687-AFFD-2D5D78267F45}" type="presOf" srcId="{0E0D0B0F-2D23-4D51-8B54-20476736B573}" destId="{C6B4A5CB-3C1E-49E6-870D-AB1B6BE0C4FD}" srcOrd="0" destOrd="0" presId="urn:microsoft.com/office/officeart/2005/8/layout/radial3"/>
    <dgm:cxn modelId="{0A42FFA2-AA74-4357-9306-D590D7769E13}" srcId="{5D0B5089-5A17-4AF3-844D-B2323DC88D9D}" destId="{AB4C5E3F-8206-408F-9DBD-41353D7E5C36}" srcOrd="5" destOrd="0" parTransId="{E8E479DC-4AA2-411C-A90D-B07CD8AC82BD}" sibTransId="{E0580F35-5B61-460B-9ED2-A5BA89368A4A}"/>
    <dgm:cxn modelId="{4475822B-F95D-4DFA-832D-65947E4D2848}" srcId="{5D0B5089-5A17-4AF3-844D-B2323DC88D9D}" destId="{CAB3093D-68E2-41E9-86A2-20B20E359256}" srcOrd="0" destOrd="0" parTransId="{7A072770-4E43-49CC-A25C-5C21544B528C}" sibTransId="{4931C4B4-60E6-4AD5-9FE2-3AB5B1275F58}"/>
    <dgm:cxn modelId="{5100EEC3-7981-491C-90D1-BA8D00DE76A6}" type="presOf" srcId="{AB4C5E3F-8206-408F-9DBD-41353D7E5C36}" destId="{A961DB04-20CA-4A36-A63A-A2A10CE6D0F2}" srcOrd="0" destOrd="0" presId="urn:microsoft.com/office/officeart/2005/8/layout/radial3"/>
    <dgm:cxn modelId="{9C4A45A3-9A85-46A2-9416-FF6D6D5480FD}" srcId="{5D0B5089-5A17-4AF3-844D-B2323DC88D9D}" destId="{0E0D0B0F-2D23-4D51-8B54-20476736B573}" srcOrd="6" destOrd="0" parTransId="{5D165F33-624E-4AE4-89E3-2AD4A9AD8A0A}" sibTransId="{E684CFEA-E1EB-4AB2-A73F-05E434DB79C1}"/>
    <dgm:cxn modelId="{440C53D2-98C7-460C-88DF-EB66ECE16378}" type="presOf" srcId="{93D5DFF8-64EE-42DD-B44A-34B412E467C7}" destId="{ED6BBCC0-2F3C-4323-AE7A-961549F27C5B}" srcOrd="0" destOrd="0" presId="urn:microsoft.com/office/officeart/2005/8/layout/radial3"/>
    <dgm:cxn modelId="{FF8E5C2F-E862-420B-9F21-E0840AE64E04}" type="presOf" srcId="{5FDB3725-3127-48C5-8E19-4721FB2D75FD}" destId="{D2ECE030-DFF4-4F30-894F-AEB6701CBD21}" srcOrd="0" destOrd="0" presId="urn:microsoft.com/office/officeart/2005/8/layout/radial3"/>
    <dgm:cxn modelId="{7B5EC4D5-3F07-4093-BE7B-50CA1D14CAE5}" type="presOf" srcId="{6AA41C1B-1891-4D06-B119-19008E696560}" destId="{6F2E68F1-ABE2-4FEE-9A26-9CCC668F1559}" srcOrd="0" destOrd="0" presId="urn:microsoft.com/office/officeart/2005/8/layout/radial3"/>
    <dgm:cxn modelId="{8EA18692-B66A-41E9-81DD-2D5FA303622D}" type="presOf" srcId="{5D0B5089-5A17-4AF3-844D-B2323DC88D9D}" destId="{C90F0053-3B22-4DD9-A3CD-A6B0109A6BFC}" srcOrd="0" destOrd="0" presId="urn:microsoft.com/office/officeart/2005/8/layout/radial3"/>
    <dgm:cxn modelId="{D32E4A09-13D3-48A1-8304-917E1C6FCEB5}" type="presOf" srcId="{CCB0EB32-B717-448A-B0C3-A6817E65C4C8}" destId="{A6A418E9-D435-495E-93B6-8BB7E92DA9FF}" srcOrd="0" destOrd="0" presId="urn:microsoft.com/office/officeart/2005/8/layout/radial3"/>
    <dgm:cxn modelId="{9077F2FA-50E8-43C1-83C3-EE19402011F9}" srcId="{5D0B5089-5A17-4AF3-844D-B2323DC88D9D}" destId="{CCB0EB32-B717-448A-B0C3-A6817E65C4C8}" srcOrd="1" destOrd="0" parTransId="{F227B7AC-C8B4-462A-A725-1D063B1E9576}" sibTransId="{C8B04989-A09E-4D2F-9F6A-6D6E518FAEA7}"/>
    <dgm:cxn modelId="{78E7F9E4-2721-41BE-8778-F127DA56B3AD}" type="presOf" srcId="{CAB3093D-68E2-41E9-86A2-20B20E359256}" destId="{85356536-6ADF-4722-9CD8-2802A6F23F5A}" srcOrd="0" destOrd="0" presId="urn:microsoft.com/office/officeart/2005/8/layout/radial3"/>
    <dgm:cxn modelId="{C1CADDB9-AABD-44A5-80A3-FB06E9964B5B}" srcId="{5D0B5089-5A17-4AF3-844D-B2323DC88D9D}" destId="{93D5DFF8-64EE-42DD-B44A-34B412E467C7}" srcOrd="4" destOrd="0" parTransId="{797F10E6-2E87-46CD-8351-2F15673B2951}" sibTransId="{88452B2E-8C2E-47B1-B3C5-BCA5C0F4FAD5}"/>
    <dgm:cxn modelId="{C89D71A4-2F53-436A-A955-4527FFCA0C6B}" srcId="{5D0B5089-5A17-4AF3-844D-B2323DC88D9D}" destId="{66FBFB68-EEDF-4211-9BFA-F5F023516AD4}" srcOrd="3" destOrd="0" parTransId="{35A7AF64-75B7-43F4-B22F-2FBF6ADC2557}" sibTransId="{7C88E7D5-10FF-456D-A936-2180444CCDEA}"/>
    <dgm:cxn modelId="{EAD3921D-AEE7-46BF-AC7B-78FC4BFD9B93}" srcId="{6AA41C1B-1891-4D06-B119-19008E696560}" destId="{5D0B5089-5A17-4AF3-844D-B2323DC88D9D}" srcOrd="0" destOrd="0" parTransId="{4D9D3463-7EEB-4124-B67A-2088D1683D46}" sibTransId="{894049CD-8723-4246-900F-6251E109A498}"/>
    <dgm:cxn modelId="{EFB0780D-36E1-47F9-8715-7F6294670F69}" type="presParOf" srcId="{6F2E68F1-ABE2-4FEE-9A26-9CCC668F1559}" destId="{08E2C732-C6C3-4E47-A9AA-1A4B48EFE371}" srcOrd="0" destOrd="0" presId="urn:microsoft.com/office/officeart/2005/8/layout/radial3"/>
    <dgm:cxn modelId="{8072E3FD-718C-4BA6-8D4C-269CBD3F1757}" type="presParOf" srcId="{08E2C732-C6C3-4E47-A9AA-1A4B48EFE371}" destId="{C90F0053-3B22-4DD9-A3CD-A6B0109A6BFC}" srcOrd="0" destOrd="0" presId="urn:microsoft.com/office/officeart/2005/8/layout/radial3"/>
    <dgm:cxn modelId="{77C74BFE-8DFF-44B6-A5D1-4BB068CE7594}" type="presParOf" srcId="{08E2C732-C6C3-4E47-A9AA-1A4B48EFE371}" destId="{85356536-6ADF-4722-9CD8-2802A6F23F5A}" srcOrd="1" destOrd="0" presId="urn:microsoft.com/office/officeart/2005/8/layout/radial3"/>
    <dgm:cxn modelId="{B381D465-5481-49A6-86E1-A4C9CC95275B}" type="presParOf" srcId="{08E2C732-C6C3-4E47-A9AA-1A4B48EFE371}" destId="{A6A418E9-D435-495E-93B6-8BB7E92DA9FF}" srcOrd="2" destOrd="0" presId="urn:microsoft.com/office/officeart/2005/8/layout/radial3"/>
    <dgm:cxn modelId="{4D29C6E2-9924-42D4-A179-EE6285A3E10C}" type="presParOf" srcId="{08E2C732-C6C3-4E47-A9AA-1A4B48EFE371}" destId="{D2ECE030-DFF4-4F30-894F-AEB6701CBD21}" srcOrd="3" destOrd="0" presId="urn:microsoft.com/office/officeart/2005/8/layout/radial3"/>
    <dgm:cxn modelId="{EB1B2720-58DF-4866-AB45-C5978BFA014B}" type="presParOf" srcId="{08E2C732-C6C3-4E47-A9AA-1A4B48EFE371}" destId="{88474D8D-8853-452A-B89F-AE0CE2E057E7}" srcOrd="4" destOrd="0" presId="urn:microsoft.com/office/officeart/2005/8/layout/radial3"/>
    <dgm:cxn modelId="{8AA8FE61-2515-4919-81F0-7702BC455658}" type="presParOf" srcId="{08E2C732-C6C3-4E47-A9AA-1A4B48EFE371}" destId="{ED6BBCC0-2F3C-4323-AE7A-961549F27C5B}" srcOrd="5" destOrd="0" presId="urn:microsoft.com/office/officeart/2005/8/layout/radial3"/>
    <dgm:cxn modelId="{2CB062AF-64BE-4497-B42F-882B93210E42}" type="presParOf" srcId="{08E2C732-C6C3-4E47-A9AA-1A4B48EFE371}" destId="{A961DB04-20CA-4A36-A63A-A2A10CE6D0F2}" srcOrd="6" destOrd="0" presId="urn:microsoft.com/office/officeart/2005/8/layout/radial3"/>
    <dgm:cxn modelId="{87F5882A-2735-4DD8-B64A-CB42B244EB41}" type="presParOf" srcId="{08E2C732-C6C3-4E47-A9AA-1A4B48EFE371}" destId="{C6B4A5CB-3C1E-49E6-870D-AB1B6BE0C4FD}"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2831E-1759-4CBE-8F7D-8271BCDD38A4}">
      <dsp:nvSpPr>
        <dsp:cNvPr id="0" name=""/>
        <dsp:cNvSpPr/>
      </dsp:nvSpPr>
      <dsp:spPr>
        <a:xfrm>
          <a:off x="2528360" y="2856"/>
          <a:ext cx="1614803" cy="1049622"/>
        </a:xfrm>
        <a:prstGeom prst="round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latin typeface="Verdana" panose="020B0604030504040204" pitchFamily="34" charset="0"/>
              <a:ea typeface="Verdana" panose="020B0604030504040204" pitchFamily="34" charset="0"/>
              <a:cs typeface="Verdana" panose="020B0604030504040204" pitchFamily="34" charset="0"/>
            </a:rPr>
            <a:t>Planeación</a:t>
          </a:r>
          <a:endParaRPr lang="es-MX"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579598" y="54094"/>
        <a:ext cx="1512327" cy="947146"/>
      </dsp:txXfrm>
    </dsp:sp>
    <dsp:sp modelId="{54AD8F32-933A-4146-A836-819DD8A342FE}">
      <dsp:nvSpPr>
        <dsp:cNvPr id="0" name=""/>
        <dsp:cNvSpPr/>
      </dsp:nvSpPr>
      <dsp:spPr>
        <a:xfrm>
          <a:off x="1600427" y="527667"/>
          <a:ext cx="3470669" cy="3470669"/>
        </a:xfrm>
        <a:custGeom>
          <a:avLst/>
          <a:gdLst/>
          <a:ahLst/>
          <a:cxnLst/>
          <a:rect l="0" t="0" r="0" b="0"/>
          <a:pathLst>
            <a:path>
              <a:moveTo>
                <a:pt x="2554387" y="205452"/>
              </a:moveTo>
              <a:arcTo wR="1735334" hR="1735334" stAng="17889795" swAng="2627873"/>
            </a:path>
          </a:pathLst>
        </a:custGeom>
        <a:noFill/>
        <a:ln w="12700"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7EAC6A-6EB0-467E-9940-3344625D7152}">
      <dsp:nvSpPr>
        <dsp:cNvPr id="0" name=""/>
        <dsp:cNvSpPr/>
      </dsp:nvSpPr>
      <dsp:spPr>
        <a:xfrm>
          <a:off x="4263694" y="1738190"/>
          <a:ext cx="1614803" cy="1049622"/>
        </a:xfrm>
        <a:prstGeom prst="roundRect">
          <a:avLst/>
        </a:prstGeom>
        <a:gradFill rotWithShape="0">
          <a:gsLst>
            <a:gs pos="0">
              <a:schemeClr val="accent4">
                <a:hueOff val="-303945"/>
                <a:satOff val="-1535"/>
                <a:lumOff val="-2157"/>
                <a:alphaOff val="0"/>
                <a:tint val="65000"/>
                <a:lumMod val="110000"/>
              </a:schemeClr>
            </a:gs>
            <a:gs pos="88000">
              <a:schemeClr val="accent4">
                <a:hueOff val="-303945"/>
                <a:satOff val="-1535"/>
                <a:lumOff val="-215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latin typeface="Verdana" panose="020B0604030504040204" pitchFamily="34" charset="0"/>
              <a:ea typeface="Verdana" panose="020B0604030504040204" pitchFamily="34" charset="0"/>
              <a:cs typeface="Verdana" panose="020B0604030504040204" pitchFamily="34" charset="0"/>
            </a:rPr>
            <a:t>Gestión</a:t>
          </a:r>
          <a:endParaRPr lang="es-MX"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4314932" y="1789428"/>
        <a:ext cx="1512327" cy="947146"/>
      </dsp:txXfrm>
    </dsp:sp>
    <dsp:sp modelId="{44ED5387-E764-4EDE-ACD4-02F60B8EF53D}">
      <dsp:nvSpPr>
        <dsp:cNvPr id="0" name=""/>
        <dsp:cNvSpPr/>
      </dsp:nvSpPr>
      <dsp:spPr>
        <a:xfrm>
          <a:off x="1600427" y="527667"/>
          <a:ext cx="3470669" cy="3470669"/>
        </a:xfrm>
        <a:custGeom>
          <a:avLst/>
          <a:gdLst/>
          <a:ahLst/>
          <a:cxnLst/>
          <a:rect l="0" t="0" r="0" b="0"/>
          <a:pathLst>
            <a:path>
              <a:moveTo>
                <a:pt x="3385371" y="2272701"/>
              </a:moveTo>
              <a:arcTo wR="1735334" hR="1735334" stAng="1082332" swAng="2627873"/>
            </a:path>
          </a:pathLst>
        </a:custGeom>
        <a:noFill/>
        <a:ln w="12700" cap="rnd" cmpd="sng" algn="ctr">
          <a:solidFill>
            <a:schemeClr val="accent4">
              <a:hueOff val="-303945"/>
              <a:satOff val="-1535"/>
              <a:lumOff val="-2157"/>
              <a:alphaOff val="0"/>
            </a:schemeClr>
          </a:solidFill>
          <a:prstDash val="solid"/>
        </a:ln>
        <a:effectLst/>
      </dsp:spPr>
      <dsp:style>
        <a:lnRef idx="1">
          <a:scrgbClr r="0" g="0" b="0"/>
        </a:lnRef>
        <a:fillRef idx="0">
          <a:scrgbClr r="0" g="0" b="0"/>
        </a:fillRef>
        <a:effectRef idx="0">
          <a:scrgbClr r="0" g="0" b="0"/>
        </a:effectRef>
        <a:fontRef idx="minor"/>
      </dsp:style>
    </dsp:sp>
    <dsp:sp modelId="{35F74AC3-FFED-48D6-AC5F-787217738258}">
      <dsp:nvSpPr>
        <dsp:cNvPr id="0" name=""/>
        <dsp:cNvSpPr/>
      </dsp:nvSpPr>
      <dsp:spPr>
        <a:xfrm>
          <a:off x="2528360" y="3473525"/>
          <a:ext cx="1614803" cy="1049622"/>
        </a:xfrm>
        <a:prstGeom prst="roundRect">
          <a:avLst/>
        </a:prstGeom>
        <a:gradFill rotWithShape="0">
          <a:gsLst>
            <a:gs pos="0">
              <a:schemeClr val="accent4">
                <a:hueOff val="-607889"/>
                <a:satOff val="-3070"/>
                <a:lumOff val="-4313"/>
                <a:alphaOff val="0"/>
                <a:tint val="65000"/>
                <a:lumMod val="110000"/>
              </a:schemeClr>
            </a:gs>
            <a:gs pos="88000">
              <a:schemeClr val="accent4">
                <a:hueOff val="-607889"/>
                <a:satOff val="-3070"/>
                <a:lumOff val="-431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latin typeface="Verdana" panose="020B0604030504040204" pitchFamily="34" charset="0"/>
              <a:ea typeface="Verdana" panose="020B0604030504040204" pitchFamily="34" charset="0"/>
              <a:cs typeface="Verdana" panose="020B0604030504040204" pitchFamily="34" charset="0"/>
            </a:rPr>
            <a:t>Fomento </a:t>
          </a:r>
        </a:p>
        <a:p>
          <a:pPr lvl="0" algn="ctr" defTabSz="622300">
            <a:lnSpc>
              <a:spcPct val="90000"/>
            </a:lnSpc>
            <a:spcBef>
              <a:spcPct val="0"/>
            </a:spcBef>
            <a:spcAft>
              <a:spcPct val="35000"/>
            </a:spcAft>
          </a:pPr>
          <a:r>
            <a:rPr lang="es-MX" sz="1400" b="1" kern="1200" dirty="0" smtClean="0">
              <a:latin typeface="Verdana" panose="020B0604030504040204" pitchFamily="34" charset="0"/>
              <a:ea typeface="Verdana" panose="020B0604030504040204" pitchFamily="34" charset="0"/>
              <a:cs typeface="Verdana" panose="020B0604030504040204" pitchFamily="34" charset="0"/>
            </a:rPr>
            <a:t>Económico</a:t>
          </a:r>
          <a:endParaRPr lang="es-MX" sz="1400" b="1" kern="1200" dirty="0">
            <a:latin typeface="Verdana" panose="020B0604030504040204" pitchFamily="34" charset="0"/>
            <a:ea typeface="Verdana" panose="020B0604030504040204" pitchFamily="34" charset="0"/>
            <a:cs typeface="Verdana" panose="020B0604030504040204" pitchFamily="34" charset="0"/>
          </a:endParaRPr>
        </a:p>
      </dsp:txBody>
      <dsp:txXfrm>
        <a:off x="2579598" y="3524763"/>
        <a:ext cx="1512327" cy="947146"/>
      </dsp:txXfrm>
    </dsp:sp>
    <dsp:sp modelId="{46736EDF-350A-486E-AB10-AA2E4C9F23B9}">
      <dsp:nvSpPr>
        <dsp:cNvPr id="0" name=""/>
        <dsp:cNvSpPr/>
      </dsp:nvSpPr>
      <dsp:spPr>
        <a:xfrm>
          <a:off x="1600427" y="527667"/>
          <a:ext cx="3470669" cy="3470669"/>
        </a:xfrm>
        <a:custGeom>
          <a:avLst/>
          <a:gdLst/>
          <a:ahLst/>
          <a:cxnLst/>
          <a:rect l="0" t="0" r="0" b="0"/>
          <a:pathLst>
            <a:path>
              <a:moveTo>
                <a:pt x="916281" y="3265216"/>
              </a:moveTo>
              <a:arcTo wR="1735334" hR="1735334" stAng="7089795" swAng="2627873"/>
            </a:path>
          </a:pathLst>
        </a:custGeom>
        <a:noFill/>
        <a:ln w="12700" cap="rnd" cmpd="sng" algn="ctr">
          <a:solidFill>
            <a:schemeClr val="accent4">
              <a:hueOff val="-607889"/>
              <a:satOff val="-3070"/>
              <a:lumOff val="-4313"/>
              <a:alphaOff val="0"/>
            </a:schemeClr>
          </a:solidFill>
          <a:prstDash val="solid"/>
        </a:ln>
        <a:effectLst/>
      </dsp:spPr>
      <dsp:style>
        <a:lnRef idx="1">
          <a:scrgbClr r="0" g="0" b="0"/>
        </a:lnRef>
        <a:fillRef idx="0">
          <a:scrgbClr r="0" g="0" b="0"/>
        </a:fillRef>
        <a:effectRef idx="0">
          <a:scrgbClr r="0" g="0" b="0"/>
        </a:effectRef>
        <a:fontRef idx="minor"/>
      </dsp:style>
    </dsp:sp>
    <dsp:sp modelId="{2CDAB1DD-5FBD-4F50-B6F9-4C658403BCC3}">
      <dsp:nvSpPr>
        <dsp:cNvPr id="0" name=""/>
        <dsp:cNvSpPr/>
      </dsp:nvSpPr>
      <dsp:spPr>
        <a:xfrm>
          <a:off x="568123" y="1738190"/>
          <a:ext cx="2064606" cy="1049622"/>
        </a:xfrm>
        <a:prstGeom prst="roundRect">
          <a:avLst/>
        </a:prstGeom>
        <a:gradFill rotWithShape="0">
          <a:gsLst>
            <a:gs pos="0">
              <a:schemeClr val="accent4">
                <a:hueOff val="-911834"/>
                <a:satOff val="-4605"/>
                <a:lumOff val="-6470"/>
                <a:alphaOff val="0"/>
                <a:tint val="65000"/>
                <a:lumMod val="110000"/>
              </a:schemeClr>
            </a:gs>
            <a:gs pos="88000">
              <a:schemeClr val="accent4">
                <a:hueOff val="-911834"/>
                <a:satOff val="-4605"/>
                <a:lumOff val="-647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latin typeface="Verdana" panose="020B0604030504040204" pitchFamily="34" charset="0"/>
              <a:ea typeface="Verdana" panose="020B0604030504040204" pitchFamily="34" charset="0"/>
              <a:cs typeface="Verdana" panose="020B0604030504040204" pitchFamily="34" charset="0"/>
            </a:rPr>
            <a:t>Corresponsabilidad</a:t>
          </a:r>
          <a:endParaRPr lang="es-MX" sz="1200" b="1" kern="1200" dirty="0">
            <a:latin typeface="Verdana" panose="020B0604030504040204" pitchFamily="34" charset="0"/>
            <a:ea typeface="Verdana" panose="020B0604030504040204" pitchFamily="34" charset="0"/>
            <a:cs typeface="Verdana" panose="020B0604030504040204" pitchFamily="34" charset="0"/>
          </a:endParaRPr>
        </a:p>
      </dsp:txBody>
      <dsp:txXfrm>
        <a:off x="619361" y="1789428"/>
        <a:ext cx="1962130" cy="947146"/>
      </dsp:txXfrm>
    </dsp:sp>
    <dsp:sp modelId="{3B060DA5-388D-425C-9BD9-E13ADEFDB723}">
      <dsp:nvSpPr>
        <dsp:cNvPr id="0" name=""/>
        <dsp:cNvSpPr/>
      </dsp:nvSpPr>
      <dsp:spPr>
        <a:xfrm>
          <a:off x="1600427" y="527667"/>
          <a:ext cx="3470669" cy="3470669"/>
        </a:xfrm>
        <a:custGeom>
          <a:avLst/>
          <a:gdLst/>
          <a:ahLst/>
          <a:cxnLst/>
          <a:rect l="0" t="0" r="0" b="0"/>
          <a:pathLst>
            <a:path>
              <a:moveTo>
                <a:pt x="85297" y="1197967"/>
              </a:moveTo>
              <a:arcTo wR="1735334" hR="1735334" stAng="11882332" swAng="2627873"/>
            </a:path>
          </a:pathLst>
        </a:custGeom>
        <a:noFill/>
        <a:ln w="12700" cap="rnd" cmpd="sng" algn="ctr">
          <a:solidFill>
            <a:schemeClr val="accent4">
              <a:hueOff val="-911834"/>
              <a:satOff val="-4605"/>
              <a:lumOff val="-647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F0053-3B22-4DD9-A3CD-A6B0109A6BFC}">
      <dsp:nvSpPr>
        <dsp:cNvPr id="0" name=""/>
        <dsp:cNvSpPr/>
      </dsp:nvSpPr>
      <dsp:spPr>
        <a:xfrm>
          <a:off x="3316024" y="1291454"/>
          <a:ext cx="3089031" cy="3089031"/>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s-MX" sz="3500" kern="1200" dirty="0" smtClean="0"/>
            <a:t>Consejo de Cuenca del  Río Bravo</a:t>
          </a:r>
          <a:endParaRPr lang="es-MX" sz="3500" kern="1200" dirty="0"/>
        </a:p>
      </dsp:txBody>
      <dsp:txXfrm>
        <a:off x="3768402" y="1743832"/>
        <a:ext cx="2184275" cy="2184275"/>
      </dsp:txXfrm>
    </dsp:sp>
    <dsp:sp modelId="{85356536-6ADF-4722-9CD8-2802A6F23F5A}">
      <dsp:nvSpPr>
        <dsp:cNvPr id="0" name=""/>
        <dsp:cNvSpPr/>
      </dsp:nvSpPr>
      <dsp:spPr>
        <a:xfrm>
          <a:off x="4088282" y="50907"/>
          <a:ext cx="1544515" cy="1544515"/>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Presidente</a:t>
          </a:r>
          <a:endParaRPr lang="es-MX" sz="1600" b="1" kern="1200" dirty="0"/>
        </a:p>
      </dsp:txBody>
      <dsp:txXfrm>
        <a:off x="4314471" y="277096"/>
        <a:ext cx="1092137" cy="1092137"/>
      </dsp:txXfrm>
    </dsp:sp>
    <dsp:sp modelId="{A6A418E9-D435-495E-93B6-8BB7E92DA9FF}">
      <dsp:nvSpPr>
        <dsp:cNvPr id="0" name=""/>
        <dsp:cNvSpPr/>
      </dsp:nvSpPr>
      <dsp:spPr>
        <a:xfrm>
          <a:off x="5661956" y="808748"/>
          <a:ext cx="1544515" cy="1544515"/>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7 Vocales Federales</a:t>
          </a:r>
          <a:endParaRPr lang="es-MX" sz="1600" b="1" kern="1200" dirty="0"/>
        </a:p>
      </dsp:txBody>
      <dsp:txXfrm>
        <a:off x="5888145" y="1034937"/>
        <a:ext cx="1092137" cy="1092137"/>
      </dsp:txXfrm>
    </dsp:sp>
    <dsp:sp modelId="{D2ECE030-DFF4-4F30-894F-AEB6701CBD21}">
      <dsp:nvSpPr>
        <dsp:cNvPr id="0" name=""/>
        <dsp:cNvSpPr/>
      </dsp:nvSpPr>
      <dsp:spPr>
        <a:xfrm>
          <a:off x="6050621" y="2511603"/>
          <a:ext cx="1544515" cy="1544515"/>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5 Vocales Municipales</a:t>
          </a:r>
          <a:endParaRPr lang="es-MX" sz="1600" b="1" kern="1200" dirty="0"/>
        </a:p>
      </dsp:txBody>
      <dsp:txXfrm>
        <a:off x="6276810" y="2737792"/>
        <a:ext cx="1092137" cy="1092137"/>
      </dsp:txXfrm>
    </dsp:sp>
    <dsp:sp modelId="{88474D8D-8853-452A-B89F-AE0CE2E057E7}">
      <dsp:nvSpPr>
        <dsp:cNvPr id="0" name=""/>
        <dsp:cNvSpPr/>
      </dsp:nvSpPr>
      <dsp:spPr>
        <a:xfrm>
          <a:off x="4961605" y="3877186"/>
          <a:ext cx="1544515" cy="1544515"/>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27 Vocales Usuarios</a:t>
          </a:r>
          <a:endParaRPr lang="es-MX" sz="1600" b="1" kern="1200" dirty="0"/>
        </a:p>
      </dsp:txBody>
      <dsp:txXfrm>
        <a:off x="5187794" y="4103375"/>
        <a:ext cx="1092137" cy="1092137"/>
      </dsp:txXfrm>
    </dsp:sp>
    <dsp:sp modelId="{ED6BBCC0-2F3C-4323-AE7A-961549F27C5B}">
      <dsp:nvSpPr>
        <dsp:cNvPr id="0" name=""/>
        <dsp:cNvSpPr/>
      </dsp:nvSpPr>
      <dsp:spPr>
        <a:xfrm>
          <a:off x="3214958" y="3877186"/>
          <a:ext cx="1544515" cy="1544515"/>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4 Vocales de la sociedad</a:t>
          </a:r>
          <a:endParaRPr lang="es-MX" sz="1600" b="1" kern="1200" dirty="0"/>
        </a:p>
      </dsp:txBody>
      <dsp:txXfrm>
        <a:off x="3441147" y="4103375"/>
        <a:ext cx="1092137" cy="1092137"/>
      </dsp:txXfrm>
    </dsp:sp>
    <dsp:sp modelId="{A961DB04-20CA-4A36-A63A-A2A10CE6D0F2}">
      <dsp:nvSpPr>
        <dsp:cNvPr id="0" name=""/>
        <dsp:cNvSpPr/>
      </dsp:nvSpPr>
      <dsp:spPr>
        <a:xfrm>
          <a:off x="2125942" y="2511603"/>
          <a:ext cx="1544515" cy="1544515"/>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5 Vocales Estatales</a:t>
          </a:r>
          <a:endParaRPr lang="es-MX" sz="1600" b="1" kern="1200" dirty="0"/>
        </a:p>
      </dsp:txBody>
      <dsp:txXfrm>
        <a:off x="2352131" y="2737792"/>
        <a:ext cx="1092137" cy="1092137"/>
      </dsp:txXfrm>
    </dsp:sp>
    <dsp:sp modelId="{C6B4A5CB-3C1E-49E6-870D-AB1B6BE0C4FD}">
      <dsp:nvSpPr>
        <dsp:cNvPr id="0" name=""/>
        <dsp:cNvSpPr/>
      </dsp:nvSpPr>
      <dsp:spPr>
        <a:xfrm>
          <a:off x="2514607" y="808748"/>
          <a:ext cx="1544515" cy="1544515"/>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t>Secretario Técnico</a:t>
          </a:r>
          <a:endParaRPr lang="es-MX" sz="1600" b="1" kern="1200" dirty="0"/>
        </a:p>
      </dsp:txBody>
      <dsp:txXfrm>
        <a:off x="2740796" y="1034937"/>
        <a:ext cx="1092137" cy="109213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A9E03-D09E-4695-A2AE-5CC427724F7E}" type="datetimeFigureOut">
              <a:rPr lang="es-MX" smtClean="0"/>
              <a:t>12/04/2018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F77B4-5711-4ED4-84B0-24D183C01FF3}" type="slidenum">
              <a:rPr lang="es-MX" smtClean="0"/>
              <a:t>‹Nº›</a:t>
            </a:fld>
            <a:endParaRPr lang="es-MX"/>
          </a:p>
        </p:txBody>
      </p:sp>
    </p:spTree>
    <p:extLst>
      <p:ext uri="{BB962C8B-B14F-4D97-AF65-F5344CB8AC3E}">
        <p14:creationId xmlns:p14="http://schemas.microsoft.com/office/powerpoint/2010/main" val="216951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164206A-0325-4F7D-9F79-DB254EABE708}"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9C0605-841A-4F64-9A69-F012716F604D}" type="slidenum">
              <a:rPr lang="es-MX" smtClean="0"/>
              <a:t>‹Nº›</a:t>
            </a:fld>
            <a:endParaRPr lang="es-MX"/>
          </a:p>
        </p:txBody>
      </p:sp>
    </p:spTree>
    <p:extLst>
      <p:ext uri="{BB962C8B-B14F-4D97-AF65-F5344CB8AC3E}">
        <p14:creationId xmlns:p14="http://schemas.microsoft.com/office/powerpoint/2010/main" val="298217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64206A-0325-4F7D-9F79-DB254EABE708}"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9C0605-841A-4F64-9A69-F012716F604D}" type="slidenum">
              <a:rPr lang="es-MX" smtClean="0"/>
              <a:t>‹Nº›</a:t>
            </a:fld>
            <a:endParaRPr lang="es-MX"/>
          </a:p>
        </p:txBody>
      </p:sp>
    </p:spTree>
    <p:extLst>
      <p:ext uri="{BB962C8B-B14F-4D97-AF65-F5344CB8AC3E}">
        <p14:creationId xmlns:p14="http://schemas.microsoft.com/office/powerpoint/2010/main" val="110736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64206A-0325-4F7D-9F79-DB254EABE708}"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9C0605-841A-4F64-9A69-F012716F604D}"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2727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64206A-0325-4F7D-9F79-DB254EABE708}"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9C0605-841A-4F64-9A69-F012716F604D}" type="slidenum">
              <a:rPr lang="es-MX" smtClean="0"/>
              <a:t>‹Nº›</a:t>
            </a:fld>
            <a:endParaRPr lang="es-MX"/>
          </a:p>
        </p:txBody>
      </p:sp>
    </p:spTree>
    <p:extLst>
      <p:ext uri="{BB962C8B-B14F-4D97-AF65-F5344CB8AC3E}">
        <p14:creationId xmlns:p14="http://schemas.microsoft.com/office/powerpoint/2010/main" val="14347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64206A-0325-4F7D-9F79-DB254EABE708}"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9C0605-841A-4F64-9A69-F012716F604D}"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098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64206A-0325-4F7D-9F79-DB254EABE708}"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9C0605-841A-4F64-9A69-F012716F604D}" type="slidenum">
              <a:rPr lang="es-MX" smtClean="0"/>
              <a:t>‹Nº›</a:t>
            </a:fld>
            <a:endParaRPr lang="es-MX"/>
          </a:p>
        </p:txBody>
      </p:sp>
    </p:spTree>
    <p:extLst>
      <p:ext uri="{BB962C8B-B14F-4D97-AF65-F5344CB8AC3E}">
        <p14:creationId xmlns:p14="http://schemas.microsoft.com/office/powerpoint/2010/main" val="3111070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64206A-0325-4F7D-9F79-DB254EABE708}"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9C0605-841A-4F64-9A69-F012716F604D}" type="slidenum">
              <a:rPr lang="es-MX" smtClean="0"/>
              <a:t>‹Nº›</a:t>
            </a:fld>
            <a:endParaRPr lang="es-MX"/>
          </a:p>
        </p:txBody>
      </p:sp>
    </p:spTree>
    <p:extLst>
      <p:ext uri="{BB962C8B-B14F-4D97-AF65-F5344CB8AC3E}">
        <p14:creationId xmlns:p14="http://schemas.microsoft.com/office/powerpoint/2010/main" val="2668762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64206A-0325-4F7D-9F79-DB254EABE708}"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9C0605-841A-4F64-9A69-F012716F604D}" type="slidenum">
              <a:rPr lang="es-MX" smtClean="0"/>
              <a:t>‹Nº›</a:t>
            </a:fld>
            <a:endParaRPr lang="es-MX"/>
          </a:p>
        </p:txBody>
      </p:sp>
    </p:spTree>
    <p:extLst>
      <p:ext uri="{BB962C8B-B14F-4D97-AF65-F5344CB8AC3E}">
        <p14:creationId xmlns:p14="http://schemas.microsoft.com/office/powerpoint/2010/main" val="394620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64206A-0325-4F7D-9F79-DB254EABE708}"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9C0605-841A-4F64-9A69-F012716F604D}" type="slidenum">
              <a:rPr lang="es-MX" smtClean="0"/>
              <a:t>‹Nº›</a:t>
            </a:fld>
            <a:endParaRPr lang="es-MX"/>
          </a:p>
        </p:txBody>
      </p:sp>
    </p:spTree>
    <p:extLst>
      <p:ext uri="{BB962C8B-B14F-4D97-AF65-F5344CB8AC3E}">
        <p14:creationId xmlns:p14="http://schemas.microsoft.com/office/powerpoint/2010/main" val="166536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64206A-0325-4F7D-9F79-DB254EABE708}" type="datetimeFigureOut">
              <a:rPr lang="es-MX" smtClean="0"/>
              <a:t>12/04/2018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9C0605-841A-4F64-9A69-F012716F604D}" type="slidenum">
              <a:rPr lang="es-MX" smtClean="0"/>
              <a:t>‹Nº›</a:t>
            </a:fld>
            <a:endParaRPr lang="es-MX"/>
          </a:p>
        </p:txBody>
      </p:sp>
    </p:spTree>
    <p:extLst>
      <p:ext uri="{BB962C8B-B14F-4D97-AF65-F5344CB8AC3E}">
        <p14:creationId xmlns:p14="http://schemas.microsoft.com/office/powerpoint/2010/main" val="177421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164206A-0325-4F7D-9F79-DB254EABE708}" type="datetimeFigureOut">
              <a:rPr lang="es-MX" smtClean="0"/>
              <a:t>12/04/2018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9C0605-841A-4F64-9A69-F012716F604D}" type="slidenum">
              <a:rPr lang="es-MX" smtClean="0"/>
              <a:t>‹Nº›</a:t>
            </a:fld>
            <a:endParaRPr lang="es-MX"/>
          </a:p>
        </p:txBody>
      </p:sp>
    </p:spTree>
    <p:extLst>
      <p:ext uri="{BB962C8B-B14F-4D97-AF65-F5344CB8AC3E}">
        <p14:creationId xmlns:p14="http://schemas.microsoft.com/office/powerpoint/2010/main" val="217664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164206A-0325-4F7D-9F79-DB254EABE708}" type="datetimeFigureOut">
              <a:rPr lang="es-MX" smtClean="0"/>
              <a:t>12/04/2018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B9C0605-841A-4F64-9A69-F012716F604D}" type="slidenum">
              <a:rPr lang="es-MX" smtClean="0"/>
              <a:t>‹Nº›</a:t>
            </a:fld>
            <a:endParaRPr lang="es-MX"/>
          </a:p>
        </p:txBody>
      </p:sp>
    </p:spTree>
    <p:extLst>
      <p:ext uri="{BB962C8B-B14F-4D97-AF65-F5344CB8AC3E}">
        <p14:creationId xmlns:p14="http://schemas.microsoft.com/office/powerpoint/2010/main" val="377050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164206A-0325-4F7D-9F79-DB254EABE708}" type="datetimeFigureOut">
              <a:rPr lang="es-MX" smtClean="0"/>
              <a:t>12/04/2018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B9C0605-841A-4F64-9A69-F012716F604D}" type="slidenum">
              <a:rPr lang="es-MX" smtClean="0"/>
              <a:t>‹Nº›</a:t>
            </a:fld>
            <a:endParaRPr lang="es-MX"/>
          </a:p>
        </p:txBody>
      </p:sp>
    </p:spTree>
    <p:extLst>
      <p:ext uri="{BB962C8B-B14F-4D97-AF65-F5344CB8AC3E}">
        <p14:creationId xmlns:p14="http://schemas.microsoft.com/office/powerpoint/2010/main" val="321278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4206A-0325-4F7D-9F79-DB254EABE708}" type="datetimeFigureOut">
              <a:rPr lang="es-MX" smtClean="0"/>
              <a:t>12/04/2018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B9C0605-841A-4F64-9A69-F012716F604D}" type="slidenum">
              <a:rPr lang="es-MX" smtClean="0"/>
              <a:t>‹Nº›</a:t>
            </a:fld>
            <a:endParaRPr lang="es-MX"/>
          </a:p>
        </p:txBody>
      </p:sp>
    </p:spTree>
    <p:extLst>
      <p:ext uri="{BB962C8B-B14F-4D97-AF65-F5344CB8AC3E}">
        <p14:creationId xmlns:p14="http://schemas.microsoft.com/office/powerpoint/2010/main" val="261357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64206A-0325-4F7D-9F79-DB254EABE708}" type="datetimeFigureOut">
              <a:rPr lang="es-MX" smtClean="0"/>
              <a:t>12/04/2018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9C0605-841A-4F64-9A69-F012716F604D}" type="slidenum">
              <a:rPr lang="es-MX" smtClean="0"/>
              <a:t>‹Nº›</a:t>
            </a:fld>
            <a:endParaRPr lang="es-MX"/>
          </a:p>
        </p:txBody>
      </p:sp>
    </p:spTree>
    <p:extLst>
      <p:ext uri="{BB962C8B-B14F-4D97-AF65-F5344CB8AC3E}">
        <p14:creationId xmlns:p14="http://schemas.microsoft.com/office/powerpoint/2010/main" val="252404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64206A-0325-4F7D-9F79-DB254EABE708}" type="datetimeFigureOut">
              <a:rPr lang="es-MX" smtClean="0"/>
              <a:t>12/04/2018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9C0605-841A-4F64-9A69-F012716F604D}" type="slidenum">
              <a:rPr lang="es-MX" smtClean="0"/>
              <a:t>‹Nº›</a:t>
            </a:fld>
            <a:endParaRPr lang="es-MX"/>
          </a:p>
        </p:txBody>
      </p:sp>
    </p:spTree>
    <p:extLst>
      <p:ext uri="{BB962C8B-B14F-4D97-AF65-F5344CB8AC3E}">
        <p14:creationId xmlns:p14="http://schemas.microsoft.com/office/powerpoint/2010/main" val="89619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64206A-0325-4F7D-9F79-DB254EABE708}" type="datetimeFigureOut">
              <a:rPr lang="es-MX" smtClean="0"/>
              <a:t>12/04/2018</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9C0605-841A-4F64-9A69-F012716F604D}" type="slidenum">
              <a:rPr lang="es-MX" smtClean="0"/>
              <a:t>‹Nº›</a:t>
            </a:fld>
            <a:endParaRPr lang="es-MX"/>
          </a:p>
        </p:txBody>
      </p:sp>
    </p:spTree>
    <p:extLst>
      <p:ext uri="{BB962C8B-B14F-4D97-AF65-F5344CB8AC3E}">
        <p14:creationId xmlns:p14="http://schemas.microsoft.com/office/powerpoint/2010/main" val="182881384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5249" y="1823223"/>
            <a:ext cx="10515600" cy="2954723"/>
          </a:xfrm>
        </p:spPr>
        <p:txBody>
          <a:bodyPr>
            <a:noAutofit/>
          </a:bodyPr>
          <a:lstStyle/>
          <a:p>
            <a:pPr algn="just"/>
            <a:r>
              <a:rPr lang="es-MX" dirty="0">
                <a:solidFill>
                  <a:schemeClr val="tx1"/>
                </a:solidFill>
              </a:rPr>
              <a:t>Normatividad aplicable a los Consejos de </a:t>
            </a:r>
            <a:r>
              <a:rPr lang="es-MX" dirty="0" smtClean="0">
                <a:solidFill>
                  <a:schemeClr val="tx1"/>
                </a:solidFill>
              </a:rPr>
              <a:t>Cuenca:</a:t>
            </a:r>
            <a:r>
              <a:rPr lang="es-MX" dirty="0">
                <a:solidFill>
                  <a:schemeClr val="tx1"/>
                </a:solidFill>
              </a:rPr>
              <a:t/>
            </a:r>
            <a:br>
              <a:rPr lang="es-MX" dirty="0">
                <a:solidFill>
                  <a:schemeClr val="tx1"/>
                </a:solidFill>
              </a:rPr>
            </a:br>
            <a:r>
              <a:rPr lang="es-MX" dirty="0" smtClean="0">
                <a:solidFill>
                  <a:schemeClr val="tx1"/>
                </a:solidFill>
              </a:rPr>
              <a:t/>
            </a:r>
            <a:br>
              <a:rPr lang="es-MX" dirty="0" smtClean="0">
                <a:solidFill>
                  <a:schemeClr val="tx1"/>
                </a:solidFill>
              </a:rPr>
            </a:br>
            <a:r>
              <a:rPr lang="es-MX" dirty="0" smtClean="0">
                <a:solidFill>
                  <a:schemeClr val="tx1"/>
                </a:solidFill>
              </a:rPr>
              <a:t>Constitución Política de los Estados Unidos Mexicanos, Ley de Aguas Nacionales y </a:t>
            </a:r>
            <a:r>
              <a:rPr lang="es-MX" dirty="0">
                <a:solidFill>
                  <a:schemeClr val="tx1"/>
                </a:solidFill>
              </a:rPr>
              <a:t>Reglas de </a:t>
            </a:r>
            <a:r>
              <a:rPr lang="es-MX" dirty="0" smtClean="0">
                <a:solidFill>
                  <a:schemeClr val="tx1"/>
                </a:solidFill>
              </a:rPr>
              <a:t>Integración, Operación </a:t>
            </a:r>
            <a:r>
              <a:rPr lang="es-MX" dirty="0">
                <a:solidFill>
                  <a:schemeClr val="tx1"/>
                </a:solidFill>
              </a:rPr>
              <a:t>y Funcionamiento del </a:t>
            </a:r>
            <a:r>
              <a:rPr lang="es-MX" dirty="0" smtClean="0">
                <a:solidFill>
                  <a:schemeClr val="tx1"/>
                </a:solidFill>
              </a:rPr>
              <a:t>Consejo de Cuenca del Río Bravo</a:t>
            </a:r>
            <a:endParaRPr lang="es-MX" dirty="0">
              <a:solidFill>
                <a:schemeClr val="tx1"/>
              </a:solidFill>
            </a:endParaRPr>
          </a:p>
        </p:txBody>
      </p:sp>
    </p:spTree>
    <p:extLst>
      <p:ext uri="{BB962C8B-B14F-4D97-AF65-F5344CB8AC3E}">
        <p14:creationId xmlns:p14="http://schemas.microsoft.com/office/powerpoint/2010/main" val="126646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16" y="895575"/>
            <a:ext cx="10297297" cy="338554"/>
          </a:xfrm>
          <a:prstGeom prst="rect">
            <a:avLst/>
          </a:prstGeom>
          <a:noFill/>
        </p:spPr>
        <p:txBody>
          <a:bodyPr wrap="square" rtlCol="0">
            <a:spAutoFit/>
          </a:bodyPr>
          <a:lstStyle/>
          <a:p>
            <a:pPr lvl="0" indent="177800" algn="just" eaLnBrk="0" fontAlgn="base" hangingPunct="0">
              <a:spcBef>
                <a:spcPct val="0"/>
              </a:spcBef>
              <a:spcAft>
                <a:spcPct val="0"/>
              </a:spcAft>
            </a:pPr>
            <a:r>
              <a:rPr lang="es-ES" altLang="ja-JP" sz="1600" b="1" dirty="0" smtClean="0"/>
              <a:t>ARTÍCULOS 13 BIS – 13 BIS 4: </a:t>
            </a:r>
            <a:r>
              <a:rPr lang="es-ES" altLang="ja-JP" sz="1600" dirty="0" smtClean="0"/>
              <a:t>Organización y funcionamiento de los Consejos de Cuenca</a:t>
            </a:r>
            <a:endParaRPr lang="es-ES" altLang="ja-JP" sz="1600" dirty="0"/>
          </a:p>
        </p:txBody>
      </p:sp>
      <p:sp>
        <p:nvSpPr>
          <p:cNvPr id="5" name="CuadroTexto 4"/>
          <p:cNvSpPr txBox="1"/>
          <p:nvPr/>
        </p:nvSpPr>
        <p:spPr>
          <a:xfrm>
            <a:off x="4984124" y="194746"/>
            <a:ext cx="6268761"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sp>
        <p:nvSpPr>
          <p:cNvPr id="6" name="CuadroTexto 5"/>
          <p:cNvSpPr txBox="1"/>
          <p:nvPr/>
        </p:nvSpPr>
        <p:spPr>
          <a:xfrm>
            <a:off x="4597758" y="194746"/>
            <a:ext cx="6655127"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pic>
        <p:nvPicPr>
          <p:cNvPr id="9" name="Imagen 8"/>
          <p:cNvPicPr>
            <a:picLocks noChangeAspect="1"/>
          </p:cNvPicPr>
          <p:nvPr/>
        </p:nvPicPr>
        <p:blipFill>
          <a:blip r:embed="rId2"/>
          <a:stretch>
            <a:fillRect/>
          </a:stretch>
        </p:blipFill>
        <p:spPr>
          <a:xfrm>
            <a:off x="1630314" y="1823203"/>
            <a:ext cx="8039552" cy="4248472"/>
          </a:xfrm>
          <a:prstGeom prst="rect">
            <a:avLst/>
          </a:prstGeom>
        </p:spPr>
      </p:pic>
    </p:spTree>
    <p:extLst>
      <p:ext uri="{BB962C8B-B14F-4D97-AF65-F5344CB8AC3E}">
        <p14:creationId xmlns:p14="http://schemas.microsoft.com/office/powerpoint/2010/main" val="1700972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16" y="895575"/>
            <a:ext cx="10297297" cy="338554"/>
          </a:xfrm>
          <a:prstGeom prst="rect">
            <a:avLst/>
          </a:prstGeom>
          <a:noFill/>
        </p:spPr>
        <p:txBody>
          <a:bodyPr wrap="square" rtlCol="0">
            <a:spAutoFit/>
          </a:bodyPr>
          <a:lstStyle/>
          <a:p>
            <a:pPr lvl="0" indent="177800" algn="just" eaLnBrk="0" fontAlgn="base" hangingPunct="0">
              <a:spcBef>
                <a:spcPct val="0"/>
              </a:spcBef>
              <a:spcAft>
                <a:spcPct val="0"/>
              </a:spcAft>
            </a:pPr>
            <a:r>
              <a:rPr lang="es-ES" altLang="ja-JP" sz="1600" b="1" dirty="0" smtClean="0"/>
              <a:t>ARTÍCULOS 13 BIS – 13 BIS 4: </a:t>
            </a:r>
            <a:r>
              <a:rPr lang="es-ES" altLang="ja-JP" sz="1600" dirty="0" smtClean="0"/>
              <a:t>Organización y funcionamiento de los Consejos de Cuenca</a:t>
            </a:r>
            <a:endParaRPr lang="es-ES" altLang="ja-JP" sz="1600" dirty="0"/>
          </a:p>
        </p:txBody>
      </p:sp>
      <p:sp>
        <p:nvSpPr>
          <p:cNvPr id="5" name="CuadroTexto 4"/>
          <p:cNvSpPr txBox="1"/>
          <p:nvPr/>
        </p:nvSpPr>
        <p:spPr>
          <a:xfrm>
            <a:off x="4984124" y="194746"/>
            <a:ext cx="6268761"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sp>
        <p:nvSpPr>
          <p:cNvPr id="6" name="CuadroTexto 5"/>
          <p:cNvSpPr txBox="1"/>
          <p:nvPr/>
        </p:nvSpPr>
        <p:spPr>
          <a:xfrm>
            <a:off x="4597758" y="194746"/>
            <a:ext cx="6655127"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grpSp>
        <p:nvGrpSpPr>
          <p:cNvPr id="9" name="Grupo 8"/>
          <p:cNvGrpSpPr/>
          <p:nvPr/>
        </p:nvGrpSpPr>
        <p:grpSpPr>
          <a:xfrm>
            <a:off x="1947524" y="1565626"/>
            <a:ext cx="7920880" cy="4870388"/>
            <a:chOff x="611560" y="993807"/>
            <a:chExt cx="7920880" cy="4870388"/>
          </a:xfrm>
        </p:grpSpPr>
        <p:pic>
          <p:nvPicPr>
            <p:cNvPr id="10" name="Imagen 9"/>
            <p:cNvPicPr>
              <a:picLocks noChangeAspect="1"/>
            </p:cNvPicPr>
            <p:nvPr/>
          </p:nvPicPr>
          <p:blipFill>
            <a:blip r:embed="rId2"/>
            <a:stretch>
              <a:fillRect/>
            </a:stretch>
          </p:blipFill>
          <p:spPr>
            <a:xfrm>
              <a:off x="611560" y="993807"/>
              <a:ext cx="7920880" cy="4870388"/>
            </a:xfrm>
            <a:prstGeom prst="rect">
              <a:avLst/>
            </a:prstGeom>
          </p:spPr>
        </p:pic>
        <p:sp>
          <p:nvSpPr>
            <p:cNvPr id="11" name="Rectángulo 10"/>
            <p:cNvSpPr/>
            <p:nvPr/>
          </p:nvSpPr>
          <p:spPr>
            <a:xfrm>
              <a:off x="755576" y="5229200"/>
              <a:ext cx="7704856" cy="57606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473290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65053" y="638385"/>
            <a:ext cx="10297297" cy="338554"/>
          </a:xfrm>
          <a:prstGeom prst="rect">
            <a:avLst/>
          </a:prstGeom>
          <a:noFill/>
        </p:spPr>
        <p:txBody>
          <a:bodyPr wrap="square" rtlCol="0">
            <a:spAutoFit/>
          </a:bodyPr>
          <a:lstStyle/>
          <a:p>
            <a:pPr lvl="0" indent="177800" algn="just" eaLnBrk="0" fontAlgn="base" hangingPunct="0">
              <a:spcBef>
                <a:spcPct val="0"/>
              </a:spcBef>
              <a:spcAft>
                <a:spcPct val="0"/>
              </a:spcAft>
            </a:pPr>
            <a:r>
              <a:rPr lang="es-ES" altLang="ja-JP" sz="1600" b="1" dirty="0" smtClean="0"/>
              <a:t>ARTÍCULOS 13 BIS – 13 BIS 4: </a:t>
            </a:r>
            <a:r>
              <a:rPr lang="es-ES" altLang="ja-JP" sz="1600" dirty="0" smtClean="0"/>
              <a:t>Organización y funcionamiento de los Consejos de Cuenca</a:t>
            </a:r>
            <a:endParaRPr lang="es-ES" altLang="ja-JP" sz="1600" dirty="0"/>
          </a:p>
        </p:txBody>
      </p:sp>
      <p:sp>
        <p:nvSpPr>
          <p:cNvPr id="5" name="CuadroTexto 4"/>
          <p:cNvSpPr txBox="1"/>
          <p:nvPr/>
        </p:nvSpPr>
        <p:spPr>
          <a:xfrm>
            <a:off x="4984124" y="194746"/>
            <a:ext cx="6268761"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sp>
        <p:nvSpPr>
          <p:cNvPr id="6" name="CuadroTexto 5"/>
          <p:cNvSpPr txBox="1"/>
          <p:nvPr/>
        </p:nvSpPr>
        <p:spPr>
          <a:xfrm>
            <a:off x="4597758" y="194746"/>
            <a:ext cx="6655127"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grpSp>
        <p:nvGrpSpPr>
          <p:cNvPr id="9" name="6 Grupo"/>
          <p:cNvGrpSpPr/>
          <p:nvPr/>
        </p:nvGrpSpPr>
        <p:grpSpPr>
          <a:xfrm>
            <a:off x="2016311" y="1180753"/>
            <a:ext cx="8568952" cy="5256584"/>
            <a:chOff x="285720" y="1500174"/>
            <a:chExt cx="8643998" cy="4929222"/>
          </a:xfrm>
        </p:grpSpPr>
        <p:grpSp>
          <p:nvGrpSpPr>
            <p:cNvPr id="10" name="42 Grupo"/>
            <p:cNvGrpSpPr/>
            <p:nvPr/>
          </p:nvGrpSpPr>
          <p:grpSpPr>
            <a:xfrm>
              <a:off x="285720" y="1751410"/>
              <a:ext cx="5597525" cy="2736850"/>
              <a:chOff x="357158" y="1942311"/>
              <a:chExt cx="5597525" cy="2736850"/>
            </a:xfrm>
          </p:grpSpPr>
          <p:sp>
            <p:nvSpPr>
              <p:cNvPr id="29" name="Rectangle 12"/>
              <p:cNvSpPr>
                <a:spLocks noChangeArrowheads="1"/>
              </p:cNvSpPr>
              <p:nvPr/>
            </p:nvSpPr>
            <p:spPr bwMode="auto">
              <a:xfrm>
                <a:off x="357158" y="1942311"/>
                <a:ext cx="5597525" cy="2736850"/>
              </a:xfrm>
              <a:prstGeom prst="rect">
                <a:avLst/>
              </a:prstGeom>
              <a:noFill/>
              <a:ln w="25400" algn="ctr">
                <a:solidFill>
                  <a:schemeClr val="accent1"/>
                </a:solidFill>
                <a:prstDash val="sysDash"/>
                <a:miter lim="800000"/>
                <a:headEnd/>
                <a:tailEnd/>
              </a:ln>
              <a:effectLst/>
            </p:spPr>
            <p:txBody>
              <a:bodyPr wrap="none" anchor="ctr"/>
              <a:lstStyle/>
              <a:p>
                <a:pPr marL="0" marR="0" lvl="0" indent="0" algn="l" defTabSz="914399" eaLnBrk="1" fontAlgn="auto" latinLnBrk="0" hangingPunct="1">
                  <a:lnSpc>
                    <a:spcPct val="100000"/>
                  </a:lnSpc>
                  <a:spcBef>
                    <a:spcPts val="0"/>
                  </a:spcBef>
                  <a:spcAft>
                    <a:spcPts val="0"/>
                  </a:spcAft>
                  <a:buClrTx/>
                  <a:buSzTx/>
                  <a:buFontTx/>
                  <a:buNone/>
                  <a:tabLst/>
                  <a:defRPr/>
                </a:pPr>
                <a:endParaRPr kumimoji="0" lang="es-MX" sz="16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 name="Rectangle 8"/>
              <p:cNvSpPr>
                <a:spLocks noChangeArrowheads="1"/>
              </p:cNvSpPr>
              <p:nvPr/>
            </p:nvSpPr>
            <p:spPr bwMode="auto">
              <a:xfrm>
                <a:off x="465108" y="2502699"/>
                <a:ext cx="2738438" cy="723900"/>
              </a:xfrm>
              <a:prstGeom prst="roundRect">
                <a:avLst>
                  <a:gd name="adj" fmla="val 10351"/>
                </a:avLst>
              </a:prstGeom>
              <a:solidFill>
                <a:srgbClr val="FFCC00">
                  <a:lumMod val="60000"/>
                  <a:lumOff val="4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0"/>
              <a:lstStyle/>
              <a:p>
                <a:pPr marL="0" marR="0" lvl="0" indent="0" defTabSz="914399" eaLnBrk="0" fontAlgn="auto" latinLnBrk="0" hangingPunct="0">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SIETE VOCALES DEL GOBIERNO FEDERAL </a:t>
                </a:r>
                <a:endParaRPr kumimoji="0" lang="es-MX" sz="9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399" eaLnBrk="0" fontAlgn="auto" latinLnBrk="0" hangingPunct="0">
                  <a:lnSpc>
                    <a:spcPct val="100000"/>
                  </a:lnSpc>
                  <a:spcBef>
                    <a:spcPts val="0"/>
                  </a:spcBef>
                  <a:spcAft>
                    <a:spcPts val="0"/>
                  </a:spcAft>
                  <a:buClrTx/>
                  <a:buSzTx/>
                  <a:buFontTx/>
                  <a:buNone/>
                  <a:tabLst/>
                  <a:defRPr/>
                </a:pPr>
                <a:r>
                  <a:rPr kumimoji="0" lang="es-MX" sz="9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SEMARNAT, SHCP, SEDESOL, Energía, Economía, Salud y SAGARPA.</a:t>
                </a:r>
              </a:p>
            </p:txBody>
          </p:sp>
          <p:sp>
            <p:nvSpPr>
              <p:cNvPr id="31" name="Rectangle 9"/>
              <p:cNvSpPr>
                <a:spLocks noChangeArrowheads="1"/>
              </p:cNvSpPr>
              <p:nvPr/>
            </p:nvSpPr>
            <p:spPr bwMode="auto">
              <a:xfrm>
                <a:off x="465108" y="3282161"/>
                <a:ext cx="2728913" cy="598488"/>
              </a:xfrm>
              <a:prstGeom prst="roundRect">
                <a:avLst>
                  <a:gd name="adj" fmla="val 15139"/>
                </a:avLst>
              </a:prstGeom>
              <a:solidFill>
                <a:srgbClr val="FFCC00">
                  <a:lumMod val="60000"/>
                  <a:lumOff val="4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399" eaLnBrk="0" fontAlgn="auto" latinLnBrk="0" hangingPunct="0">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VOCALES DE LOS GOBIERNOS ESTATALES </a:t>
                </a:r>
              </a:p>
              <a:p>
                <a:pPr marL="0" marR="0" lvl="0" indent="0" algn="ctr" defTabSz="914399" eaLnBrk="0" fontAlgn="auto" latinLnBrk="0" hangingPunct="0">
                  <a:lnSpc>
                    <a:spcPct val="100000"/>
                  </a:lnSpc>
                  <a:spcBef>
                    <a:spcPts val="0"/>
                  </a:spcBef>
                  <a:spcAft>
                    <a:spcPts val="0"/>
                  </a:spcAft>
                  <a:buClrTx/>
                  <a:buSzTx/>
                  <a:buFontTx/>
                  <a:buNone/>
                  <a:tabLst/>
                  <a:defRPr/>
                </a:pPr>
                <a:r>
                  <a:rPr kumimoji="0" lang="es-MX" sz="9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Gobernadores de los Estados</a:t>
                </a:r>
              </a:p>
            </p:txBody>
          </p:sp>
          <p:sp>
            <p:nvSpPr>
              <p:cNvPr id="32" name="Rectangle 10"/>
              <p:cNvSpPr>
                <a:spLocks noChangeArrowheads="1"/>
              </p:cNvSpPr>
              <p:nvPr/>
            </p:nvSpPr>
            <p:spPr bwMode="auto">
              <a:xfrm>
                <a:off x="3340070" y="2518574"/>
                <a:ext cx="2528888" cy="2084388"/>
              </a:xfrm>
              <a:prstGeom prst="roundRect">
                <a:avLst>
                  <a:gd name="adj" fmla="val 6577"/>
                </a:avLst>
              </a:prstGeom>
              <a:solidFill>
                <a:srgbClr val="FFCC00">
                  <a:lumMod val="75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0"/>
              <a:lstStyle/>
              <a:p>
                <a:pPr marL="0" marR="0" lvl="0" indent="0" algn="ctr" defTabSz="914399" eaLnBrk="0" fontAlgn="auto" latinLnBrk="0" hangingPunct="0">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VOCALES USUARIOS Y DE LA SOCIEDAD ORGANIZADA</a:t>
                </a:r>
                <a:endParaRPr kumimoji="0" lang="es-MX" sz="1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399" eaLnBrk="0" fontAlgn="auto" latinLnBrk="0" hangingPunct="0">
                  <a:lnSpc>
                    <a:spcPct val="100000"/>
                  </a:lnSpc>
                  <a:spcBef>
                    <a:spcPts val="0"/>
                  </a:spcBef>
                  <a:spcAft>
                    <a:spcPts val="0"/>
                  </a:spcAft>
                  <a:buClrTx/>
                  <a:buSzTx/>
                  <a:buFontTx/>
                  <a:buNone/>
                  <a:tabLst/>
                  <a:defRPr/>
                </a:pPr>
                <a:endParaRPr kumimoji="0" lang="es-MX" sz="1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399" eaLnBrk="0" fontAlgn="auto" latinLnBrk="0" hangingPunct="0">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Vocales por uso de agua: Agrícola, doméstico, acuacultura, industrial, pecuario, público urbano  o servicios</a:t>
                </a:r>
              </a:p>
              <a:p>
                <a:pPr marL="0" marR="0" lvl="0" indent="0" algn="ctr" defTabSz="914399" eaLnBrk="0" fontAlgn="auto" latinLnBrk="0" hangingPunct="0">
                  <a:lnSpc>
                    <a:spcPct val="100000"/>
                  </a:lnSpc>
                  <a:spcBef>
                    <a:spcPts val="0"/>
                  </a:spcBef>
                  <a:spcAft>
                    <a:spcPts val="0"/>
                  </a:spcAft>
                  <a:buClrTx/>
                  <a:buSzTx/>
                  <a:buFontTx/>
                  <a:buNone/>
                  <a:tabLst/>
                  <a:defRPr/>
                </a:pPr>
                <a:endParaRPr kumimoji="0" lang="es-MX" sz="1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399" eaLnBrk="0" fontAlgn="auto" latinLnBrk="0" hangingPunct="0">
                  <a:lnSpc>
                    <a:spcPct val="100000"/>
                  </a:lnSpc>
                  <a:spcBef>
                    <a:spcPts val="0"/>
                  </a:spcBef>
                  <a:spcAft>
                    <a:spcPts val="0"/>
                  </a:spcAft>
                  <a:buClrTx/>
                  <a:buSzTx/>
                  <a:buFontTx/>
                  <a:buNone/>
                  <a:tabLst/>
                  <a:defRPr/>
                </a:pPr>
                <a:r>
                  <a:rPr kumimoji="0" lang="es-MX" sz="1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Vocales de los sectores: Pro Equidad de Género, Indígena,  Ambientalistas o Ecologistas o Forestal</a:t>
                </a:r>
              </a:p>
            </p:txBody>
          </p:sp>
          <p:sp>
            <p:nvSpPr>
              <p:cNvPr id="33" name="Rectangle 11"/>
              <p:cNvSpPr>
                <a:spLocks noChangeArrowheads="1"/>
              </p:cNvSpPr>
              <p:nvPr/>
            </p:nvSpPr>
            <p:spPr bwMode="auto">
              <a:xfrm>
                <a:off x="465108" y="3936211"/>
                <a:ext cx="2719388" cy="666750"/>
              </a:xfrm>
              <a:prstGeom prst="roundRect">
                <a:avLst/>
              </a:prstGeom>
              <a:solidFill>
                <a:srgbClr val="FFCC00">
                  <a:lumMod val="60000"/>
                  <a:lumOff val="4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0"/>
              <a:lstStyle/>
              <a:p>
                <a:pPr marL="0" marR="0" lvl="0" indent="0" algn="ctr" defTabSz="914399" eaLnBrk="0" fontAlgn="auto" latinLnBrk="0" hangingPunct="0">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VOCALES DE LOS GOBIERNOS MUNICIPALES </a:t>
                </a:r>
              </a:p>
              <a:p>
                <a:pPr marL="0" marR="0" lvl="0" indent="0" algn="ctr" defTabSz="914399" eaLnBrk="0" fontAlgn="auto" latinLnBrk="0" hangingPunct="0">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Presidente o Presidentes Municipales por cada entidad federativa</a:t>
                </a:r>
              </a:p>
            </p:txBody>
          </p:sp>
          <p:sp>
            <p:nvSpPr>
              <p:cNvPr id="34" name="Rectangle 15"/>
              <p:cNvSpPr>
                <a:spLocks noChangeArrowheads="1"/>
              </p:cNvSpPr>
              <p:nvPr/>
            </p:nvSpPr>
            <p:spPr bwMode="auto">
              <a:xfrm>
                <a:off x="465108" y="2018511"/>
                <a:ext cx="5365750" cy="428625"/>
              </a:xfrm>
              <a:prstGeom prst="roundRect">
                <a:avLst/>
              </a:prstGeom>
              <a:solidFill>
                <a:srgbClr val="00B05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algn="ctr" defTabSz="914399" eaLnBrk="0" fontAlgn="auto" latinLnBrk="0" hangingPunct="0">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COMITÉ DIRECTIVO </a:t>
                </a:r>
                <a:endParaRPr kumimoji="0" lang="es-MX" sz="10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399" eaLnBrk="0" fontAlgn="auto" latinLnBrk="0" hangingPunct="0">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Presidente y Secretario Técnico</a:t>
                </a:r>
              </a:p>
            </p:txBody>
          </p:sp>
        </p:grpSp>
        <p:sp>
          <p:nvSpPr>
            <p:cNvPr id="11" name="AutoShape 2"/>
            <p:cNvSpPr>
              <a:spLocks noChangeArrowheads="1"/>
            </p:cNvSpPr>
            <p:nvPr/>
          </p:nvSpPr>
          <p:spPr bwMode="auto">
            <a:xfrm>
              <a:off x="552422" y="4572008"/>
              <a:ext cx="5143536" cy="285752"/>
            </a:xfrm>
            <a:prstGeom prst="roundRect">
              <a:avLst>
                <a:gd name="adj" fmla="val 4690"/>
              </a:avLst>
            </a:prstGeom>
            <a:gradFill rotWithShape="1">
              <a:gsLst>
                <a:gs pos="0">
                  <a:srgbClr val="A8CDD7">
                    <a:shade val="58000"/>
                    <a:satMod val="150000"/>
                  </a:srgbClr>
                </a:gs>
                <a:gs pos="72000">
                  <a:srgbClr val="A8CDD7">
                    <a:tint val="90000"/>
                    <a:satMod val="135000"/>
                  </a:srgbClr>
                </a:gs>
                <a:gs pos="100000">
                  <a:srgbClr val="A8CDD7">
                    <a:tint val="80000"/>
                    <a:satMod val="155000"/>
                  </a:srgbClr>
                </a:gs>
              </a:gsLst>
              <a:lin ang="16200000" scaled="0"/>
            </a:gradFill>
            <a:ln>
              <a:noFill/>
              <a:headEnd/>
              <a:tailEn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anchor="ctr"/>
            <a:lstStyle/>
            <a:p>
              <a:pPr marL="0" marR="0" lvl="0" indent="0" algn="ctr" defTabSz="914399"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Comisión de Operación y </a:t>
              </a:r>
              <a:r>
                <a:rPr kumimoji="0" lang="es-MX" sz="10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Vigilancia</a:t>
              </a:r>
              <a:endParaRPr kumimoji="0" lang="es-MX" sz="10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AutoShape 3"/>
            <p:cNvSpPr>
              <a:spLocks noChangeArrowheads="1"/>
            </p:cNvSpPr>
            <p:nvPr/>
          </p:nvSpPr>
          <p:spPr bwMode="auto">
            <a:xfrm>
              <a:off x="5972185" y="1833952"/>
              <a:ext cx="1285884" cy="2571767"/>
            </a:xfrm>
            <a:prstGeom prst="leftArrow">
              <a:avLst>
                <a:gd name="adj1" fmla="val 100000"/>
                <a:gd name="adj2" fmla="val 28666"/>
              </a:avLst>
            </a:prstGeom>
            <a:solidFill>
              <a:schemeClr val="accent1">
                <a:lumMod val="40000"/>
                <a:lumOff val="60000"/>
              </a:schemeClr>
            </a:solidFill>
            <a:ln>
              <a:noFill/>
              <a:headEnd/>
              <a:tailEn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anchor="ctr"/>
            <a:lstStyle/>
            <a:p>
              <a:pPr marL="0" marR="0" lvl="0" indent="0" algn="ctr" defTabSz="914399"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Asamblea General de Usuarios</a:t>
              </a:r>
            </a:p>
          </p:txBody>
        </p:sp>
        <p:sp>
          <p:nvSpPr>
            <p:cNvPr id="13" name="AutoShape 14"/>
            <p:cNvSpPr>
              <a:spLocks noChangeArrowheads="1"/>
            </p:cNvSpPr>
            <p:nvPr/>
          </p:nvSpPr>
          <p:spPr bwMode="auto">
            <a:xfrm>
              <a:off x="400021" y="5376876"/>
              <a:ext cx="1214446" cy="358775"/>
            </a:xfrm>
            <a:prstGeom prst="roundRect">
              <a:avLst>
                <a:gd name="adj" fmla="val 4690"/>
              </a:avLst>
            </a:prstGeom>
            <a:gradFill rotWithShape="1">
              <a:gsLst>
                <a:gs pos="0">
                  <a:srgbClr val="B0CCB0">
                    <a:shade val="58000"/>
                    <a:satMod val="150000"/>
                  </a:srgbClr>
                </a:gs>
                <a:gs pos="72000">
                  <a:srgbClr val="B0CCB0">
                    <a:tint val="90000"/>
                    <a:satMod val="135000"/>
                  </a:srgbClr>
                </a:gs>
                <a:gs pos="100000">
                  <a:srgbClr val="B0CCB0">
                    <a:tint val="80000"/>
                    <a:satMod val="155000"/>
                  </a:srgbClr>
                </a:gs>
              </a:gsLst>
              <a:lin ang="16200000" scaled="0"/>
            </a:gradFill>
            <a:ln>
              <a:noFill/>
              <a:headEnd/>
              <a:tailEn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anchor="ctr"/>
            <a:lstStyle/>
            <a:p>
              <a:pPr marL="0" marR="0" lvl="0" indent="0" algn="ctr" defTabSz="914399"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Gerencia Operativa</a:t>
              </a:r>
            </a:p>
          </p:txBody>
        </p:sp>
        <p:sp>
          <p:nvSpPr>
            <p:cNvPr id="14" name="Line 34"/>
            <p:cNvSpPr>
              <a:spLocks noChangeShapeType="1"/>
            </p:cNvSpPr>
            <p:nvPr/>
          </p:nvSpPr>
          <p:spPr bwMode="auto">
            <a:xfrm flipH="1" flipV="1">
              <a:off x="1000100" y="4857760"/>
              <a:ext cx="0" cy="500066"/>
            </a:xfrm>
            <a:prstGeom prst="line">
              <a:avLst/>
            </a:prstGeom>
            <a:noFill/>
            <a:ln w="28575">
              <a:solidFill>
                <a:schemeClr val="tx2"/>
              </a:solidFill>
              <a:round/>
              <a:headEnd type="stealth"/>
              <a:tailEnd type="stealth" w="med" len="med"/>
            </a:ln>
            <a:effectLst/>
          </p:spPr>
          <p:txBody>
            <a:bodyPr wrap="none"/>
            <a:lstStyle/>
            <a:p>
              <a:pPr marL="0" marR="0" lvl="0" indent="0" algn="l" defTabSz="914399" eaLnBrk="1" fontAlgn="auto" latinLnBrk="0" hangingPunct="1">
                <a:lnSpc>
                  <a:spcPct val="100000"/>
                </a:lnSpc>
                <a:spcBef>
                  <a:spcPts val="0"/>
                </a:spcBef>
                <a:spcAft>
                  <a:spcPts val="0"/>
                </a:spcAft>
                <a:buClrTx/>
                <a:buSzTx/>
                <a:buFontTx/>
                <a:buNone/>
                <a:tabLst/>
                <a:defRPr/>
              </a:pPr>
              <a:endParaRPr kumimoji="0" lang="es-MX" sz="16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5" name="45 Grupo"/>
            <p:cNvGrpSpPr/>
            <p:nvPr/>
          </p:nvGrpSpPr>
          <p:grpSpPr>
            <a:xfrm>
              <a:off x="1928794" y="5357826"/>
              <a:ext cx="4714908" cy="1071570"/>
              <a:chOff x="1928794" y="5143512"/>
              <a:chExt cx="4714908" cy="1071570"/>
            </a:xfrm>
          </p:grpSpPr>
          <p:grpSp>
            <p:nvGrpSpPr>
              <p:cNvPr id="24" name="44 Grupo"/>
              <p:cNvGrpSpPr/>
              <p:nvPr/>
            </p:nvGrpSpPr>
            <p:grpSpPr>
              <a:xfrm>
                <a:off x="2013742" y="5280835"/>
                <a:ext cx="4545013" cy="796925"/>
                <a:chOff x="2027251" y="5286388"/>
                <a:chExt cx="4545013" cy="796925"/>
              </a:xfrm>
            </p:grpSpPr>
            <p:sp>
              <p:nvSpPr>
                <p:cNvPr id="26" name="AutoShape 5"/>
                <p:cNvSpPr>
                  <a:spLocks noChangeArrowheads="1"/>
                </p:cNvSpPr>
                <p:nvPr/>
              </p:nvSpPr>
              <p:spPr bwMode="auto">
                <a:xfrm>
                  <a:off x="5203839" y="5287181"/>
                  <a:ext cx="1368425" cy="795338"/>
                </a:xfrm>
                <a:prstGeom prst="roundRect">
                  <a:avLst>
                    <a:gd name="adj" fmla="val 5093"/>
                  </a:avLst>
                </a:prstGeom>
                <a:solidFill>
                  <a:srgbClr val="EAEBDE">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399"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Comités Técnicos de Aguas </a:t>
                  </a:r>
                  <a:r>
                    <a:rPr kumimoji="0" lang="es-MX" sz="9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Subterráneas </a:t>
                  </a:r>
                  <a:r>
                    <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(COTAS)</a:t>
                  </a:r>
                  <a:endParaRPr kumimoji="0" lang="es-ES" sz="9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7" name="AutoShape 6"/>
                <p:cNvSpPr>
                  <a:spLocks noChangeArrowheads="1"/>
                </p:cNvSpPr>
                <p:nvPr/>
              </p:nvSpPr>
              <p:spPr bwMode="auto">
                <a:xfrm>
                  <a:off x="3543313" y="5286388"/>
                  <a:ext cx="1512888" cy="796925"/>
                </a:xfrm>
                <a:prstGeom prst="roundRect">
                  <a:avLst>
                    <a:gd name="adj" fmla="val 5093"/>
                  </a:avLst>
                </a:prstGeom>
                <a:solidFill>
                  <a:srgbClr val="EAEBDE">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399"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Comités de Cuenca</a:t>
                  </a:r>
                </a:p>
                <a:p>
                  <a:pPr marL="0" marR="0" lvl="0" indent="0" algn="ctr" defTabSz="914399"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Y Comités de Playas Limpias</a:t>
                  </a:r>
                </a:p>
              </p:txBody>
            </p:sp>
            <p:sp>
              <p:nvSpPr>
                <p:cNvPr id="28" name="AutoShape 13"/>
                <p:cNvSpPr>
                  <a:spLocks noChangeArrowheads="1"/>
                </p:cNvSpPr>
                <p:nvPr/>
              </p:nvSpPr>
              <p:spPr bwMode="auto">
                <a:xfrm>
                  <a:off x="2027251" y="5286388"/>
                  <a:ext cx="1368425" cy="796925"/>
                </a:xfrm>
                <a:prstGeom prst="roundRect">
                  <a:avLst>
                    <a:gd name="adj" fmla="val 5093"/>
                  </a:avLst>
                </a:prstGeom>
                <a:solidFill>
                  <a:srgbClr val="EAEBDE">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399"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Comisiones de Cuenca</a:t>
                  </a:r>
                </a:p>
              </p:txBody>
            </p:sp>
          </p:grpSp>
          <p:sp>
            <p:nvSpPr>
              <p:cNvPr id="25" name="22 Rectángulo redondeado"/>
              <p:cNvSpPr/>
              <p:nvPr/>
            </p:nvSpPr>
            <p:spPr>
              <a:xfrm>
                <a:off x="1928794" y="5143512"/>
                <a:ext cx="4714908" cy="1071570"/>
              </a:xfrm>
              <a:prstGeom prst="roundRect">
                <a:avLst>
                  <a:gd name="adj" fmla="val 9556"/>
                </a:avLst>
              </a:prstGeom>
              <a:noFill/>
              <a:ln w="38100" cap="flat" cmpd="sng" algn="ctr">
                <a:solidFill>
                  <a:schemeClr val="accent1"/>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16" name="13 Flecha arriba y abajo"/>
            <p:cNvSpPr/>
            <p:nvPr/>
          </p:nvSpPr>
          <p:spPr>
            <a:xfrm>
              <a:off x="3857620" y="4857760"/>
              <a:ext cx="285752" cy="500066"/>
            </a:xfrm>
            <a:prstGeom prst="upDownArrow">
              <a:avLst/>
            </a:prstGeom>
            <a:solidFill>
              <a:srgbClr val="72A376"/>
            </a:solidFill>
            <a:ln w="38100" cap="flat" cmpd="sng" algn="ctr">
              <a:solidFill>
                <a:srgbClr val="72A37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14 Flecha doblada"/>
            <p:cNvSpPr/>
            <p:nvPr/>
          </p:nvSpPr>
          <p:spPr>
            <a:xfrm rot="10800000">
              <a:off x="6810391" y="4929197"/>
              <a:ext cx="1500198" cy="1500198"/>
            </a:xfrm>
            <a:prstGeom prst="bentArrow">
              <a:avLst>
                <a:gd name="adj1" fmla="val 12451"/>
                <a:gd name="adj2" fmla="val 25784"/>
                <a:gd name="adj3" fmla="val 21863"/>
                <a:gd name="adj4" fmla="val 38260"/>
              </a:avLst>
            </a:prstGeom>
            <a:solidFill>
              <a:srgbClr val="72A376"/>
            </a:solidFill>
            <a:ln w="38100" cap="flat" cmpd="sng" algn="ctr">
              <a:solidFill>
                <a:srgbClr val="72A37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8" name="49 Grupo"/>
            <p:cNvGrpSpPr/>
            <p:nvPr/>
          </p:nvGrpSpPr>
          <p:grpSpPr>
            <a:xfrm>
              <a:off x="7358082" y="1500174"/>
              <a:ext cx="1571636" cy="3286148"/>
              <a:chOff x="7358082" y="1500174"/>
              <a:chExt cx="1571636" cy="3286148"/>
            </a:xfrm>
          </p:grpSpPr>
          <p:grpSp>
            <p:nvGrpSpPr>
              <p:cNvPr id="19" name="41 Grupo"/>
              <p:cNvGrpSpPr/>
              <p:nvPr/>
            </p:nvGrpSpPr>
            <p:grpSpPr>
              <a:xfrm>
                <a:off x="7469232" y="1691075"/>
                <a:ext cx="1349336" cy="2904346"/>
                <a:chOff x="7429520" y="1881976"/>
                <a:chExt cx="1349336" cy="2904346"/>
              </a:xfrm>
            </p:grpSpPr>
            <p:sp>
              <p:nvSpPr>
                <p:cNvPr id="21" name="AutoShape 4"/>
                <p:cNvSpPr>
                  <a:spLocks noChangeArrowheads="1"/>
                </p:cNvSpPr>
                <p:nvPr/>
              </p:nvSpPr>
              <p:spPr bwMode="auto">
                <a:xfrm>
                  <a:off x="7429520" y="1881976"/>
                  <a:ext cx="1349336" cy="857256"/>
                </a:xfrm>
                <a:prstGeom prst="leftArrow">
                  <a:avLst>
                    <a:gd name="adj1" fmla="val 100000"/>
                    <a:gd name="adj2" fmla="val 21111"/>
                  </a:avLst>
                </a:prstGeom>
                <a:gradFill rotWithShape="1">
                  <a:gsLst>
                    <a:gs pos="0">
                      <a:srgbClr val="F5EBC1">
                        <a:shade val="51000"/>
                        <a:satMod val="130000"/>
                      </a:srgbClr>
                    </a:gs>
                    <a:gs pos="80000">
                      <a:srgbClr val="F5EBC1">
                        <a:shade val="93000"/>
                        <a:satMod val="130000"/>
                      </a:srgbClr>
                    </a:gs>
                    <a:gs pos="100000">
                      <a:srgbClr val="F5EBC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399"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Comités </a:t>
                  </a:r>
                  <a:r>
                    <a:rPr kumimoji="0" lang="es-MX" sz="9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locales y subregionales </a:t>
                  </a:r>
                  <a:r>
                    <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de Usuarios </a:t>
                  </a:r>
                  <a:r>
                    <a:rPr kumimoji="0" lang="es-MX" sz="9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sociedad organizada</a:t>
                  </a:r>
                  <a:endPar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AutoShape 4"/>
                <p:cNvSpPr>
                  <a:spLocks noChangeArrowheads="1"/>
                </p:cNvSpPr>
                <p:nvPr/>
              </p:nvSpPr>
              <p:spPr bwMode="auto">
                <a:xfrm>
                  <a:off x="7429520" y="2905521"/>
                  <a:ext cx="1349336" cy="857256"/>
                </a:xfrm>
                <a:prstGeom prst="leftArrow">
                  <a:avLst>
                    <a:gd name="adj1" fmla="val 100000"/>
                    <a:gd name="adj2" fmla="val 21111"/>
                  </a:avLst>
                </a:prstGeom>
                <a:gradFill rotWithShape="1">
                  <a:gsLst>
                    <a:gs pos="0">
                      <a:srgbClr val="F5EBC1">
                        <a:shade val="51000"/>
                        <a:satMod val="130000"/>
                      </a:srgbClr>
                    </a:gs>
                    <a:gs pos="80000">
                      <a:srgbClr val="F5EBC1">
                        <a:shade val="93000"/>
                        <a:satMod val="130000"/>
                      </a:srgbClr>
                    </a:gs>
                    <a:gs pos="100000">
                      <a:srgbClr val="F5EBC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399"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Comités </a:t>
                  </a:r>
                  <a:r>
                    <a:rPr kumimoji="0" lang="es-MX" sz="9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locales y subregionales </a:t>
                  </a:r>
                  <a:r>
                    <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de Usuarios </a:t>
                  </a:r>
                  <a:r>
                    <a:rPr kumimoji="0" lang="es-MX" sz="9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sociedad organizada</a:t>
                  </a:r>
                  <a:endPar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AutoShape 4"/>
                <p:cNvSpPr>
                  <a:spLocks noChangeArrowheads="1"/>
                </p:cNvSpPr>
                <p:nvPr/>
              </p:nvSpPr>
              <p:spPr bwMode="auto">
                <a:xfrm>
                  <a:off x="7429520" y="3929066"/>
                  <a:ext cx="1349336" cy="857256"/>
                </a:xfrm>
                <a:prstGeom prst="leftArrow">
                  <a:avLst>
                    <a:gd name="adj1" fmla="val 100000"/>
                    <a:gd name="adj2" fmla="val 21111"/>
                  </a:avLst>
                </a:prstGeom>
                <a:gradFill rotWithShape="1">
                  <a:gsLst>
                    <a:gs pos="0">
                      <a:srgbClr val="F5EBC1">
                        <a:shade val="51000"/>
                        <a:satMod val="130000"/>
                      </a:srgbClr>
                    </a:gs>
                    <a:gs pos="80000">
                      <a:srgbClr val="F5EBC1">
                        <a:shade val="93000"/>
                        <a:satMod val="130000"/>
                      </a:srgbClr>
                    </a:gs>
                    <a:gs pos="100000">
                      <a:srgbClr val="F5EBC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399"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Comités </a:t>
                  </a:r>
                  <a:r>
                    <a:rPr kumimoji="0" lang="es-MX" sz="9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locales y subregionales </a:t>
                  </a:r>
                  <a:r>
                    <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de Usuarios </a:t>
                  </a:r>
                  <a:r>
                    <a:rPr kumimoji="0" lang="es-MX" sz="9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sociedad organizada</a:t>
                  </a:r>
                  <a:endParaRPr kumimoji="0" lang="es-MX" sz="9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20" name="17 Rectángulo redondeado"/>
              <p:cNvSpPr/>
              <p:nvPr/>
            </p:nvSpPr>
            <p:spPr>
              <a:xfrm>
                <a:off x="7358082" y="1500174"/>
                <a:ext cx="1571636" cy="3286148"/>
              </a:xfrm>
              <a:prstGeom prst="roundRect">
                <a:avLst/>
              </a:prstGeom>
              <a:noFill/>
              <a:ln w="38100" cap="flat" cmpd="sng" algn="ctr">
                <a:solidFill>
                  <a:schemeClr val="accent1"/>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2034594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6119" y="2044249"/>
            <a:ext cx="10404389" cy="2246769"/>
          </a:xfrm>
          <a:prstGeom prst="rect">
            <a:avLst/>
          </a:prstGeom>
          <a:noFill/>
        </p:spPr>
        <p:txBody>
          <a:bodyPr wrap="square" rtlCol="0">
            <a:spAutoFit/>
          </a:bodyPr>
          <a:lstStyle/>
          <a:p>
            <a:pPr algn="just" eaLnBrk="0" fontAlgn="base" hangingPunct="0">
              <a:spcBef>
                <a:spcPct val="0"/>
              </a:spcBef>
              <a:spcAft>
                <a:spcPct val="0"/>
              </a:spcAft>
            </a:pPr>
            <a:r>
              <a:rPr kumimoji="0" lang="es-ES" altLang="ja-JP" sz="20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ARTÍCULO 14 BIS.</a:t>
            </a:r>
            <a:r>
              <a:rPr kumimoji="0" lang="es-ES" altLang="ja-JP" sz="2000" b="1"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 </a:t>
            </a:r>
            <a:r>
              <a:rPr kumimoji="0" lang="es-ES" altLang="ja-JP" sz="2000"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Dentro de los lineamientos que sigue la Conagua para promover y facilitar</a:t>
            </a:r>
            <a:r>
              <a:rPr kumimoji="0" lang="es-ES" altLang="ja-JP" sz="200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la participación de la sociedad en la planeación, toma de decisiones, ejecución, evaluación y vigilancia de la política nacional hídrica</a:t>
            </a:r>
            <a:r>
              <a:rPr lang="es-ES" altLang="ja-JP" sz="2000" dirty="0" smtClean="0">
                <a:ea typeface="Times New Roman" panose="02020603050405020304" pitchFamily="18" charset="0"/>
                <a:cs typeface="Arial" panose="020B0604020202020204" pitchFamily="34" charset="0"/>
              </a:rPr>
              <a:t>, se incluye el de brindar a</a:t>
            </a:r>
            <a:r>
              <a:rPr kumimoji="0" lang="es-ES" altLang="ja-JP"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poyos</a:t>
            </a:r>
            <a:r>
              <a:rPr kumimoji="0" lang="en-US" altLang="ja-JP" sz="2000" b="0" i="0" u="none" strike="noStrike" cap="none" normalizeH="0" baseline="0" dirty="0" smtClean="0">
                <a:ln>
                  <a:noFill/>
                </a:ln>
                <a:solidFill>
                  <a:schemeClr val="tx1"/>
                </a:solidFill>
                <a:effectLst/>
                <a:ea typeface="Times New Roman" panose="02020603050405020304" pitchFamily="18" charset="0"/>
              </a:rPr>
              <a:t> </a:t>
            </a:r>
            <a:r>
              <a:rPr kumimoji="0" lang="es-ES" altLang="ja-JP" sz="20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para que las organizaciones ciudadanas o no gubernamentales</a:t>
            </a:r>
            <a:r>
              <a:rPr lang="es-ES" altLang="ja-JP" sz="2000" dirty="0">
                <a:ea typeface="Times New Roman" panose="02020603050405020304" pitchFamily="18" charset="0"/>
                <a:cs typeface="Arial" panose="020B0604020202020204" pitchFamily="34" charset="0"/>
              </a:rPr>
              <a:t>, colegios de profesionales, grupos académicos especializados y otras organizaciones de la sociedad cuya participación enriquezca la planificación hídrica y la gestión de los recursos </a:t>
            </a:r>
            <a:r>
              <a:rPr lang="es-ES" altLang="ja-JP" sz="2000" dirty="0" smtClean="0">
                <a:ea typeface="Times New Roman" panose="02020603050405020304" pitchFamily="18" charset="0"/>
                <a:cs typeface="Arial" panose="020B0604020202020204" pitchFamily="34" charset="0"/>
              </a:rPr>
              <a:t>hídricos, </a:t>
            </a:r>
            <a:r>
              <a:rPr kumimoji="0" lang="es-ES" altLang="ja-JP" sz="2000" b="1"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participen en el seno de los Consejos de Cuenca y sus órganos auxiliares</a:t>
            </a:r>
            <a:r>
              <a:rPr lang="es-ES" altLang="ja-JP" sz="2000" dirty="0">
                <a:ea typeface="Times New Roman" panose="02020603050405020304" pitchFamily="18" charset="0"/>
                <a:cs typeface="Arial" panose="020B0604020202020204" pitchFamily="34" charset="0"/>
              </a:rPr>
              <a:t>.</a:t>
            </a:r>
            <a:endParaRPr kumimoji="0" lang="es-MX" altLang="ja-JP" sz="2000" b="0" u="none" strike="noStrike" cap="none" normalizeH="0" baseline="0" dirty="0" smtClean="0">
              <a:ln>
                <a:noFill/>
              </a:ln>
              <a:solidFill>
                <a:schemeClr val="tx1"/>
              </a:solidFill>
              <a:effectLst/>
            </a:endParaRPr>
          </a:p>
        </p:txBody>
      </p:sp>
      <p:sp>
        <p:nvSpPr>
          <p:cNvPr id="5" name="CuadroTexto 4"/>
          <p:cNvSpPr txBox="1"/>
          <p:nvPr/>
        </p:nvSpPr>
        <p:spPr>
          <a:xfrm>
            <a:off x="5064370" y="194746"/>
            <a:ext cx="6188516"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spTree>
    <p:extLst>
      <p:ext uri="{BB962C8B-B14F-4D97-AF65-F5344CB8AC3E}">
        <p14:creationId xmlns:p14="http://schemas.microsoft.com/office/powerpoint/2010/main" val="401641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16" y="895575"/>
            <a:ext cx="10297297" cy="369332"/>
          </a:xfrm>
          <a:prstGeom prst="rect">
            <a:avLst/>
          </a:prstGeom>
          <a:noFill/>
        </p:spPr>
        <p:txBody>
          <a:bodyPr wrap="square" rtlCol="0">
            <a:spAutoFit/>
          </a:bodyPr>
          <a:lstStyle/>
          <a:p>
            <a:pPr lvl="0" indent="177800" algn="just" eaLnBrk="0" fontAlgn="base" hangingPunct="0">
              <a:spcBef>
                <a:spcPct val="0"/>
              </a:spcBef>
              <a:spcAft>
                <a:spcPct val="0"/>
              </a:spcAft>
            </a:pPr>
            <a:r>
              <a:rPr lang="es-ES" altLang="ja-JP" b="1" dirty="0" smtClean="0"/>
              <a:t>F</a:t>
            </a:r>
            <a:r>
              <a:rPr lang="es-ES" altLang="ja-JP" b="1" dirty="0" smtClean="0"/>
              <a:t>uncionamiento de los Consejos de Cuenca</a:t>
            </a:r>
            <a:endParaRPr lang="es-ES" altLang="ja-JP" dirty="0"/>
          </a:p>
        </p:txBody>
      </p:sp>
      <p:sp>
        <p:nvSpPr>
          <p:cNvPr id="5" name="CuadroTexto 4"/>
          <p:cNvSpPr txBox="1"/>
          <p:nvPr/>
        </p:nvSpPr>
        <p:spPr>
          <a:xfrm>
            <a:off x="4984124" y="194746"/>
            <a:ext cx="6268761"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sp>
        <p:nvSpPr>
          <p:cNvPr id="6" name="CuadroTexto 5"/>
          <p:cNvSpPr txBox="1"/>
          <p:nvPr/>
        </p:nvSpPr>
        <p:spPr>
          <a:xfrm>
            <a:off x="4597758" y="194746"/>
            <a:ext cx="6655127"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graphicFrame>
        <p:nvGraphicFramePr>
          <p:cNvPr id="9" name="Diagrama 8"/>
          <p:cNvGraphicFramePr/>
          <p:nvPr>
            <p:extLst>
              <p:ext uri="{D42A27DB-BD31-4B8C-83A1-F6EECF244321}">
                <p14:modId xmlns:p14="http://schemas.microsoft.com/office/powerpoint/2010/main" val="2172251274"/>
              </p:ext>
            </p:extLst>
          </p:nvPr>
        </p:nvGraphicFramePr>
        <p:xfrm>
          <a:off x="2963493" y="1461658"/>
          <a:ext cx="6446622" cy="4526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6310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930874" y="2537255"/>
            <a:ext cx="10140779" cy="3847207"/>
          </a:xfrm>
          <a:prstGeom prst="rect">
            <a:avLst/>
          </a:prstGeom>
          <a:noFill/>
        </p:spPr>
        <p:txBody>
          <a:bodyPr wrap="square" rtlCol="0">
            <a:spAutoFit/>
          </a:bodyPr>
          <a:lstStyle/>
          <a:p>
            <a:pPr algn="just">
              <a:spcAft>
                <a:spcPts val="600"/>
              </a:spcAft>
            </a:pPr>
            <a:r>
              <a:rPr lang="es-ES" b="1" dirty="0"/>
              <a:t>ARTÍCULO 15.</a:t>
            </a:r>
            <a:r>
              <a:rPr lang="es-ES" dirty="0"/>
              <a:t> </a:t>
            </a:r>
            <a:r>
              <a:rPr lang="es-ES" i="1" dirty="0"/>
              <a:t>La planificación hídrica es de carácter obligatorio para la gestión integrada de los recursos hídricos, la conservación de recursos naturales, ecosistemas vitales y el medio ambiente. La formulación, implantación y evaluación de la planificación y programación hídrica comprenderá:</a:t>
            </a:r>
            <a:endParaRPr lang="es-MX" i="1" dirty="0"/>
          </a:p>
          <a:p>
            <a:pPr algn="just">
              <a:spcAft>
                <a:spcPts val="600"/>
              </a:spcAft>
            </a:pPr>
            <a:r>
              <a:rPr lang="es-ES" b="1" i="1" dirty="0"/>
              <a:t>II.</a:t>
            </a:r>
            <a:r>
              <a:rPr lang="es-ES" i="1" dirty="0"/>
              <a:t> Programas Hídricos para cada una de las cuencas hidrológicas o grupos de cuencas hidrológicas en que se constituyan Organismos de Cuenca y operen Consejos de Cuenca, elaborados, consensuados e instrumentados por éstos; en los casos de estados y Distrito Federal que conforme a su marco jurídico desarrollen un programa hídrico estatal apoyado en la integración de la programación local con participación de la sociedad organizada y autoridades locales, dichos programas serán incorporados al proceso de programación hídrica por cuencas y regiones </a:t>
            </a:r>
            <a:r>
              <a:rPr lang="es-ES" i="1" dirty="0" smtClean="0"/>
              <a:t>hidrológicas</a:t>
            </a:r>
          </a:p>
          <a:p>
            <a:pPr algn="just">
              <a:spcAft>
                <a:spcPts val="600"/>
              </a:spcAft>
            </a:pPr>
            <a:r>
              <a:rPr kumimoji="0" lang="es-ES" altLang="ja-JP" b="0" i="1"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La formulación, seguimiento, evaluación y modificación de la programación hídrica en los términos de la Ley de Planeación, se efectuará con el concurso de los Consejos de Cuenca, los que señalarán los mecanismos de consulta que aseguren la participación y corresponsabilidad en el desarrollo de actividades, de los usuarios y demás grupos sociales interesados</a:t>
            </a:r>
            <a:r>
              <a:rPr kumimoji="0" lang="es-MX" altLang="ja-JP" b="0" i="1" u="none" strike="noStrike" cap="none" normalizeH="0" baseline="0" dirty="0" smtClean="0">
                <a:ln>
                  <a:noFill/>
                </a:ln>
                <a:solidFill>
                  <a:schemeClr val="tx1"/>
                </a:solidFill>
                <a:effectLst/>
              </a:rPr>
              <a:t> </a:t>
            </a:r>
          </a:p>
        </p:txBody>
      </p:sp>
      <p:sp>
        <p:nvSpPr>
          <p:cNvPr id="3" name="CuadroTexto 2"/>
          <p:cNvSpPr txBox="1"/>
          <p:nvPr/>
        </p:nvSpPr>
        <p:spPr>
          <a:xfrm>
            <a:off x="5868248" y="194746"/>
            <a:ext cx="5384637"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sp>
        <p:nvSpPr>
          <p:cNvPr id="4" name="CuadroTexto 3"/>
          <p:cNvSpPr txBox="1"/>
          <p:nvPr/>
        </p:nvSpPr>
        <p:spPr>
          <a:xfrm>
            <a:off x="930874" y="1696998"/>
            <a:ext cx="9967784" cy="646331"/>
          </a:xfrm>
          <a:prstGeom prst="rect">
            <a:avLst/>
          </a:prstGeom>
          <a:noFill/>
        </p:spPr>
        <p:txBody>
          <a:bodyPr wrap="square" rtlCol="0">
            <a:spAutoFit/>
          </a:bodyPr>
          <a:lstStyle/>
          <a:p>
            <a:pPr algn="just"/>
            <a:r>
              <a:rPr lang="es-ES" b="1" dirty="0"/>
              <a:t>ARTÍCULO 14 BIS </a:t>
            </a:r>
            <a:r>
              <a:rPr lang="es-ES" b="1" dirty="0" smtClean="0"/>
              <a:t>5. </a:t>
            </a:r>
            <a:r>
              <a:rPr lang="es-ES" dirty="0" smtClean="0"/>
              <a:t>Dentro de los principios de </a:t>
            </a:r>
            <a:r>
              <a:rPr lang="es-ES" dirty="0"/>
              <a:t>política hídrica </a:t>
            </a:r>
            <a:r>
              <a:rPr lang="es-ES" dirty="0" smtClean="0"/>
              <a:t>nacional, se menciona a los </a:t>
            </a:r>
            <a:r>
              <a:rPr lang="es-ES" b="1" dirty="0" smtClean="0"/>
              <a:t>C</a:t>
            </a:r>
            <a:r>
              <a:rPr kumimoji="0" lang="es-ES" altLang="ja-JP"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onsejos de Cuenca</a:t>
            </a:r>
            <a:r>
              <a:rPr kumimoji="0" lang="es-ES" altLang="ja-JP" b="1"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 </a:t>
            </a:r>
            <a:r>
              <a:rPr kumimoji="0" lang="es-ES" altLang="ja-JP" b="0" i="0" u="none" strike="noStrike" cap="none" normalizeH="0" dirty="0" smtClean="0">
                <a:ln>
                  <a:noFill/>
                </a:ln>
                <a:solidFill>
                  <a:schemeClr val="tx1"/>
                </a:solidFill>
                <a:effectLst/>
                <a:ea typeface="Times New Roman" panose="02020603050405020304" pitchFamily="18" charset="0"/>
                <a:cs typeface="Arial" panose="020B0604020202020204" pitchFamily="34" charset="0"/>
              </a:rPr>
              <a:t>como uno de los </a:t>
            </a:r>
            <a:r>
              <a:rPr kumimoji="0" lang="es-ES" altLang="ja-JP"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elementos básicos en la descentralización de la gestión de los recursos hídricos</a:t>
            </a:r>
            <a:endParaRPr kumimoji="0" lang="es-ES" altLang="ja-JP" b="0" i="0" u="none" strike="noStrike" cap="none" normalizeH="0" baseline="0" dirty="0" smtClean="0">
              <a:ln>
                <a:noFill/>
              </a:ln>
              <a:solidFill>
                <a:schemeClr val="tx1"/>
              </a:solidFill>
              <a:effectLst/>
            </a:endParaRPr>
          </a:p>
        </p:txBody>
      </p:sp>
      <p:sp>
        <p:nvSpPr>
          <p:cNvPr id="5" name="CuadroTexto 4"/>
          <p:cNvSpPr txBox="1"/>
          <p:nvPr/>
        </p:nvSpPr>
        <p:spPr>
          <a:xfrm>
            <a:off x="2623752" y="945872"/>
            <a:ext cx="5461686" cy="369332"/>
          </a:xfrm>
          <a:prstGeom prst="rect">
            <a:avLst/>
          </a:prstGeom>
          <a:noFill/>
        </p:spPr>
        <p:txBody>
          <a:bodyPr wrap="square" rtlCol="0">
            <a:spAutoFit/>
          </a:bodyPr>
          <a:lstStyle/>
          <a:p>
            <a:pPr algn="ctr"/>
            <a:r>
              <a:rPr lang="es-MX" b="1" dirty="0" smtClean="0"/>
              <a:t>Título Tercero “Política y Programación Hídricas”</a:t>
            </a:r>
            <a:endParaRPr lang="es-MX" b="1" dirty="0"/>
          </a:p>
        </p:txBody>
      </p:sp>
    </p:spTree>
    <p:extLst>
      <p:ext uri="{BB962C8B-B14F-4D97-AF65-F5344CB8AC3E}">
        <p14:creationId xmlns:p14="http://schemas.microsoft.com/office/powerpoint/2010/main" val="1216065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1" y="1280645"/>
            <a:ext cx="10515600" cy="5316582"/>
          </a:xfrm>
        </p:spPr>
        <p:txBody>
          <a:bodyPr>
            <a:normAutofit lnSpcReduction="10000"/>
          </a:bodyPr>
          <a:lstStyle/>
          <a:p>
            <a:pPr marL="400050" indent="-400050">
              <a:buFont typeface="+mj-lt"/>
              <a:buAutoNum type="romanUcPeriod"/>
            </a:pPr>
            <a:r>
              <a:rPr lang="es-MX" sz="1800" dirty="0" smtClean="0"/>
              <a:t>Disposiciones generales</a:t>
            </a:r>
          </a:p>
          <a:p>
            <a:pPr marL="400050" indent="-400050">
              <a:buFont typeface="+mj-lt"/>
              <a:buAutoNum type="romanUcPeriod"/>
            </a:pPr>
            <a:r>
              <a:rPr lang="es-MX" sz="1800" dirty="0" smtClean="0"/>
              <a:t>Misión, Visión y Objetivos del Consejo</a:t>
            </a:r>
          </a:p>
          <a:p>
            <a:pPr marL="400050" indent="-400050">
              <a:buFont typeface="+mj-lt"/>
              <a:buAutoNum type="romanUcPeriod"/>
            </a:pPr>
            <a:r>
              <a:rPr lang="es-MX" sz="1800" dirty="0" smtClean="0"/>
              <a:t>Funciones del Consejo</a:t>
            </a:r>
          </a:p>
          <a:p>
            <a:pPr marL="400050" indent="-400050">
              <a:buFont typeface="+mj-lt"/>
              <a:buAutoNum type="romanUcPeriod"/>
            </a:pPr>
            <a:r>
              <a:rPr lang="es-MX" sz="1800" dirty="0" smtClean="0"/>
              <a:t>Estructura del Consejo</a:t>
            </a:r>
          </a:p>
          <a:p>
            <a:pPr marL="400050" indent="-400050">
              <a:buFont typeface="+mj-lt"/>
              <a:buAutoNum type="romanUcPeriod"/>
            </a:pPr>
            <a:r>
              <a:rPr lang="es-MX" sz="1800" dirty="0" smtClean="0"/>
              <a:t>Funciones de los integrantes del Consejo</a:t>
            </a:r>
          </a:p>
          <a:p>
            <a:pPr marL="400050" indent="-400050">
              <a:buFont typeface="+mj-lt"/>
              <a:buAutoNum type="romanUcPeriod"/>
            </a:pPr>
            <a:r>
              <a:rPr lang="es-MX" sz="1800" dirty="0" smtClean="0"/>
              <a:t>Sesiones del Consejo</a:t>
            </a:r>
          </a:p>
          <a:p>
            <a:pPr marL="400050" indent="-400050">
              <a:buFont typeface="+mj-lt"/>
              <a:buAutoNum type="romanUcPeriod"/>
            </a:pPr>
            <a:r>
              <a:rPr lang="es-MX" sz="1800" dirty="0" smtClean="0"/>
              <a:t>Asamblea General de Usuarios</a:t>
            </a:r>
          </a:p>
          <a:p>
            <a:pPr marL="400050" indent="-400050">
              <a:buFont typeface="+mj-lt"/>
              <a:buAutoNum type="romanUcPeriod"/>
            </a:pPr>
            <a:r>
              <a:rPr lang="es-MX" sz="1800" dirty="0" smtClean="0"/>
              <a:t>Comisión de Operación y Vigilancia</a:t>
            </a:r>
          </a:p>
          <a:p>
            <a:pPr marL="400050" indent="-400050">
              <a:buFont typeface="+mj-lt"/>
              <a:buAutoNum type="romanUcPeriod"/>
            </a:pPr>
            <a:r>
              <a:rPr lang="es-MX" sz="1800" dirty="0" smtClean="0"/>
              <a:t>Grupos Especializados de Trabajo</a:t>
            </a:r>
          </a:p>
          <a:p>
            <a:pPr marL="400050" indent="-400050">
              <a:buFont typeface="+mj-lt"/>
              <a:buAutoNum type="romanUcPeriod"/>
            </a:pPr>
            <a:r>
              <a:rPr lang="es-MX" sz="1800" dirty="0" smtClean="0"/>
              <a:t>Gerencia Operativa</a:t>
            </a:r>
          </a:p>
          <a:p>
            <a:pPr marL="400050" indent="-400050">
              <a:buFont typeface="+mj-lt"/>
              <a:buAutoNum type="romanUcPeriod"/>
            </a:pPr>
            <a:r>
              <a:rPr lang="es-MX" sz="1800" dirty="0" smtClean="0"/>
              <a:t>Comisiones de Cuenca, Comités de Cuenca y Comités de Playas</a:t>
            </a:r>
          </a:p>
          <a:p>
            <a:pPr marL="400050" indent="-400050">
              <a:buFont typeface="+mj-lt"/>
              <a:buAutoNum type="romanUcPeriod"/>
            </a:pPr>
            <a:r>
              <a:rPr lang="es-MX" sz="1800" dirty="0" smtClean="0"/>
              <a:t>Comités Técnicos de Aguas Subterráneas</a:t>
            </a:r>
          </a:p>
          <a:p>
            <a:pPr marL="400050" indent="-400050">
              <a:buFont typeface="+mj-lt"/>
              <a:buAutoNum type="romanUcPeriod"/>
            </a:pPr>
            <a:r>
              <a:rPr lang="es-MX" sz="1800" dirty="0" smtClean="0"/>
              <a:t>Comités de Usuarios y de Organizaciones de la Sociedad</a:t>
            </a:r>
          </a:p>
          <a:p>
            <a:pPr marL="400050" indent="-400050">
              <a:buFont typeface="+mj-lt"/>
              <a:buAutoNum type="romanUcPeriod"/>
            </a:pPr>
            <a:r>
              <a:rPr lang="es-MX" sz="1800" dirty="0" smtClean="0"/>
              <a:t>Solución de Controversias</a:t>
            </a:r>
          </a:p>
        </p:txBody>
      </p:sp>
      <p:sp>
        <p:nvSpPr>
          <p:cNvPr id="4" name="CuadroTexto 3"/>
          <p:cNvSpPr txBox="1"/>
          <p:nvPr/>
        </p:nvSpPr>
        <p:spPr>
          <a:xfrm>
            <a:off x="1258331" y="634314"/>
            <a:ext cx="8857734" cy="646331"/>
          </a:xfrm>
          <a:prstGeom prst="rect">
            <a:avLst/>
          </a:prstGeom>
          <a:noFill/>
        </p:spPr>
        <p:txBody>
          <a:bodyPr wrap="square" rtlCol="0">
            <a:spAutoFit/>
          </a:bodyPr>
          <a:lstStyle/>
          <a:p>
            <a:pPr algn="ctr"/>
            <a:r>
              <a:rPr lang="es-MX" dirty="0" smtClean="0"/>
              <a:t>Reglas Generales de Integración, Organización y Funcionamiento del </a:t>
            </a:r>
          </a:p>
          <a:p>
            <a:pPr algn="ctr"/>
            <a:r>
              <a:rPr lang="es-MX" dirty="0" smtClean="0"/>
              <a:t>Consejo de Cuenca del Río Bravo</a:t>
            </a:r>
            <a:endParaRPr lang="es-MX" dirty="0"/>
          </a:p>
        </p:txBody>
      </p:sp>
    </p:spTree>
    <p:extLst>
      <p:ext uri="{BB962C8B-B14F-4D97-AF65-F5344CB8AC3E}">
        <p14:creationId xmlns:p14="http://schemas.microsoft.com/office/powerpoint/2010/main" val="286568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5178"/>
          </a:xfrm>
        </p:spPr>
        <p:txBody>
          <a:bodyPr>
            <a:normAutofit/>
          </a:bodyPr>
          <a:lstStyle/>
          <a:p>
            <a:pPr algn="r"/>
            <a:r>
              <a:rPr lang="es-MX" sz="1800" dirty="0" smtClean="0">
                <a:solidFill>
                  <a:schemeClr val="tx1"/>
                </a:solidFill>
                <a:latin typeface="+mn-lt"/>
              </a:rPr>
              <a:t>Misión, Visión y Objetivos del Consejo de Cuenca </a:t>
            </a:r>
            <a:endParaRPr lang="es-MX" sz="1800" dirty="0">
              <a:solidFill>
                <a:schemeClr val="tx1"/>
              </a:solidFill>
              <a:latin typeface="+mn-lt"/>
            </a:endParaRPr>
          </a:p>
        </p:txBody>
      </p:sp>
      <p:sp>
        <p:nvSpPr>
          <p:cNvPr id="3" name="Marcador de contenido 2"/>
          <p:cNvSpPr>
            <a:spLocks noGrp="1"/>
          </p:cNvSpPr>
          <p:nvPr>
            <p:ph idx="1"/>
          </p:nvPr>
        </p:nvSpPr>
        <p:spPr>
          <a:xfrm>
            <a:off x="838200" y="1438446"/>
            <a:ext cx="10515600" cy="4351338"/>
          </a:xfrm>
        </p:spPr>
        <p:txBody>
          <a:bodyPr>
            <a:normAutofit lnSpcReduction="10000"/>
          </a:bodyPr>
          <a:lstStyle/>
          <a:p>
            <a:pPr marL="0" indent="0">
              <a:buNone/>
            </a:pPr>
            <a:r>
              <a:rPr lang="es-MX" sz="1800" dirty="0" smtClean="0"/>
              <a:t>Misión</a:t>
            </a:r>
          </a:p>
          <a:p>
            <a:pPr marL="0" indent="0">
              <a:buNone/>
            </a:pPr>
            <a:r>
              <a:rPr lang="es-MX" sz="1800" dirty="0" smtClean="0"/>
              <a:t>Promover y participar en la gestión del agua en su ámbito territorial, e impulsar las acciones necesarias para preservar el agua, en cantidad y calidad, en beneficio de sus habitantes, con el fin de mejorar las condiciones sociales, económicas y ambientales de la cuenca con la participación de los gobiernos federal, estatal y municipal, usuarios y organizaciones de la sociedad, cumpliendo con lo establecido en la Ley de Aguas Nacionales (LAN), el Reglamento, y las demás disposiciones que emita la Conagua.</a:t>
            </a:r>
          </a:p>
          <a:p>
            <a:pPr marL="0" indent="0">
              <a:buNone/>
            </a:pPr>
            <a:r>
              <a:rPr lang="es-MX" sz="1800" dirty="0" smtClean="0"/>
              <a:t>Visión</a:t>
            </a:r>
          </a:p>
          <a:p>
            <a:pPr marL="0" indent="0">
              <a:buNone/>
            </a:pPr>
            <a:r>
              <a:rPr lang="es-MX" sz="1800" dirty="0" smtClean="0"/>
              <a:t>Ser un órgano que represente a los usuarios de la cuenca, aceptado plenamente por los gobiernos, usuarios y sociedad, que formule y ejecute programas y acciones dentro de la cuenca y sus acuíferos.</a:t>
            </a:r>
          </a:p>
          <a:p>
            <a:pPr marL="0" indent="0">
              <a:buNone/>
            </a:pPr>
            <a:r>
              <a:rPr lang="es-MX" sz="1800" dirty="0" smtClean="0"/>
              <a:t>Objetivo General</a:t>
            </a:r>
          </a:p>
          <a:p>
            <a:pPr marL="0" indent="0">
              <a:buNone/>
            </a:pPr>
            <a:r>
              <a:rPr lang="es-MX" sz="1800" dirty="0" smtClean="0"/>
              <a:t>Coordinar, consultar y apoyar en la formulación y ejecución de programas y acciones que sigan la política hídrica nacional y regional</a:t>
            </a:r>
            <a:endParaRPr lang="es-MX" sz="1800" dirty="0"/>
          </a:p>
        </p:txBody>
      </p:sp>
    </p:spTree>
    <p:extLst>
      <p:ext uri="{BB962C8B-B14F-4D97-AF65-F5344CB8AC3E}">
        <p14:creationId xmlns:p14="http://schemas.microsoft.com/office/powerpoint/2010/main" val="382090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6"/>
            <a:ext cx="10515600" cy="615178"/>
          </a:xfrm>
        </p:spPr>
        <p:txBody>
          <a:bodyPr>
            <a:normAutofit/>
          </a:bodyPr>
          <a:lstStyle/>
          <a:p>
            <a:pPr algn="r"/>
            <a:r>
              <a:rPr lang="es-MX" sz="1800" dirty="0" smtClean="0">
                <a:solidFill>
                  <a:schemeClr val="tx1"/>
                </a:solidFill>
                <a:latin typeface="+mn-lt"/>
              </a:rPr>
              <a:t>Misión, Visión y Objetivos del Consejo de Cuenca </a:t>
            </a:r>
            <a:endParaRPr lang="es-MX" sz="1800" dirty="0">
              <a:solidFill>
                <a:schemeClr val="tx1"/>
              </a:solidFill>
              <a:latin typeface="+mn-lt"/>
            </a:endParaRPr>
          </a:p>
        </p:txBody>
      </p:sp>
      <p:sp>
        <p:nvSpPr>
          <p:cNvPr id="3" name="Marcador de contenido 2"/>
          <p:cNvSpPr>
            <a:spLocks noGrp="1"/>
          </p:cNvSpPr>
          <p:nvPr>
            <p:ph idx="1"/>
          </p:nvPr>
        </p:nvSpPr>
        <p:spPr>
          <a:xfrm>
            <a:off x="838200" y="1240739"/>
            <a:ext cx="10515600" cy="4351338"/>
          </a:xfrm>
        </p:spPr>
        <p:txBody>
          <a:bodyPr>
            <a:normAutofit/>
          </a:bodyPr>
          <a:lstStyle/>
          <a:p>
            <a:pPr marL="0" indent="0">
              <a:buNone/>
            </a:pPr>
            <a:r>
              <a:rPr lang="es-MX" sz="1800" dirty="0" smtClean="0"/>
              <a:t>Asimismo, deberá contemplar las siguientes acciones:</a:t>
            </a:r>
          </a:p>
          <a:p>
            <a:pPr marL="0" indent="0">
              <a:buNone/>
            </a:pPr>
            <a:endParaRPr lang="es-MX" sz="1800" dirty="0"/>
          </a:p>
        </p:txBody>
      </p:sp>
      <p:sp>
        <p:nvSpPr>
          <p:cNvPr id="2" name="CuadroTexto 1"/>
          <p:cNvSpPr txBox="1"/>
          <p:nvPr/>
        </p:nvSpPr>
        <p:spPr>
          <a:xfrm>
            <a:off x="543885" y="2082018"/>
            <a:ext cx="11071274" cy="4247317"/>
          </a:xfrm>
          <a:prstGeom prst="rect">
            <a:avLst/>
          </a:prstGeom>
          <a:noFill/>
        </p:spPr>
        <p:txBody>
          <a:bodyPr wrap="square" rtlCol="0">
            <a:spAutoFit/>
          </a:bodyPr>
          <a:lstStyle/>
          <a:p>
            <a:pPr marL="342900" indent="-342900">
              <a:buFont typeface="+mj-lt"/>
              <a:buAutoNum type="arabicPeriod"/>
            </a:pPr>
            <a:r>
              <a:rPr lang="es-MX" dirty="0" smtClean="0"/>
              <a:t>Cumplimiento de la LAN y del Tratado Internacional de Distribución de Aguas Internacionales entre los Estados Unidos Mexicanos y los Estados Unidos de América</a:t>
            </a:r>
          </a:p>
          <a:p>
            <a:pPr marL="342900" indent="-342900">
              <a:buFont typeface="+mj-lt"/>
              <a:buAutoNum type="arabicPeriod"/>
            </a:pPr>
            <a:r>
              <a:rPr lang="es-MX" dirty="0" smtClean="0"/>
              <a:t>Impulsar la cultura del agua en los términos de la LAN</a:t>
            </a:r>
          </a:p>
          <a:p>
            <a:pPr marL="342900" indent="-342900">
              <a:buFont typeface="+mj-lt"/>
              <a:buAutoNum type="arabicPeriod"/>
            </a:pPr>
            <a:r>
              <a:rPr lang="es-MX" dirty="0" smtClean="0"/>
              <a:t>Lograr el equilibrio entre oferta y demanda de agua en cuencas y acuíferos</a:t>
            </a:r>
          </a:p>
          <a:p>
            <a:pPr marL="342900" indent="-342900">
              <a:buFont typeface="+mj-lt"/>
              <a:buAutoNum type="arabicPeriod"/>
            </a:pPr>
            <a:r>
              <a:rPr lang="es-MX" dirty="0" smtClean="0"/>
              <a:t>Promover el saneamiento de las aguas residuales</a:t>
            </a:r>
          </a:p>
          <a:p>
            <a:pPr marL="342900" indent="-342900">
              <a:buFont typeface="+mj-lt"/>
              <a:buAutoNum type="arabicPeriod"/>
            </a:pPr>
            <a:r>
              <a:rPr lang="es-MX" dirty="0" smtClean="0"/>
              <a:t>Impulsar la conservación, preservación y mejora de los ecosistemas de las cuencas con los que el agua forma sistemas naturales indivisibles</a:t>
            </a:r>
          </a:p>
          <a:p>
            <a:pPr marL="342900" indent="-342900">
              <a:buFont typeface="+mj-lt"/>
              <a:buAutoNum type="arabicPeriod"/>
            </a:pPr>
            <a:r>
              <a:rPr lang="es-MX" dirty="0" smtClean="0"/>
              <a:t>Promover la sustentabilidad del agua en todas las fases del ciclo hidrológico, a través de la implementación de acciones d eficiencia y del reúso de aguas residuales</a:t>
            </a:r>
          </a:p>
          <a:p>
            <a:pPr marL="342900" indent="-342900">
              <a:buFont typeface="+mj-lt"/>
              <a:buAutoNum type="arabicPeriod"/>
            </a:pPr>
            <a:r>
              <a:rPr lang="es-MX" dirty="0" smtClean="0"/>
              <a:t>Impulsar la </a:t>
            </a:r>
            <a:r>
              <a:rPr lang="es-MX" dirty="0" err="1" smtClean="0"/>
              <a:t>implemenbtación</a:t>
            </a:r>
            <a:r>
              <a:rPr lang="es-MX" dirty="0" smtClean="0"/>
              <a:t> de instrumentos de gestión del agua, para inducir inversiones y promover el desarrollo de actividades productivas</a:t>
            </a:r>
          </a:p>
          <a:p>
            <a:pPr marL="342900" indent="-342900">
              <a:buFont typeface="+mj-lt"/>
              <a:buAutoNum type="arabicPeriod"/>
            </a:pPr>
            <a:r>
              <a:rPr lang="es-MX" dirty="0" smtClean="0"/>
              <a:t>Revisar el reordenamiento de los usos, la distribución de las aguas y concertar las prioridades de uso</a:t>
            </a:r>
          </a:p>
          <a:p>
            <a:pPr marL="342900" indent="-342900">
              <a:buFont typeface="+mj-lt"/>
              <a:buAutoNum type="arabicPeriod"/>
            </a:pPr>
            <a:r>
              <a:rPr lang="es-MX" dirty="0" smtClean="0"/>
              <a:t>Difundir la información de programas y acciones sobre aspectos hídricos, así como promover su ejecución</a:t>
            </a:r>
          </a:p>
          <a:p>
            <a:pPr marL="342900" indent="-342900">
              <a:buFont typeface="+mj-lt"/>
              <a:buAutoNum type="arabicPeriod"/>
            </a:pPr>
            <a:r>
              <a:rPr lang="es-MX" dirty="0" smtClean="0"/>
              <a:t>Cumplir con las demás </a:t>
            </a:r>
            <a:r>
              <a:rPr lang="es-MX" dirty="0" err="1" smtClean="0"/>
              <a:t>accions</a:t>
            </a:r>
            <a:r>
              <a:rPr lang="es-MX" dirty="0" smtClean="0"/>
              <a:t> que la LAN confiere a los Consejos </a:t>
            </a:r>
            <a:endParaRPr lang="es-MX" dirty="0"/>
          </a:p>
        </p:txBody>
      </p:sp>
    </p:spTree>
    <p:extLst>
      <p:ext uri="{BB962C8B-B14F-4D97-AF65-F5344CB8AC3E}">
        <p14:creationId xmlns:p14="http://schemas.microsoft.com/office/powerpoint/2010/main" val="1016974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08338" y="1253769"/>
            <a:ext cx="10515600" cy="615178"/>
          </a:xfrm>
        </p:spPr>
        <p:txBody>
          <a:bodyPr>
            <a:normAutofit/>
          </a:bodyPr>
          <a:lstStyle/>
          <a:p>
            <a:r>
              <a:rPr lang="es-MX" sz="1800" dirty="0" smtClean="0">
                <a:solidFill>
                  <a:schemeClr val="tx1"/>
                </a:solidFill>
                <a:latin typeface="+mn-lt"/>
              </a:rPr>
              <a:t>Composición territorial del Consejo de Cuenca del Río Bravo</a:t>
            </a:r>
            <a:endParaRPr lang="es-MX" sz="1800" dirty="0">
              <a:solidFill>
                <a:schemeClr val="tx1"/>
              </a:solidFill>
              <a:latin typeface="+mn-lt"/>
            </a:endParaRPr>
          </a:p>
        </p:txBody>
      </p:sp>
      <p:graphicFrame>
        <p:nvGraphicFramePr>
          <p:cNvPr id="5" name="Tabla 4"/>
          <p:cNvGraphicFramePr>
            <a:graphicFrameLocks noGrp="1"/>
          </p:cNvGraphicFramePr>
          <p:nvPr>
            <p:extLst>
              <p:ext uri="{D42A27DB-BD31-4B8C-83A1-F6EECF244321}">
                <p14:modId xmlns:p14="http://schemas.microsoft.com/office/powerpoint/2010/main" val="3371267256"/>
              </p:ext>
            </p:extLst>
          </p:nvPr>
        </p:nvGraphicFramePr>
        <p:xfrm>
          <a:off x="4564878" y="2531505"/>
          <a:ext cx="4520692" cy="2425700"/>
        </p:xfrm>
        <a:graphic>
          <a:graphicData uri="http://schemas.openxmlformats.org/drawingml/2006/table">
            <a:tbl>
              <a:tblPr firstRow="1" bandRow="1">
                <a:tableStyleId>{5C22544A-7EE6-4342-B048-85BDC9FD1C3A}</a:tableStyleId>
              </a:tblPr>
              <a:tblGrid>
                <a:gridCol w="1544973"/>
                <a:gridCol w="1080120"/>
                <a:gridCol w="1895599"/>
              </a:tblGrid>
              <a:tr h="140970">
                <a:tc gridSpan="3">
                  <a:txBody>
                    <a:bodyPr/>
                    <a:lstStyle/>
                    <a:p>
                      <a:pPr algn="ctr"/>
                      <a:r>
                        <a:rPr lang="es-MX" sz="1400" dirty="0" smtClean="0"/>
                        <a:t>Ámbito</a:t>
                      </a:r>
                      <a:r>
                        <a:rPr lang="es-MX" sz="1400" baseline="0" dirty="0" smtClean="0"/>
                        <a:t> Territorial del </a:t>
                      </a:r>
                      <a:r>
                        <a:rPr lang="es-MX" sz="1400" dirty="0" smtClean="0"/>
                        <a:t>Consejo de Cuenca del Río Bravo</a:t>
                      </a:r>
                      <a:endParaRPr lang="es-MX" sz="1400" dirty="0"/>
                    </a:p>
                  </a:txBody>
                  <a:tcPr marL="68580" marR="68580" marT="34290" marB="34290"/>
                </a:tc>
                <a:tc hMerge="1">
                  <a:txBody>
                    <a:bodyPr/>
                    <a:lstStyle/>
                    <a:p>
                      <a:endParaRPr lang="es-MX" dirty="0"/>
                    </a:p>
                  </a:txBody>
                  <a:tcPr/>
                </a:tc>
                <a:tc hMerge="1">
                  <a:txBody>
                    <a:bodyPr/>
                    <a:lstStyle/>
                    <a:p>
                      <a:endParaRPr lang="es-MX"/>
                    </a:p>
                  </a:txBody>
                  <a:tcPr/>
                </a:tc>
              </a:tr>
              <a:tr h="140970">
                <a:tc>
                  <a:txBody>
                    <a:bodyPr/>
                    <a:lstStyle/>
                    <a:p>
                      <a:pPr algn="ctr"/>
                      <a:r>
                        <a:rPr lang="es-MX" sz="1400" dirty="0" smtClean="0"/>
                        <a:t>ENTIDAD</a:t>
                      </a:r>
                      <a:endParaRPr lang="es-MX" sz="1400" dirty="0"/>
                    </a:p>
                  </a:txBody>
                  <a:tcPr marL="68580" marR="68580" marT="34290" marB="34290"/>
                </a:tc>
                <a:tc>
                  <a:txBody>
                    <a:bodyPr/>
                    <a:lstStyle/>
                    <a:p>
                      <a:pPr algn="ctr"/>
                      <a:r>
                        <a:rPr lang="es-MX" sz="1400" kern="1200" dirty="0" smtClean="0">
                          <a:solidFill>
                            <a:schemeClr val="dk1"/>
                          </a:solidFill>
                          <a:latin typeface="+mn-lt"/>
                          <a:ea typeface="+mn-ea"/>
                          <a:cs typeface="+mn-cs"/>
                        </a:rPr>
                        <a:t>No. MPIOS</a:t>
                      </a:r>
                      <a:endParaRPr lang="es-MX" sz="1400" kern="1200" dirty="0">
                        <a:solidFill>
                          <a:schemeClr val="dk1"/>
                        </a:solidFill>
                        <a:latin typeface="+mn-lt"/>
                        <a:ea typeface="+mn-ea"/>
                        <a:cs typeface="+mn-cs"/>
                      </a:endParaRPr>
                    </a:p>
                  </a:txBody>
                  <a:tcPr marL="68580" marR="68580" marT="34290" marB="34290"/>
                </a:tc>
                <a:tc>
                  <a:txBody>
                    <a:bodyPr/>
                    <a:lstStyle/>
                    <a:p>
                      <a:pPr algn="ctr"/>
                      <a:r>
                        <a:rPr lang="es-MX" sz="1400" kern="1200" dirty="0" smtClean="0">
                          <a:solidFill>
                            <a:schemeClr val="dk1"/>
                          </a:solidFill>
                          <a:latin typeface="+mn-lt"/>
                          <a:ea typeface="+mn-ea"/>
                          <a:cs typeface="+mn-cs"/>
                        </a:rPr>
                        <a:t>SUP. TERRITORIAL</a:t>
                      </a:r>
                    </a:p>
                    <a:p>
                      <a:pPr algn="ctr"/>
                      <a:r>
                        <a:rPr lang="es-MX" sz="1400" kern="1200" dirty="0" smtClean="0">
                          <a:solidFill>
                            <a:schemeClr val="dk1"/>
                          </a:solidFill>
                          <a:latin typeface="+mn-lt"/>
                          <a:ea typeface="+mn-ea"/>
                          <a:cs typeface="+mn-cs"/>
                        </a:rPr>
                        <a:t>(km</a:t>
                      </a:r>
                      <a:r>
                        <a:rPr lang="es-MX" sz="1400" kern="1200" baseline="30000" dirty="0" smtClean="0">
                          <a:solidFill>
                            <a:schemeClr val="dk1"/>
                          </a:solidFill>
                          <a:latin typeface="+mn-lt"/>
                          <a:ea typeface="+mn-ea"/>
                          <a:cs typeface="+mn-cs"/>
                        </a:rPr>
                        <a:t>2</a:t>
                      </a:r>
                      <a:r>
                        <a:rPr lang="es-MX" sz="1400" kern="1200" baseline="0" dirty="0" smtClean="0">
                          <a:solidFill>
                            <a:schemeClr val="dk1"/>
                          </a:solidFill>
                          <a:latin typeface="+mn-lt"/>
                          <a:ea typeface="+mn-ea"/>
                          <a:cs typeface="+mn-cs"/>
                        </a:rPr>
                        <a:t>)</a:t>
                      </a:r>
                      <a:endParaRPr lang="es-MX" sz="1400" kern="1200" dirty="0">
                        <a:solidFill>
                          <a:schemeClr val="dk1"/>
                        </a:solidFill>
                        <a:latin typeface="+mn-lt"/>
                        <a:ea typeface="+mn-ea"/>
                        <a:cs typeface="+mn-cs"/>
                      </a:endParaRPr>
                    </a:p>
                  </a:txBody>
                  <a:tcPr marL="68580" marR="68580" marT="34290" marB="34290"/>
                </a:tc>
              </a:tr>
              <a:tr h="278130">
                <a:tc>
                  <a:txBody>
                    <a:bodyPr/>
                    <a:lstStyle/>
                    <a:p>
                      <a:pPr algn="ctr"/>
                      <a:r>
                        <a:rPr lang="es-MX" sz="1400" kern="1200" dirty="0" smtClean="0">
                          <a:solidFill>
                            <a:schemeClr val="dk1"/>
                          </a:solidFill>
                          <a:effectLst/>
                          <a:latin typeface="+mn-lt"/>
                          <a:ea typeface="+mn-ea"/>
                          <a:cs typeface="+mn-cs"/>
                        </a:rPr>
                        <a:t>Durango</a:t>
                      </a:r>
                    </a:p>
                  </a:txBody>
                  <a:tcPr marL="68580" marR="68580" marT="34290" marB="34290"/>
                </a:tc>
                <a:tc>
                  <a:txBody>
                    <a:bodyPr/>
                    <a:lstStyle/>
                    <a:p>
                      <a:pPr algn="ctr"/>
                      <a:r>
                        <a:rPr lang="es-MX" sz="1400" kern="1200" dirty="0" smtClean="0">
                          <a:solidFill>
                            <a:schemeClr val="dk1"/>
                          </a:solidFill>
                          <a:effectLst/>
                          <a:latin typeface="+mn-lt"/>
                          <a:ea typeface="+mn-ea"/>
                          <a:cs typeface="+mn-cs"/>
                        </a:rPr>
                        <a:t>3</a:t>
                      </a:r>
                      <a:endParaRPr lang="es-MX" sz="1400" kern="1200" dirty="0">
                        <a:solidFill>
                          <a:schemeClr val="dk1"/>
                        </a:solidFill>
                        <a:effectLst/>
                        <a:latin typeface="+mn-lt"/>
                        <a:ea typeface="+mn-ea"/>
                        <a:cs typeface="+mn-cs"/>
                      </a:endParaRPr>
                    </a:p>
                  </a:txBody>
                  <a:tcPr marL="68580" marR="68580" marT="34290" marB="34290"/>
                </a:tc>
                <a:tc>
                  <a:txBody>
                    <a:bodyPr/>
                    <a:lstStyle/>
                    <a:p>
                      <a:pPr algn="ctr"/>
                      <a:r>
                        <a:rPr lang="es-MX" sz="1400" kern="1200" dirty="0" smtClean="0">
                          <a:solidFill>
                            <a:schemeClr val="dk1"/>
                          </a:solidFill>
                          <a:effectLst/>
                          <a:latin typeface="+mn-lt"/>
                          <a:ea typeface="+mn-ea"/>
                          <a:cs typeface="+mn-cs"/>
                        </a:rPr>
                        <a:t>4,280</a:t>
                      </a:r>
                      <a:endParaRPr lang="es-MX" sz="1400" kern="1200" dirty="0">
                        <a:solidFill>
                          <a:schemeClr val="dk1"/>
                        </a:solidFill>
                        <a:effectLst/>
                        <a:latin typeface="+mn-lt"/>
                        <a:ea typeface="+mn-ea"/>
                        <a:cs typeface="+mn-cs"/>
                      </a:endParaRPr>
                    </a:p>
                  </a:txBody>
                  <a:tcPr marL="68580" marR="68580" marT="34290" marB="34290"/>
                </a:tc>
              </a:tr>
              <a:tr h="256540">
                <a:tc>
                  <a:txBody>
                    <a:bodyPr/>
                    <a:lstStyle/>
                    <a:p>
                      <a:pPr algn="ctr"/>
                      <a:r>
                        <a:rPr lang="es-MX" sz="1400" kern="1200" dirty="0" smtClean="0">
                          <a:solidFill>
                            <a:schemeClr val="dk1"/>
                          </a:solidFill>
                          <a:effectLst/>
                          <a:latin typeface="+mn-lt"/>
                          <a:ea typeface="+mn-ea"/>
                          <a:cs typeface="+mn-cs"/>
                        </a:rPr>
                        <a:t>Chihuahua</a:t>
                      </a:r>
                      <a:endParaRPr lang="es-MX" sz="1400" kern="1200" dirty="0">
                        <a:solidFill>
                          <a:schemeClr val="dk1"/>
                        </a:solidFill>
                        <a:effectLst/>
                        <a:latin typeface="+mn-lt"/>
                        <a:ea typeface="+mn-ea"/>
                        <a:cs typeface="+mn-cs"/>
                      </a:endParaRPr>
                    </a:p>
                  </a:txBody>
                  <a:tcPr marL="68580" marR="68580" marT="34290" marB="34290"/>
                </a:tc>
                <a:tc>
                  <a:txBody>
                    <a:bodyPr/>
                    <a:lstStyle/>
                    <a:p>
                      <a:pPr algn="ctr"/>
                      <a:r>
                        <a:rPr lang="es-MX" sz="1400" kern="1200" dirty="0" smtClean="0">
                          <a:solidFill>
                            <a:schemeClr val="dk1"/>
                          </a:solidFill>
                          <a:effectLst/>
                          <a:latin typeface="+mn-lt"/>
                          <a:ea typeface="+mn-ea"/>
                          <a:cs typeface="+mn-cs"/>
                        </a:rPr>
                        <a:t>57</a:t>
                      </a:r>
                      <a:endParaRPr lang="es-MX" sz="1400" kern="1200" dirty="0">
                        <a:solidFill>
                          <a:schemeClr val="dk1"/>
                        </a:solidFill>
                        <a:effectLst/>
                        <a:latin typeface="+mn-lt"/>
                        <a:ea typeface="+mn-ea"/>
                        <a:cs typeface="+mn-cs"/>
                      </a:endParaRPr>
                    </a:p>
                  </a:txBody>
                  <a:tcPr marL="68580" marR="68580" marT="34290" marB="34290"/>
                </a:tc>
                <a:tc>
                  <a:txBody>
                    <a:bodyPr/>
                    <a:lstStyle/>
                    <a:p>
                      <a:pPr algn="ctr"/>
                      <a:r>
                        <a:rPr lang="es-MX" sz="1400" kern="1200" dirty="0" smtClean="0">
                          <a:solidFill>
                            <a:schemeClr val="dk1"/>
                          </a:solidFill>
                          <a:effectLst/>
                          <a:latin typeface="+mn-lt"/>
                          <a:ea typeface="+mn-ea"/>
                          <a:cs typeface="+mn-cs"/>
                        </a:rPr>
                        <a:t>193,080</a:t>
                      </a:r>
                      <a:endParaRPr lang="es-MX" sz="1400" kern="1200" dirty="0">
                        <a:solidFill>
                          <a:schemeClr val="dk1"/>
                        </a:solidFill>
                        <a:effectLst/>
                        <a:latin typeface="+mn-lt"/>
                        <a:ea typeface="+mn-ea"/>
                        <a:cs typeface="+mn-cs"/>
                      </a:endParaRPr>
                    </a:p>
                  </a:txBody>
                  <a:tcPr marL="68580" marR="68580" marT="34290" marB="34290"/>
                </a:tc>
              </a:tr>
              <a:tr h="3073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kern="1200" dirty="0" smtClean="0">
                          <a:solidFill>
                            <a:schemeClr val="dk1"/>
                          </a:solidFill>
                          <a:effectLst/>
                          <a:latin typeface="+mn-lt"/>
                          <a:ea typeface="+mn-ea"/>
                          <a:cs typeface="+mn-cs"/>
                        </a:rPr>
                        <a:t>Coahuila</a:t>
                      </a:r>
                    </a:p>
                  </a:txBody>
                  <a:tcPr marL="68580" marR="68580" marT="34290" marB="34290"/>
                </a:tc>
                <a:tc>
                  <a:txBody>
                    <a:bodyPr/>
                    <a:lstStyle/>
                    <a:p>
                      <a:pPr algn="ctr"/>
                      <a:r>
                        <a:rPr lang="es-MX" sz="1400" kern="1200" dirty="0" smtClean="0">
                          <a:solidFill>
                            <a:schemeClr val="dk1"/>
                          </a:solidFill>
                          <a:effectLst/>
                          <a:latin typeface="+mn-lt"/>
                          <a:ea typeface="+mn-ea"/>
                          <a:cs typeface="+mn-cs"/>
                        </a:rPr>
                        <a:t>32</a:t>
                      </a:r>
                      <a:endParaRPr lang="es-MX" sz="1400" kern="1200" dirty="0">
                        <a:solidFill>
                          <a:schemeClr val="dk1"/>
                        </a:solidFill>
                        <a:effectLst/>
                        <a:latin typeface="+mn-lt"/>
                        <a:ea typeface="+mn-ea"/>
                        <a:cs typeface="+mn-cs"/>
                      </a:endParaRPr>
                    </a:p>
                  </a:txBody>
                  <a:tcPr marL="68580" marR="68580" marT="34290" marB="34290"/>
                </a:tc>
                <a:tc>
                  <a:txBody>
                    <a:bodyPr/>
                    <a:lstStyle/>
                    <a:p>
                      <a:pPr algn="ctr"/>
                      <a:r>
                        <a:rPr lang="es-MX" sz="1400" kern="1200" dirty="0" smtClean="0">
                          <a:solidFill>
                            <a:schemeClr val="dk1"/>
                          </a:solidFill>
                          <a:effectLst/>
                          <a:latin typeface="+mn-lt"/>
                          <a:ea typeface="+mn-ea"/>
                          <a:cs typeface="+mn-cs"/>
                        </a:rPr>
                        <a:t>106,860</a:t>
                      </a:r>
                      <a:endParaRPr lang="es-MX" sz="1400" kern="1200" dirty="0">
                        <a:solidFill>
                          <a:schemeClr val="dk1"/>
                        </a:solidFill>
                        <a:effectLst/>
                        <a:latin typeface="+mn-lt"/>
                        <a:ea typeface="+mn-ea"/>
                        <a:cs typeface="+mn-cs"/>
                      </a:endParaRPr>
                    </a:p>
                  </a:txBody>
                  <a:tcPr marL="68580" marR="68580" marT="34290" marB="34290"/>
                </a:tc>
              </a:tr>
              <a:tr h="278130">
                <a:tc>
                  <a:txBody>
                    <a:bodyPr/>
                    <a:lstStyle/>
                    <a:p>
                      <a:pPr algn="ctr"/>
                      <a:r>
                        <a:rPr lang="es-MX" sz="1400" kern="1200" dirty="0" smtClean="0">
                          <a:solidFill>
                            <a:schemeClr val="dk1"/>
                          </a:solidFill>
                          <a:effectLst/>
                          <a:latin typeface="+mn-lt"/>
                          <a:ea typeface="+mn-ea"/>
                          <a:cs typeface="+mn-cs"/>
                        </a:rPr>
                        <a:t>Nuevo León</a:t>
                      </a:r>
                      <a:endParaRPr lang="es-MX" sz="1400" kern="1200" dirty="0">
                        <a:solidFill>
                          <a:schemeClr val="dk1"/>
                        </a:solidFill>
                        <a:effectLst/>
                        <a:latin typeface="+mn-lt"/>
                        <a:ea typeface="+mn-ea"/>
                        <a:cs typeface="+mn-cs"/>
                      </a:endParaRPr>
                    </a:p>
                  </a:txBody>
                  <a:tcPr marL="68580" marR="68580" marT="34290" marB="34290"/>
                </a:tc>
                <a:tc>
                  <a:txBody>
                    <a:bodyPr/>
                    <a:lstStyle/>
                    <a:p>
                      <a:pPr algn="ctr"/>
                      <a:r>
                        <a:rPr lang="es-MX" sz="1400" kern="1200" dirty="0" smtClean="0">
                          <a:solidFill>
                            <a:schemeClr val="dk1"/>
                          </a:solidFill>
                          <a:effectLst/>
                          <a:latin typeface="+mn-lt"/>
                          <a:ea typeface="+mn-ea"/>
                          <a:cs typeface="+mn-cs"/>
                        </a:rPr>
                        <a:t>44</a:t>
                      </a:r>
                      <a:endParaRPr lang="es-MX" sz="1400" kern="1200" dirty="0">
                        <a:solidFill>
                          <a:schemeClr val="dk1"/>
                        </a:solidFill>
                        <a:effectLst/>
                        <a:latin typeface="+mn-lt"/>
                        <a:ea typeface="+mn-ea"/>
                        <a:cs typeface="+mn-cs"/>
                      </a:endParaRPr>
                    </a:p>
                  </a:txBody>
                  <a:tcPr marL="68580" marR="68580" marT="34290" marB="34290"/>
                </a:tc>
                <a:tc>
                  <a:txBody>
                    <a:bodyPr/>
                    <a:lstStyle/>
                    <a:p>
                      <a:pPr algn="ctr"/>
                      <a:r>
                        <a:rPr lang="es-MX" sz="1400" kern="1200" dirty="0" smtClean="0">
                          <a:solidFill>
                            <a:schemeClr val="dk1"/>
                          </a:solidFill>
                          <a:effectLst/>
                          <a:latin typeface="+mn-lt"/>
                          <a:ea typeface="+mn-ea"/>
                          <a:cs typeface="+mn-cs"/>
                        </a:rPr>
                        <a:t>39,400</a:t>
                      </a:r>
                      <a:endParaRPr lang="es-MX" sz="1400" kern="1200" dirty="0">
                        <a:solidFill>
                          <a:schemeClr val="dk1"/>
                        </a:solidFill>
                        <a:effectLst/>
                        <a:latin typeface="+mn-lt"/>
                        <a:ea typeface="+mn-ea"/>
                        <a:cs typeface="+mn-cs"/>
                      </a:endParaRPr>
                    </a:p>
                  </a:txBody>
                  <a:tcPr marL="68580" marR="68580" marT="34290" marB="34290"/>
                </a:tc>
              </a:tr>
              <a:tr h="278130">
                <a:tc>
                  <a:txBody>
                    <a:bodyPr/>
                    <a:lstStyle/>
                    <a:p>
                      <a:pPr algn="ctr"/>
                      <a:r>
                        <a:rPr lang="es-MX" sz="1400" kern="1200" dirty="0" smtClean="0">
                          <a:solidFill>
                            <a:schemeClr val="dk1"/>
                          </a:solidFill>
                          <a:effectLst/>
                          <a:latin typeface="+mn-lt"/>
                          <a:ea typeface="+mn-ea"/>
                          <a:cs typeface="+mn-cs"/>
                        </a:rPr>
                        <a:t>Tamaulipas</a:t>
                      </a:r>
                      <a:endParaRPr lang="es-MX" sz="1400" kern="1200" dirty="0">
                        <a:solidFill>
                          <a:schemeClr val="dk1"/>
                        </a:solidFill>
                        <a:effectLst/>
                        <a:latin typeface="+mn-lt"/>
                        <a:ea typeface="+mn-ea"/>
                        <a:cs typeface="+mn-cs"/>
                      </a:endParaRPr>
                    </a:p>
                  </a:txBody>
                  <a:tcPr marL="68580" marR="68580" marT="34290" marB="34290"/>
                </a:tc>
                <a:tc>
                  <a:txBody>
                    <a:bodyPr/>
                    <a:lstStyle/>
                    <a:p>
                      <a:pPr algn="ctr"/>
                      <a:r>
                        <a:rPr lang="es-MX" sz="1400" kern="1200" dirty="0" smtClean="0">
                          <a:solidFill>
                            <a:schemeClr val="dk1"/>
                          </a:solidFill>
                          <a:effectLst/>
                          <a:latin typeface="+mn-lt"/>
                          <a:ea typeface="+mn-ea"/>
                          <a:cs typeface="+mn-cs"/>
                        </a:rPr>
                        <a:t>10</a:t>
                      </a:r>
                      <a:endParaRPr lang="es-MX" sz="1400" kern="1200" dirty="0">
                        <a:solidFill>
                          <a:schemeClr val="dk1"/>
                        </a:solidFill>
                        <a:effectLst/>
                        <a:latin typeface="+mn-lt"/>
                        <a:ea typeface="+mn-ea"/>
                        <a:cs typeface="+mn-cs"/>
                      </a:endParaRPr>
                    </a:p>
                  </a:txBody>
                  <a:tcPr marL="68580" marR="68580" marT="34290" marB="34290"/>
                </a:tc>
                <a:tc>
                  <a:txBody>
                    <a:bodyPr/>
                    <a:lstStyle/>
                    <a:p>
                      <a:pPr algn="ctr"/>
                      <a:r>
                        <a:rPr lang="es-MX" sz="1400" kern="1200" dirty="0" smtClean="0">
                          <a:solidFill>
                            <a:schemeClr val="dk1"/>
                          </a:solidFill>
                          <a:effectLst/>
                          <a:latin typeface="+mn-lt"/>
                          <a:ea typeface="+mn-ea"/>
                          <a:cs typeface="+mn-cs"/>
                        </a:rPr>
                        <a:t>14,260</a:t>
                      </a:r>
                      <a:endParaRPr lang="es-MX" sz="1400" kern="1200" dirty="0">
                        <a:solidFill>
                          <a:schemeClr val="dk1"/>
                        </a:solidFill>
                        <a:effectLst/>
                        <a:latin typeface="+mn-lt"/>
                        <a:ea typeface="+mn-ea"/>
                        <a:cs typeface="+mn-cs"/>
                      </a:endParaRPr>
                    </a:p>
                  </a:txBody>
                  <a:tcPr marL="68580" marR="68580" marT="34290" marB="34290"/>
                </a:tc>
              </a:tr>
            </a:tbl>
          </a:graphicData>
        </a:graphic>
      </p:graphicFrame>
      <p:pic>
        <p:nvPicPr>
          <p:cNvPr id="6" name="Imagen 5"/>
          <p:cNvPicPr>
            <a:picLocks noChangeAspect="1"/>
          </p:cNvPicPr>
          <p:nvPr/>
        </p:nvPicPr>
        <p:blipFill>
          <a:blip r:embed="rId2"/>
          <a:stretch>
            <a:fillRect/>
          </a:stretch>
        </p:blipFill>
        <p:spPr>
          <a:xfrm>
            <a:off x="1113192" y="1988858"/>
            <a:ext cx="3390900" cy="3459480"/>
          </a:xfrm>
          <a:prstGeom prst="rect">
            <a:avLst/>
          </a:prstGeom>
        </p:spPr>
      </p:pic>
    </p:spTree>
    <p:extLst>
      <p:ext uri="{BB962C8B-B14F-4D97-AF65-F5344CB8AC3E}">
        <p14:creationId xmlns:p14="http://schemas.microsoft.com/office/powerpoint/2010/main" val="2451671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63827" y="2794252"/>
            <a:ext cx="10149016" cy="2677656"/>
          </a:xfrm>
          <a:prstGeom prst="rect">
            <a:avLst/>
          </a:prstGeom>
          <a:noFill/>
        </p:spPr>
        <p:txBody>
          <a:bodyPr wrap="square" rtlCol="0">
            <a:spAutoFit/>
          </a:bodyPr>
          <a:lstStyle/>
          <a:p>
            <a:pPr algn="just"/>
            <a:r>
              <a:rPr lang="es-MX" sz="2400" i="1" dirty="0" smtClean="0"/>
              <a:t>Toda persona tiene derecho al acceso, disposición y saneamiento de agua para consumo personal y doméstico en forma suficiente, salubre, aceptable y asequible. El Estado garantizará este derecho y la ley definirá las bases, apoyos y modalidades para el acceso y uso equitativo y sustentable de los recursos hídricos, </a:t>
            </a:r>
            <a:r>
              <a:rPr lang="es-MX" sz="2400" b="1" i="1" dirty="0" smtClean="0"/>
              <a:t>estableciendo la participación de la Federación, las entidades federativas y los municipios, así como la participación de la ciudadanía para la consecución de dichos fines.</a:t>
            </a:r>
            <a:endParaRPr lang="es-MX" sz="2400" b="1" i="1" dirty="0"/>
          </a:p>
        </p:txBody>
      </p:sp>
      <p:sp>
        <p:nvSpPr>
          <p:cNvPr id="5" name="CuadroTexto 4"/>
          <p:cNvSpPr txBox="1"/>
          <p:nvPr/>
        </p:nvSpPr>
        <p:spPr>
          <a:xfrm>
            <a:off x="963827" y="1618677"/>
            <a:ext cx="9972425" cy="461665"/>
          </a:xfrm>
          <a:prstGeom prst="rect">
            <a:avLst/>
          </a:prstGeom>
          <a:noFill/>
        </p:spPr>
        <p:txBody>
          <a:bodyPr wrap="square" rtlCol="0">
            <a:spAutoFit/>
          </a:bodyPr>
          <a:lstStyle/>
          <a:p>
            <a:r>
              <a:rPr lang="es-MX" sz="2400" b="1" dirty="0"/>
              <a:t>Constitución Política de los Estados Unidos Mexicanos, Artículo 4, Párrafo 6:</a:t>
            </a:r>
          </a:p>
        </p:txBody>
      </p:sp>
      <p:sp>
        <p:nvSpPr>
          <p:cNvPr id="6" name="CuadroTexto 5"/>
          <p:cNvSpPr txBox="1"/>
          <p:nvPr/>
        </p:nvSpPr>
        <p:spPr>
          <a:xfrm>
            <a:off x="2717442" y="194746"/>
            <a:ext cx="8535444" cy="461665"/>
          </a:xfrm>
          <a:prstGeom prst="rect">
            <a:avLst/>
          </a:prstGeom>
          <a:noFill/>
        </p:spPr>
        <p:txBody>
          <a:bodyPr wrap="square" rtlCol="0">
            <a:spAutoFit/>
          </a:bodyPr>
          <a:lstStyle/>
          <a:p>
            <a:pPr algn="r"/>
            <a:r>
              <a:rPr lang="es-MX" sz="2400" b="1" dirty="0" smtClean="0"/>
              <a:t>Fundamento Legal de Creación de</a:t>
            </a:r>
            <a:r>
              <a:rPr lang="es-MX" sz="2400" b="1" dirty="0"/>
              <a:t> </a:t>
            </a:r>
            <a:r>
              <a:rPr lang="es-MX" sz="2400" b="1" dirty="0" smtClean="0"/>
              <a:t>los Consejos de Cuenca</a:t>
            </a:r>
            <a:endParaRPr lang="es-MX" sz="2400" b="1" dirty="0"/>
          </a:p>
        </p:txBody>
      </p:sp>
    </p:spTree>
    <p:extLst>
      <p:ext uri="{BB962C8B-B14F-4D97-AF65-F5344CB8AC3E}">
        <p14:creationId xmlns:p14="http://schemas.microsoft.com/office/powerpoint/2010/main" val="3771854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6"/>
            <a:ext cx="10515600" cy="615178"/>
          </a:xfrm>
        </p:spPr>
        <p:txBody>
          <a:bodyPr>
            <a:normAutofit/>
          </a:bodyPr>
          <a:lstStyle/>
          <a:p>
            <a:r>
              <a:rPr lang="es-MX" sz="2000" dirty="0" smtClean="0">
                <a:solidFill>
                  <a:schemeClr val="tx1"/>
                </a:solidFill>
                <a:latin typeface="+mn-lt"/>
              </a:rPr>
              <a:t>Estructura del Consejo de Cuenca del Río Bravo</a:t>
            </a:r>
            <a:endParaRPr lang="es-MX" sz="2000" dirty="0">
              <a:solidFill>
                <a:schemeClr val="tx1"/>
              </a:solidFill>
              <a:latin typeface="+mn-lt"/>
            </a:endParaRPr>
          </a:p>
        </p:txBody>
      </p:sp>
      <p:graphicFrame>
        <p:nvGraphicFramePr>
          <p:cNvPr id="5" name="Diagrama 4"/>
          <p:cNvGraphicFramePr/>
          <p:nvPr>
            <p:extLst>
              <p:ext uri="{D42A27DB-BD31-4B8C-83A1-F6EECF244321}">
                <p14:modId xmlns:p14="http://schemas.microsoft.com/office/powerpoint/2010/main" val="2648017012"/>
              </p:ext>
            </p:extLst>
          </p:nvPr>
        </p:nvGraphicFramePr>
        <p:xfrm>
          <a:off x="1061111" y="964932"/>
          <a:ext cx="9721080" cy="5472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95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6"/>
            <a:ext cx="10515600" cy="615178"/>
          </a:xfrm>
        </p:spPr>
        <p:txBody>
          <a:bodyPr>
            <a:normAutofit/>
          </a:bodyPr>
          <a:lstStyle/>
          <a:p>
            <a:r>
              <a:rPr lang="es-MX" sz="1800" dirty="0" smtClean="0">
                <a:solidFill>
                  <a:schemeClr val="tx1"/>
                </a:solidFill>
                <a:latin typeface="+mn-lt"/>
              </a:rPr>
              <a:t>Funciones de los integrantes del Consejo de Cuenca del Río Bravo</a:t>
            </a:r>
            <a:endParaRPr lang="es-MX" sz="1800" dirty="0">
              <a:solidFill>
                <a:schemeClr val="tx1"/>
              </a:solidFill>
              <a:latin typeface="+mn-lt"/>
            </a:endParaRPr>
          </a:p>
        </p:txBody>
      </p:sp>
      <p:sp>
        <p:nvSpPr>
          <p:cNvPr id="5" name="CuadroTexto 4"/>
          <p:cNvSpPr txBox="1"/>
          <p:nvPr/>
        </p:nvSpPr>
        <p:spPr>
          <a:xfrm>
            <a:off x="838200" y="1476283"/>
            <a:ext cx="9580808" cy="4708981"/>
          </a:xfrm>
          <a:prstGeom prst="rect">
            <a:avLst/>
          </a:prstGeom>
          <a:noFill/>
        </p:spPr>
        <p:txBody>
          <a:bodyPr wrap="square" rtlCol="0">
            <a:spAutoFit/>
          </a:bodyPr>
          <a:lstStyle/>
          <a:p>
            <a:r>
              <a:rPr lang="es-MX" sz="2000" dirty="0">
                <a:latin typeface="+mj-lt"/>
              </a:rPr>
              <a:t>Presidente:</a:t>
            </a:r>
          </a:p>
          <a:p>
            <a:pPr marL="257175" indent="-257175">
              <a:buAutoNum type="alphaLcParenR"/>
            </a:pPr>
            <a:r>
              <a:rPr lang="es-MX" sz="2000" dirty="0" smtClean="0">
                <a:latin typeface="+mj-lt"/>
              </a:rPr>
              <a:t>Representar al Consejo de Cuenca</a:t>
            </a:r>
          </a:p>
          <a:p>
            <a:pPr marL="257175" indent="-257175">
              <a:buAutoNum type="alphaLcParenR"/>
            </a:pPr>
            <a:r>
              <a:rPr lang="es-MX" sz="2000" dirty="0" smtClean="0">
                <a:latin typeface="+mj-lt"/>
              </a:rPr>
              <a:t>Promover la formulación e instrumentación de programas de gestión</a:t>
            </a:r>
          </a:p>
          <a:p>
            <a:pPr marL="257175" indent="-257175">
              <a:buAutoNum type="alphaLcParenR"/>
            </a:pPr>
            <a:r>
              <a:rPr lang="es-MX" sz="2000" dirty="0" smtClean="0">
                <a:latin typeface="+mj-lt"/>
              </a:rPr>
              <a:t>Gestionar la concurrencia de recursos financieros</a:t>
            </a:r>
          </a:p>
          <a:p>
            <a:pPr marL="257175" indent="-257175">
              <a:buAutoNum type="alphaLcParenR"/>
            </a:pPr>
            <a:r>
              <a:rPr lang="es-MX" sz="2000" dirty="0" smtClean="0">
                <a:latin typeface="+mj-lt"/>
              </a:rPr>
              <a:t>Presidir y participar con voto de calidad en caso de empate, en las sesiones de Consejo</a:t>
            </a:r>
          </a:p>
          <a:p>
            <a:pPr marL="257175" indent="-257175">
              <a:buAutoNum type="alphaLcParenR"/>
            </a:pPr>
            <a:r>
              <a:rPr lang="es-MX" sz="2000" dirty="0" smtClean="0">
                <a:latin typeface="+mj-lt"/>
              </a:rPr>
              <a:t>Proponer y acordar con el </a:t>
            </a:r>
            <a:r>
              <a:rPr lang="es-MX" sz="2000" dirty="0" err="1" smtClean="0">
                <a:latin typeface="+mj-lt"/>
              </a:rPr>
              <a:t>Srio</a:t>
            </a:r>
            <a:r>
              <a:rPr lang="es-MX" sz="2000" dirty="0" smtClean="0">
                <a:latin typeface="+mj-lt"/>
              </a:rPr>
              <a:t>. Técnico del Consejo las fechas y orden del día de las sesiones de Consejo</a:t>
            </a:r>
          </a:p>
          <a:p>
            <a:pPr marL="257175" indent="-257175">
              <a:buAutoNum type="alphaLcParenR"/>
            </a:pPr>
            <a:r>
              <a:rPr lang="es-MX" sz="2000" dirty="0" smtClean="0">
                <a:latin typeface="+mj-lt"/>
              </a:rPr>
              <a:t>Convocar a </a:t>
            </a:r>
            <a:r>
              <a:rPr lang="es-MX" sz="2000" dirty="0" err="1" smtClean="0">
                <a:latin typeface="+mj-lt"/>
              </a:rPr>
              <a:t>a</a:t>
            </a:r>
            <a:r>
              <a:rPr lang="es-MX" sz="2000" dirty="0" smtClean="0">
                <a:latin typeface="+mj-lt"/>
              </a:rPr>
              <a:t> los órganos auxiliares y funcionales cuando así se requiera</a:t>
            </a:r>
          </a:p>
          <a:p>
            <a:pPr marL="257175" indent="-257175">
              <a:buAutoNum type="alphaLcParenR"/>
            </a:pPr>
            <a:r>
              <a:rPr lang="es-MX" sz="2000" dirty="0" smtClean="0">
                <a:latin typeface="+mj-lt"/>
              </a:rPr>
              <a:t>Coordinar el cumplimiento de las funciones que la LAN concede al Consejo</a:t>
            </a:r>
          </a:p>
          <a:p>
            <a:pPr marL="257175" indent="-257175">
              <a:buAutoNum type="alphaLcParenR"/>
            </a:pPr>
            <a:r>
              <a:rPr lang="es-MX" sz="2000" dirty="0" smtClean="0">
                <a:latin typeface="+mj-lt"/>
              </a:rPr>
              <a:t>Con el apoyo del Consejo, coordinar las acciones de la Gerencia Operativa, </a:t>
            </a:r>
            <a:r>
              <a:rPr lang="es-MX" sz="2000" dirty="0">
                <a:latin typeface="+mj-lt"/>
              </a:rPr>
              <a:t>Ó</a:t>
            </a:r>
            <a:r>
              <a:rPr lang="es-MX" sz="2000" dirty="0" smtClean="0">
                <a:latin typeface="+mj-lt"/>
              </a:rPr>
              <a:t>rganos Auxiliares y Funcionales</a:t>
            </a:r>
          </a:p>
          <a:p>
            <a:pPr marL="257175" indent="-257175">
              <a:buAutoNum type="alphaLcParenR"/>
            </a:pPr>
            <a:r>
              <a:rPr lang="es-MX" sz="2000" dirty="0" smtClean="0">
                <a:latin typeface="+mj-lt"/>
              </a:rPr>
              <a:t>Convocar directamente o a través del </a:t>
            </a:r>
            <a:r>
              <a:rPr lang="es-MX" sz="2000" dirty="0" err="1" smtClean="0">
                <a:latin typeface="+mj-lt"/>
              </a:rPr>
              <a:t>Srio</a:t>
            </a:r>
            <a:r>
              <a:rPr lang="es-MX" sz="2000" dirty="0" smtClean="0">
                <a:latin typeface="+mj-lt"/>
              </a:rPr>
              <a:t>. Técnico, a sesión de Consejo</a:t>
            </a:r>
          </a:p>
          <a:p>
            <a:pPr marL="257175" indent="-257175">
              <a:buAutoNum type="alphaLcParenR"/>
            </a:pPr>
            <a:r>
              <a:rPr lang="es-MX" sz="2000" dirty="0" smtClean="0">
                <a:latin typeface="+mj-lt"/>
              </a:rPr>
              <a:t>Representar al Consejo en actos protocolarios y de gestión</a:t>
            </a:r>
          </a:p>
          <a:p>
            <a:pPr marL="257175" indent="-257175">
              <a:buAutoNum type="alphaLcParenR"/>
            </a:pPr>
            <a:r>
              <a:rPr lang="es-MX" sz="2000" dirty="0" smtClean="0">
                <a:latin typeface="+mj-lt"/>
              </a:rPr>
              <a:t>Ejercer las demás funciones que el Consejo le encomiende</a:t>
            </a:r>
            <a:endParaRPr lang="es-MX" sz="2000" dirty="0">
              <a:latin typeface="+mj-lt"/>
            </a:endParaRPr>
          </a:p>
        </p:txBody>
      </p:sp>
    </p:spTree>
    <p:extLst>
      <p:ext uri="{BB962C8B-B14F-4D97-AF65-F5344CB8AC3E}">
        <p14:creationId xmlns:p14="http://schemas.microsoft.com/office/powerpoint/2010/main" val="2194475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838200" y="140038"/>
            <a:ext cx="10515600" cy="615178"/>
          </a:xfrm>
        </p:spPr>
        <p:txBody>
          <a:bodyPr>
            <a:normAutofit/>
          </a:bodyPr>
          <a:lstStyle/>
          <a:p>
            <a:r>
              <a:rPr lang="es-MX" sz="1800" dirty="0" smtClean="0">
                <a:solidFill>
                  <a:schemeClr val="tx1"/>
                </a:solidFill>
                <a:latin typeface="+mn-lt"/>
              </a:rPr>
              <a:t>Funciones de los integrantes del Consejo de Cuenca del Río Bravo</a:t>
            </a:r>
            <a:endParaRPr lang="es-MX" sz="1800" dirty="0">
              <a:solidFill>
                <a:schemeClr val="tx1"/>
              </a:solidFill>
              <a:latin typeface="+mn-lt"/>
            </a:endParaRPr>
          </a:p>
        </p:txBody>
      </p:sp>
      <p:sp>
        <p:nvSpPr>
          <p:cNvPr id="7" name="CuadroTexto 6"/>
          <p:cNvSpPr txBox="1"/>
          <p:nvPr/>
        </p:nvSpPr>
        <p:spPr>
          <a:xfrm>
            <a:off x="724608" y="672715"/>
            <a:ext cx="11218863" cy="6147837"/>
          </a:xfrm>
          <a:prstGeom prst="rect">
            <a:avLst/>
          </a:prstGeom>
          <a:noFill/>
        </p:spPr>
        <p:txBody>
          <a:bodyPr wrap="square" rtlCol="0">
            <a:spAutoFit/>
          </a:bodyPr>
          <a:lstStyle/>
          <a:p>
            <a:r>
              <a:rPr lang="es-MX" sz="1350" dirty="0">
                <a:latin typeface="Arial Narrow" panose="020B0606020202030204" pitchFamily="34" charset="0"/>
              </a:rPr>
              <a:t>	</a:t>
            </a:r>
            <a:r>
              <a:rPr lang="es-MX" sz="2000" dirty="0"/>
              <a:t>Secretario </a:t>
            </a:r>
            <a:r>
              <a:rPr lang="es-MX" sz="2000" dirty="0" smtClean="0"/>
              <a:t>Técnico (22 incisos):</a:t>
            </a:r>
            <a:endParaRPr lang="es-MX" sz="2000" dirty="0"/>
          </a:p>
          <a:p>
            <a:pPr marL="257175" indent="-257175">
              <a:buAutoNum type="alphaLcParenR"/>
            </a:pPr>
            <a:r>
              <a:rPr lang="es-MX" sz="2000" dirty="0"/>
              <a:t>Participar activamente en el ámbito de su respectiva competencia en la formulación e instrumentación de programas de gestión integrada de los recursos hídricos en el ámbito territorial del Consejo y en la ejecución de las acciones que acuerde el Consejo</a:t>
            </a:r>
          </a:p>
          <a:p>
            <a:pPr marL="257175" indent="-257175">
              <a:buAutoNum type="alphaLcParenR"/>
            </a:pPr>
            <a:r>
              <a:rPr lang="es-MX" sz="2000" dirty="0"/>
              <a:t>Gestionar la concurrencia de recursos financieros ante instancias gubernamentales y privadas nacionales e internacionales</a:t>
            </a:r>
          </a:p>
          <a:p>
            <a:pPr marL="257175" indent="-257175">
              <a:buAutoNum type="alphaLcParenR"/>
            </a:pPr>
            <a:r>
              <a:rPr lang="es-MX" sz="2000" dirty="0"/>
              <a:t>Fomentar la participación del Consejo en la programación hídrica de la cuenca</a:t>
            </a:r>
          </a:p>
          <a:p>
            <a:pPr marL="257175" indent="-257175">
              <a:buAutoNum type="alphaLcParenR"/>
            </a:pPr>
            <a:r>
              <a:rPr lang="es-MX" sz="2000" dirty="0"/>
              <a:t>Integrar con el apoyo de los integrantes del Consejo, el inventario de estudios y proyectos específicos a nivel cuenca, </a:t>
            </a:r>
            <a:r>
              <a:rPr lang="es-MX" sz="2000" dirty="0" err="1"/>
              <a:t>subcuenca</a:t>
            </a:r>
            <a:r>
              <a:rPr lang="es-MX" sz="2000" dirty="0"/>
              <a:t>, acuífero o de unidades hidrológicas de menor orden</a:t>
            </a:r>
          </a:p>
          <a:p>
            <a:pPr marL="257175" indent="-257175">
              <a:buAutoNum type="alphaLcParenR"/>
            </a:pPr>
            <a:r>
              <a:rPr lang="es-MX" sz="2000" dirty="0"/>
              <a:t>Acreditar la personalidad de los vocales usuarios y por sector, en su carácter de Director General del Organismo de Cuenca Pacífico Norte</a:t>
            </a:r>
          </a:p>
          <a:p>
            <a:pPr marL="257175" indent="-257175">
              <a:buAutoNum type="alphaLcParenR"/>
            </a:pPr>
            <a:r>
              <a:rPr lang="es-MX" sz="2000" dirty="0"/>
              <a:t>Dar seguimiento a los acuerdos de las sesiones del Consejo y COVI, e informar a sus integrantes sobre los avances en el cumplimiento de los mismos</a:t>
            </a:r>
          </a:p>
          <a:p>
            <a:pPr marL="257175" indent="-257175">
              <a:buAutoNum type="alphaLcParenR"/>
            </a:pPr>
            <a:r>
              <a:rPr lang="es-MX" sz="2000" dirty="0"/>
              <a:t>Convocar a petición del presidente, o en ausencia de éste por causas de fuerza mayor, a sesiones de Consejo y COVI</a:t>
            </a:r>
          </a:p>
          <a:p>
            <a:pPr marL="257175" indent="-257175">
              <a:buAutoNum type="alphaLcParenR"/>
            </a:pPr>
            <a:r>
              <a:rPr lang="es-MX" sz="2000" dirty="0"/>
              <a:t> Participar con voz y voto en las sesione de Consejo y COVI</a:t>
            </a:r>
          </a:p>
          <a:p>
            <a:pPr marL="257175" indent="-257175">
              <a:buAutoNum type="alphaLcParenR"/>
            </a:pPr>
            <a:r>
              <a:rPr lang="es-MX" sz="2000" dirty="0"/>
              <a:t>Designar a un suplente para los casos de ausencia, quien asumirá las funciones establecidas en este artículo</a:t>
            </a:r>
          </a:p>
          <a:p>
            <a:pPr marL="257175" indent="-257175">
              <a:buAutoNum type="alphaLcParenR"/>
            </a:pPr>
            <a:r>
              <a:rPr lang="es-MX" sz="2000" dirty="0"/>
              <a:t>Fungir como Secretario Técnico de la </a:t>
            </a:r>
            <a:r>
              <a:rPr lang="es-MX" sz="2000" dirty="0" smtClean="0"/>
              <a:t>COVI</a:t>
            </a:r>
            <a:endParaRPr lang="es-MX" sz="2000" dirty="0"/>
          </a:p>
          <a:p>
            <a:pPr marL="257175" indent="-257175">
              <a:buAutoNum type="alphaLcParenR"/>
            </a:pPr>
            <a:endParaRPr lang="es-MX" sz="1350" dirty="0"/>
          </a:p>
        </p:txBody>
      </p:sp>
    </p:spTree>
    <p:extLst>
      <p:ext uri="{BB962C8B-B14F-4D97-AF65-F5344CB8AC3E}">
        <p14:creationId xmlns:p14="http://schemas.microsoft.com/office/powerpoint/2010/main" val="1056987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01054" y="996449"/>
            <a:ext cx="9432265" cy="5909310"/>
          </a:xfrm>
          <a:prstGeom prst="rect">
            <a:avLst/>
          </a:prstGeom>
          <a:noFill/>
        </p:spPr>
        <p:txBody>
          <a:bodyPr wrap="square" rtlCol="0">
            <a:spAutoFit/>
          </a:bodyPr>
          <a:lstStyle/>
          <a:p>
            <a:r>
              <a:rPr lang="es-MX" sz="1350" dirty="0">
                <a:latin typeface="Arial Narrow" panose="020B0606020202030204" pitchFamily="34" charset="0"/>
              </a:rPr>
              <a:t>	</a:t>
            </a:r>
            <a:r>
              <a:rPr lang="es-MX" sz="2000" dirty="0" smtClean="0">
                <a:latin typeface="+mj-lt"/>
              </a:rPr>
              <a:t>Vocales </a:t>
            </a:r>
            <a:r>
              <a:rPr lang="es-MX" sz="2000" dirty="0" smtClean="0">
                <a:latin typeface="+mj-lt"/>
              </a:rPr>
              <a:t>Usuarios (16 incisos):</a:t>
            </a:r>
            <a:endParaRPr lang="es-MX" sz="2000" dirty="0">
              <a:latin typeface="+mj-lt"/>
            </a:endParaRPr>
          </a:p>
          <a:p>
            <a:pPr marL="257175" indent="-257175">
              <a:buAutoNum type="alphaLcParenR"/>
            </a:pPr>
            <a:r>
              <a:rPr lang="es-MX" sz="2000" dirty="0">
                <a:latin typeface="+mj-lt"/>
              </a:rPr>
              <a:t>Participar activamente en el ámbito de su respectiva competencia en la formulación e instrumentación de programas de gestión integrada de los recursos hídricos en el ámbito territorial del Consejo y en la ejecución de las acciones que acuerde el Consejo</a:t>
            </a:r>
          </a:p>
          <a:p>
            <a:pPr marL="257175" indent="-257175">
              <a:buAutoNum type="alphaLcParenR"/>
            </a:pPr>
            <a:r>
              <a:rPr lang="es-MX" sz="2000" dirty="0">
                <a:latin typeface="+mj-lt"/>
              </a:rPr>
              <a:t>Gestionar la concurrencia de recursos financieros ante instancias gubernamentales y privadas nacionales e </a:t>
            </a:r>
            <a:r>
              <a:rPr lang="es-MX" sz="2000" dirty="0" smtClean="0">
                <a:latin typeface="+mj-lt"/>
              </a:rPr>
              <a:t>internacionales</a:t>
            </a:r>
          </a:p>
          <a:p>
            <a:pPr marL="257175" indent="-257175">
              <a:buAutoNum type="alphaLcParenR"/>
            </a:pPr>
            <a:r>
              <a:rPr lang="es-MX" sz="2000" dirty="0" smtClean="0">
                <a:latin typeface="+mj-lt"/>
              </a:rPr>
              <a:t>Ser portavoces ante el Consejo y la COVI de las propuestas, opiniones, necesidades, compromisos y acuerdos que promueva y suscriba la AGU</a:t>
            </a:r>
          </a:p>
          <a:p>
            <a:pPr marL="257175" indent="-257175">
              <a:buAutoNum type="alphaLcParenR"/>
            </a:pPr>
            <a:r>
              <a:rPr lang="es-MX" sz="2000" dirty="0" smtClean="0">
                <a:latin typeface="+mj-lt"/>
              </a:rPr>
              <a:t>Informar a la AGU y a los Comités de Usuarios y de la Sociedad, sobre los compromisos y acuerdos promovidos por el Consejo y la COVI</a:t>
            </a:r>
          </a:p>
          <a:p>
            <a:pPr marL="257175" indent="-257175">
              <a:buAutoNum type="alphaLcParenR"/>
            </a:pPr>
            <a:r>
              <a:rPr lang="es-MX" sz="2000" dirty="0" smtClean="0">
                <a:latin typeface="+mj-lt"/>
              </a:rPr>
              <a:t>Apoyar la ejecución de programas y acciones para mejorar la gestión de los recursos hídricos de la cuenca</a:t>
            </a:r>
          </a:p>
          <a:p>
            <a:pPr marL="257175" indent="-257175">
              <a:buAutoNum type="alphaLcParenR"/>
            </a:pPr>
            <a:r>
              <a:rPr lang="es-MX" sz="2000" dirty="0" smtClean="0">
                <a:latin typeface="+mj-lt"/>
              </a:rPr>
              <a:t>Contribuir a la integración de estudios, datos e información que sean necesarios para la programación hídrica de la cuenca</a:t>
            </a:r>
          </a:p>
          <a:p>
            <a:pPr marL="257175" indent="-257175">
              <a:buAutoNum type="alphaLcParenR"/>
            </a:pPr>
            <a:r>
              <a:rPr lang="es-MX" sz="2000" dirty="0" smtClean="0">
                <a:latin typeface="+mj-lt"/>
              </a:rPr>
              <a:t>Representar a los usuarios por tipo de uso y organizaciones de la sociedad, vinculados con la gestión hídrica o ambiental, durante un periodo de 4 años, con la posibilidad de ser reelectos por un periodo adicional</a:t>
            </a:r>
            <a:endParaRPr lang="es-MX" sz="2000" dirty="0" smtClean="0">
              <a:latin typeface="+mj-lt"/>
            </a:endParaRPr>
          </a:p>
          <a:p>
            <a:pPr marL="257175" indent="-257175">
              <a:buAutoNum type="alphaLcParenR"/>
            </a:pPr>
            <a:endParaRPr lang="es-MX" dirty="0">
              <a:latin typeface="+mj-lt"/>
            </a:endParaRPr>
          </a:p>
        </p:txBody>
      </p:sp>
      <p:sp>
        <p:nvSpPr>
          <p:cNvPr id="7" name="Título 1"/>
          <p:cNvSpPr>
            <a:spLocks noGrp="1"/>
          </p:cNvSpPr>
          <p:nvPr>
            <p:ph type="title"/>
          </p:nvPr>
        </p:nvSpPr>
        <p:spPr>
          <a:xfrm>
            <a:off x="838200" y="210378"/>
            <a:ext cx="10515600" cy="615178"/>
          </a:xfrm>
        </p:spPr>
        <p:txBody>
          <a:bodyPr>
            <a:normAutofit/>
          </a:bodyPr>
          <a:lstStyle/>
          <a:p>
            <a:r>
              <a:rPr lang="es-MX" sz="1800" dirty="0" smtClean="0">
                <a:solidFill>
                  <a:schemeClr val="tx1"/>
                </a:solidFill>
                <a:latin typeface="+mn-lt"/>
              </a:rPr>
              <a:t>Funciones de los integrantes del Consejo de Cuenca del Río Bravo</a:t>
            </a:r>
            <a:endParaRPr lang="es-MX" sz="1800" dirty="0">
              <a:solidFill>
                <a:schemeClr val="tx1"/>
              </a:solidFill>
              <a:latin typeface="+mn-lt"/>
            </a:endParaRPr>
          </a:p>
        </p:txBody>
      </p:sp>
    </p:spTree>
    <p:extLst>
      <p:ext uri="{BB962C8B-B14F-4D97-AF65-F5344CB8AC3E}">
        <p14:creationId xmlns:p14="http://schemas.microsoft.com/office/powerpoint/2010/main" val="3633222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986599" y="836712"/>
            <a:ext cx="7758021" cy="5267227"/>
            <a:chOff x="903383" y="836712"/>
            <a:chExt cx="7758021" cy="5267227"/>
          </a:xfrm>
        </p:grpSpPr>
        <p:pic>
          <p:nvPicPr>
            <p:cNvPr id="7" name="Imagen 6"/>
            <p:cNvPicPr>
              <a:picLocks noChangeAspect="1"/>
            </p:cNvPicPr>
            <p:nvPr/>
          </p:nvPicPr>
          <p:blipFill>
            <a:blip r:embed="rId2"/>
            <a:stretch>
              <a:fillRect/>
            </a:stretch>
          </p:blipFill>
          <p:spPr>
            <a:xfrm>
              <a:off x="1506029" y="1735455"/>
              <a:ext cx="6552728" cy="4368484"/>
            </a:xfrm>
            <a:prstGeom prst="rect">
              <a:avLst/>
            </a:prstGeom>
            <a:ln>
              <a:noFill/>
            </a:ln>
            <a:effectLst>
              <a:outerShdw blurRad="292100" dist="139700" dir="2700000" algn="tl" rotWithShape="0">
                <a:srgbClr val="333333">
                  <a:alpha val="65000"/>
                </a:srgbClr>
              </a:outerShdw>
            </a:effectLst>
          </p:spPr>
        </p:pic>
        <p:sp>
          <p:nvSpPr>
            <p:cNvPr id="8" name="Rectángulo 7"/>
            <p:cNvSpPr/>
            <p:nvPr/>
          </p:nvSpPr>
          <p:spPr>
            <a:xfrm>
              <a:off x="903383" y="836712"/>
              <a:ext cx="7758021" cy="646331"/>
            </a:xfrm>
            <a:prstGeom prst="rect">
              <a:avLst/>
            </a:prstGeom>
          </p:spPr>
          <p:txBody>
            <a:bodyPr wrap="none">
              <a:spAutoFit/>
            </a:bodyPr>
            <a:lstStyle/>
            <a:p>
              <a:pPr algn="ctr"/>
              <a:r>
                <a:rPr lang="es-MX" sz="3600" b="1" noProof="1" smtClean="0">
                  <a:solidFill>
                    <a:schemeClr val="tx1">
                      <a:lumMod val="65000"/>
                      <a:lumOff val="35000"/>
                    </a:schemeClr>
                  </a:solidFill>
                  <a:latin typeface="Soberana Sans" panose="02000000000000000000" pitchFamily="50" charset="0"/>
                </a:rPr>
                <a:t>Muchas gracias por su atención</a:t>
              </a:r>
              <a:endParaRPr lang="es-MX" sz="3600" b="1" noProof="1">
                <a:solidFill>
                  <a:schemeClr val="tx1">
                    <a:lumMod val="65000"/>
                    <a:lumOff val="35000"/>
                  </a:schemeClr>
                </a:solidFill>
                <a:latin typeface="Soberana Sans" panose="02000000000000000000" pitchFamily="50" charset="0"/>
              </a:endParaRPr>
            </a:p>
          </p:txBody>
        </p:sp>
      </p:grpSp>
    </p:spTree>
    <p:extLst>
      <p:ext uri="{BB962C8B-B14F-4D97-AF65-F5344CB8AC3E}">
        <p14:creationId xmlns:p14="http://schemas.microsoft.com/office/powerpoint/2010/main" val="325253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23782" y="781552"/>
            <a:ext cx="9465275" cy="461665"/>
          </a:xfrm>
          <a:prstGeom prst="rect">
            <a:avLst/>
          </a:prstGeom>
          <a:noFill/>
        </p:spPr>
        <p:txBody>
          <a:bodyPr wrap="square" rtlCol="0">
            <a:spAutoFit/>
          </a:bodyPr>
          <a:lstStyle/>
          <a:p>
            <a:r>
              <a:rPr lang="es-MX" sz="2400" b="1" dirty="0"/>
              <a:t>Ley de Aguas Nacionales, Artículo 13:</a:t>
            </a:r>
          </a:p>
        </p:txBody>
      </p:sp>
      <p:sp>
        <p:nvSpPr>
          <p:cNvPr id="6" name="Rectangle 3"/>
          <p:cNvSpPr>
            <a:spLocks noChangeArrowheads="1"/>
          </p:cNvSpPr>
          <p:nvPr/>
        </p:nvSpPr>
        <p:spPr bwMode="auto">
          <a:xfrm>
            <a:off x="823782" y="1518077"/>
            <a:ext cx="9786551" cy="53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77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ts val="600"/>
              </a:spcAft>
              <a:buClrTx/>
              <a:buSzTx/>
              <a:buFontTx/>
              <a:buNone/>
              <a:tabLst/>
            </a:pPr>
            <a:r>
              <a:rPr lang="es-ES" altLang="ja-JP" i="1" dirty="0">
                <a:latin typeface="+mn-lt"/>
              </a:rPr>
              <a:t>"</a:t>
            </a:r>
            <a:r>
              <a:rPr lang="es-ES" altLang="ja-JP" sz="2400" i="1" dirty="0">
                <a:latin typeface="+mn-lt"/>
              </a:rPr>
              <a:t>La Comisión", previo acuerdo de su Consejo Técnico, establecerá Consejos de Cuenca, órganos colegiados de integración mixta, conforme a la Fracción XV del Artículo 3 de esta Ley. La coordinación, concertación, apoyo, consulta y asesoría referidas en la mencionada fracción están orientadas a formular y ejecutar programas y acciones para la mejor administración de las aguas, el desarrollo de la infraestructura hidráulica y de los servicios respectivos y la preservación de los recursos de la cuenca, así como las demás que se establecen en este Capítulo y en los Reglamentos respectivos. Los Consejos de Cuenca no están subordinados a "la Comisión" o a los Organismos de Cuenca.</a:t>
            </a:r>
            <a:endParaRPr lang="es-MX" altLang="ja-JP" sz="2400" i="1" dirty="0">
              <a:latin typeface="+mn-lt"/>
            </a:endParaRPr>
          </a:p>
          <a:p>
            <a:pPr marL="0" marR="0" lvl="0" indent="0" algn="just" defTabSz="914400" rtl="0" eaLnBrk="0" fontAlgn="base" latinLnBrk="0" hangingPunct="0">
              <a:lnSpc>
                <a:spcPct val="100000"/>
              </a:lnSpc>
              <a:spcBef>
                <a:spcPct val="0"/>
              </a:spcBef>
              <a:spcAft>
                <a:spcPts val="600"/>
              </a:spcAft>
              <a:buClrTx/>
              <a:buSzTx/>
              <a:buFontTx/>
              <a:buNone/>
              <a:tabLst/>
            </a:pPr>
            <a:r>
              <a:rPr lang="es-ES" altLang="ja-JP" sz="2400" i="1" dirty="0">
                <a:latin typeface="+mn-lt"/>
              </a:rPr>
              <a:t>Los Consejos de Cuenca considerarán la pluralidad de intereses, demandas y necesidades en la cuenca o cuencas hidrológicas que correspondan.</a:t>
            </a:r>
          </a:p>
        </p:txBody>
      </p:sp>
      <p:sp>
        <p:nvSpPr>
          <p:cNvPr id="4" name="CuadroTexto 3"/>
          <p:cNvSpPr txBox="1"/>
          <p:nvPr/>
        </p:nvSpPr>
        <p:spPr>
          <a:xfrm>
            <a:off x="2717442" y="194746"/>
            <a:ext cx="8535444" cy="461665"/>
          </a:xfrm>
          <a:prstGeom prst="rect">
            <a:avLst/>
          </a:prstGeom>
          <a:noFill/>
        </p:spPr>
        <p:txBody>
          <a:bodyPr wrap="square" rtlCol="0">
            <a:spAutoFit/>
          </a:bodyPr>
          <a:lstStyle/>
          <a:p>
            <a:pPr algn="r"/>
            <a:r>
              <a:rPr lang="es-MX" sz="2400" b="1" dirty="0" smtClean="0"/>
              <a:t>Fundamento Legal de Creación de</a:t>
            </a:r>
            <a:r>
              <a:rPr lang="es-MX" sz="2400" b="1" dirty="0"/>
              <a:t> </a:t>
            </a:r>
            <a:r>
              <a:rPr lang="es-MX" sz="2400" b="1" dirty="0" smtClean="0"/>
              <a:t>los Consejos de Cuenca</a:t>
            </a:r>
            <a:endParaRPr lang="es-MX" sz="2400" b="1" dirty="0"/>
          </a:p>
        </p:txBody>
      </p:sp>
    </p:spTree>
    <p:extLst>
      <p:ext uri="{BB962C8B-B14F-4D97-AF65-F5344CB8AC3E}">
        <p14:creationId xmlns:p14="http://schemas.microsoft.com/office/powerpoint/2010/main" val="166868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5876"/>
          <a:stretch/>
        </p:blipFill>
        <p:spPr>
          <a:xfrm>
            <a:off x="634566" y="1912135"/>
            <a:ext cx="3815747" cy="3645818"/>
          </a:xfrm>
          <a:prstGeom prst="rect">
            <a:avLst/>
          </a:prstGeom>
        </p:spPr>
      </p:pic>
      <p:sp>
        <p:nvSpPr>
          <p:cNvPr id="5" name="Rectangle 11"/>
          <p:cNvSpPr>
            <a:spLocks/>
          </p:cNvSpPr>
          <p:nvPr/>
        </p:nvSpPr>
        <p:spPr bwMode="auto">
          <a:xfrm>
            <a:off x="4056846" y="968297"/>
            <a:ext cx="6753576" cy="4851053"/>
          </a:xfrm>
          <a:prstGeom prst="rect">
            <a:avLst/>
          </a:prstGeom>
        </p:spPr>
        <p:txBody>
          <a:bodyPr vert="horz" lIns="91440" tIns="45720" rIns="91440" bIns="45720" rtlCol="0">
            <a:noAutofit/>
          </a:bodyPr>
          <a:lstStyle/>
          <a:p>
            <a:pPr algn="just">
              <a:buFont typeface="Arial" pitchFamily="34" charset="0"/>
              <a:buNone/>
            </a:pPr>
            <a:r>
              <a:rPr lang="es-MX" sz="2000" dirty="0">
                <a:sym typeface="Arial" charset="0"/>
              </a:rPr>
              <a:t>La Ley de Aguas Nacionales de 1992 fundamentó la creación de los Consejos de Cuenca:</a:t>
            </a:r>
          </a:p>
          <a:p>
            <a:pPr algn="just">
              <a:buFont typeface="Arial" pitchFamily="34" charset="0"/>
              <a:buNone/>
            </a:pPr>
            <a:endParaRPr lang="es-MX" sz="2000" dirty="0">
              <a:sym typeface="Arial" charset="0"/>
            </a:endParaRPr>
          </a:p>
          <a:p>
            <a:pPr marL="442913" indent="-285750" algn="just">
              <a:buFont typeface="Arial" panose="020B0604020202020204" pitchFamily="34" charset="0"/>
              <a:buChar char="•"/>
            </a:pPr>
            <a:r>
              <a:rPr lang="es-MX" sz="2000" dirty="0">
                <a:sym typeface="Arial" charset="0"/>
              </a:rPr>
              <a:t>Los definió como instancias de Coordinación y Concertación.</a:t>
            </a:r>
          </a:p>
          <a:p>
            <a:pPr marL="442913" indent="-285750" algn="just">
              <a:buFont typeface="Arial" panose="020B0604020202020204" pitchFamily="34" charset="0"/>
              <a:buChar char="•"/>
            </a:pPr>
            <a:endParaRPr lang="es-MX" sz="2000" dirty="0">
              <a:sym typeface="Arial" charset="0"/>
            </a:endParaRPr>
          </a:p>
          <a:p>
            <a:pPr marL="442913" indent="-285750" algn="just">
              <a:buFont typeface="Arial" panose="020B0604020202020204" pitchFamily="34" charset="0"/>
              <a:buChar char="•"/>
            </a:pPr>
            <a:r>
              <a:rPr lang="es-MX" sz="2000" dirty="0">
                <a:sym typeface="Arial" charset="0"/>
              </a:rPr>
              <a:t>Les otorgaba un papel modesto en la gestión del agua.</a:t>
            </a:r>
          </a:p>
          <a:p>
            <a:pPr algn="just">
              <a:buFont typeface="Arial" pitchFamily="34" charset="0"/>
              <a:buNone/>
            </a:pPr>
            <a:endParaRPr lang="es-MX" sz="2000" dirty="0">
              <a:sym typeface="Arial" charset="0"/>
            </a:endParaRPr>
          </a:p>
          <a:p>
            <a:pPr algn="just"/>
            <a:r>
              <a:rPr lang="es-MX" sz="2000" dirty="0">
                <a:sym typeface="Arial" charset="0"/>
              </a:rPr>
              <a:t>Con las Reformas a la Ley de 2004, se consolidó el papel de los Consejos de Cuenca en la gestión integrada de los recursos hídricos:</a:t>
            </a:r>
          </a:p>
          <a:p>
            <a:pPr algn="just"/>
            <a:endParaRPr lang="es-MX" sz="2000" dirty="0">
              <a:sym typeface="Arial" charset="0"/>
            </a:endParaRPr>
          </a:p>
          <a:p>
            <a:pPr marL="442913" indent="-285750" algn="just">
              <a:buFont typeface="Arial" panose="020B0604020202020204" pitchFamily="34" charset="0"/>
              <a:buChar char="•"/>
            </a:pPr>
            <a:r>
              <a:rPr lang="es-MX" sz="2000" dirty="0">
                <a:sym typeface="Arial" charset="0"/>
              </a:rPr>
              <a:t>Se establecieron una serie de disposiciones que fortalecen esta figura, concediéndoles funciones específicas.</a:t>
            </a:r>
          </a:p>
          <a:p>
            <a:pPr marL="442913" indent="-285750" algn="just">
              <a:buFont typeface="Arial" panose="020B0604020202020204" pitchFamily="34" charset="0"/>
              <a:buChar char="•"/>
            </a:pPr>
            <a:endParaRPr lang="es-MX" sz="2000" dirty="0">
              <a:sym typeface="Arial" charset="0"/>
            </a:endParaRPr>
          </a:p>
          <a:p>
            <a:pPr marL="442913" indent="-285750" algn="just">
              <a:buFont typeface="Arial" panose="020B0604020202020204" pitchFamily="34" charset="0"/>
              <a:buChar char="•"/>
            </a:pPr>
            <a:r>
              <a:rPr lang="es-MX" sz="2000" dirty="0">
                <a:sym typeface="Arial" charset="0"/>
              </a:rPr>
              <a:t>Se amplió y formalizó su estructura.</a:t>
            </a:r>
          </a:p>
        </p:txBody>
      </p:sp>
      <p:sp>
        <p:nvSpPr>
          <p:cNvPr id="6" name="Rectangle 14"/>
          <p:cNvSpPr>
            <a:spLocks/>
          </p:cNvSpPr>
          <p:nvPr/>
        </p:nvSpPr>
        <p:spPr bwMode="auto">
          <a:xfrm>
            <a:off x="4948753" y="4456588"/>
            <a:ext cx="5333256" cy="1931045"/>
          </a:xfrm>
          <a:prstGeom prst="rect">
            <a:avLst/>
          </a:prstGeom>
        </p:spPr>
        <p:txBody>
          <a:bodyPr vert="horz" lIns="91440" tIns="45720" rIns="91440" bIns="45720" rtlCol="0">
            <a:noAutofit/>
          </a:bodyPr>
          <a:lstStyle/>
          <a:p>
            <a:pPr algn="just">
              <a:buFont typeface="Arial" pitchFamily="34" charset="0"/>
              <a:buNone/>
            </a:pPr>
            <a:endParaRPr lang="es-MX"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sym typeface="Arial" charset="0"/>
            </a:endParaRPr>
          </a:p>
        </p:txBody>
      </p:sp>
      <p:sp>
        <p:nvSpPr>
          <p:cNvPr id="8" name="CuadroTexto 7"/>
          <p:cNvSpPr txBox="1"/>
          <p:nvPr/>
        </p:nvSpPr>
        <p:spPr>
          <a:xfrm>
            <a:off x="4597758" y="194746"/>
            <a:ext cx="6655127"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spTree>
    <p:extLst>
      <p:ext uri="{BB962C8B-B14F-4D97-AF65-F5344CB8AC3E}">
        <p14:creationId xmlns:p14="http://schemas.microsoft.com/office/powerpoint/2010/main" val="399998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5589" y="1304826"/>
            <a:ext cx="10297297" cy="923330"/>
          </a:xfrm>
          <a:prstGeom prst="rect">
            <a:avLst/>
          </a:prstGeom>
          <a:noFill/>
        </p:spPr>
        <p:txBody>
          <a:bodyPr wrap="square" rtlCol="0">
            <a:spAutoFit/>
          </a:bodyPr>
          <a:lstStyle/>
          <a:p>
            <a:pPr algn="just"/>
            <a:r>
              <a:rPr lang="es-ES" b="1" dirty="0"/>
              <a:t>ARTÍCULO </a:t>
            </a:r>
            <a:r>
              <a:rPr lang="es-ES" b="1" dirty="0" smtClean="0"/>
              <a:t>5 Fracción I.</a:t>
            </a:r>
            <a:r>
              <a:rPr lang="es-ES" dirty="0" smtClean="0"/>
              <a:t> “La </a:t>
            </a:r>
            <a:r>
              <a:rPr lang="es-ES" dirty="0"/>
              <a:t>coordinación de la planeación, realización y administración de las acciones de gestión de los recursos hídricos por cuenca hidrológica o por región hidrológica será </a:t>
            </a:r>
            <a:r>
              <a:rPr lang="es-ES" b="1" dirty="0"/>
              <a:t>a través de los Consejos de </a:t>
            </a:r>
            <a:r>
              <a:rPr lang="es-ES" b="1" dirty="0" smtClean="0"/>
              <a:t>Cuenca</a:t>
            </a:r>
            <a:r>
              <a:rPr lang="es-ES" dirty="0" smtClean="0"/>
              <a:t>”</a:t>
            </a:r>
            <a:endParaRPr lang="es-MX" dirty="0"/>
          </a:p>
        </p:txBody>
      </p:sp>
      <p:sp>
        <p:nvSpPr>
          <p:cNvPr id="5" name="CuadroTexto 4"/>
          <p:cNvSpPr txBox="1"/>
          <p:nvPr/>
        </p:nvSpPr>
        <p:spPr>
          <a:xfrm>
            <a:off x="955589" y="2467048"/>
            <a:ext cx="10297297" cy="1754326"/>
          </a:xfrm>
          <a:prstGeom prst="rect">
            <a:avLst/>
          </a:prstGeom>
          <a:noFill/>
        </p:spPr>
        <p:txBody>
          <a:bodyPr wrap="square" rtlCol="0">
            <a:spAutoFit/>
          </a:bodyPr>
          <a:lstStyle/>
          <a:p>
            <a:pPr algn="just"/>
            <a:r>
              <a:rPr lang="es-ES" b="1" dirty="0"/>
              <a:t>ARTÍCULO 7 </a:t>
            </a:r>
            <a:r>
              <a:rPr lang="es-ES" b="1" dirty="0" smtClean="0"/>
              <a:t>BIS. </a:t>
            </a:r>
            <a:r>
              <a:rPr lang="es-ES" dirty="0"/>
              <a:t>Se declara de interés </a:t>
            </a:r>
            <a:r>
              <a:rPr lang="es-ES" dirty="0" smtClean="0"/>
              <a:t>público:</a:t>
            </a:r>
            <a:endParaRPr lang="es-ES" b="1" dirty="0" smtClean="0"/>
          </a:p>
          <a:p>
            <a:pPr algn="just"/>
            <a:r>
              <a:rPr lang="es-ES" b="1" dirty="0" smtClean="0"/>
              <a:t>II.</a:t>
            </a:r>
            <a:r>
              <a:rPr lang="es-ES" dirty="0" smtClean="0"/>
              <a:t> “La </a:t>
            </a:r>
            <a:r>
              <a:rPr lang="es-ES" dirty="0"/>
              <a:t>descentralización y mejoramiento de la gestión de los recursos hídricos por cuenca hidrológica</a:t>
            </a:r>
            <a:r>
              <a:rPr lang="es-ES" dirty="0" smtClean="0"/>
              <a:t>, a </a:t>
            </a:r>
            <a:r>
              <a:rPr lang="es-ES" dirty="0"/>
              <a:t>través de Organismos de Cuenca </a:t>
            </a:r>
            <a:r>
              <a:rPr lang="es-ES" dirty="0" smtClean="0"/>
              <a:t>y </a:t>
            </a:r>
            <a:r>
              <a:rPr lang="es-ES" dirty="0"/>
              <a:t>de Consejos de </a:t>
            </a:r>
            <a:r>
              <a:rPr lang="es-ES" dirty="0" smtClean="0"/>
              <a:t>Cuenca”</a:t>
            </a:r>
          </a:p>
          <a:p>
            <a:pPr algn="just"/>
            <a:r>
              <a:rPr lang="es-ES" b="1" dirty="0" smtClean="0"/>
              <a:t>X</a:t>
            </a:r>
            <a:r>
              <a:rPr lang="es-ES" b="1" dirty="0"/>
              <a:t>.</a:t>
            </a:r>
            <a:r>
              <a:rPr lang="es-ES" dirty="0"/>
              <a:t> </a:t>
            </a:r>
            <a:r>
              <a:rPr lang="es-ES" dirty="0" smtClean="0"/>
              <a:t>“La </a:t>
            </a:r>
            <a:r>
              <a:rPr lang="es-ES" dirty="0"/>
              <a:t>organización de los usuarios, asociaciones civiles y otros sistemas y organismos públicos y privados prestadores de servicios de agua rurales y urbanos, así como su vinculación con los tres órdenes de gobierno, para </a:t>
            </a:r>
            <a:r>
              <a:rPr lang="es-ES" b="1" dirty="0"/>
              <a:t>consolidar su participación en los Consejos de </a:t>
            </a:r>
            <a:r>
              <a:rPr lang="es-ES" b="1" dirty="0" smtClean="0"/>
              <a:t>Cuenca</a:t>
            </a:r>
            <a:r>
              <a:rPr lang="es-ES" dirty="0" smtClean="0"/>
              <a:t>”</a:t>
            </a:r>
            <a:endParaRPr lang="es-MX" dirty="0"/>
          </a:p>
        </p:txBody>
      </p:sp>
      <p:sp>
        <p:nvSpPr>
          <p:cNvPr id="2" name="CuadroTexto 1"/>
          <p:cNvSpPr txBox="1"/>
          <p:nvPr/>
        </p:nvSpPr>
        <p:spPr>
          <a:xfrm>
            <a:off x="4597758" y="194746"/>
            <a:ext cx="6655127"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sp>
        <p:nvSpPr>
          <p:cNvPr id="3" name="CuadroTexto 2"/>
          <p:cNvSpPr txBox="1"/>
          <p:nvPr/>
        </p:nvSpPr>
        <p:spPr>
          <a:xfrm>
            <a:off x="3122140" y="810994"/>
            <a:ext cx="5996101" cy="369332"/>
          </a:xfrm>
          <a:prstGeom prst="rect">
            <a:avLst/>
          </a:prstGeom>
          <a:noFill/>
        </p:spPr>
        <p:txBody>
          <a:bodyPr wrap="square" rtlCol="0">
            <a:spAutoFit/>
          </a:bodyPr>
          <a:lstStyle/>
          <a:p>
            <a:pPr algn="ctr"/>
            <a:r>
              <a:rPr lang="es-MX" b="1" dirty="0" smtClean="0"/>
              <a:t>Título Segundo “Administración del Agua”</a:t>
            </a:r>
            <a:endParaRPr lang="es-MX" b="1" dirty="0"/>
          </a:p>
        </p:txBody>
      </p:sp>
      <p:sp>
        <p:nvSpPr>
          <p:cNvPr id="6" name="CuadroTexto 5"/>
          <p:cNvSpPr txBox="1"/>
          <p:nvPr/>
        </p:nvSpPr>
        <p:spPr>
          <a:xfrm>
            <a:off x="955588" y="4460266"/>
            <a:ext cx="10297297" cy="2185214"/>
          </a:xfrm>
          <a:prstGeom prst="rect">
            <a:avLst/>
          </a:prstGeom>
          <a:noFill/>
        </p:spPr>
        <p:txBody>
          <a:bodyPr wrap="square" rtlCol="0">
            <a:spAutoFit/>
          </a:bodyPr>
          <a:lstStyle/>
          <a:p>
            <a:pPr>
              <a:spcAft>
                <a:spcPts val="600"/>
              </a:spcAft>
            </a:pPr>
            <a:r>
              <a:rPr lang="es-ES" b="1" dirty="0"/>
              <a:t>ARTÍCULO 9</a:t>
            </a:r>
            <a:r>
              <a:rPr lang="es-ES" b="1" dirty="0" smtClean="0"/>
              <a:t>. </a:t>
            </a:r>
            <a:r>
              <a:rPr lang="es-ES" dirty="0" smtClean="0"/>
              <a:t>Atribuciones de “La Comisión” a nivel nacional las siguientes:</a:t>
            </a:r>
          </a:p>
          <a:p>
            <a:pPr algn="just">
              <a:spcAft>
                <a:spcPts val="600"/>
              </a:spcAft>
            </a:pPr>
            <a:r>
              <a:rPr lang="es-ES" b="1" dirty="0" smtClean="0"/>
              <a:t>XXVIII</a:t>
            </a:r>
            <a:r>
              <a:rPr lang="es-ES" b="1" dirty="0"/>
              <a:t>.</a:t>
            </a:r>
            <a:r>
              <a:rPr lang="es-ES" dirty="0"/>
              <a:t> Estudiar, </a:t>
            </a:r>
            <a:r>
              <a:rPr lang="es-ES" b="1" dirty="0"/>
              <a:t>con el concurso de los Consejos de Cuenca </a:t>
            </a:r>
            <a:r>
              <a:rPr lang="es-ES" dirty="0"/>
              <a:t>y Organismos de Cuenca, los montos recomendables para el cobro de derechos de agua y tarifas de </a:t>
            </a:r>
            <a:r>
              <a:rPr lang="es-ES" dirty="0" smtClean="0"/>
              <a:t>cuenca, para </a:t>
            </a:r>
            <a:r>
              <a:rPr lang="es-ES" dirty="0"/>
              <a:t>ponerlos a consideración de las Autoridades correspondientes en términos de </a:t>
            </a:r>
            <a:r>
              <a:rPr lang="es-ES" dirty="0" smtClean="0"/>
              <a:t>Ley</a:t>
            </a:r>
          </a:p>
          <a:p>
            <a:pPr algn="just">
              <a:spcAft>
                <a:spcPts val="600"/>
              </a:spcAft>
            </a:pPr>
            <a:r>
              <a:rPr lang="es-ES" altLang="ja-JP" b="1" dirty="0" smtClean="0"/>
              <a:t>XLVII</a:t>
            </a:r>
            <a:r>
              <a:rPr lang="es-ES" altLang="ja-JP" b="1" dirty="0"/>
              <a:t>.</a:t>
            </a:r>
            <a:r>
              <a:rPr lang="es-ES" altLang="ja-JP" dirty="0"/>
              <a:t> Integrar el Sistema Nacional de Información sobre cantidad, calidad, usos y conservación del agua, con la participación de los Organismos de Cuenca, en coordinación con los gobiernos de los estados y del Distrito Federal y </a:t>
            </a:r>
            <a:r>
              <a:rPr lang="es-ES" altLang="ja-JP" b="1" dirty="0"/>
              <a:t>con los Consejos de </a:t>
            </a:r>
            <a:r>
              <a:rPr lang="es-ES" altLang="ja-JP" b="1" dirty="0" smtClean="0"/>
              <a:t>Cuenca</a:t>
            </a:r>
            <a:endParaRPr lang="es-ES" altLang="ja-JP" dirty="0"/>
          </a:p>
        </p:txBody>
      </p:sp>
    </p:spTree>
    <p:extLst>
      <p:ext uri="{BB962C8B-B14F-4D97-AF65-F5344CB8AC3E}">
        <p14:creationId xmlns:p14="http://schemas.microsoft.com/office/powerpoint/2010/main" val="350254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55588" y="840256"/>
            <a:ext cx="10297297" cy="723275"/>
          </a:xfrm>
          <a:prstGeom prst="rect">
            <a:avLst/>
          </a:prstGeom>
          <a:noFill/>
        </p:spPr>
        <p:txBody>
          <a:bodyPr wrap="square" rtlCol="0">
            <a:spAutoFit/>
          </a:bodyPr>
          <a:lstStyle/>
          <a:p>
            <a:pPr>
              <a:spcAft>
                <a:spcPts val="600"/>
              </a:spcAft>
            </a:pPr>
            <a:r>
              <a:rPr lang="es-ES" b="1" dirty="0"/>
              <a:t>ARTÍCULO 11.</a:t>
            </a:r>
            <a:r>
              <a:rPr lang="es-ES" dirty="0"/>
              <a:t> El Consejo Técnico tendrá las atribuciones indelegables siguientes</a:t>
            </a:r>
            <a:r>
              <a:rPr lang="es-ES" dirty="0" smtClean="0"/>
              <a:t>:</a:t>
            </a:r>
          </a:p>
          <a:p>
            <a:pPr>
              <a:spcAft>
                <a:spcPts val="600"/>
              </a:spcAft>
            </a:pPr>
            <a:r>
              <a:rPr lang="es-ES" b="1" dirty="0" smtClean="0"/>
              <a:t>VII</a:t>
            </a:r>
            <a:r>
              <a:rPr lang="es-ES" b="1" dirty="0"/>
              <a:t>.</a:t>
            </a:r>
            <a:r>
              <a:rPr lang="es-ES" dirty="0"/>
              <a:t> Acordar la </a:t>
            </a:r>
            <a:r>
              <a:rPr lang="es-ES" b="1" dirty="0"/>
              <a:t>creación de Consejos de Cuenca</a:t>
            </a:r>
            <a:r>
              <a:rPr lang="es-ES" dirty="0"/>
              <a:t>, así como modificaciones a los existentes</a:t>
            </a:r>
            <a:r>
              <a:rPr lang="es-ES" dirty="0" smtClean="0"/>
              <a:t>;</a:t>
            </a:r>
            <a:endParaRPr lang="es-MX" dirty="0"/>
          </a:p>
        </p:txBody>
      </p:sp>
      <p:sp>
        <p:nvSpPr>
          <p:cNvPr id="6" name="CuadroTexto 5"/>
          <p:cNvSpPr txBox="1"/>
          <p:nvPr/>
        </p:nvSpPr>
        <p:spPr>
          <a:xfrm>
            <a:off x="4971246" y="194746"/>
            <a:ext cx="6281640"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sp>
        <p:nvSpPr>
          <p:cNvPr id="8" name="CuadroTexto 7"/>
          <p:cNvSpPr txBox="1"/>
          <p:nvPr/>
        </p:nvSpPr>
        <p:spPr>
          <a:xfrm>
            <a:off x="955586" y="1650711"/>
            <a:ext cx="10297297" cy="1477328"/>
          </a:xfrm>
          <a:prstGeom prst="rect">
            <a:avLst/>
          </a:prstGeom>
          <a:noFill/>
        </p:spPr>
        <p:txBody>
          <a:bodyPr wrap="square" rtlCol="0">
            <a:spAutoFit/>
          </a:bodyPr>
          <a:lstStyle/>
          <a:p>
            <a:pPr lvl="0" algn="just" eaLnBrk="0" fontAlgn="base" hangingPunct="0">
              <a:spcBef>
                <a:spcPct val="0"/>
              </a:spcBef>
              <a:spcAft>
                <a:spcPct val="0"/>
              </a:spcAft>
            </a:pPr>
            <a:r>
              <a:rPr lang="es-ES" altLang="ja-JP" b="1" dirty="0" smtClean="0"/>
              <a:t>ARTÍCULO 12 BIS. </a:t>
            </a:r>
            <a:r>
              <a:rPr lang="es-ES" altLang="ja-JP" dirty="0"/>
              <a:t>En el ámbito de las cuencas hidrológicas, regiones hidrológicas y regiones</a:t>
            </a:r>
            <a:br>
              <a:rPr lang="es-ES" altLang="ja-JP" dirty="0"/>
            </a:br>
            <a:r>
              <a:rPr lang="es-ES" altLang="ja-JP" dirty="0" smtClean="0"/>
              <a:t>hidrológico </a:t>
            </a:r>
            <a:r>
              <a:rPr lang="es-ES" altLang="ja-JP" dirty="0"/>
              <a:t>- administrativas, el ejercicio de la Autoridad en </a:t>
            </a:r>
            <a:r>
              <a:rPr lang="es-ES" altLang="ja-JP" dirty="0" smtClean="0"/>
              <a:t>la </a:t>
            </a:r>
            <a:r>
              <a:rPr lang="es-ES" altLang="ja-JP" dirty="0"/>
              <a:t>materia y la gestión integrada de los recursos hídricos, </a:t>
            </a:r>
            <a:r>
              <a:rPr lang="es-ES" altLang="ja-JP" dirty="0" smtClean="0"/>
              <a:t>"</a:t>
            </a:r>
            <a:r>
              <a:rPr lang="es-ES" altLang="ja-JP" dirty="0"/>
              <a:t>la Comisión" las realizará a través de Organismos de Cuenca </a:t>
            </a:r>
            <a:r>
              <a:rPr lang="es-ES" altLang="ja-JP" dirty="0" smtClean="0"/>
              <a:t>y </a:t>
            </a:r>
            <a:r>
              <a:rPr lang="es-ES" altLang="ja-JP" b="1" dirty="0"/>
              <a:t>se apoyará en Consejos de Cuenca</a:t>
            </a:r>
            <a:r>
              <a:rPr lang="es-ES" altLang="ja-JP" dirty="0"/>
              <a:t> de integración mixta en términos de Ley, excepto en los casos previstos en la Fracción IX del Artículo 9 de la presente Ley.</a:t>
            </a:r>
          </a:p>
        </p:txBody>
      </p:sp>
      <p:sp>
        <p:nvSpPr>
          <p:cNvPr id="9" name="CuadroTexto 8"/>
          <p:cNvSpPr txBox="1"/>
          <p:nvPr/>
        </p:nvSpPr>
        <p:spPr>
          <a:xfrm>
            <a:off x="955586" y="3215219"/>
            <a:ext cx="10297297" cy="923330"/>
          </a:xfrm>
          <a:prstGeom prst="rect">
            <a:avLst/>
          </a:prstGeom>
          <a:noFill/>
        </p:spPr>
        <p:txBody>
          <a:bodyPr wrap="square" rtlCol="0">
            <a:spAutoFit/>
          </a:bodyPr>
          <a:lstStyle/>
          <a:p>
            <a:pPr lvl="0" algn="just" eaLnBrk="0" fontAlgn="base" hangingPunct="0">
              <a:spcBef>
                <a:spcPct val="0"/>
              </a:spcBef>
              <a:spcAft>
                <a:spcPct val="0"/>
              </a:spcAft>
            </a:pPr>
            <a:r>
              <a:rPr lang="es-ES" b="1" dirty="0"/>
              <a:t>ARTÍCULO 12 BIS 1</a:t>
            </a:r>
            <a:r>
              <a:rPr lang="es-ES" dirty="0"/>
              <a:t>. </a:t>
            </a:r>
            <a:r>
              <a:rPr lang="es-ES" dirty="0" smtClean="0"/>
              <a:t>Los </a:t>
            </a:r>
            <a:r>
              <a:rPr lang="es-ES" altLang="ja-JP" dirty="0" smtClean="0"/>
              <a:t>Organismos </a:t>
            </a:r>
            <a:r>
              <a:rPr lang="es-ES" altLang="ja-JP" dirty="0"/>
              <a:t>de Cuenca funcionarán armónicamente con los </a:t>
            </a:r>
            <a:r>
              <a:rPr lang="es-ES" altLang="ja-JP" b="1" dirty="0"/>
              <a:t>Consejos de Cuenca </a:t>
            </a:r>
            <a:r>
              <a:rPr lang="es-ES" altLang="ja-JP" dirty="0"/>
              <a:t>en la consecución de la gestión integrada de los recursos hídricos en las cuencas hidrológicas y regiones hidrológicas</a:t>
            </a:r>
            <a:r>
              <a:rPr kumimoji="0" lang="es-ES" altLang="ja-JP"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 altLang="ja-JP" sz="4400" b="0" i="0" u="none" strike="noStrike" cap="none" normalizeH="0" baseline="0" dirty="0" smtClean="0">
              <a:ln>
                <a:noFill/>
              </a:ln>
              <a:solidFill>
                <a:schemeClr val="tx1"/>
              </a:solidFill>
              <a:effectLst/>
              <a:latin typeface="Arial" panose="020B0604020202020204" pitchFamily="34" charset="0"/>
            </a:endParaRPr>
          </a:p>
        </p:txBody>
      </p:sp>
      <p:sp>
        <p:nvSpPr>
          <p:cNvPr id="10" name="CuadroTexto 9"/>
          <p:cNvSpPr txBox="1"/>
          <p:nvPr/>
        </p:nvSpPr>
        <p:spPr>
          <a:xfrm>
            <a:off x="955585" y="4225729"/>
            <a:ext cx="10297297" cy="646331"/>
          </a:xfrm>
          <a:prstGeom prst="rect">
            <a:avLst/>
          </a:prstGeom>
          <a:noFill/>
        </p:spPr>
        <p:txBody>
          <a:bodyPr wrap="square" rtlCol="0">
            <a:spAutoFit/>
          </a:bodyPr>
          <a:lstStyle/>
          <a:p>
            <a:r>
              <a:rPr lang="es-ES" b="1" dirty="0"/>
              <a:t>ARTÍCULO 12 BIS 2.</a:t>
            </a:r>
            <a:r>
              <a:rPr lang="es-ES" dirty="0"/>
              <a:t> </a:t>
            </a:r>
            <a:r>
              <a:rPr lang="es-ES" dirty="0" smtClean="0"/>
              <a:t>En los Consejos Consultivos de los Organismos de Cuenca habrá una representación de el o los Consejos de Cuenca existentes en la región </a:t>
            </a:r>
            <a:r>
              <a:rPr lang="es-ES" dirty="0"/>
              <a:t>hidrológico - administrativa que corresponda</a:t>
            </a:r>
            <a:r>
              <a:rPr lang="es-ES" dirty="0" smtClean="0"/>
              <a:t>.</a:t>
            </a:r>
          </a:p>
        </p:txBody>
      </p:sp>
      <p:sp>
        <p:nvSpPr>
          <p:cNvPr id="11" name="CuadroTexto 10"/>
          <p:cNvSpPr txBox="1"/>
          <p:nvPr/>
        </p:nvSpPr>
        <p:spPr>
          <a:xfrm>
            <a:off x="955584" y="5149933"/>
            <a:ext cx="10297297" cy="1477328"/>
          </a:xfrm>
          <a:prstGeom prst="rect">
            <a:avLst/>
          </a:prstGeom>
          <a:noFill/>
        </p:spPr>
        <p:txBody>
          <a:bodyPr wrap="square" rtlCol="0">
            <a:spAutoFit/>
          </a:bodyPr>
          <a:lstStyle/>
          <a:p>
            <a:pPr lvl="0" algn="just" eaLnBrk="0" fontAlgn="base" hangingPunct="0">
              <a:spcBef>
                <a:spcPct val="0"/>
              </a:spcBef>
              <a:spcAft>
                <a:spcPct val="0"/>
              </a:spcAft>
            </a:pPr>
            <a:r>
              <a:rPr lang="es-ES" altLang="ja-JP" b="1" dirty="0"/>
              <a:t>ARTÍCULO 12 BIS 6. </a:t>
            </a:r>
            <a:r>
              <a:rPr lang="es-ES" altLang="ja-JP" dirty="0" smtClean="0"/>
              <a:t>Como atribución de los </a:t>
            </a:r>
            <a:r>
              <a:rPr lang="es-ES" altLang="ja-JP" dirty="0"/>
              <a:t>Organismos de Cuenca, </a:t>
            </a:r>
            <a:r>
              <a:rPr lang="es-ES" altLang="ja-JP" dirty="0" smtClean="0"/>
              <a:t>se menciona la </a:t>
            </a:r>
            <a:r>
              <a:rPr lang="es-ES" b="1" dirty="0" smtClean="0"/>
              <a:t>coordinación con los  </a:t>
            </a:r>
            <a:r>
              <a:rPr lang="es-ES" b="1" dirty="0"/>
              <a:t>Consejos de </a:t>
            </a:r>
            <a:r>
              <a:rPr lang="es-ES" b="1" dirty="0" smtClean="0"/>
              <a:t>Cuenca </a:t>
            </a:r>
            <a:r>
              <a:rPr lang="es-ES" dirty="0" smtClean="0"/>
              <a:t>para promover </a:t>
            </a:r>
            <a:r>
              <a:rPr lang="es-ES" dirty="0"/>
              <a:t>el uso eficiente del agua y su conservación en todas las fases del ciclo hidrológico, e impulsar una cultura del agua que considere a este elemento como un recurso vital, escaso y de alto valor económico, social y ambiental y que contribuya a lograr la gestión integrada de los recursos </a:t>
            </a:r>
            <a:r>
              <a:rPr lang="es-ES" dirty="0" smtClean="0"/>
              <a:t>hídricos</a:t>
            </a:r>
            <a:endParaRPr lang="es-MX" dirty="0"/>
          </a:p>
        </p:txBody>
      </p:sp>
    </p:spTree>
    <p:extLst>
      <p:ext uri="{BB962C8B-B14F-4D97-AF65-F5344CB8AC3E}">
        <p14:creationId xmlns:p14="http://schemas.microsoft.com/office/powerpoint/2010/main" val="65008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955588" y="961477"/>
            <a:ext cx="10297297" cy="5109091"/>
          </a:xfrm>
          <a:prstGeom prst="rect">
            <a:avLst/>
          </a:prstGeom>
          <a:noFill/>
        </p:spPr>
        <p:txBody>
          <a:bodyPr wrap="square" rtlCol="0">
            <a:spAutoFit/>
          </a:bodyPr>
          <a:lstStyle/>
          <a:p>
            <a:pPr lvl="0" algn="just" eaLnBrk="0" fontAlgn="base" hangingPunct="0">
              <a:spcBef>
                <a:spcPct val="0"/>
              </a:spcBef>
              <a:spcAft>
                <a:spcPts val="600"/>
              </a:spcAft>
            </a:pPr>
            <a:r>
              <a:rPr lang="es-ES" altLang="ja-JP" b="1" dirty="0"/>
              <a:t>ARTÍCULO 12 BIS 6. </a:t>
            </a:r>
            <a:r>
              <a:rPr lang="es-ES" altLang="ja-JP" dirty="0" smtClean="0"/>
              <a:t>Atribuciones de los </a:t>
            </a:r>
            <a:r>
              <a:rPr lang="es-ES" altLang="ja-JP" dirty="0"/>
              <a:t>Organismos de </a:t>
            </a:r>
            <a:r>
              <a:rPr lang="es-ES" altLang="ja-JP" dirty="0" smtClean="0"/>
              <a:t>Cuenca:</a:t>
            </a:r>
          </a:p>
          <a:p>
            <a:pPr>
              <a:spcAft>
                <a:spcPts val="600"/>
              </a:spcAft>
            </a:pPr>
            <a:r>
              <a:rPr lang="es-ES" b="1" dirty="0"/>
              <a:t>XIV.</a:t>
            </a:r>
            <a:r>
              <a:rPr lang="es-ES" dirty="0"/>
              <a:t> Conciliar y, en su caso, fungir a petición de los usuarios, de los </a:t>
            </a:r>
            <a:r>
              <a:rPr lang="es-ES" b="1" dirty="0"/>
              <a:t>Consejos de Cuenca</a:t>
            </a:r>
            <a:r>
              <a:rPr lang="es-ES" dirty="0"/>
              <a:t>, o de los estados, como árbitro en la prevención, mitigación y solución de conflictos relacionados con el agua y su gestión, en los términos de los reglamentos de esta Ley;</a:t>
            </a:r>
            <a:endParaRPr lang="es-MX" dirty="0"/>
          </a:p>
          <a:p>
            <a:pPr>
              <a:spcAft>
                <a:spcPts val="600"/>
              </a:spcAft>
            </a:pPr>
            <a:r>
              <a:rPr lang="es-ES" b="1" dirty="0"/>
              <a:t>XV.</a:t>
            </a:r>
            <a:r>
              <a:rPr lang="es-ES" dirty="0"/>
              <a:t> Promover en </a:t>
            </a:r>
            <a:r>
              <a:rPr lang="es-ES" b="1" dirty="0"/>
              <a:t>coordinación con Consejos de Cuenca</a:t>
            </a:r>
            <a:r>
              <a:rPr lang="es-ES" dirty="0"/>
              <a:t>, gobiernos de los estados, organizaciones ciudadanas o no gubernamentales, asociaciones de usuarios y particulares, el uso eficiente del agua y su conservación en todas las fases del ciclo hidrológico, e impulsar una cultura del agua que considere a este elemento como un recurso vital, escaso y de alto valor económico, social y ambiental y que contribuya a lograr la gestión integrada de los recursos hídricos</a:t>
            </a:r>
            <a:r>
              <a:rPr lang="es-ES" dirty="0" smtClean="0"/>
              <a:t>;</a:t>
            </a:r>
          </a:p>
          <a:p>
            <a:pPr>
              <a:spcAft>
                <a:spcPts val="600"/>
              </a:spcAft>
            </a:pPr>
            <a:r>
              <a:rPr lang="es-ES" altLang="ja-JP" b="1" dirty="0"/>
              <a:t>XIX. </a:t>
            </a:r>
            <a:r>
              <a:rPr lang="es-ES" altLang="ja-JP" dirty="0"/>
              <a:t>Estudiar y proponer, </a:t>
            </a:r>
            <a:r>
              <a:rPr lang="es-ES" altLang="ja-JP" b="1" dirty="0"/>
              <a:t>con el concurso de los Consejos de Cuenca</a:t>
            </a:r>
            <a:r>
              <a:rPr lang="es-ES" altLang="ja-JP" dirty="0"/>
              <a:t>, los montos recomendables para el cobro de los derechos de agua y tarifas de cuenca, incluyendo el cobro por extracción de aguas nacionales, descarga de aguas residuales y servicios ambientales vinculados con el agua y su gestión, con base en las disposiciones establecidas en la Fracción XXVIII del Artículo 9 de la presente </a:t>
            </a:r>
            <a:r>
              <a:rPr lang="es-ES" altLang="ja-JP" dirty="0" smtClean="0"/>
              <a:t>Ley</a:t>
            </a:r>
            <a:r>
              <a:rPr lang="es-MX" altLang="ja-JP" dirty="0" smtClean="0"/>
              <a:t>;</a:t>
            </a:r>
          </a:p>
          <a:p>
            <a:pPr>
              <a:spcAft>
                <a:spcPts val="600"/>
              </a:spcAft>
            </a:pPr>
            <a:r>
              <a:rPr lang="es-ES" altLang="ja-JP" b="1" dirty="0"/>
              <a:t>XXIX</a:t>
            </a:r>
            <a:r>
              <a:rPr lang="es-ES" altLang="ja-JP" dirty="0"/>
              <a:t>. Integrar el Sistema Regional de Información sobre cantidad, calidad, usos y conservación del agua, en coordinación con los gobiernos de los estados y del Distrito Federal, cuando corresponda, y con los </a:t>
            </a:r>
            <a:r>
              <a:rPr lang="es-ES" altLang="ja-JP" b="1" dirty="0"/>
              <a:t>Consejos de Cuenca</a:t>
            </a:r>
            <a:r>
              <a:rPr lang="es-ES" altLang="ja-JP" dirty="0"/>
              <a:t>, y en concordancia con lo dispuesto en la Ley Federal de Transparencia y Acceso a la Información Pública </a:t>
            </a:r>
            <a:r>
              <a:rPr lang="es-ES" altLang="ja-JP" dirty="0" smtClean="0"/>
              <a:t>Gubernamental</a:t>
            </a:r>
            <a:endParaRPr lang="es-ES" altLang="ja-JP" dirty="0"/>
          </a:p>
        </p:txBody>
      </p:sp>
      <p:sp>
        <p:nvSpPr>
          <p:cNvPr id="3" name="CuadroTexto 2"/>
          <p:cNvSpPr txBox="1"/>
          <p:nvPr/>
        </p:nvSpPr>
        <p:spPr>
          <a:xfrm>
            <a:off x="5868248" y="194746"/>
            <a:ext cx="5384637"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spTree>
    <p:extLst>
      <p:ext uri="{BB962C8B-B14F-4D97-AF65-F5344CB8AC3E}">
        <p14:creationId xmlns:p14="http://schemas.microsoft.com/office/powerpoint/2010/main" val="265884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16" y="895575"/>
            <a:ext cx="10297297" cy="338554"/>
          </a:xfrm>
          <a:prstGeom prst="rect">
            <a:avLst/>
          </a:prstGeom>
          <a:noFill/>
        </p:spPr>
        <p:txBody>
          <a:bodyPr wrap="square" rtlCol="0">
            <a:spAutoFit/>
          </a:bodyPr>
          <a:lstStyle/>
          <a:p>
            <a:pPr lvl="0" indent="177800" algn="just" eaLnBrk="0" fontAlgn="base" hangingPunct="0">
              <a:spcBef>
                <a:spcPct val="0"/>
              </a:spcBef>
              <a:spcAft>
                <a:spcPct val="0"/>
              </a:spcAft>
            </a:pPr>
            <a:r>
              <a:rPr lang="es-ES" altLang="ja-JP" sz="1600" b="1" dirty="0" smtClean="0"/>
              <a:t>ARTÍCULOS 13 BIS – 13 BIS 4: </a:t>
            </a:r>
            <a:r>
              <a:rPr lang="es-ES" altLang="ja-JP" sz="1600" dirty="0" smtClean="0"/>
              <a:t>Organización y funcionamiento de los Consejos de Cuenca</a:t>
            </a:r>
            <a:endParaRPr lang="es-ES" altLang="ja-JP" sz="1600" dirty="0"/>
          </a:p>
        </p:txBody>
      </p:sp>
      <p:sp>
        <p:nvSpPr>
          <p:cNvPr id="5" name="CuadroTexto 4"/>
          <p:cNvSpPr txBox="1"/>
          <p:nvPr/>
        </p:nvSpPr>
        <p:spPr>
          <a:xfrm>
            <a:off x="4984124" y="194746"/>
            <a:ext cx="6268761"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sp>
        <p:nvSpPr>
          <p:cNvPr id="6" name="CuadroTexto 5"/>
          <p:cNvSpPr txBox="1"/>
          <p:nvPr/>
        </p:nvSpPr>
        <p:spPr>
          <a:xfrm>
            <a:off x="4597758" y="194746"/>
            <a:ext cx="6655127"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graphicFrame>
        <p:nvGraphicFramePr>
          <p:cNvPr id="8" name="Gráfico 7"/>
          <p:cNvGraphicFramePr/>
          <p:nvPr>
            <p:extLst>
              <p:ext uri="{D42A27DB-BD31-4B8C-83A1-F6EECF244321}">
                <p14:modId xmlns:p14="http://schemas.microsoft.com/office/powerpoint/2010/main" val="3743393264"/>
              </p:ext>
            </p:extLst>
          </p:nvPr>
        </p:nvGraphicFramePr>
        <p:xfrm>
          <a:off x="1649483" y="1562625"/>
          <a:ext cx="7704856"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4350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16" y="895575"/>
            <a:ext cx="10297297" cy="338554"/>
          </a:xfrm>
          <a:prstGeom prst="rect">
            <a:avLst/>
          </a:prstGeom>
          <a:noFill/>
        </p:spPr>
        <p:txBody>
          <a:bodyPr wrap="square" rtlCol="0">
            <a:spAutoFit/>
          </a:bodyPr>
          <a:lstStyle/>
          <a:p>
            <a:pPr lvl="0" indent="177800" algn="just" eaLnBrk="0" fontAlgn="base" hangingPunct="0">
              <a:spcBef>
                <a:spcPct val="0"/>
              </a:spcBef>
              <a:spcAft>
                <a:spcPct val="0"/>
              </a:spcAft>
            </a:pPr>
            <a:r>
              <a:rPr lang="es-ES" altLang="ja-JP" sz="1600" b="1" dirty="0" smtClean="0"/>
              <a:t>ARTÍCULOS 13 BIS – 13 BIS 4: </a:t>
            </a:r>
            <a:r>
              <a:rPr lang="es-ES" altLang="ja-JP" sz="1600" dirty="0" smtClean="0"/>
              <a:t>Organización y funcionamiento de los Consejos de Cuenca</a:t>
            </a:r>
            <a:endParaRPr lang="es-ES" altLang="ja-JP" sz="1600" dirty="0"/>
          </a:p>
        </p:txBody>
      </p:sp>
      <p:sp>
        <p:nvSpPr>
          <p:cNvPr id="5" name="CuadroTexto 4"/>
          <p:cNvSpPr txBox="1"/>
          <p:nvPr/>
        </p:nvSpPr>
        <p:spPr>
          <a:xfrm>
            <a:off x="4984124" y="194746"/>
            <a:ext cx="6268761"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sp>
        <p:nvSpPr>
          <p:cNvPr id="6" name="CuadroTexto 5"/>
          <p:cNvSpPr txBox="1"/>
          <p:nvPr/>
        </p:nvSpPr>
        <p:spPr>
          <a:xfrm>
            <a:off x="4597758" y="194746"/>
            <a:ext cx="6655127" cy="369332"/>
          </a:xfrm>
          <a:prstGeom prst="rect">
            <a:avLst/>
          </a:prstGeom>
          <a:noFill/>
        </p:spPr>
        <p:txBody>
          <a:bodyPr wrap="square" rtlCol="0">
            <a:spAutoFit/>
          </a:bodyPr>
          <a:lstStyle/>
          <a:p>
            <a:pPr algn="r"/>
            <a:r>
              <a:rPr lang="es-MX" b="1" dirty="0" smtClean="0"/>
              <a:t>Los Consejos de Cuenca en la Ley de Aguas Nacionales</a:t>
            </a:r>
            <a:endParaRPr lang="es-MX" b="1" dirty="0"/>
          </a:p>
        </p:txBody>
      </p:sp>
      <p:grpSp>
        <p:nvGrpSpPr>
          <p:cNvPr id="9" name="Grupo 8"/>
          <p:cNvGrpSpPr/>
          <p:nvPr/>
        </p:nvGrpSpPr>
        <p:grpSpPr>
          <a:xfrm>
            <a:off x="1388009" y="1723005"/>
            <a:ext cx="8594193" cy="4608512"/>
            <a:chOff x="190274" y="692696"/>
            <a:chExt cx="8594193" cy="4608512"/>
          </a:xfrm>
        </p:grpSpPr>
        <p:grpSp>
          <p:nvGrpSpPr>
            <p:cNvPr id="10" name="6 Grupo"/>
            <p:cNvGrpSpPr/>
            <p:nvPr/>
          </p:nvGrpSpPr>
          <p:grpSpPr>
            <a:xfrm>
              <a:off x="3707904" y="692696"/>
              <a:ext cx="5076563" cy="4608512"/>
              <a:chOff x="5972185" y="1500174"/>
              <a:chExt cx="2957533" cy="3286148"/>
            </a:xfrm>
          </p:grpSpPr>
          <p:sp>
            <p:nvSpPr>
              <p:cNvPr id="12" name="AutoShape 3"/>
              <p:cNvSpPr>
                <a:spLocks noChangeArrowheads="1"/>
              </p:cNvSpPr>
              <p:nvPr/>
            </p:nvSpPr>
            <p:spPr bwMode="auto">
              <a:xfrm>
                <a:off x="5972185" y="1833952"/>
                <a:ext cx="1285884" cy="2571767"/>
              </a:xfrm>
              <a:prstGeom prst="leftArrow">
                <a:avLst>
                  <a:gd name="adj1" fmla="val 100000"/>
                  <a:gd name="adj2" fmla="val 28666"/>
                </a:avLst>
              </a:prstGeom>
              <a:solidFill>
                <a:schemeClr val="accent1">
                  <a:lumMod val="40000"/>
                  <a:lumOff val="60000"/>
                </a:schemeClr>
              </a:solidFill>
              <a:ln>
                <a:noFill/>
                <a:headEnd/>
                <a:tailEn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anchor="ctr"/>
              <a:lstStyle/>
              <a:p>
                <a:pPr marL="0" marR="0" lvl="0" indent="0" algn="ctr" defTabSz="914399" eaLnBrk="1" fontAlgn="auto" latinLnBrk="0" hangingPunct="1">
                  <a:lnSpc>
                    <a:spcPct val="100000"/>
                  </a:lnSpc>
                  <a:spcBef>
                    <a:spcPts val="0"/>
                  </a:spcBef>
                  <a:spcAft>
                    <a:spcPts val="0"/>
                  </a:spcAft>
                  <a:buClrTx/>
                  <a:buSzTx/>
                  <a:buFontTx/>
                  <a:buNone/>
                  <a:tabLst/>
                  <a:defRPr/>
                </a:pPr>
                <a:r>
                  <a:rPr kumimoji="0" lang="es-MX" sz="16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Asamblea General de Usuarios</a:t>
                </a:r>
              </a:p>
            </p:txBody>
          </p:sp>
          <p:grpSp>
            <p:nvGrpSpPr>
              <p:cNvPr id="13" name="49 Grupo"/>
              <p:cNvGrpSpPr/>
              <p:nvPr/>
            </p:nvGrpSpPr>
            <p:grpSpPr>
              <a:xfrm>
                <a:off x="7358082" y="1500174"/>
                <a:ext cx="1571636" cy="3286148"/>
                <a:chOff x="7358082" y="1500174"/>
                <a:chExt cx="1571636" cy="3286148"/>
              </a:xfrm>
            </p:grpSpPr>
            <p:grpSp>
              <p:nvGrpSpPr>
                <p:cNvPr id="14" name="41 Grupo"/>
                <p:cNvGrpSpPr/>
                <p:nvPr/>
              </p:nvGrpSpPr>
              <p:grpSpPr>
                <a:xfrm>
                  <a:off x="7469232" y="1691075"/>
                  <a:ext cx="1349336" cy="2904346"/>
                  <a:chOff x="7429520" y="1881976"/>
                  <a:chExt cx="1349336" cy="2904346"/>
                </a:xfrm>
              </p:grpSpPr>
              <p:sp>
                <p:nvSpPr>
                  <p:cNvPr id="16" name="AutoShape 4"/>
                  <p:cNvSpPr>
                    <a:spLocks noChangeArrowheads="1"/>
                  </p:cNvSpPr>
                  <p:nvPr/>
                </p:nvSpPr>
                <p:spPr bwMode="auto">
                  <a:xfrm>
                    <a:off x="7429520" y="1881976"/>
                    <a:ext cx="1349336" cy="857256"/>
                  </a:xfrm>
                  <a:prstGeom prst="leftArrow">
                    <a:avLst>
                      <a:gd name="adj1" fmla="val 100000"/>
                      <a:gd name="adj2" fmla="val 21111"/>
                    </a:avLst>
                  </a:prstGeom>
                  <a:gradFill rotWithShape="1">
                    <a:gsLst>
                      <a:gs pos="0">
                        <a:srgbClr val="F5EBC1">
                          <a:shade val="51000"/>
                          <a:satMod val="130000"/>
                        </a:srgbClr>
                      </a:gs>
                      <a:gs pos="80000">
                        <a:srgbClr val="F5EBC1">
                          <a:shade val="93000"/>
                          <a:satMod val="130000"/>
                        </a:srgbClr>
                      </a:gs>
                      <a:gs pos="100000">
                        <a:srgbClr val="F5EBC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399"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Comités </a:t>
                    </a:r>
                    <a:r>
                      <a:rPr kumimoji="0" lang="es-MX" sz="14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por uso</a:t>
                    </a:r>
                    <a:endParaRPr kumimoji="0" lang="es-MX" sz="14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AutoShape 4"/>
                  <p:cNvSpPr>
                    <a:spLocks noChangeArrowheads="1"/>
                  </p:cNvSpPr>
                  <p:nvPr/>
                </p:nvSpPr>
                <p:spPr bwMode="auto">
                  <a:xfrm>
                    <a:off x="7429520" y="2905521"/>
                    <a:ext cx="1349336" cy="857256"/>
                  </a:xfrm>
                  <a:prstGeom prst="leftArrow">
                    <a:avLst>
                      <a:gd name="adj1" fmla="val 100000"/>
                      <a:gd name="adj2" fmla="val 21111"/>
                    </a:avLst>
                  </a:prstGeom>
                  <a:gradFill rotWithShape="1">
                    <a:gsLst>
                      <a:gs pos="0">
                        <a:srgbClr val="F5EBC1">
                          <a:shade val="51000"/>
                          <a:satMod val="130000"/>
                        </a:srgbClr>
                      </a:gs>
                      <a:gs pos="80000">
                        <a:srgbClr val="F5EBC1">
                          <a:shade val="93000"/>
                          <a:satMod val="130000"/>
                        </a:srgbClr>
                      </a:gs>
                      <a:gs pos="100000">
                        <a:srgbClr val="F5EBC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399"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Comités </a:t>
                    </a:r>
                    <a:r>
                      <a:rPr kumimoji="0" lang="es-MX" sz="14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por sector</a:t>
                    </a:r>
                    <a:endParaRPr kumimoji="0" lang="es-MX" sz="14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AutoShape 4"/>
                  <p:cNvSpPr>
                    <a:spLocks noChangeArrowheads="1"/>
                  </p:cNvSpPr>
                  <p:nvPr/>
                </p:nvSpPr>
                <p:spPr bwMode="auto">
                  <a:xfrm>
                    <a:off x="7429520" y="3929066"/>
                    <a:ext cx="1349336" cy="857256"/>
                  </a:xfrm>
                  <a:prstGeom prst="leftArrow">
                    <a:avLst>
                      <a:gd name="adj1" fmla="val 100000"/>
                      <a:gd name="adj2" fmla="val 21111"/>
                    </a:avLst>
                  </a:prstGeom>
                  <a:gradFill rotWithShape="1">
                    <a:gsLst>
                      <a:gs pos="0">
                        <a:srgbClr val="F5EBC1">
                          <a:shade val="51000"/>
                          <a:satMod val="130000"/>
                        </a:srgbClr>
                      </a:gs>
                      <a:gs pos="80000">
                        <a:srgbClr val="F5EBC1">
                          <a:shade val="93000"/>
                          <a:satMod val="130000"/>
                        </a:srgbClr>
                      </a:gs>
                      <a:gs pos="100000">
                        <a:srgbClr val="F5EBC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399"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Comités </a:t>
                    </a:r>
                    <a:r>
                      <a:rPr kumimoji="0" lang="es-MX" sz="14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de la sociedad organizada</a:t>
                    </a:r>
                    <a:endParaRPr kumimoji="0" lang="es-MX" sz="14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15" name="17 Rectángulo redondeado"/>
                <p:cNvSpPr/>
                <p:nvPr/>
              </p:nvSpPr>
              <p:spPr>
                <a:xfrm>
                  <a:off x="7358082" y="1500174"/>
                  <a:ext cx="1571636" cy="3286148"/>
                </a:xfrm>
                <a:prstGeom prst="roundRect">
                  <a:avLst/>
                </a:prstGeom>
                <a:noFill/>
                <a:ln w="38100" cap="flat" cmpd="sng" algn="ctr">
                  <a:solidFill>
                    <a:schemeClr val="accent1"/>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3600" b="0" i="0" u="none" strike="noStrike" kern="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sp>
          <p:nvSpPr>
            <p:cNvPr id="11" name="Rectangle 10"/>
            <p:cNvSpPr>
              <a:spLocks noChangeArrowheads="1"/>
            </p:cNvSpPr>
            <p:nvPr/>
          </p:nvSpPr>
          <p:spPr bwMode="auto">
            <a:xfrm>
              <a:off x="190274" y="1380953"/>
              <a:ext cx="3345959" cy="3344191"/>
            </a:xfrm>
            <a:prstGeom prst="roundRect">
              <a:avLst>
                <a:gd name="adj" fmla="val 6577"/>
              </a:avLst>
            </a:prstGeom>
            <a:solidFill>
              <a:srgbClr val="FFCC00">
                <a:lumMod val="75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0"/>
            <a:lstStyle/>
            <a:p>
              <a:pPr marL="0" marR="0" lvl="0" indent="0" algn="ctr" defTabSz="914399" eaLnBrk="0" fontAlgn="auto" latinLnBrk="0" hangingPunct="0">
                <a:lnSpc>
                  <a:spcPct val="100000"/>
                </a:lnSpc>
                <a:spcBef>
                  <a:spcPts val="0"/>
                </a:spcBef>
                <a:spcAft>
                  <a:spcPts val="0"/>
                </a:spcAft>
                <a:buClrTx/>
                <a:buSzTx/>
                <a:buFontTx/>
                <a:buNone/>
                <a:tabLst/>
                <a:defRPr/>
              </a:pPr>
              <a:r>
                <a:rPr kumimoji="0" lang="es-MX" sz="15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VOCALES USUARIOS Y DE LA SOCIEDAD ORGANIZADA</a:t>
              </a:r>
              <a:endParaRPr kumimoji="0" lang="es-MX" sz="15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399" eaLnBrk="0" fontAlgn="auto" latinLnBrk="0" hangingPunct="0">
                <a:lnSpc>
                  <a:spcPct val="100000"/>
                </a:lnSpc>
                <a:spcBef>
                  <a:spcPts val="0"/>
                </a:spcBef>
                <a:spcAft>
                  <a:spcPts val="0"/>
                </a:spcAft>
                <a:buClrTx/>
                <a:buSzTx/>
                <a:buFontTx/>
                <a:buNone/>
                <a:tabLst/>
                <a:defRPr/>
              </a:pPr>
              <a:endParaRPr kumimoji="0" lang="es-MX" sz="15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399" eaLnBrk="0" fontAlgn="auto" latinLnBrk="0" hangingPunct="0">
                <a:lnSpc>
                  <a:spcPct val="100000"/>
                </a:lnSpc>
                <a:spcBef>
                  <a:spcPts val="0"/>
                </a:spcBef>
                <a:spcAft>
                  <a:spcPts val="0"/>
                </a:spcAft>
                <a:buClrTx/>
                <a:buSzTx/>
                <a:buFontTx/>
                <a:buNone/>
                <a:tabLst/>
                <a:defRPr/>
              </a:pPr>
              <a:r>
                <a:rPr kumimoji="0" lang="es-MX" sz="15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Vocales por uso de agua: Agrícola, doméstico, acuacultura, industrial, pecuario, público urbano  o servicios</a:t>
              </a:r>
            </a:p>
            <a:p>
              <a:pPr marL="0" marR="0" lvl="0" indent="0" algn="ctr" defTabSz="914399" eaLnBrk="0" fontAlgn="auto" latinLnBrk="0" hangingPunct="0">
                <a:lnSpc>
                  <a:spcPct val="100000"/>
                </a:lnSpc>
                <a:spcBef>
                  <a:spcPts val="0"/>
                </a:spcBef>
                <a:spcAft>
                  <a:spcPts val="0"/>
                </a:spcAft>
                <a:buClrTx/>
                <a:buSzTx/>
                <a:buFontTx/>
                <a:buNone/>
                <a:tabLst/>
                <a:defRPr/>
              </a:pPr>
              <a:endParaRPr kumimoji="0" lang="es-MX" sz="15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399" eaLnBrk="0" fontAlgn="auto" latinLnBrk="0" hangingPunct="0">
                <a:lnSpc>
                  <a:spcPct val="100000"/>
                </a:lnSpc>
                <a:spcBef>
                  <a:spcPts val="0"/>
                </a:spcBef>
                <a:spcAft>
                  <a:spcPts val="0"/>
                </a:spcAft>
                <a:buClrTx/>
                <a:buSzTx/>
                <a:buFontTx/>
                <a:buNone/>
                <a:tabLst/>
                <a:defRPr/>
              </a:pPr>
              <a:r>
                <a:rPr kumimoji="0" lang="es-MX" sz="15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Vocales de los sectores: Pro Equidad de Género, Indígena,  Ambientalistas o Ecologistas o Forestal</a:t>
              </a:r>
            </a:p>
          </p:txBody>
        </p:sp>
      </p:grpSp>
    </p:spTree>
    <p:extLst>
      <p:ext uri="{BB962C8B-B14F-4D97-AF65-F5344CB8AC3E}">
        <p14:creationId xmlns:p14="http://schemas.microsoft.com/office/powerpoint/2010/main" val="1056342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773</TotalTime>
  <Words>2530</Words>
  <Application>Microsoft Office PowerPoint</Application>
  <PresentationFormat>Panorámica</PresentationFormat>
  <Paragraphs>206</Paragraphs>
  <Slides>24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24</vt:i4>
      </vt:variant>
    </vt:vector>
  </HeadingPairs>
  <TitlesOfParts>
    <vt:vector size="34" baseType="lpstr">
      <vt:lpstr>メイリオ</vt:lpstr>
      <vt:lpstr>Arial</vt:lpstr>
      <vt:lpstr>Arial Narrow</vt:lpstr>
      <vt:lpstr>Calibri</vt:lpstr>
      <vt:lpstr>Soberana Sans</vt:lpstr>
      <vt:lpstr>Times New Roman</vt:lpstr>
      <vt:lpstr>Trebuchet MS</vt:lpstr>
      <vt:lpstr>Verdana</vt:lpstr>
      <vt:lpstr>Wingdings 3</vt:lpstr>
      <vt:lpstr>Faceta</vt:lpstr>
      <vt:lpstr>Normatividad aplicable a los Consejos de Cuenca:  Constitución Política de los Estados Unidos Mexicanos, Ley de Aguas Nacionales y Reglas de Integración, Operación y Funcionamiento del Consejo de Cuenca del Río Bravo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Misión, Visión y Objetivos del Consejo de Cuenca </vt:lpstr>
      <vt:lpstr>Misión, Visión y Objetivos del Consejo de Cuenca </vt:lpstr>
      <vt:lpstr>Composición territorial del Consejo de Cuenca del Río Bravo</vt:lpstr>
      <vt:lpstr>Estructura del Consejo de Cuenca del Río Bravo</vt:lpstr>
      <vt:lpstr>Funciones de los integrantes del Consejo de Cuenca del Río Bravo</vt:lpstr>
      <vt:lpstr>Funciones de los integrantes del Consejo de Cuenca del Río Bravo</vt:lpstr>
      <vt:lpstr>Funciones de los integrantes del Consejo de Cuenca del Río Bravo</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Gonzalez Olvera Laura Alicia</dc:creator>
  <cp:lastModifiedBy>Gonzalez Olvera Laura Alicia</cp:lastModifiedBy>
  <cp:revision>54</cp:revision>
  <dcterms:created xsi:type="dcterms:W3CDTF">2018-04-10T19:40:08Z</dcterms:created>
  <dcterms:modified xsi:type="dcterms:W3CDTF">2018-04-12T16:16:18Z</dcterms:modified>
</cp:coreProperties>
</file>