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1"/>
  </p:sldMasterIdLst>
  <p:sldIdLst>
    <p:sldId id="262" r:id="rId2"/>
    <p:sldId id="274" r:id="rId3"/>
    <p:sldId id="261" r:id="rId4"/>
    <p:sldId id="258" r:id="rId5"/>
    <p:sldId id="263" r:id="rId6"/>
    <p:sldId id="260" r:id="rId7"/>
    <p:sldId id="265" r:id="rId8"/>
    <p:sldId id="266" r:id="rId9"/>
    <p:sldId id="267" r:id="rId10"/>
    <p:sldId id="268" r:id="rId11"/>
    <p:sldId id="264" r:id="rId12"/>
    <p:sldId id="269" r:id="rId13"/>
    <p:sldId id="270" r:id="rId14"/>
    <p:sldId id="271" r:id="rId15"/>
    <p:sldId id="272" r:id="rId16"/>
    <p:sldId id="273" r:id="rId17"/>
    <p:sldId id="276" r:id="rId18"/>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7" d="100"/>
          <a:sy n="107" d="100"/>
        </p:scale>
        <p:origin x="138" y="2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D9D40C94-D226-40F9-8963-E59FD8787B31}" type="datetimeFigureOut">
              <a:rPr lang="es-ES" smtClean="0"/>
              <a:t>12/04/2018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B735EAA-C769-4970-87C1-60CF4EB14B66}" type="slidenum">
              <a:rPr lang="es-ES" smtClean="0"/>
              <a:t>‹Nº›</a:t>
            </a:fld>
            <a:endParaRPr lang="es-ES"/>
          </a:p>
        </p:txBody>
      </p:sp>
    </p:spTree>
    <p:extLst>
      <p:ext uri="{BB962C8B-B14F-4D97-AF65-F5344CB8AC3E}">
        <p14:creationId xmlns:p14="http://schemas.microsoft.com/office/powerpoint/2010/main" val="1477849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9D40C94-D226-40F9-8963-E59FD8787B31}" type="datetimeFigureOut">
              <a:rPr lang="es-ES" smtClean="0"/>
              <a:t>12/04/2018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B735EAA-C769-4970-87C1-60CF4EB14B66}" type="slidenum">
              <a:rPr lang="es-ES" smtClean="0"/>
              <a:t>‹Nº›</a:t>
            </a:fld>
            <a:endParaRPr lang="es-ES"/>
          </a:p>
        </p:txBody>
      </p:sp>
    </p:spTree>
    <p:extLst>
      <p:ext uri="{BB962C8B-B14F-4D97-AF65-F5344CB8AC3E}">
        <p14:creationId xmlns:p14="http://schemas.microsoft.com/office/powerpoint/2010/main" val="390652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9D40C94-D226-40F9-8963-E59FD8787B31}" type="datetimeFigureOut">
              <a:rPr lang="es-ES" smtClean="0"/>
              <a:t>12/04/2018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B735EAA-C769-4970-87C1-60CF4EB14B66}" type="slidenum">
              <a:rPr lang="es-ES" smtClean="0"/>
              <a:t>‹Nº›</a:t>
            </a:fld>
            <a:endParaRPr lang="es-E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1580456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9D40C94-D226-40F9-8963-E59FD8787B31}" type="datetimeFigureOut">
              <a:rPr lang="es-ES" smtClean="0"/>
              <a:t>12/04/2018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B735EAA-C769-4970-87C1-60CF4EB14B66}" type="slidenum">
              <a:rPr lang="es-ES" smtClean="0"/>
              <a:t>‹Nº›</a:t>
            </a:fld>
            <a:endParaRPr lang="es-ES"/>
          </a:p>
        </p:txBody>
      </p:sp>
    </p:spTree>
    <p:extLst>
      <p:ext uri="{BB962C8B-B14F-4D97-AF65-F5344CB8AC3E}">
        <p14:creationId xmlns:p14="http://schemas.microsoft.com/office/powerpoint/2010/main" val="4971543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9D40C94-D226-40F9-8963-E59FD8787B31}" type="datetimeFigureOut">
              <a:rPr lang="es-ES" smtClean="0"/>
              <a:t>12/04/2018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B735EAA-C769-4970-87C1-60CF4EB14B66}" type="slidenum">
              <a:rPr lang="es-ES" smtClean="0"/>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572078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9D40C94-D226-40F9-8963-E59FD8787B31}" type="datetimeFigureOut">
              <a:rPr lang="es-ES" smtClean="0"/>
              <a:t>12/04/2018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B735EAA-C769-4970-87C1-60CF4EB14B66}" type="slidenum">
              <a:rPr lang="es-ES" smtClean="0"/>
              <a:t>‹Nº›</a:t>
            </a:fld>
            <a:endParaRPr lang="es-ES"/>
          </a:p>
        </p:txBody>
      </p:sp>
    </p:spTree>
    <p:extLst>
      <p:ext uri="{BB962C8B-B14F-4D97-AF65-F5344CB8AC3E}">
        <p14:creationId xmlns:p14="http://schemas.microsoft.com/office/powerpoint/2010/main" val="8355899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9D40C94-D226-40F9-8963-E59FD8787B31}" type="datetimeFigureOut">
              <a:rPr lang="es-ES" smtClean="0"/>
              <a:t>12/04/2018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B735EAA-C769-4970-87C1-60CF4EB14B66}" type="slidenum">
              <a:rPr lang="es-ES" smtClean="0"/>
              <a:t>‹Nº›</a:t>
            </a:fld>
            <a:endParaRPr lang="es-ES"/>
          </a:p>
        </p:txBody>
      </p:sp>
    </p:spTree>
    <p:extLst>
      <p:ext uri="{BB962C8B-B14F-4D97-AF65-F5344CB8AC3E}">
        <p14:creationId xmlns:p14="http://schemas.microsoft.com/office/powerpoint/2010/main" val="17802912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9D40C94-D226-40F9-8963-E59FD8787B31}" type="datetimeFigureOut">
              <a:rPr lang="es-ES" smtClean="0"/>
              <a:t>12/04/2018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B735EAA-C769-4970-87C1-60CF4EB14B66}" type="slidenum">
              <a:rPr lang="es-ES" smtClean="0"/>
              <a:t>‹Nº›</a:t>
            </a:fld>
            <a:endParaRPr lang="es-ES"/>
          </a:p>
        </p:txBody>
      </p:sp>
    </p:spTree>
    <p:extLst>
      <p:ext uri="{BB962C8B-B14F-4D97-AF65-F5344CB8AC3E}">
        <p14:creationId xmlns:p14="http://schemas.microsoft.com/office/powerpoint/2010/main" val="42913883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abla unica">
    <p:spTree>
      <p:nvGrpSpPr>
        <p:cNvPr id="1" name=""/>
        <p:cNvGrpSpPr/>
        <p:nvPr/>
      </p:nvGrpSpPr>
      <p:grpSpPr>
        <a:xfrm>
          <a:off x="0" y="0"/>
          <a:ext cx="0" cy="0"/>
          <a:chOff x="0" y="0"/>
          <a:chExt cx="0" cy="0"/>
        </a:xfrm>
      </p:grpSpPr>
      <p:sp>
        <p:nvSpPr>
          <p:cNvPr id="10" name="9 Marcador de tabla"/>
          <p:cNvSpPr>
            <a:spLocks noGrp="1"/>
          </p:cNvSpPr>
          <p:nvPr>
            <p:ph type="tbl" sz="quarter" idx="11"/>
          </p:nvPr>
        </p:nvSpPr>
        <p:spPr>
          <a:xfrm>
            <a:off x="388800" y="900000"/>
            <a:ext cx="11520000" cy="5357813"/>
          </a:xfrm>
        </p:spPr>
        <p:txBody>
          <a:bodyPr lIns="72000" tIns="0" rIns="72000" bIns="0" anchor="t" anchorCtr="0">
            <a:noAutofit/>
          </a:bodyPr>
          <a:lstStyle/>
          <a:p>
            <a:endParaRPr lang="es-MX" dirty="0"/>
          </a:p>
        </p:txBody>
      </p:sp>
      <p:sp>
        <p:nvSpPr>
          <p:cNvPr id="7" name="Rectangle 3"/>
          <p:cNvSpPr>
            <a:spLocks noChangeArrowheads="1"/>
          </p:cNvSpPr>
          <p:nvPr userDrawn="1"/>
        </p:nvSpPr>
        <p:spPr bwMode="auto">
          <a:xfrm flipV="1">
            <a:off x="386251" y="477836"/>
            <a:ext cx="11520000" cy="36000"/>
          </a:xfrm>
          <a:prstGeom prst="rect">
            <a:avLst/>
          </a:prstGeom>
          <a:solidFill>
            <a:schemeClr val="accent1"/>
          </a:solidFill>
          <a:ln w="9525">
            <a:noFill/>
            <a:miter lim="800000"/>
            <a:headEnd/>
            <a:tailEnd/>
          </a:ln>
        </p:spPr>
        <p:txBody>
          <a:bodyPr wrap="none" anchor="ctr"/>
          <a:lstStyle/>
          <a:p>
            <a:pPr fontAlgn="auto">
              <a:spcBef>
                <a:spcPts val="0"/>
              </a:spcBef>
              <a:spcAft>
                <a:spcPts val="0"/>
              </a:spcAft>
            </a:pPr>
            <a:endParaRPr lang="es-MX" sz="1800" dirty="0">
              <a:solidFill>
                <a:prstClr val="black"/>
              </a:solidFill>
              <a:latin typeface="Calibri"/>
            </a:endParaRPr>
          </a:p>
        </p:txBody>
      </p:sp>
      <p:sp>
        <p:nvSpPr>
          <p:cNvPr id="9" name="7 Marcador de texto"/>
          <p:cNvSpPr>
            <a:spLocks noGrp="1"/>
          </p:cNvSpPr>
          <p:nvPr>
            <p:ph type="body" sz="quarter" idx="10" hasCustomPrompt="1"/>
          </p:nvPr>
        </p:nvSpPr>
        <p:spPr>
          <a:xfrm>
            <a:off x="380960" y="103480"/>
            <a:ext cx="11525291" cy="468000"/>
          </a:xfrm>
        </p:spPr>
        <p:txBody>
          <a:bodyPr tIns="0" rIns="0" bIns="0">
            <a:normAutofit/>
          </a:bodyPr>
          <a:lstStyle>
            <a:lvl1pPr algn="r">
              <a:buNone/>
              <a:defRPr sz="2800" b="1"/>
            </a:lvl1pPr>
            <a:lvl2pPr>
              <a:buNone/>
              <a:defRPr/>
            </a:lvl2pPr>
            <a:lvl3pPr>
              <a:buNone/>
              <a:defRPr/>
            </a:lvl3pPr>
            <a:lvl4pPr>
              <a:buNone/>
              <a:defRPr/>
            </a:lvl4pPr>
            <a:lvl5pPr>
              <a:buNone/>
              <a:defRPr/>
            </a:lvl5pPr>
          </a:lstStyle>
          <a:p>
            <a:pPr lvl="0"/>
            <a:r>
              <a:rPr lang="es-ES" dirty="0" smtClean="0"/>
              <a:t>Título diapositiva</a:t>
            </a:r>
            <a:endParaRPr lang="es-MX" dirty="0"/>
          </a:p>
        </p:txBody>
      </p:sp>
      <p:sp>
        <p:nvSpPr>
          <p:cNvPr id="5" name="4 Marcador de número de diapositiva"/>
          <p:cNvSpPr txBox="1">
            <a:spLocks/>
          </p:cNvSpPr>
          <p:nvPr userDrawn="1"/>
        </p:nvSpPr>
        <p:spPr>
          <a:xfrm>
            <a:off x="9347200" y="6492900"/>
            <a:ext cx="2844800" cy="365125"/>
          </a:xfrm>
          <a:prstGeom prst="rect">
            <a:avLst/>
          </a:prstGeom>
        </p:spPr>
        <p:txBody>
          <a:bodyPr vert="horz" lIns="91440" tIns="45720" rIns="91440" bIns="45720" rtlCol="0" anchor="ctr"/>
          <a:lstStyle/>
          <a:p>
            <a:pPr algn="r" fontAlgn="auto">
              <a:spcBef>
                <a:spcPts val="0"/>
              </a:spcBef>
              <a:spcAft>
                <a:spcPts val="0"/>
              </a:spcAft>
              <a:defRPr/>
            </a:pPr>
            <a:fld id="{BD8DEE1B-8923-4C96-BCC2-0518FF4F92E8}" type="slidenum">
              <a:rPr lang="es-MX" sz="1200">
                <a:solidFill>
                  <a:prstClr val="black">
                    <a:tint val="75000"/>
                  </a:prstClr>
                </a:solidFill>
                <a:latin typeface="Calibri"/>
              </a:rPr>
              <a:pPr algn="r" fontAlgn="auto">
                <a:spcBef>
                  <a:spcPts val="0"/>
                </a:spcBef>
                <a:spcAft>
                  <a:spcPts val="0"/>
                </a:spcAft>
                <a:defRPr/>
              </a:pPr>
              <a:t>‹Nº›</a:t>
            </a:fld>
            <a:endParaRPr lang="es-MX" sz="1200" dirty="0">
              <a:solidFill>
                <a:prstClr val="black">
                  <a:tint val="75000"/>
                </a:prstClr>
              </a:solidFill>
              <a:latin typeface="Calibri"/>
            </a:endParaRPr>
          </a:p>
        </p:txBody>
      </p:sp>
    </p:spTree>
    <p:extLst>
      <p:ext uri="{BB962C8B-B14F-4D97-AF65-F5344CB8AC3E}">
        <p14:creationId xmlns:p14="http://schemas.microsoft.com/office/powerpoint/2010/main" val="3242515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9D40C94-D226-40F9-8963-E59FD8787B31}" type="datetimeFigureOut">
              <a:rPr lang="es-ES" smtClean="0"/>
              <a:t>12/04/2018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B735EAA-C769-4970-87C1-60CF4EB14B66}" type="slidenum">
              <a:rPr lang="es-ES" smtClean="0"/>
              <a:t>‹Nº›</a:t>
            </a:fld>
            <a:endParaRPr lang="es-ES"/>
          </a:p>
        </p:txBody>
      </p:sp>
    </p:spTree>
    <p:extLst>
      <p:ext uri="{BB962C8B-B14F-4D97-AF65-F5344CB8AC3E}">
        <p14:creationId xmlns:p14="http://schemas.microsoft.com/office/powerpoint/2010/main" val="3577315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9D40C94-D226-40F9-8963-E59FD8787B31}" type="datetimeFigureOut">
              <a:rPr lang="es-ES" smtClean="0"/>
              <a:t>12/04/2018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B735EAA-C769-4970-87C1-60CF4EB14B66}" type="slidenum">
              <a:rPr lang="es-ES" smtClean="0"/>
              <a:t>‹Nº›</a:t>
            </a:fld>
            <a:endParaRPr lang="es-ES"/>
          </a:p>
        </p:txBody>
      </p:sp>
    </p:spTree>
    <p:extLst>
      <p:ext uri="{BB962C8B-B14F-4D97-AF65-F5344CB8AC3E}">
        <p14:creationId xmlns:p14="http://schemas.microsoft.com/office/powerpoint/2010/main" val="4167204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D9D40C94-D226-40F9-8963-E59FD8787B31}" type="datetimeFigureOut">
              <a:rPr lang="es-ES" smtClean="0"/>
              <a:t>12/04/2018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0B735EAA-C769-4970-87C1-60CF4EB14B66}" type="slidenum">
              <a:rPr lang="es-ES" smtClean="0"/>
              <a:t>‹Nº›</a:t>
            </a:fld>
            <a:endParaRPr lang="es-ES"/>
          </a:p>
        </p:txBody>
      </p:sp>
    </p:spTree>
    <p:extLst>
      <p:ext uri="{BB962C8B-B14F-4D97-AF65-F5344CB8AC3E}">
        <p14:creationId xmlns:p14="http://schemas.microsoft.com/office/powerpoint/2010/main" val="2131952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9D40C94-D226-40F9-8963-E59FD8787B31}" type="datetimeFigureOut">
              <a:rPr lang="es-ES" smtClean="0"/>
              <a:t>12/04/2018</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0B735EAA-C769-4970-87C1-60CF4EB14B66}" type="slidenum">
              <a:rPr lang="es-ES" smtClean="0"/>
              <a:t>‹Nº›</a:t>
            </a:fld>
            <a:endParaRPr lang="es-ES"/>
          </a:p>
        </p:txBody>
      </p:sp>
    </p:spTree>
    <p:extLst>
      <p:ext uri="{BB962C8B-B14F-4D97-AF65-F5344CB8AC3E}">
        <p14:creationId xmlns:p14="http://schemas.microsoft.com/office/powerpoint/2010/main" val="1937967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D9D40C94-D226-40F9-8963-E59FD8787B31}" type="datetimeFigureOut">
              <a:rPr lang="es-ES" smtClean="0"/>
              <a:t>12/04/2018</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0B735EAA-C769-4970-87C1-60CF4EB14B66}" type="slidenum">
              <a:rPr lang="es-ES" smtClean="0"/>
              <a:t>‹Nº›</a:t>
            </a:fld>
            <a:endParaRPr lang="es-ES"/>
          </a:p>
        </p:txBody>
      </p:sp>
    </p:spTree>
    <p:extLst>
      <p:ext uri="{BB962C8B-B14F-4D97-AF65-F5344CB8AC3E}">
        <p14:creationId xmlns:p14="http://schemas.microsoft.com/office/powerpoint/2010/main" val="934699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D40C94-D226-40F9-8963-E59FD8787B31}" type="datetimeFigureOut">
              <a:rPr lang="es-ES" smtClean="0"/>
              <a:t>12/04/2018</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0B735EAA-C769-4970-87C1-60CF4EB14B66}" type="slidenum">
              <a:rPr lang="es-ES" smtClean="0"/>
              <a:t>‹Nº›</a:t>
            </a:fld>
            <a:endParaRPr lang="es-ES"/>
          </a:p>
        </p:txBody>
      </p:sp>
    </p:spTree>
    <p:extLst>
      <p:ext uri="{BB962C8B-B14F-4D97-AF65-F5344CB8AC3E}">
        <p14:creationId xmlns:p14="http://schemas.microsoft.com/office/powerpoint/2010/main" val="2455119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9D40C94-D226-40F9-8963-E59FD8787B31}" type="datetimeFigureOut">
              <a:rPr lang="es-ES" smtClean="0"/>
              <a:t>12/04/2018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0B735EAA-C769-4970-87C1-60CF4EB14B66}" type="slidenum">
              <a:rPr lang="es-ES" smtClean="0"/>
              <a:t>‹Nº›</a:t>
            </a:fld>
            <a:endParaRPr lang="es-ES"/>
          </a:p>
        </p:txBody>
      </p:sp>
    </p:spTree>
    <p:extLst>
      <p:ext uri="{BB962C8B-B14F-4D97-AF65-F5344CB8AC3E}">
        <p14:creationId xmlns:p14="http://schemas.microsoft.com/office/powerpoint/2010/main" val="1336957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9D40C94-D226-40F9-8963-E59FD8787B31}" type="datetimeFigureOut">
              <a:rPr lang="es-ES" smtClean="0"/>
              <a:t>12/04/2018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0B735EAA-C769-4970-87C1-60CF4EB14B66}" type="slidenum">
              <a:rPr lang="es-ES" smtClean="0"/>
              <a:t>‹Nº›</a:t>
            </a:fld>
            <a:endParaRPr lang="es-ES"/>
          </a:p>
        </p:txBody>
      </p:sp>
    </p:spTree>
    <p:extLst>
      <p:ext uri="{BB962C8B-B14F-4D97-AF65-F5344CB8AC3E}">
        <p14:creationId xmlns:p14="http://schemas.microsoft.com/office/powerpoint/2010/main" val="2646720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9D40C94-D226-40F9-8963-E59FD8787B31}" type="datetimeFigureOut">
              <a:rPr lang="es-ES" smtClean="0"/>
              <a:t>12/04/2018</a:t>
            </a:fld>
            <a:endParaRPr lang="es-E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B735EAA-C769-4970-87C1-60CF4EB14B66}" type="slidenum">
              <a:rPr lang="es-ES" smtClean="0"/>
              <a:t>‹Nº›</a:t>
            </a:fld>
            <a:endParaRPr lang="es-ES"/>
          </a:p>
        </p:txBody>
      </p:sp>
    </p:spTree>
    <p:extLst>
      <p:ext uri="{BB962C8B-B14F-4D97-AF65-F5344CB8AC3E}">
        <p14:creationId xmlns:p14="http://schemas.microsoft.com/office/powerpoint/2010/main" val="1502681655"/>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 id="2147483706" r:id="rId14"/>
    <p:sldLayoutId id="2147483707" r:id="rId15"/>
    <p:sldLayoutId id="2147483708" r:id="rId16"/>
    <p:sldLayoutId id="2147483709"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conagua.gob.mx/" TargetMode="Externa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511706" y="1819800"/>
            <a:ext cx="10515600" cy="2248766"/>
          </a:xfrm>
        </p:spPr>
        <p:txBody>
          <a:bodyPr>
            <a:normAutofit fontScale="90000"/>
          </a:bodyPr>
          <a:lstStyle/>
          <a:p>
            <a:pPr algn="ctr"/>
            <a:r>
              <a:rPr lang="es-MX" sz="3600" b="1" dirty="0" smtClean="0">
                <a:solidFill>
                  <a:schemeClr val="tx1"/>
                </a:solidFill>
                <a:effectLst>
                  <a:outerShdw blurRad="38100" dist="38100" dir="2700000" algn="tl">
                    <a:srgbClr val="000000">
                      <a:alpha val="43137"/>
                    </a:srgbClr>
                  </a:outerShdw>
                </a:effectLst>
                <a:latin typeface="Soberana Sans" pitchFamily="50" charset="0"/>
              </a:rPr>
              <a:t/>
            </a:r>
            <a:br>
              <a:rPr lang="es-MX" sz="3600" b="1" dirty="0" smtClean="0">
                <a:solidFill>
                  <a:schemeClr val="tx1"/>
                </a:solidFill>
                <a:effectLst>
                  <a:outerShdw blurRad="38100" dist="38100" dir="2700000" algn="tl">
                    <a:srgbClr val="000000">
                      <a:alpha val="43137"/>
                    </a:srgbClr>
                  </a:outerShdw>
                </a:effectLst>
                <a:latin typeface="Soberana Sans" pitchFamily="50" charset="0"/>
              </a:rPr>
            </a:br>
            <a:r>
              <a:rPr lang="es-MX" b="1" dirty="0">
                <a:solidFill>
                  <a:schemeClr val="tx1"/>
                </a:solidFill>
                <a:effectLst>
                  <a:outerShdw blurRad="38100" dist="38100" dir="2700000" algn="tl">
                    <a:srgbClr val="000000">
                      <a:alpha val="43137"/>
                    </a:srgbClr>
                  </a:outerShdw>
                </a:effectLst>
                <a:latin typeface="Soberana Sans" pitchFamily="50" charset="0"/>
              </a:rPr>
              <a:t/>
            </a:r>
            <a:br>
              <a:rPr lang="es-MX" b="1" dirty="0">
                <a:solidFill>
                  <a:schemeClr val="tx1"/>
                </a:solidFill>
                <a:effectLst>
                  <a:outerShdw blurRad="38100" dist="38100" dir="2700000" algn="tl">
                    <a:srgbClr val="000000">
                      <a:alpha val="43137"/>
                    </a:srgbClr>
                  </a:outerShdw>
                </a:effectLst>
                <a:latin typeface="Soberana Sans" pitchFamily="50" charset="0"/>
              </a:rPr>
            </a:br>
            <a:r>
              <a:rPr lang="es-MX" sz="4000" b="1" dirty="0">
                <a:solidFill>
                  <a:schemeClr val="tx1"/>
                </a:solidFill>
                <a:effectLst>
                  <a:outerShdw blurRad="38100" dist="38100" dir="2700000" algn="tl">
                    <a:srgbClr val="000000">
                      <a:alpha val="43137"/>
                    </a:srgbClr>
                  </a:outerShdw>
                </a:effectLst>
                <a:latin typeface="Soberana Sans" pitchFamily="50" charset="0"/>
              </a:rPr>
              <a:t>COMISIÓN NACIONAL DEL AGUA</a:t>
            </a:r>
            <a:r>
              <a:rPr lang="es-MX" sz="4000" b="1" dirty="0">
                <a:effectLst>
                  <a:outerShdw blurRad="38100" dist="38100" dir="2700000" algn="tl">
                    <a:srgbClr val="000000">
                      <a:alpha val="43137"/>
                    </a:srgbClr>
                  </a:outerShdw>
                </a:effectLst>
                <a:latin typeface="Soberana Sans" pitchFamily="50" charset="0"/>
              </a:rPr>
              <a:t/>
            </a:r>
            <a:br>
              <a:rPr lang="es-MX" sz="4000" b="1" dirty="0">
                <a:effectLst>
                  <a:outerShdw blurRad="38100" dist="38100" dir="2700000" algn="tl">
                    <a:srgbClr val="000000">
                      <a:alpha val="43137"/>
                    </a:srgbClr>
                  </a:outerShdw>
                </a:effectLst>
                <a:latin typeface="Soberana Sans" pitchFamily="50" charset="0"/>
              </a:rPr>
            </a:br>
            <a:r>
              <a:rPr lang="es-MX" sz="4000" b="1" dirty="0" smtClean="0">
                <a:solidFill>
                  <a:schemeClr val="tx1"/>
                </a:solidFill>
                <a:effectLst>
                  <a:outerShdw blurRad="38100" dist="38100" dir="2700000" algn="tl">
                    <a:srgbClr val="000000">
                      <a:alpha val="43137"/>
                    </a:srgbClr>
                  </a:outerShdw>
                </a:effectLst>
                <a:latin typeface="Soberana Sans" pitchFamily="50" charset="0"/>
              </a:rPr>
              <a:t>ORGANISMO DE CUENCA RÍO BRAVO</a:t>
            </a:r>
            <a:br>
              <a:rPr lang="es-MX" sz="4000" b="1" dirty="0" smtClean="0">
                <a:solidFill>
                  <a:schemeClr val="tx1"/>
                </a:solidFill>
                <a:effectLst>
                  <a:outerShdw blurRad="38100" dist="38100" dir="2700000" algn="tl">
                    <a:srgbClr val="000000">
                      <a:alpha val="43137"/>
                    </a:srgbClr>
                  </a:outerShdw>
                </a:effectLst>
                <a:latin typeface="Soberana Sans" pitchFamily="50" charset="0"/>
              </a:rPr>
            </a:br>
            <a:r>
              <a:rPr lang="es-MX" sz="4000" b="1" dirty="0" smtClean="0">
                <a:solidFill>
                  <a:schemeClr val="tx1"/>
                </a:solidFill>
                <a:effectLst>
                  <a:outerShdw blurRad="38100" dist="38100" dir="2700000" algn="tl">
                    <a:srgbClr val="000000">
                      <a:alpha val="43137"/>
                    </a:srgbClr>
                  </a:outerShdw>
                </a:effectLst>
                <a:latin typeface="Soberana Sans" pitchFamily="50" charset="0"/>
              </a:rPr>
              <a:t>Dirección de Administración del Agua</a:t>
            </a:r>
            <a:br>
              <a:rPr lang="es-MX" sz="4000" b="1" dirty="0" smtClean="0">
                <a:solidFill>
                  <a:schemeClr val="tx1"/>
                </a:solidFill>
                <a:effectLst>
                  <a:outerShdw blurRad="38100" dist="38100" dir="2700000" algn="tl">
                    <a:srgbClr val="000000">
                      <a:alpha val="43137"/>
                    </a:srgbClr>
                  </a:outerShdw>
                </a:effectLst>
                <a:latin typeface="Soberana Sans" pitchFamily="50" charset="0"/>
              </a:rPr>
            </a:br>
            <a:r>
              <a:rPr lang="es-ES" sz="4000" b="1" dirty="0" smtClean="0">
                <a:solidFill>
                  <a:schemeClr val="tx1"/>
                </a:solidFill>
              </a:rPr>
              <a:t/>
            </a:r>
            <a:br>
              <a:rPr lang="es-ES" sz="4000" b="1" dirty="0" smtClean="0">
                <a:solidFill>
                  <a:schemeClr val="tx1"/>
                </a:solidFill>
              </a:rPr>
            </a:br>
            <a:endParaRPr lang="es-ES" sz="4000" dirty="0">
              <a:solidFill>
                <a:schemeClr val="tx1"/>
              </a:solidFill>
            </a:endParaRPr>
          </a:p>
        </p:txBody>
      </p:sp>
    </p:spTree>
    <p:extLst>
      <p:ext uri="{BB962C8B-B14F-4D97-AF65-F5344CB8AC3E}">
        <p14:creationId xmlns:p14="http://schemas.microsoft.com/office/powerpoint/2010/main" val="8327187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71055" y="461818"/>
            <a:ext cx="11148290" cy="5985164"/>
          </a:xfrm>
        </p:spPr>
        <p:txBody>
          <a:bodyPr>
            <a:normAutofit/>
          </a:bodyPr>
          <a:lstStyle/>
          <a:p>
            <a:pPr marL="0" indent="0" algn="ctr">
              <a:buNone/>
            </a:pPr>
            <a:r>
              <a:rPr lang="es-ES" sz="3000" b="1" dirty="0" smtClean="0">
                <a:latin typeface="Soberana Sans" panose="02000000000000000000" pitchFamily="50" charset="0"/>
              </a:rPr>
              <a:t>BIENES NACIONALES A CARGO DE “LA COMISIÓN"</a:t>
            </a:r>
            <a:endParaRPr lang="es-ES" sz="3000" dirty="0">
              <a:latin typeface="Soberana Sans" panose="02000000000000000000" pitchFamily="50" charset="0"/>
            </a:endParaRPr>
          </a:p>
          <a:p>
            <a:pPr marL="0" indent="0" algn="just">
              <a:buNone/>
            </a:pPr>
            <a:endParaRPr lang="es-ES" sz="3000" dirty="0">
              <a:latin typeface="Soberana Sans" panose="02000000000000000000" pitchFamily="50" charset="0"/>
            </a:endParaRPr>
          </a:p>
          <a:p>
            <a:pPr algn="just"/>
            <a:r>
              <a:rPr lang="es-ES" b="1" dirty="0" smtClean="0">
                <a:latin typeface="Soberana Sans" panose="02000000000000000000" pitchFamily="50" charset="0"/>
              </a:rPr>
              <a:t>ARTÍCULO </a:t>
            </a:r>
            <a:r>
              <a:rPr lang="es-ES" b="1" dirty="0">
                <a:latin typeface="Soberana Sans" panose="02000000000000000000" pitchFamily="50" charset="0"/>
              </a:rPr>
              <a:t>113. </a:t>
            </a:r>
            <a:r>
              <a:rPr lang="es-ES" dirty="0">
                <a:latin typeface="Soberana Sans" panose="02000000000000000000" pitchFamily="50" charset="0"/>
              </a:rPr>
              <a:t>La administración de los siguientes bienes nacionales queda a cargo de "la Comisión</a:t>
            </a:r>
            <a:r>
              <a:rPr lang="es-ES" dirty="0" smtClean="0">
                <a:latin typeface="Soberana Sans" panose="02000000000000000000" pitchFamily="50" charset="0"/>
              </a:rPr>
              <a:t>":</a:t>
            </a:r>
            <a:endParaRPr lang="es-ES" dirty="0">
              <a:latin typeface="Soberana Sans" panose="02000000000000000000" pitchFamily="50" charset="0"/>
            </a:endParaRPr>
          </a:p>
          <a:p>
            <a:pPr marL="0" indent="0" algn="just">
              <a:buNone/>
            </a:pPr>
            <a:r>
              <a:rPr lang="es-ES" b="1" dirty="0">
                <a:latin typeface="Soberana Sans" panose="02000000000000000000" pitchFamily="50" charset="0"/>
              </a:rPr>
              <a:t>I.</a:t>
            </a:r>
            <a:r>
              <a:rPr lang="es-ES" dirty="0">
                <a:latin typeface="Soberana Sans" panose="02000000000000000000" pitchFamily="50" charset="0"/>
              </a:rPr>
              <a:t> Las playas y zonas federales, en la parte correspondiente a los cauces de corrientes en los términos de la presente Ley</a:t>
            </a:r>
            <a:r>
              <a:rPr lang="es-ES" dirty="0" smtClean="0">
                <a:latin typeface="Soberana Sans" panose="02000000000000000000" pitchFamily="50" charset="0"/>
              </a:rPr>
              <a:t>;</a:t>
            </a:r>
            <a:r>
              <a:rPr lang="es-ES" b="1" dirty="0">
                <a:latin typeface="Soberana Sans" panose="02000000000000000000" pitchFamily="50" charset="0"/>
              </a:rPr>
              <a:t> </a:t>
            </a:r>
            <a:endParaRPr lang="es-ES" dirty="0">
              <a:latin typeface="Soberana Sans" panose="02000000000000000000" pitchFamily="50" charset="0"/>
            </a:endParaRPr>
          </a:p>
          <a:p>
            <a:pPr marL="0" indent="0" algn="just">
              <a:buNone/>
            </a:pPr>
            <a:r>
              <a:rPr lang="es-ES" b="1" dirty="0">
                <a:latin typeface="Soberana Sans" panose="02000000000000000000" pitchFamily="50" charset="0"/>
              </a:rPr>
              <a:t>II.</a:t>
            </a:r>
            <a:r>
              <a:rPr lang="es-ES" dirty="0">
                <a:latin typeface="Soberana Sans" panose="02000000000000000000" pitchFamily="50" charset="0"/>
              </a:rPr>
              <a:t> Los terrenos ocupados por los vasos de lagos, lagunas, esteros o depósitos naturales cuyas aguas sean de propiedad nacional</a:t>
            </a:r>
            <a:r>
              <a:rPr lang="es-ES" dirty="0" smtClean="0">
                <a:latin typeface="Soberana Sans" panose="02000000000000000000" pitchFamily="50" charset="0"/>
              </a:rPr>
              <a:t>;</a:t>
            </a:r>
            <a:r>
              <a:rPr lang="es-ES" dirty="0">
                <a:latin typeface="Soberana Sans" panose="02000000000000000000" pitchFamily="50" charset="0"/>
              </a:rPr>
              <a:t> </a:t>
            </a:r>
          </a:p>
          <a:p>
            <a:pPr marL="0" indent="0" algn="just">
              <a:buNone/>
            </a:pPr>
            <a:r>
              <a:rPr lang="es-ES" b="1" dirty="0">
                <a:latin typeface="Soberana Sans" panose="02000000000000000000" pitchFamily="50" charset="0"/>
              </a:rPr>
              <a:t>III.</a:t>
            </a:r>
            <a:r>
              <a:rPr lang="es-ES" dirty="0">
                <a:latin typeface="Soberana Sans" panose="02000000000000000000" pitchFamily="50" charset="0"/>
              </a:rPr>
              <a:t> Los cauces de las corrientes de aguas nacionales;</a:t>
            </a:r>
          </a:p>
          <a:p>
            <a:pPr marL="0" indent="0" algn="just">
              <a:buNone/>
            </a:pPr>
            <a:r>
              <a:rPr lang="es-ES" dirty="0">
                <a:latin typeface="Soberana Sans" panose="02000000000000000000" pitchFamily="50" charset="0"/>
              </a:rPr>
              <a:t> </a:t>
            </a:r>
            <a:r>
              <a:rPr lang="es-ES" b="1" dirty="0" smtClean="0">
                <a:latin typeface="Soberana Sans" panose="02000000000000000000" pitchFamily="50" charset="0"/>
              </a:rPr>
              <a:t>IV</a:t>
            </a:r>
            <a:r>
              <a:rPr lang="es-ES" b="1" dirty="0">
                <a:latin typeface="Soberana Sans" panose="02000000000000000000" pitchFamily="50" charset="0"/>
              </a:rPr>
              <a:t>.</a:t>
            </a:r>
            <a:r>
              <a:rPr lang="es-ES" dirty="0">
                <a:latin typeface="Soberana Sans" panose="02000000000000000000" pitchFamily="50" charset="0"/>
              </a:rPr>
              <a:t> Las riberas o zonas federales contiguas a los cauces de las corrientes y a los vasos o depósitos de propiedad nacional, en los términos previstos por el Artículo 3 de esta Ley;</a:t>
            </a:r>
          </a:p>
          <a:p>
            <a:pPr algn="just"/>
            <a:endParaRPr lang="es-ES" b="1" dirty="0" smtClean="0">
              <a:latin typeface="Soberana Sans" panose="02000000000000000000" pitchFamily="50" charset="0"/>
            </a:endParaRPr>
          </a:p>
          <a:p>
            <a:pPr algn="just"/>
            <a:r>
              <a:rPr lang="es-ES" b="1" dirty="0" smtClean="0">
                <a:latin typeface="Soberana Sans" panose="02000000000000000000" pitchFamily="50" charset="0"/>
              </a:rPr>
              <a:t>ARTÍCULO </a:t>
            </a:r>
            <a:r>
              <a:rPr lang="es-ES" b="1" dirty="0">
                <a:latin typeface="Soberana Sans" panose="02000000000000000000" pitchFamily="50" charset="0"/>
              </a:rPr>
              <a:t>118.</a:t>
            </a:r>
            <a:r>
              <a:rPr lang="es-ES" dirty="0">
                <a:latin typeface="Soberana Sans" panose="02000000000000000000" pitchFamily="50" charset="0"/>
              </a:rPr>
              <a:t> </a:t>
            </a:r>
            <a:r>
              <a:rPr lang="es-ES" b="1" u="sng" dirty="0">
                <a:latin typeface="Soberana Sans" panose="02000000000000000000" pitchFamily="50" charset="0"/>
              </a:rPr>
              <a:t>Los bienes nacionales </a:t>
            </a:r>
            <a:r>
              <a:rPr lang="es-ES" dirty="0">
                <a:latin typeface="Soberana Sans" panose="02000000000000000000" pitchFamily="50" charset="0"/>
              </a:rPr>
              <a:t>a que se refiere el presente Título, podrán explotarse, usarse o aprovecharse por personas físicas o morales mediante </a:t>
            </a:r>
            <a:r>
              <a:rPr lang="es-ES" b="1" u="sng" dirty="0">
                <a:latin typeface="Soberana Sans" panose="02000000000000000000" pitchFamily="50" charset="0"/>
              </a:rPr>
              <a:t>concesión que otorgue "la Autoridad del Agua" </a:t>
            </a:r>
            <a:r>
              <a:rPr lang="es-ES" dirty="0">
                <a:latin typeface="Soberana Sans" panose="02000000000000000000" pitchFamily="50" charset="0"/>
              </a:rPr>
              <a:t>para tal efecto. Para el caso de materiales pétreos se estará a lo dispuesto en el Artículo 113 BIS de esta Ley</a:t>
            </a:r>
            <a:r>
              <a:rPr lang="es-ES" dirty="0" smtClean="0">
                <a:latin typeface="Soberana Sans" panose="02000000000000000000" pitchFamily="50" charset="0"/>
              </a:rPr>
              <a:t>.</a:t>
            </a:r>
            <a:r>
              <a:rPr lang="es-ES" dirty="0">
                <a:latin typeface="Soberana Sans" panose="02000000000000000000" pitchFamily="50" charset="0"/>
              </a:rPr>
              <a:t> </a:t>
            </a:r>
          </a:p>
          <a:p>
            <a:endParaRPr lang="es-ES" dirty="0"/>
          </a:p>
        </p:txBody>
      </p:sp>
    </p:spTree>
    <p:extLst>
      <p:ext uri="{BB962C8B-B14F-4D97-AF65-F5344CB8AC3E}">
        <p14:creationId xmlns:p14="http://schemas.microsoft.com/office/powerpoint/2010/main" val="72009100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341745"/>
            <a:ext cx="10515600" cy="5835218"/>
          </a:xfrm>
        </p:spPr>
        <p:txBody>
          <a:bodyPr>
            <a:normAutofit fontScale="92500" lnSpcReduction="10000"/>
          </a:bodyPr>
          <a:lstStyle/>
          <a:p>
            <a:pPr marL="0" indent="0" algn="ctr">
              <a:buNone/>
            </a:pPr>
            <a:r>
              <a:rPr lang="es-ES" sz="3000" b="1" dirty="0">
                <a:latin typeface="Soberana Sans" panose="02000000000000000000" pitchFamily="50" charset="0"/>
              </a:rPr>
              <a:t>Medidas de Apremio y Seguridad</a:t>
            </a:r>
            <a:endParaRPr lang="es-ES" sz="3000" dirty="0">
              <a:latin typeface="Soberana Sans" panose="02000000000000000000" pitchFamily="50" charset="0"/>
            </a:endParaRPr>
          </a:p>
          <a:p>
            <a:pPr marL="0" indent="0">
              <a:buNone/>
            </a:pPr>
            <a:r>
              <a:rPr lang="es-ES" b="1" dirty="0">
                <a:latin typeface="Soberana Sans" panose="02000000000000000000" pitchFamily="50" charset="0"/>
              </a:rPr>
              <a:t> </a:t>
            </a:r>
            <a:endParaRPr lang="es-ES" dirty="0">
              <a:latin typeface="Soberana Sans" panose="02000000000000000000" pitchFamily="50" charset="0"/>
            </a:endParaRPr>
          </a:p>
          <a:p>
            <a:pPr algn="just"/>
            <a:r>
              <a:rPr lang="es-ES" b="1" dirty="0">
                <a:latin typeface="Soberana Sans" panose="02000000000000000000" pitchFamily="50" charset="0"/>
              </a:rPr>
              <a:t>ARTÍCULO 118 BIS 1.</a:t>
            </a:r>
            <a:r>
              <a:rPr lang="es-ES" dirty="0">
                <a:latin typeface="Soberana Sans" panose="02000000000000000000" pitchFamily="50" charset="0"/>
              </a:rPr>
              <a:t> “La Comisión” para hacer cumplir sus determinaciones podrá solicitar a las autoridades federales, estatales o municipales, el </a:t>
            </a:r>
            <a:r>
              <a:rPr lang="es-ES" u="sng" dirty="0">
                <a:latin typeface="Soberana Sans" panose="02000000000000000000" pitchFamily="50" charset="0"/>
              </a:rPr>
              <a:t>auxilio de la fuerza pública</a:t>
            </a:r>
            <a:r>
              <a:rPr lang="es-ES" dirty="0">
                <a:latin typeface="Soberana Sans" panose="02000000000000000000" pitchFamily="50" charset="0"/>
              </a:rPr>
              <a:t>.</a:t>
            </a:r>
          </a:p>
          <a:p>
            <a:pPr algn="just"/>
            <a:r>
              <a:rPr lang="es-ES" b="1" dirty="0" smtClean="0">
                <a:latin typeface="Soberana Sans" panose="02000000000000000000" pitchFamily="50" charset="0"/>
              </a:rPr>
              <a:t>ARTICULO </a:t>
            </a:r>
            <a:r>
              <a:rPr lang="es-ES" b="1" dirty="0">
                <a:latin typeface="Soberana Sans" panose="02000000000000000000" pitchFamily="50" charset="0"/>
              </a:rPr>
              <a:t>118 BIS 2.</a:t>
            </a:r>
            <a:r>
              <a:rPr lang="es-ES" dirty="0">
                <a:latin typeface="Soberana Sans" panose="02000000000000000000" pitchFamily="50" charset="0"/>
              </a:rPr>
              <a:t> En caso de existir riesgo inminente, daño, deterioro a la salud, a las aguas nacionales, a los bienes a que se refiere el artículo 113 de esta ley, a la biodiversidad o a los ecosistemas vinculados con el agua, la autoridad del agua o la Procuraduría en el ámbito de sus respectivas competencias, podrán realizar de manera inmediata alguna o algunas de las siguientes </a:t>
            </a:r>
            <a:r>
              <a:rPr lang="es-ES" b="1" u="sng" dirty="0">
                <a:latin typeface="Soberana Sans" panose="02000000000000000000" pitchFamily="50" charset="0"/>
              </a:rPr>
              <a:t>medidas</a:t>
            </a:r>
            <a:r>
              <a:rPr lang="es-ES" dirty="0">
                <a:latin typeface="Soberana Sans" panose="02000000000000000000" pitchFamily="50" charset="0"/>
              </a:rPr>
              <a:t>:</a:t>
            </a:r>
          </a:p>
          <a:p>
            <a:pPr marL="0" indent="0" algn="just">
              <a:buNone/>
            </a:pPr>
            <a:r>
              <a:rPr lang="es-ES" dirty="0">
                <a:latin typeface="Soberana Sans" panose="02000000000000000000" pitchFamily="50" charset="0"/>
              </a:rPr>
              <a:t> </a:t>
            </a:r>
          </a:p>
          <a:p>
            <a:pPr marL="0" indent="0" algn="just">
              <a:buNone/>
            </a:pPr>
            <a:r>
              <a:rPr lang="es-ES" b="1" dirty="0">
                <a:latin typeface="Soberana Sans" panose="02000000000000000000" pitchFamily="50" charset="0"/>
              </a:rPr>
              <a:t>I.</a:t>
            </a:r>
            <a:r>
              <a:rPr lang="es-ES" dirty="0">
                <a:latin typeface="Soberana Sans" panose="02000000000000000000" pitchFamily="50" charset="0"/>
              </a:rPr>
              <a:t> Clausura temporal del aprovechamiento de aguas nacionales</a:t>
            </a:r>
            <a:r>
              <a:rPr lang="es-ES" dirty="0" smtClean="0">
                <a:latin typeface="Soberana Sans" panose="02000000000000000000" pitchFamily="50" charset="0"/>
              </a:rPr>
              <a:t>.</a:t>
            </a:r>
            <a:endParaRPr lang="es-ES" dirty="0">
              <a:latin typeface="Soberana Sans" panose="02000000000000000000" pitchFamily="50" charset="0"/>
            </a:endParaRPr>
          </a:p>
          <a:p>
            <a:pPr marL="0" indent="0" algn="just">
              <a:buNone/>
            </a:pPr>
            <a:r>
              <a:rPr lang="es-ES" b="1" dirty="0">
                <a:latin typeface="Soberana Sans" panose="02000000000000000000" pitchFamily="50" charset="0"/>
              </a:rPr>
              <a:t>II.</a:t>
            </a:r>
            <a:r>
              <a:rPr lang="es-ES" dirty="0">
                <a:latin typeface="Soberana Sans" panose="02000000000000000000" pitchFamily="50" charset="0"/>
              </a:rPr>
              <a:t> Suspensión de las actividades que dan origen al proceso generador de las descargas de aguas residuales</a:t>
            </a:r>
            <a:r>
              <a:rPr lang="es-ES" dirty="0" smtClean="0">
                <a:latin typeface="Soberana Sans" panose="02000000000000000000" pitchFamily="50" charset="0"/>
              </a:rPr>
              <a:t>.</a:t>
            </a:r>
            <a:r>
              <a:rPr lang="es-ES" dirty="0">
                <a:latin typeface="Soberana Sans" panose="02000000000000000000" pitchFamily="50" charset="0"/>
              </a:rPr>
              <a:t> </a:t>
            </a:r>
          </a:p>
          <a:p>
            <a:pPr marL="0" indent="0" algn="just">
              <a:buNone/>
            </a:pPr>
            <a:r>
              <a:rPr lang="es-ES" b="1" dirty="0">
                <a:latin typeface="Soberana Sans" panose="02000000000000000000" pitchFamily="50" charset="0"/>
              </a:rPr>
              <a:t>III.</a:t>
            </a:r>
            <a:r>
              <a:rPr lang="es-ES" dirty="0">
                <a:latin typeface="Soberana Sans" panose="02000000000000000000" pitchFamily="50" charset="0"/>
              </a:rPr>
              <a:t> Promover ante las autoridades de protección civil y seguridad pública de los gobiernos Federal, de los estados, del Distrito Federal y de los municipios, la adopción de medidas urgentes incluidas el aseguramiento de bienes, remoción o demolición de infraestructura, con el objeto de proteger la vida y los bienes de las personas</a:t>
            </a:r>
            <a:r>
              <a:rPr lang="es-ES" dirty="0" smtClean="0">
                <a:latin typeface="Soberana Sans" panose="02000000000000000000" pitchFamily="50" charset="0"/>
              </a:rPr>
              <a:t>.</a:t>
            </a:r>
            <a:r>
              <a:rPr lang="es-ES" dirty="0">
                <a:latin typeface="Soberana Sans" panose="02000000000000000000" pitchFamily="50" charset="0"/>
              </a:rPr>
              <a:t> </a:t>
            </a:r>
          </a:p>
          <a:p>
            <a:pPr marL="0" indent="0" algn="just">
              <a:buNone/>
            </a:pPr>
            <a:r>
              <a:rPr lang="es-ES" dirty="0">
                <a:latin typeface="Soberana Sans" panose="02000000000000000000" pitchFamily="50" charset="0"/>
              </a:rPr>
              <a:t>Las medidas establecidas en las fracciones I y II se mantendrán hasta el momento en que cesen las condiciones que dieron motivo al establecimiento de las mismas.</a:t>
            </a:r>
          </a:p>
          <a:p>
            <a:pPr marL="0" indent="0">
              <a:buNone/>
            </a:pPr>
            <a:endParaRPr lang="es-ES" dirty="0"/>
          </a:p>
        </p:txBody>
      </p:sp>
    </p:spTree>
    <p:extLst>
      <p:ext uri="{BB962C8B-B14F-4D97-AF65-F5344CB8AC3E}">
        <p14:creationId xmlns:p14="http://schemas.microsoft.com/office/powerpoint/2010/main" val="13790184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61818" y="209550"/>
            <a:ext cx="10891982" cy="6339031"/>
          </a:xfrm>
        </p:spPr>
        <p:txBody>
          <a:bodyPr>
            <a:normAutofit fontScale="92500" lnSpcReduction="20000"/>
          </a:bodyPr>
          <a:lstStyle/>
          <a:p>
            <a:pPr marL="0" indent="0" algn="ctr">
              <a:buNone/>
            </a:pPr>
            <a:endParaRPr lang="es-ES" b="1" dirty="0" smtClean="0"/>
          </a:p>
          <a:p>
            <a:pPr marL="0" indent="0" algn="ctr">
              <a:buNone/>
            </a:pPr>
            <a:r>
              <a:rPr lang="es-MX" sz="3300" b="1" dirty="0" smtClean="0">
                <a:latin typeface="Soberana Sans" panose="02000000000000000000" pitchFamily="50" charset="0"/>
              </a:rPr>
              <a:t>INFRACCIONES </a:t>
            </a:r>
          </a:p>
          <a:p>
            <a:pPr algn="just"/>
            <a:r>
              <a:rPr lang="es-ES" b="1" dirty="0" smtClean="0">
                <a:latin typeface="Soberana Sans" panose="02000000000000000000" pitchFamily="50" charset="0"/>
              </a:rPr>
              <a:t>ARTÍCULO </a:t>
            </a:r>
            <a:r>
              <a:rPr lang="es-ES" b="1" dirty="0">
                <a:latin typeface="Soberana Sans" panose="02000000000000000000" pitchFamily="50" charset="0"/>
              </a:rPr>
              <a:t>119.</a:t>
            </a:r>
            <a:r>
              <a:rPr lang="es-ES" dirty="0">
                <a:latin typeface="Soberana Sans" panose="02000000000000000000" pitchFamily="50" charset="0"/>
              </a:rPr>
              <a:t> "La Autoridad del Agua" sancionará conforme a lo previsto por esta Ley, las siguientes faltas:</a:t>
            </a:r>
          </a:p>
          <a:p>
            <a:pPr marL="0" indent="0" algn="just">
              <a:buNone/>
            </a:pPr>
            <a:endParaRPr lang="es-ES" dirty="0">
              <a:latin typeface="Soberana Sans" panose="02000000000000000000" pitchFamily="50" charset="0"/>
            </a:endParaRPr>
          </a:p>
          <a:p>
            <a:pPr marL="0" indent="0" algn="just">
              <a:buNone/>
            </a:pPr>
            <a:r>
              <a:rPr lang="es-ES" b="1" dirty="0">
                <a:latin typeface="Soberana Sans" panose="02000000000000000000" pitchFamily="50" charset="0"/>
              </a:rPr>
              <a:t>I.</a:t>
            </a:r>
            <a:r>
              <a:rPr lang="es-ES" dirty="0">
                <a:latin typeface="Soberana Sans" panose="02000000000000000000" pitchFamily="50" charset="0"/>
              </a:rPr>
              <a:t> </a:t>
            </a:r>
            <a:r>
              <a:rPr lang="es-ES" u="sng" dirty="0">
                <a:latin typeface="Soberana Sans" panose="02000000000000000000" pitchFamily="50" charset="0"/>
              </a:rPr>
              <a:t>Descargar</a:t>
            </a:r>
            <a:r>
              <a:rPr lang="es-ES" dirty="0">
                <a:latin typeface="Soberana Sans" panose="02000000000000000000" pitchFamily="50" charset="0"/>
              </a:rPr>
              <a:t> en forma permanente, intermitente o fortuita aguas residuales en contravención a lo dispuesto en la presente Ley en cuerpos receptores que sean bienes nacionales, incluyendo aguas marinas, así como cuando se infiltren en terrenos que sean bienes nacionales o en otros terrenos cuando puedan contaminar el subsuelo o el acuífero</a:t>
            </a:r>
            <a:r>
              <a:rPr lang="es-ES" dirty="0" smtClean="0">
                <a:latin typeface="Soberana Sans" panose="02000000000000000000" pitchFamily="50" charset="0"/>
              </a:rPr>
              <a:t>;</a:t>
            </a:r>
            <a:endParaRPr lang="es-ES" dirty="0">
              <a:latin typeface="Soberana Sans" panose="02000000000000000000" pitchFamily="50" charset="0"/>
            </a:endParaRPr>
          </a:p>
          <a:p>
            <a:pPr marL="0" indent="0" algn="just">
              <a:buNone/>
            </a:pPr>
            <a:r>
              <a:rPr lang="es-ES" b="1" dirty="0" smtClean="0">
                <a:latin typeface="Soberana Sans" panose="02000000000000000000" pitchFamily="50" charset="0"/>
              </a:rPr>
              <a:t>III</a:t>
            </a:r>
            <a:r>
              <a:rPr lang="es-ES" b="1" dirty="0">
                <a:latin typeface="Soberana Sans" panose="02000000000000000000" pitchFamily="50" charset="0"/>
              </a:rPr>
              <a:t>.</a:t>
            </a:r>
            <a:r>
              <a:rPr lang="es-ES" dirty="0">
                <a:latin typeface="Soberana Sans" panose="02000000000000000000" pitchFamily="50" charset="0"/>
              </a:rPr>
              <a:t> Explotar, usar o aprovechar aguas nacionales en </a:t>
            </a:r>
            <a:r>
              <a:rPr lang="es-ES" u="sng" dirty="0">
                <a:latin typeface="Soberana Sans" panose="02000000000000000000" pitchFamily="50" charset="0"/>
              </a:rPr>
              <a:t>volúmenes mayores </a:t>
            </a:r>
            <a:r>
              <a:rPr lang="es-ES" dirty="0">
                <a:latin typeface="Soberana Sans" panose="02000000000000000000" pitchFamily="50" charset="0"/>
              </a:rPr>
              <a:t>a los autorizados en los títulos respectivos o en las inscripciones realizadas en el Registro Público de Derechos de Agua</a:t>
            </a:r>
            <a:r>
              <a:rPr lang="es-ES" dirty="0" smtClean="0">
                <a:latin typeface="Soberana Sans" panose="02000000000000000000" pitchFamily="50" charset="0"/>
              </a:rPr>
              <a:t>;</a:t>
            </a:r>
            <a:r>
              <a:rPr lang="es-ES" dirty="0">
                <a:latin typeface="Soberana Sans" panose="02000000000000000000" pitchFamily="50" charset="0"/>
              </a:rPr>
              <a:t> </a:t>
            </a:r>
          </a:p>
          <a:p>
            <a:pPr marL="0" indent="0" algn="just">
              <a:buNone/>
            </a:pPr>
            <a:r>
              <a:rPr lang="es-ES" b="1" dirty="0">
                <a:latin typeface="Soberana Sans" panose="02000000000000000000" pitchFamily="50" charset="0"/>
              </a:rPr>
              <a:t>IV.</a:t>
            </a:r>
            <a:r>
              <a:rPr lang="es-ES" dirty="0">
                <a:latin typeface="Soberana Sans" panose="02000000000000000000" pitchFamily="50" charset="0"/>
              </a:rPr>
              <a:t> Ocupar o aprovechar vasos, cauces, canales, zonas federales, zonas de protección y demás </a:t>
            </a:r>
            <a:r>
              <a:rPr lang="es-ES" u="sng" dirty="0">
                <a:latin typeface="Soberana Sans" panose="02000000000000000000" pitchFamily="50" charset="0"/>
              </a:rPr>
              <a:t>bienes</a:t>
            </a:r>
            <a:r>
              <a:rPr lang="es-ES" dirty="0">
                <a:latin typeface="Soberana Sans" panose="02000000000000000000" pitchFamily="50" charset="0"/>
              </a:rPr>
              <a:t> a que se refiere el Artículo 113 de esta Ley, </a:t>
            </a:r>
            <a:r>
              <a:rPr lang="es-ES" u="sng" dirty="0">
                <a:latin typeface="Soberana Sans" panose="02000000000000000000" pitchFamily="50" charset="0"/>
              </a:rPr>
              <a:t>sin el título </a:t>
            </a:r>
            <a:r>
              <a:rPr lang="es-ES" dirty="0">
                <a:latin typeface="Soberana Sans" panose="02000000000000000000" pitchFamily="50" charset="0"/>
              </a:rPr>
              <a:t>de </a:t>
            </a:r>
            <a:r>
              <a:rPr lang="es-ES" dirty="0" smtClean="0">
                <a:latin typeface="Soberana Sans" panose="02000000000000000000" pitchFamily="50" charset="0"/>
              </a:rPr>
              <a:t>concesión;</a:t>
            </a:r>
          </a:p>
          <a:p>
            <a:pPr marL="0" indent="0" algn="just">
              <a:buNone/>
            </a:pPr>
            <a:r>
              <a:rPr lang="es-ES" b="1" dirty="0" smtClean="0">
                <a:latin typeface="Soberana Sans" panose="02000000000000000000" pitchFamily="50" charset="0"/>
              </a:rPr>
              <a:t>VII</a:t>
            </a:r>
            <a:r>
              <a:rPr lang="es-ES" b="1" dirty="0">
                <a:latin typeface="Soberana Sans" panose="02000000000000000000" pitchFamily="50" charset="0"/>
              </a:rPr>
              <a:t>.</a:t>
            </a:r>
            <a:r>
              <a:rPr lang="es-ES" dirty="0">
                <a:latin typeface="Soberana Sans" panose="02000000000000000000" pitchFamily="50" charset="0"/>
              </a:rPr>
              <a:t> No instalar, no conservar, no reparar o no sustituir, </a:t>
            </a:r>
            <a:r>
              <a:rPr lang="es-ES" u="sng" dirty="0">
                <a:latin typeface="Soberana Sans" panose="02000000000000000000" pitchFamily="50" charset="0"/>
              </a:rPr>
              <a:t>los dispositivos necesarios para el registro o medición</a:t>
            </a:r>
            <a:r>
              <a:rPr lang="es-ES" dirty="0">
                <a:latin typeface="Soberana Sans" panose="02000000000000000000" pitchFamily="50" charset="0"/>
              </a:rPr>
              <a:t> de la cantidad y calidad de las aguas, en los términos que establece esta Ley, sus reglamentos y demás disposiciones aplicables, o modificar o alterar las instalaciones y equipos para medir los volúmenes de agua explotados, usados o aprovechados, sin permiso correspondiente, incluyendo aquellos que en ejercicio de sus facultades hubiere instalado "la Autoridad del Agua</a:t>
            </a:r>
            <a:r>
              <a:rPr lang="es-ES" dirty="0" smtClean="0">
                <a:latin typeface="Soberana Sans" panose="02000000000000000000" pitchFamily="50" charset="0"/>
              </a:rPr>
              <a:t>";</a:t>
            </a:r>
            <a:r>
              <a:rPr lang="es-ES" dirty="0">
                <a:latin typeface="Soberana Sans" panose="02000000000000000000" pitchFamily="50" charset="0"/>
              </a:rPr>
              <a:t> </a:t>
            </a:r>
          </a:p>
          <a:p>
            <a:pPr marL="0" indent="0" algn="just">
              <a:buNone/>
            </a:pPr>
            <a:r>
              <a:rPr lang="es-ES" b="1" dirty="0">
                <a:latin typeface="Soberana Sans" panose="02000000000000000000" pitchFamily="50" charset="0"/>
              </a:rPr>
              <a:t>VIII.</a:t>
            </a:r>
            <a:r>
              <a:rPr lang="es-ES" dirty="0">
                <a:latin typeface="Soberana Sans" panose="02000000000000000000" pitchFamily="50" charset="0"/>
              </a:rPr>
              <a:t> Explotar, usar o aprovechar </a:t>
            </a:r>
            <a:r>
              <a:rPr lang="es-ES" u="sng" dirty="0">
                <a:latin typeface="Soberana Sans" panose="02000000000000000000" pitchFamily="50" charset="0"/>
              </a:rPr>
              <a:t>aguas</a:t>
            </a:r>
            <a:r>
              <a:rPr lang="es-ES" dirty="0">
                <a:latin typeface="Soberana Sans" panose="02000000000000000000" pitchFamily="50" charset="0"/>
              </a:rPr>
              <a:t> nacionales </a:t>
            </a:r>
            <a:r>
              <a:rPr lang="es-ES" u="sng" dirty="0">
                <a:latin typeface="Soberana Sans" panose="02000000000000000000" pitchFamily="50" charset="0"/>
              </a:rPr>
              <a:t>sin el título </a:t>
            </a:r>
            <a:r>
              <a:rPr lang="es-ES" dirty="0">
                <a:latin typeface="Soberana Sans" panose="02000000000000000000" pitchFamily="50" charset="0"/>
              </a:rPr>
              <a:t>respectivo, cuando así se requiere en los términos de la presente Ley</a:t>
            </a:r>
            <a:r>
              <a:rPr lang="es-ES" dirty="0" smtClean="0">
                <a:latin typeface="Soberana Sans" panose="02000000000000000000" pitchFamily="50" charset="0"/>
              </a:rPr>
              <a:t>;</a:t>
            </a:r>
          </a:p>
          <a:p>
            <a:pPr marL="0" indent="0" algn="just">
              <a:buNone/>
            </a:pPr>
            <a:r>
              <a:rPr lang="es-ES" b="1" dirty="0">
                <a:latin typeface="Soberana Sans" panose="02000000000000000000" pitchFamily="50" charset="0"/>
              </a:rPr>
              <a:t>XV.</a:t>
            </a:r>
            <a:r>
              <a:rPr lang="es-ES" dirty="0">
                <a:latin typeface="Soberana Sans" panose="02000000000000000000" pitchFamily="50" charset="0"/>
              </a:rPr>
              <a:t> No cumplir con las </a:t>
            </a:r>
            <a:r>
              <a:rPr lang="es-ES" u="sng" dirty="0">
                <a:latin typeface="Soberana Sans" panose="02000000000000000000" pitchFamily="50" charset="0"/>
              </a:rPr>
              <a:t>obligaciones</a:t>
            </a:r>
            <a:r>
              <a:rPr lang="es-ES" dirty="0">
                <a:latin typeface="Soberana Sans" panose="02000000000000000000" pitchFamily="50" charset="0"/>
              </a:rPr>
              <a:t> consignadas en los títulos de concesión, asignación o permiso de descarga;</a:t>
            </a:r>
          </a:p>
          <a:p>
            <a:pPr marL="0" indent="0">
              <a:buNone/>
            </a:pPr>
            <a:endParaRPr lang="es-ES" dirty="0"/>
          </a:p>
        </p:txBody>
      </p:sp>
    </p:spTree>
    <p:extLst>
      <p:ext uri="{BB962C8B-B14F-4D97-AF65-F5344CB8AC3E}">
        <p14:creationId xmlns:p14="http://schemas.microsoft.com/office/powerpoint/2010/main" val="127402199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304800"/>
            <a:ext cx="10258425" cy="6305550"/>
          </a:xfrm>
        </p:spPr>
        <p:txBody>
          <a:bodyPr>
            <a:normAutofit fontScale="92500" lnSpcReduction="20000"/>
          </a:bodyPr>
          <a:lstStyle/>
          <a:p>
            <a:pPr marL="0" indent="0" algn="ctr">
              <a:buNone/>
            </a:pPr>
            <a:endParaRPr lang="es-MX" b="1" dirty="0" smtClean="0"/>
          </a:p>
          <a:p>
            <a:pPr marL="0" indent="0" algn="ctr">
              <a:buNone/>
            </a:pPr>
            <a:r>
              <a:rPr lang="es-MX" sz="2600" b="1" dirty="0" smtClean="0">
                <a:latin typeface="Soberana Sans" panose="02000000000000000000" pitchFamily="50" charset="0"/>
              </a:rPr>
              <a:t>SANCIONES ADMINISTRATIVAS </a:t>
            </a:r>
            <a:endParaRPr lang="es-ES" sz="2600" b="1" dirty="0" smtClean="0">
              <a:latin typeface="Soberana Sans" panose="02000000000000000000" pitchFamily="50" charset="0"/>
            </a:endParaRPr>
          </a:p>
          <a:p>
            <a:endParaRPr lang="es-ES" b="1" dirty="0">
              <a:latin typeface="Soberana Sans" panose="02000000000000000000" pitchFamily="50" charset="0"/>
            </a:endParaRPr>
          </a:p>
          <a:p>
            <a:pPr algn="just"/>
            <a:r>
              <a:rPr lang="es-ES" b="1" dirty="0" smtClean="0">
                <a:latin typeface="Soberana Sans" panose="02000000000000000000" pitchFamily="50" charset="0"/>
              </a:rPr>
              <a:t>ARTÍCULO </a:t>
            </a:r>
            <a:r>
              <a:rPr lang="es-ES" b="1" dirty="0">
                <a:latin typeface="Soberana Sans" panose="02000000000000000000" pitchFamily="50" charset="0"/>
              </a:rPr>
              <a:t>120.</a:t>
            </a:r>
            <a:r>
              <a:rPr lang="es-ES" dirty="0">
                <a:latin typeface="Soberana Sans" panose="02000000000000000000" pitchFamily="50" charset="0"/>
              </a:rPr>
              <a:t> Las faltas a que se refiere el Artículo anterior serán sancionadas administrativamente por "la Autoridad del Agua" con multas que serán equivalentes a los siguientes días del salario mínimo general vigente en el Distrito Federal en el momento en que se cometa la infracción, independientemente de las sanciones estipuladas en la Ley General de Equilibrio Ecológico y la Protección al Ambiente, Ley de Bienes Nacionales y Ley Federal de Metrología y Normalización y sus reglamentos, las Normas Oficiales Mexicanas, el Código Penal Federal y demás disposiciones aplicables en la materia</a:t>
            </a:r>
            <a:r>
              <a:rPr lang="es-ES" dirty="0" smtClean="0">
                <a:latin typeface="Soberana Sans" panose="02000000000000000000" pitchFamily="50" charset="0"/>
              </a:rPr>
              <a:t>:</a:t>
            </a:r>
          </a:p>
          <a:p>
            <a:pPr algn="just"/>
            <a:r>
              <a:rPr lang="es-ES" dirty="0" smtClean="0">
                <a:latin typeface="Soberana Sans" panose="02000000000000000000" pitchFamily="50" charset="0"/>
              </a:rPr>
              <a:t>(DOF 10/01/18 INEG VALOR DIARIO DE LA UNIDAD DE MEDIDA Y ACTUALIZACION</a:t>
            </a:r>
            <a:endParaRPr lang="es-ES" dirty="0">
              <a:latin typeface="Soberana Sans" panose="02000000000000000000" pitchFamily="50" charset="0"/>
            </a:endParaRPr>
          </a:p>
          <a:p>
            <a:pPr marL="0" indent="0" algn="just">
              <a:buNone/>
            </a:pPr>
            <a:r>
              <a:rPr lang="es-ES" dirty="0" smtClean="0">
                <a:latin typeface="Soberana Sans" panose="02000000000000000000" pitchFamily="50" charset="0"/>
              </a:rPr>
              <a:t>       $80.60)</a:t>
            </a:r>
            <a:endParaRPr lang="es-ES" dirty="0">
              <a:latin typeface="Soberana Sans" panose="02000000000000000000" pitchFamily="50" charset="0"/>
            </a:endParaRPr>
          </a:p>
          <a:p>
            <a:pPr algn="just"/>
            <a:r>
              <a:rPr lang="es-ES" b="1" dirty="0">
                <a:latin typeface="Soberana Sans" panose="02000000000000000000" pitchFamily="50" charset="0"/>
              </a:rPr>
              <a:t>I.</a:t>
            </a:r>
            <a:r>
              <a:rPr lang="es-ES" dirty="0">
                <a:latin typeface="Soberana Sans" panose="02000000000000000000" pitchFamily="50" charset="0"/>
              </a:rPr>
              <a:t> 	200 a 1,500, en el caso de violación a las fracciones </a:t>
            </a:r>
            <a:r>
              <a:rPr lang="es-ES" b="1" dirty="0">
                <a:latin typeface="Soberana Sans" panose="02000000000000000000" pitchFamily="50" charset="0"/>
              </a:rPr>
              <a:t>X</a:t>
            </a:r>
            <a:r>
              <a:rPr lang="es-ES" dirty="0">
                <a:latin typeface="Soberana Sans" panose="02000000000000000000" pitchFamily="50" charset="0"/>
              </a:rPr>
              <a:t>, XI, XVI, XXI y XXII;</a:t>
            </a:r>
          </a:p>
          <a:p>
            <a:pPr marL="0" indent="0" algn="just">
              <a:buNone/>
            </a:pPr>
            <a:r>
              <a:rPr lang="es-ES" b="1" dirty="0">
                <a:latin typeface="Soberana Sans" panose="02000000000000000000" pitchFamily="50" charset="0"/>
              </a:rPr>
              <a:t> </a:t>
            </a:r>
            <a:endParaRPr lang="es-ES" dirty="0">
              <a:latin typeface="Soberana Sans" panose="02000000000000000000" pitchFamily="50" charset="0"/>
            </a:endParaRPr>
          </a:p>
          <a:p>
            <a:pPr algn="just"/>
            <a:r>
              <a:rPr lang="es-ES" b="1" dirty="0">
                <a:latin typeface="Soberana Sans" panose="02000000000000000000" pitchFamily="50" charset="0"/>
              </a:rPr>
              <a:t>II.</a:t>
            </a:r>
            <a:r>
              <a:rPr lang="es-ES" dirty="0">
                <a:latin typeface="Soberana Sans" panose="02000000000000000000" pitchFamily="50" charset="0"/>
              </a:rPr>
              <a:t> 	1,200 a 5,000, en el caso de violaciones a las fracciones </a:t>
            </a:r>
            <a:r>
              <a:rPr lang="es-ES" b="1" dirty="0">
                <a:latin typeface="Soberana Sans" panose="02000000000000000000" pitchFamily="50" charset="0"/>
              </a:rPr>
              <a:t>I,</a:t>
            </a:r>
            <a:r>
              <a:rPr lang="es-ES" dirty="0">
                <a:latin typeface="Soberana Sans" panose="02000000000000000000" pitchFamily="50" charset="0"/>
              </a:rPr>
              <a:t> VI, XII, XVIII y </a:t>
            </a:r>
            <a:r>
              <a:rPr lang="es-ES" b="1" dirty="0">
                <a:latin typeface="Soberana Sans" panose="02000000000000000000" pitchFamily="50" charset="0"/>
              </a:rPr>
              <a:t>XIX</a:t>
            </a:r>
            <a:r>
              <a:rPr lang="es-ES" dirty="0">
                <a:latin typeface="Soberana Sans" panose="02000000000000000000" pitchFamily="50" charset="0"/>
              </a:rPr>
              <a:t>, y</a:t>
            </a:r>
          </a:p>
          <a:p>
            <a:pPr marL="0" indent="0" algn="just">
              <a:buNone/>
            </a:pPr>
            <a:endParaRPr lang="es-ES" dirty="0">
              <a:latin typeface="Soberana Sans" panose="02000000000000000000" pitchFamily="50" charset="0"/>
            </a:endParaRPr>
          </a:p>
          <a:p>
            <a:pPr algn="just"/>
            <a:r>
              <a:rPr lang="es-ES" b="1" dirty="0">
                <a:latin typeface="Soberana Sans" panose="02000000000000000000" pitchFamily="50" charset="0"/>
              </a:rPr>
              <a:t>III.</a:t>
            </a:r>
            <a:r>
              <a:rPr lang="es-ES" dirty="0">
                <a:latin typeface="Soberana Sans" panose="02000000000000000000" pitchFamily="50" charset="0"/>
              </a:rPr>
              <a:t> 	1,500 a 20,000, en el caso de violación a las fracciones </a:t>
            </a:r>
            <a:r>
              <a:rPr lang="es-ES" b="1" dirty="0" smtClean="0">
                <a:latin typeface="Soberana Sans" panose="02000000000000000000" pitchFamily="50" charset="0"/>
              </a:rPr>
              <a:t>III</a:t>
            </a:r>
            <a:r>
              <a:rPr lang="es-ES" b="1" dirty="0">
                <a:latin typeface="Soberana Sans" panose="02000000000000000000" pitchFamily="50" charset="0"/>
              </a:rPr>
              <a:t>, IV</a:t>
            </a:r>
            <a:r>
              <a:rPr lang="es-ES" dirty="0">
                <a:latin typeface="Soberana Sans" panose="02000000000000000000" pitchFamily="50" charset="0"/>
              </a:rPr>
              <a:t>, </a:t>
            </a:r>
            <a:r>
              <a:rPr lang="es-ES" b="1" dirty="0" smtClean="0">
                <a:latin typeface="Soberana Sans" panose="02000000000000000000" pitchFamily="50" charset="0"/>
              </a:rPr>
              <a:t>VII</a:t>
            </a:r>
            <a:r>
              <a:rPr lang="es-ES" b="1" dirty="0">
                <a:latin typeface="Soberana Sans" panose="02000000000000000000" pitchFamily="50" charset="0"/>
              </a:rPr>
              <a:t>, VIII, IX</a:t>
            </a:r>
            <a:r>
              <a:rPr lang="es-ES" dirty="0">
                <a:latin typeface="Soberana Sans" panose="02000000000000000000" pitchFamily="50" charset="0"/>
              </a:rPr>
              <a:t>, </a:t>
            </a:r>
            <a:r>
              <a:rPr lang="es-ES" dirty="0" smtClean="0">
                <a:latin typeface="Soberana Sans" panose="02000000000000000000" pitchFamily="50" charset="0"/>
              </a:rPr>
              <a:t>XIV</a:t>
            </a:r>
            <a:r>
              <a:rPr lang="es-ES" dirty="0">
                <a:latin typeface="Soberana Sans" panose="02000000000000000000" pitchFamily="50" charset="0"/>
              </a:rPr>
              <a:t>, </a:t>
            </a:r>
            <a:r>
              <a:rPr lang="es-ES" b="1" dirty="0">
                <a:latin typeface="Soberana Sans" panose="02000000000000000000" pitchFamily="50" charset="0"/>
              </a:rPr>
              <a:t>XV,</a:t>
            </a:r>
            <a:r>
              <a:rPr lang="es-ES" dirty="0">
                <a:latin typeface="Soberana Sans" panose="02000000000000000000" pitchFamily="50" charset="0"/>
              </a:rPr>
              <a:t> XVII, </a:t>
            </a:r>
            <a:r>
              <a:rPr lang="es-ES" b="1" dirty="0">
                <a:latin typeface="Soberana Sans" panose="02000000000000000000" pitchFamily="50" charset="0"/>
              </a:rPr>
              <a:t>XX, XXIII </a:t>
            </a:r>
            <a:endParaRPr lang="es-ES" dirty="0">
              <a:latin typeface="Soberana Sans" panose="02000000000000000000" pitchFamily="50" charset="0"/>
            </a:endParaRPr>
          </a:p>
          <a:p>
            <a:pPr marL="0" indent="0" algn="just">
              <a:buNone/>
            </a:pPr>
            <a:r>
              <a:rPr lang="es-ES" dirty="0" smtClean="0">
                <a:latin typeface="Soberana Sans" panose="02000000000000000000" pitchFamily="50" charset="0"/>
              </a:rPr>
              <a:t>Cuando </a:t>
            </a:r>
            <a:r>
              <a:rPr lang="es-ES" dirty="0">
                <a:latin typeface="Soberana Sans" panose="02000000000000000000" pitchFamily="50" charset="0"/>
              </a:rPr>
              <a:t>las multas no se paguen en la fecha establecida, el monto de las mismas se actualizará mensualmente desde el momento en que debió hacerse el pago y hasta que el mismo se efectúe, conforme al Índice Nacional de Precios al Consumidor.</a:t>
            </a:r>
          </a:p>
        </p:txBody>
      </p:sp>
    </p:spTree>
    <p:extLst>
      <p:ext uri="{BB962C8B-B14F-4D97-AF65-F5344CB8AC3E}">
        <p14:creationId xmlns:p14="http://schemas.microsoft.com/office/powerpoint/2010/main" val="372010292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28073" y="323850"/>
            <a:ext cx="10725727" cy="6248400"/>
          </a:xfrm>
        </p:spPr>
        <p:txBody>
          <a:bodyPr>
            <a:normAutofit lnSpcReduction="10000"/>
          </a:bodyPr>
          <a:lstStyle/>
          <a:p>
            <a:pPr marL="0" indent="0" algn="ctr">
              <a:buNone/>
            </a:pPr>
            <a:endParaRPr lang="es-MX" b="1" dirty="0" smtClean="0">
              <a:latin typeface="Soberana Sans" panose="02000000000000000000" pitchFamily="50" charset="0"/>
            </a:endParaRPr>
          </a:p>
          <a:p>
            <a:pPr marL="0" indent="0" algn="ctr">
              <a:buNone/>
            </a:pPr>
            <a:r>
              <a:rPr lang="es-MX" sz="3200" b="1" dirty="0" smtClean="0">
                <a:latin typeface="Soberana Sans" panose="02000000000000000000" pitchFamily="50" charset="0"/>
              </a:rPr>
              <a:t>LEY </a:t>
            </a:r>
            <a:r>
              <a:rPr lang="es-MX" sz="3200" b="1" dirty="0">
                <a:latin typeface="Soberana Sans" panose="02000000000000000000" pitchFamily="50" charset="0"/>
              </a:rPr>
              <a:t>FEDERAL DE PROCEDIMIENTO </a:t>
            </a:r>
            <a:r>
              <a:rPr lang="es-MX" sz="3200" b="1" dirty="0" smtClean="0">
                <a:latin typeface="Soberana Sans" panose="02000000000000000000" pitchFamily="50" charset="0"/>
              </a:rPr>
              <a:t>ADMINISTRATIVO</a:t>
            </a:r>
          </a:p>
          <a:p>
            <a:pPr marL="0" indent="0" algn="ctr">
              <a:buNone/>
            </a:pPr>
            <a:endParaRPr lang="es-ES" dirty="0">
              <a:latin typeface="Soberana Sans" panose="02000000000000000000" pitchFamily="50" charset="0"/>
            </a:endParaRPr>
          </a:p>
          <a:p>
            <a:pPr algn="just"/>
            <a:r>
              <a:rPr lang="es-MX" b="1" dirty="0">
                <a:latin typeface="Soberana Sans" panose="02000000000000000000" pitchFamily="50" charset="0"/>
              </a:rPr>
              <a:t>Artículo 1.- </a:t>
            </a:r>
            <a:r>
              <a:rPr lang="es-MX" dirty="0">
                <a:latin typeface="Soberana Sans" panose="02000000000000000000" pitchFamily="50" charset="0"/>
              </a:rPr>
              <a:t>Las disposiciones de esta ley son de orden e interés públicos, y se aplicarán a los actos, procedimientos y resoluciones de la Administración Pública Federal centralizada, sin perjuicio de lo dispuesto en los Tratados Internacionales de los que México sea parte</a:t>
            </a:r>
            <a:r>
              <a:rPr lang="es-MX" dirty="0" smtClean="0">
                <a:latin typeface="Soberana Sans" panose="02000000000000000000" pitchFamily="50" charset="0"/>
              </a:rPr>
              <a:t>.</a:t>
            </a:r>
            <a:endParaRPr lang="es-ES" dirty="0">
              <a:latin typeface="Soberana Sans" panose="02000000000000000000" pitchFamily="50" charset="0"/>
            </a:endParaRPr>
          </a:p>
          <a:p>
            <a:pPr marL="0" indent="0" algn="just">
              <a:buNone/>
            </a:pPr>
            <a:r>
              <a:rPr lang="es-MX" dirty="0">
                <a:latin typeface="Soberana Sans" panose="02000000000000000000" pitchFamily="50" charset="0"/>
              </a:rPr>
              <a:t>El presente ordenamiento también se aplicará a los organismos</a:t>
            </a:r>
            <a:r>
              <a:rPr lang="es-MX" b="1" dirty="0">
                <a:latin typeface="Soberana Sans" panose="02000000000000000000" pitchFamily="50" charset="0"/>
              </a:rPr>
              <a:t> </a:t>
            </a:r>
            <a:r>
              <a:rPr lang="es-MX" dirty="0">
                <a:latin typeface="Soberana Sans" panose="02000000000000000000" pitchFamily="50" charset="0"/>
              </a:rPr>
              <a:t>descentralizados de la administración pública federal paraestatal respecto a sus actos de autoridad, a los servicios que el estado preste de manera exclusiva, y a los contratos que los particulares sólo puedan celebrar con el </a:t>
            </a:r>
            <a:r>
              <a:rPr lang="es-MX" dirty="0" smtClean="0">
                <a:latin typeface="Soberana Sans" panose="02000000000000000000" pitchFamily="50" charset="0"/>
              </a:rPr>
              <a:t>mismo. </a:t>
            </a:r>
            <a:endParaRPr lang="es-ES" dirty="0" smtClean="0">
              <a:latin typeface="Soberana Sans" panose="02000000000000000000" pitchFamily="50" charset="0"/>
            </a:endParaRPr>
          </a:p>
          <a:p>
            <a:pPr algn="just"/>
            <a:r>
              <a:rPr lang="es-MX" b="1" dirty="0" smtClean="0">
                <a:latin typeface="Soberana Sans" panose="02000000000000000000" pitchFamily="50" charset="0"/>
              </a:rPr>
              <a:t>Artículo </a:t>
            </a:r>
            <a:r>
              <a:rPr lang="es-MX" b="1" dirty="0">
                <a:latin typeface="Soberana Sans" panose="02000000000000000000" pitchFamily="50" charset="0"/>
              </a:rPr>
              <a:t>2.-</a:t>
            </a:r>
            <a:r>
              <a:rPr lang="es-MX" dirty="0">
                <a:latin typeface="Soberana Sans" panose="02000000000000000000" pitchFamily="50" charset="0"/>
              </a:rPr>
              <a:t> Esta Ley, salvo por lo que toca al título tercero A, se aplicará supletoriamente a las diversas leyes administrativas. El Código Federal de Procedimientos Civiles se aplicará, a su vez, supletoriamente a esta Ley, en lo conducente.</a:t>
            </a:r>
            <a:endParaRPr lang="es-ES" dirty="0">
              <a:latin typeface="Soberana Sans" panose="02000000000000000000" pitchFamily="50" charset="0"/>
            </a:endParaRPr>
          </a:p>
          <a:p>
            <a:pPr algn="just"/>
            <a:r>
              <a:rPr lang="es-MX" b="1" dirty="0">
                <a:latin typeface="Soberana Sans" panose="02000000000000000000" pitchFamily="50" charset="0"/>
              </a:rPr>
              <a:t>Artículo 12.- </a:t>
            </a:r>
            <a:r>
              <a:rPr lang="es-MX" dirty="0">
                <a:latin typeface="Soberana Sans" panose="02000000000000000000" pitchFamily="50" charset="0"/>
              </a:rPr>
              <a:t>Las disposiciones de este Título son aplicables a la actuación de los particulares ante la Administración Pública Federal, así como a los actos a través de los cuales se desenvuelve la función administrativa.  </a:t>
            </a:r>
            <a:endParaRPr lang="es-ES" dirty="0">
              <a:latin typeface="Soberana Sans" panose="02000000000000000000" pitchFamily="50" charset="0"/>
            </a:endParaRPr>
          </a:p>
          <a:p>
            <a:pPr algn="just"/>
            <a:r>
              <a:rPr lang="es-MX" b="1" dirty="0">
                <a:latin typeface="Soberana Sans" panose="02000000000000000000" pitchFamily="50" charset="0"/>
              </a:rPr>
              <a:t>Artículo 13.- </a:t>
            </a:r>
            <a:r>
              <a:rPr lang="es-MX" dirty="0">
                <a:latin typeface="Soberana Sans" panose="02000000000000000000" pitchFamily="50" charset="0"/>
              </a:rPr>
              <a:t>La actuación administrativa en el procedimiento se desarrollará con arreglo a los principios de economía, celeridad, eficacia, legalidad, publicidad y buena fe. </a:t>
            </a:r>
            <a:endParaRPr lang="es-ES" dirty="0">
              <a:latin typeface="Soberana Sans" panose="02000000000000000000" pitchFamily="50" charset="0"/>
            </a:endParaRPr>
          </a:p>
          <a:p>
            <a:pPr marL="0" indent="0">
              <a:buNone/>
            </a:pPr>
            <a:endParaRPr lang="es-ES" dirty="0" smtClean="0">
              <a:latin typeface="Soberana Sans" panose="02000000000000000000" pitchFamily="50" charset="0"/>
            </a:endParaRPr>
          </a:p>
          <a:p>
            <a:endParaRPr lang="es-ES" dirty="0">
              <a:latin typeface="Soberana Sans" panose="02000000000000000000" pitchFamily="50" charset="0"/>
            </a:endParaRPr>
          </a:p>
        </p:txBody>
      </p:sp>
    </p:spTree>
    <p:extLst>
      <p:ext uri="{BB962C8B-B14F-4D97-AF65-F5344CB8AC3E}">
        <p14:creationId xmlns:p14="http://schemas.microsoft.com/office/powerpoint/2010/main" val="24478086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406400"/>
            <a:ext cx="11010900" cy="5957455"/>
          </a:xfrm>
        </p:spPr>
        <p:txBody>
          <a:bodyPr>
            <a:normAutofit fontScale="70000" lnSpcReduction="20000"/>
          </a:bodyPr>
          <a:lstStyle/>
          <a:p>
            <a:pPr marL="0" indent="0" algn="ctr">
              <a:buNone/>
            </a:pPr>
            <a:r>
              <a:rPr lang="es-MX" sz="4000" b="1" dirty="0">
                <a:latin typeface="Soberana Sans" panose="02000000000000000000" pitchFamily="50" charset="0"/>
              </a:rPr>
              <a:t>VISITAS DE </a:t>
            </a:r>
            <a:r>
              <a:rPr lang="es-MX" sz="4000" b="1" dirty="0" smtClean="0">
                <a:latin typeface="Soberana Sans" panose="02000000000000000000" pitchFamily="50" charset="0"/>
              </a:rPr>
              <a:t>VERIFICACIÓN</a:t>
            </a:r>
            <a:endParaRPr lang="es-ES" sz="4000" dirty="0">
              <a:latin typeface="Soberana Sans" panose="02000000000000000000" pitchFamily="50" charset="0"/>
            </a:endParaRPr>
          </a:p>
          <a:p>
            <a:pPr marL="0" indent="0">
              <a:buNone/>
            </a:pPr>
            <a:endParaRPr lang="es-ES" dirty="0">
              <a:latin typeface="Soberana Sans" panose="02000000000000000000" pitchFamily="50" charset="0"/>
            </a:endParaRPr>
          </a:p>
          <a:p>
            <a:pPr marL="0" indent="0" algn="just">
              <a:buNone/>
            </a:pPr>
            <a:r>
              <a:rPr lang="es-MX" b="1" dirty="0">
                <a:latin typeface="Soberana Sans" panose="02000000000000000000" pitchFamily="50" charset="0"/>
              </a:rPr>
              <a:t>Artículo 62.- </a:t>
            </a:r>
            <a:r>
              <a:rPr lang="es-MX" dirty="0">
                <a:latin typeface="Soberana Sans" panose="02000000000000000000" pitchFamily="50" charset="0"/>
              </a:rPr>
              <a:t>Las autoridades administrativas, para comprobar el cumplimiento de las disposiciones legales y reglamentarias podrán llevar a cabo visitas de verificación, mismas que podrán ser ordinarias y extraordinarias; las primeras se efectuarán en días y horas hábiles, y las segundas en cualquier tiempo.  </a:t>
            </a:r>
            <a:endParaRPr lang="es-ES" dirty="0">
              <a:latin typeface="Soberana Sans" panose="02000000000000000000" pitchFamily="50" charset="0"/>
            </a:endParaRPr>
          </a:p>
          <a:p>
            <a:pPr marL="0" indent="0" algn="just">
              <a:buNone/>
            </a:pPr>
            <a:r>
              <a:rPr lang="es-MX" b="1" dirty="0">
                <a:latin typeface="Soberana Sans" panose="02000000000000000000" pitchFamily="50" charset="0"/>
              </a:rPr>
              <a:t>Artículo  63.- </a:t>
            </a:r>
            <a:r>
              <a:rPr lang="es-MX" dirty="0">
                <a:latin typeface="Soberana Sans" panose="02000000000000000000" pitchFamily="50" charset="0"/>
              </a:rPr>
              <a:t>Los verificadores, para practicar visitas, deberán estar provistos de </a:t>
            </a:r>
            <a:r>
              <a:rPr lang="es-MX" b="1" u="sng" dirty="0">
                <a:latin typeface="Soberana Sans" panose="02000000000000000000" pitchFamily="50" charset="0"/>
              </a:rPr>
              <a:t>orden escrita</a:t>
            </a:r>
            <a:r>
              <a:rPr lang="es-MX" b="1" dirty="0">
                <a:latin typeface="Soberana Sans" panose="02000000000000000000" pitchFamily="50" charset="0"/>
              </a:rPr>
              <a:t> </a:t>
            </a:r>
            <a:r>
              <a:rPr lang="es-MX" dirty="0">
                <a:latin typeface="Soberana Sans" panose="02000000000000000000" pitchFamily="50" charset="0"/>
              </a:rPr>
              <a:t>con firma autógrafa expedida por </a:t>
            </a:r>
            <a:r>
              <a:rPr lang="es-MX" dirty="0" smtClean="0">
                <a:latin typeface="Soberana Sans" panose="02000000000000000000" pitchFamily="50" charset="0"/>
              </a:rPr>
              <a:t>la autoridad </a:t>
            </a:r>
            <a:r>
              <a:rPr lang="es-MX" dirty="0">
                <a:latin typeface="Soberana Sans" panose="02000000000000000000" pitchFamily="50" charset="0"/>
              </a:rPr>
              <a:t>competente, en la que deberá precisarse el </a:t>
            </a:r>
            <a:r>
              <a:rPr lang="es-MX" b="1" u="sng" dirty="0">
                <a:latin typeface="Soberana Sans" panose="02000000000000000000" pitchFamily="50" charset="0"/>
              </a:rPr>
              <a:t>lugar</a:t>
            </a:r>
            <a:r>
              <a:rPr lang="es-MX" dirty="0">
                <a:latin typeface="Soberana Sans" panose="02000000000000000000" pitchFamily="50" charset="0"/>
              </a:rPr>
              <a:t> o zona que ha de verificarse, el </a:t>
            </a:r>
            <a:r>
              <a:rPr lang="es-MX" b="1" u="sng" dirty="0">
                <a:latin typeface="Soberana Sans" panose="02000000000000000000" pitchFamily="50" charset="0"/>
              </a:rPr>
              <a:t>objeto</a:t>
            </a:r>
            <a:r>
              <a:rPr lang="es-MX" dirty="0">
                <a:latin typeface="Soberana Sans" panose="02000000000000000000" pitchFamily="50" charset="0"/>
              </a:rPr>
              <a:t> de la visita, el </a:t>
            </a:r>
            <a:r>
              <a:rPr lang="es-MX" b="1" u="sng" dirty="0">
                <a:latin typeface="Soberana Sans" panose="02000000000000000000" pitchFamily="50" charset="0"/>
              </a:rPr>
              <a:t>alcance</a:t>
            </a:r>
            <a:r>
              <a:rPr lang="es-MX" dirty="0">
                <a:latin typeface="Soberana Sans" panose="02000000000000000000" pitchFamily="50" charset="0"/>
              </a:rPr>
              <a:t> que deba tener y las </a:t>
            </a:r>
            <a:r>
              <a:rPr lang="es-MX" b="1" u="sng" dirty="0">
                <a:latin typeface="Soberana Sans" panose="02000000000000000000" pitchFamily="50" charset="0"/>
              </a:rPr>
              <a:t>disposiciones legales </a:t>
            </a:r>
            <a:r>
              <a:rPr lang="es-MX" dirty="0">
                <a:latin typeface="Soberana Sans" panose="02000000000000000000" pitchFamily="50" charset="0"/>
              </a:rPr>
              <a:t>que lo fundamenten.  </a:t>
            </a:r>
            <a:endParaRPr lang="es-ES" dirty="0">
              <a:latin typeface="Soberana Sans" panose="02000000000000000000" pitchFamily="50" charset="0"/>
            </a:endParaRPr>
          </a:p>
          <a:p>
            <a:pPr marL="0" indent="0" algn="just">
              <a:buNone/>
            </a:pPr>
            <a:r>
              <a:rPr lang="es-MX" b="1" dirty="0">
                <a:latin typeface="Soberana Sans" panose="02000000000000000000" pitchFamily="50" charset="0"/>
              </a:rPr>
              <a:t>Artículo 64.- </a:t>
            </a:r>
            <a:r>
              <a:rPr lang="es-MX" dirty="0">
                <a:latin typeface="Soberana Sans" panose="02000000000000000000" pitchFamily="50" charset="0"/>
              </a:rPr>
              <a:t>Los propietarios, responsables, encargados u ocupantes de establecimientos objeto de verificación estarán obligados a </a:t>
            </a:r>
            <a:r>
              <a:rPr lang="es-MX" b="1" u="sng" dirty="0">
                <a:latin typeface="Soberana Sans" panose="02000000000000000000" pitchFamily="50" charset="0"/>
              </a:rPr>
              <a:t>permitir el acceso y dar facilidades</a:t>
            </a:r>
            <a:r>
              <a:rPr lang="es-MX" dirty="0">
                <a:latin typeface="Soberana Sans" panose="02000000000000000000" pitchFamily="50" charset="0"/>
              </a:rPr>
              <a:t> e informes a los verificadores para el desarrollo de su labor. </a:t>
            </a:r>
            <a:endParaRPr lang="es-ES" dirty="0">
              <a:latin typeface="Soberana Sans" panose="02000000000000000000" pitchFamily="50" charset="0"/>
            </a:endParaRPr>
          </a:p>
          <a:p>
            <a:pPr marL="0" indent="0" algn="just">
              <a:buNone/>
            </a:pPr>
            <a:endParaRPr lang="es-MX" b="1" dirty="0" smtClean="0">
              <a:latin typeface="Soberana Sans" panose="02000000000000000000" pitchFamily="50" charset="0"/>
            </a:endParaRPr>
          </a:p>
          <a:p>
            <a:pPr marL="0" indent="0" algn="ctr">
              <a:buNone/>
            </a:pPr>
            <a:r>
              <a:rPr lang="es-MX" sz="3400" b="1" dirty="0">
                <a:latin typeface="Soberana Sans" panose="02000000000000000000" pitchFamily="50" charset="0"/>
              </a:rPr>
              <a:t> </a:t>
            </a:r>
            <a:r>
              <a:rPr lang="es-MX" sz="3800" b="1" dirty="0" smtClean="0">
                <a:latin typeface="Soberana Sans" panose="02000000000000000000" pitchFamily="50" charset="0"/>
              </a:rPr>
              <a:t>SANCIONES ADMINISTRATIVAS</a:t>
            </a:r>
          </a:p>
          <a:p>
            <a:pPr marL="0" indent="0" algn="just">
              <a:buNone/>
            </a:pPr>
            <a:r>
              <a:rPr lang="es-MX" b="1" dirty="0">
                <a:latin typeface="Soberana Sans" panose="02000000000000000000" pitchFamily="50" charset="0"/>
              </a:rPr>
              <a:t>Artículo 72.- </a:t>
            </a:r>
            <a:r>
              <a:rPr lang="es-MX" dirty="0">
                <a:latin typeface="Soberana Sans" panose="02000000000000000000" pitchFamily="50" charset="0"/>
              </a:rPr>
              <a:t>Para imponer una sanción, la autoridad administrativa deberá notificar previamente al infractor del inicio del procedimiento, para que este dentro de los quince días siguientes exponga lo que a su derecho convenga y, en su caso aporte las pruebas con que cuente.  </a:t>
            </a:r>
            <a:endParaRPr lang="es-ES" dirty="0">
              <a:latin typeface="Soberana Sans" panose="02000000000000000000" pitchFamily="50" charset="0"/>
            </a:endParaRPr>
          </a:p>
          <a:p>
            <a:pPr marL="0" indent="0" algn="just">
              <a:buNone/>
            </a:pPr>
            <a:r>
              <a:rPr lang="es-MX" b="1" dirty="0">
                <a:latin typeface="Soberana Sans" panose="02000000000000000000" pitchFamily="50" charset="0"/>
              </a:rPr>
              <a:t>Artículo 73.- </a:t>
            </a:r>
            <a:r>
              <a:rPr lang="es-MX" dirty="0">
                <a:latin typeface="Soberana Sans" panose="02000000000000000000" pitchFamily="50" charset="0"/>
              </a:rPr>
              <a:t>La autoridad administrativa fundará y motivará su resolución, considerando</a:t>
            </a:r>
            <a:r>
              <a:rPr lang="es-MX" dirty="0" smtClean="0">
                <a:latin typeface="Soberana Sans" panose="02000000000000000000" pitchFamily="50" charset="0"/>
              </a:rPr>
              <a:t>:</a:t>
            </a:r>
            <a:endParaRPr lang="es-ES" dirty="0">
              <a:latin typeface="Soberana Sans" panose="02000000000000000000" pitchFamily="50" charset="0"/>
            </a:endParaRPr>
          </a:p>
          <a:p>
            <a:pPr marL="0" indent="0" algn="just">
              <a:buNone/>
            </a:pPr>
            <a:r>
              <a:rPr lang="es-MX" b="1" dirty="0">
                <a:latin typeface="Soberana Sans" panose="02000000000000000000" pitchFamily="50" charset="0"/>
              </a:rPr>
              <a:t>I. </a:t>
            </a:r>
            <a:r>
              <a:rPr lang="es-MX" dirty="0">
                <a:latin typeface="Soberana Sans" panose="02000000000000000000" pitchFamily="50" charset="0"/>
              </a:rPr>
              <a:t>Los daños que se hubieren producido o puedan producirse</a:t>
            </a:r>
            <a:r>
              <a:rPr lang="es-MX" dirty="0" smtClean="0">
                <a:latin typeface="Soberana Sans" panose="02000000000000000000" pitchFamily="50" charset="0"/>
              </a:rPr>
              <a:t>;</a:t>
            </a:r>
            <a:r>
              <a:rPr lang="es-MX" dirty="0">
                <a:latin typeface="Soberana Sans" panose="02000000000000000000" pitchFamily="50" charset="0"/>
              </a:rPr>
              <a:t> </a:t>
            </a:r>
            <a:endParaRPr lang="es-ES" dirty="0">
              <a:latin typeface="Soberana Sans" panose="02000000000000000000" pitchFamily="50" charset="0"/>
            </a:endParaRPr>
          </a:p>
          <a:p>
            <a:pPr marL="0" indent="0" algn="just">
              <a:buNone/>
            </a:pPr>
            <a:r>
              <a:rPr lang="es-MX" b="1" dirty="0">
                <a:latin typeface="Soberana Sans" panose="02000000000000000000" pitchFamily="50" charset="0"/>
              </a:rPr>
              <a:t>II. </a:t>
            </a:r>
            <a:r>
              <a:rPr lang="es-MX" dirty="0">
                <a:latin typeface="Soberana Sans" panose="02000000000000000000" pitchFamily="50" charset="0"/>
              </a:rPr>
              <a:t>El carácter intencional o no de la acción u omisión constitutiva de la infracción</a:t>
            </a:r>
            <a:r>
              <a:rPr lang="es-MX" dirty="0" smtClean="0">
                <a:latin typeface="Soberana Sans" panose="02000000000000000000" pitchFamily="50" charset="0"/>
              </a:rPr>
              <a:t>;</a:t>
            </a:r>
            <a:r>
              <a:rPr lang="es-MX" dirty="0">
                <a:latin typeface="Soberana Sans" panose="02000000000000000000" pitchFamily="50" charset="0"/>
              </a:rPr>
              <a:t> </a:t>
            </a:r>
            <a:endParaRPr lang="es-ES" dirty="0">
              <a:latin typeface="Soberana Sans" panose="02000000000000000000" pitchFamily="50" charset="0"/>
            </a:endParaRPr>
          </a:p>
          <a:p>
            <a:pPr marL="0" indent="0" algn="just">
              <a:buNone/>
            </a:pPr>
            <a:r>
              <a:rPr lang="es-MX" b="1" dirty="0">
                <a:latin typeface="Soberana Sans" panose="02000000000000000000" pitchFamily="50" charset="0"/>
              </a:rPr>
              <a:t>III. </a:t>
            </a:r>
            <a:r>
              <a:rPr lang="es-MX" dirty="0">
                <a:latin typeface="Soberana Sans" panose="02000000000000000000" pitchFamily="50" charset="0"/>
              </a:rPr>
              <a:t>La gravedad de la infracción; </a:t>
            </a:r>
            <a:r>
              <a:rPr lang="es-MX" dirty="0" smtClean="0">
                <a:latin typeface="Soberana Sans" panose="02000000000000000000" pitchFamily="50" charset="0"/>
              </a:rPr>
              <a:t>y</a:t>
            </a:r>
            <a:r>
              <a:rPr lang="es-MX" dirty="0">
                <a:latin typeface="Soberana Sans" panose="02000000000000000000" pitchFamily="50" charset="0"/>
              </a:rPr>
              <a:t> </a:t>
            </a:r>
            <a:endParaRPr lang="es-ES" dirty="0">
              <a:latin typeface="Soberana Sans" panose="02000000000000000000" pitchFamily="50" charset="0"/>
            </a:endParaRPr>
          </a:p>
          <a:p>
            <a:pPr marL="0" indent="0" algn="just">
              <a:buNone/>
            </a:pPr>
            <a:r>
              <a:rPr lang="es-MX" b="1" dirty="0">
                <a:latin typeface="Soberana Sans" panose="02000000000000000000" pitchFamily="50" charset="0"/>
              </a:rPr>
              <a:t>IV. </a:t>
            </a:r>
            <a:r>
              <a:rPr lang="es-MX" dirty="0">
                <a:latin typeface="Soberana Sans" panose="02000000000000000000" pitchFamily="50" charset="0"/>
              </a:rPr>
              <a:t>La reincidencia del infractor.  </a:t>
            </a:r>
            <a:endParaRPr lang="es-ES" dirty="0">
              <a:latin typeface="Soberana Sans" panose="02000000000000000000" pitchFamily="50" charset="0"/>
            </a:endParaRPr>
          </a:p>
          <a:p>
            <a:pPr marL="0" indent="0" algn="just">
              <a:buNone/>
            </a:pPr>
            <a:r>
              <a:rPr lang="es-MX" b="1" dirty="0">
                <a:latin typeface="Soberana Sans" panose="02000000000000000000" pitchFamily="50" charset="0"/>
              </a:rPr>
              <a:t>Artículo 74.- </a:t>
            </a:r>
            <a:r>
              <a:rPr lang="es-MX" dirty="0">
                <a:latin typeface="Soberana Sans" panose="02000000000000000000" pitchFamily="50" charset="0"/>
              </a:rPr>
              <a:t>Una vez oído al infractor y desahogadas las pruebas ofrecidas y admitidas, se procederá, dentro de los diez días siguientes, a dictar por escrito la </a:t>
            </a:r>
            <a:r>
              <a:rPr lang="es-MX" b="1" u="sng" dirty="0">
                <a:latin typeface="Soberana Sans" panose="02000000000000000000" pitchFamily="50" charset="0"/>
              </a:rPr>
              <a:t>resolución </a:t>
            </a:r>
            <a:r>
              <a:rPr lang="es-MX" dirty="0">
                <a:latin typeface="Soberana Sans" panose="02000000000000000000" pitchFamily="50" charset="0"/>
              </a:rPr>
              <a:t>que proceda, la cual será notificada en forma personal o por correo certificado.  </a:t>
            </a:r>
            <a:endParaRPr lang="es-ES" dirty="0">
              <a:latin typeface="Soberana Sans" panose="02000000000000000000" pitchFamily="50" charset="0"/>
            </a:endParaRPr>
          </a:p>
          <a:p>
            <a:pPr marL="0" indent="0" algn="just">
              <a:buNone/>
            </a:pPr>
            <a:r>
              <a:rPr lang="es-MX" b="1" dirty="0">
                <a:latin typeface="Soberana Sans" panose="02000000000000000000" pitchFamily="50" charset="0"/>
              </a:rPr>
              <a:t>Artículo 75.- </a:t>
            </a:r>
            <a:r>
              <a:rPr lang="es-MX" dirty="0">
                <a:latin typeface="Soberana Sans" panose="02000000000000000000" pitchFamily="50" charset="0"/>
              </a:rPr>
              <a:t>Las autoridades competentes harán uso de las medidas legales necesarias, incluyendo el auxilio de la fuerza pública, para lograr la ejecución de las sanciones y medidas de seguridad que procedan. </a:t>
            </a:r>
            <a:endParaRPr lang="es-ES" dirty="0">
              <a:latin typeface="Soberana Sans" panose="02000000000000000000" pitchFamily="50" charset="0"/>
            </a:endParaRPr>
          </a:p>
          <a:p>
            <a:pPr marL="0" indent="0" algn="ctr">
              <a:buNone/>
            </a:pPr>
            <a:endParaRPr lang="es-MX" dirty="0" smtClean="0">
              <a:latin typeface="Soberana Sans" panose="02000000000000000000" pitchFamily="50" charset="0"/>
            </a:endParaRPr>
          </a:p>
          <a:p>
            <a:pPr marL="0" indent="0">
              <a:buNone/>
            </a:pPr>
            <a:endParaRPr lang="es-ES" dirty="0">
              <a:latin typeface="Soberana Sans" panose="02000000000000000000" pitchFamily="50" charset="0"/>
            </a:endParaRPr>
          </a:p>
          <a:p>
            <a:pPr marL="0" indent="0">
              <a:buNone/>
            </a:pPr>
            <a:endParaRPr lang="es-ES" dirty="0">
              <a:latin typeface="Soberana Sans" panose="02000000000000000000" pitchFamily="50" charset="0"/>
            </a:endParaRPr>
          </a:p>
        </p:txBody>
      </p:sp>
    </p:spTree>
    <p:extLst>
      <p:ext uri="{BB962C8B-B14F-4D97-AF65-F5344CB8AC3E}">
        <p14:creationId xmlns:p14="http://schemas.microsoft.com/office/powerpoint/2010/main" val="31793837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415636"/>
            <a:ext cx="10991850" cy="6004214"/>
          </a:xfrm>
        </p:spPr>
        <p:txBody>
          <a:bodyPr>
            <a:normAutofit/>
          </a:bodyPr>
          <a:lstStyle/>
          <a:p>
            <a:pPr marL="0" indent="0" algn="ctr">
              <a:buNone/>
            </a:pPr>
            <a:endParaRPr lang="es-MX" sz="3200" b="1" dirty="0" smtClean="0"/>
          </a:p>
          <a:p>
            <a:pPr marL="0" indent="0" algn="ctr">
              <a:buNone/>
            </a:pPr>
            <a:r>
              <a:rPr lang="es-MX" sz="3200" b="1" dirty="0" smtClean="0">
                <a:latin typeface="Soberana Sans" panose="02000000000000000000" pitchFamily="50" charset="0"/>
              </a:rPr>
              <a:t>MEDIDAS </a:t>
            </a:r>
            <a:r>
              <a:rPr lang="es-MX" sz="3200" b="1" dirty="0">
                <a:latin typeface="Soberana Sans" panose="02000000000000000000" pitchFamily="50" charset="0"/>
              </a:rPr>
              <a:t>DE </a:t>
            </a:r>
            <a:r>
              <a:rPr lang="es-MX" sz="3200" b="1" dirty="0" smtClean="0">
                <a:latin typeface="Soberana Sans" panose="02000000000000000000" pitchFamily="50" charset="0"/>
              </a:rPr>
              <a:t>SEGURIDAD</a:t>
            </a:r>
          </a:p>
          <a:p>
            <a:pPr marL="0" indent="0" algn="ctr">
              <a:buNone/>
            </a:pPr>
            <a:endParaRPr lang="es-ES" sz="3200" dirty="0">
              <a:latin typeface="Soberana Sans" panose="02000000000000000000" pitchFamily="50" charset="0"/>
            </a:endParaRPr>
          </a:p>
          <a:p>
            <a:pPr algn="just"/>
            <a:r>
              <a:rPr lang="es-MX" b="1" dirty="0" smtClean="0">
                <a:latin typeface="Soberana Sans" panose="02000000000000000000" pitchFamily="50" charset="0"/>
              </a:rPr>
              <a:t>Artículo </a:t>
            </a:r>
            <a:r>
              <a:rPr lang="es-MX" b="1" dirty="0">
                <a:latin typeface="Soberana Sans" panose="02000000000000000000" pitchFamily="50" charset="0"/>
              </a:rPr>
              <a:t>81.- </a:t>
            </a:r>
            <a:r>
              <a:rPr lang="es-MX" dirty="0">
                <a:latin typeface="Soberana Sans" panose="02000000000000000000" pitchFamily="50" charset="0"/>
              </a:rPr>
              <a:t>Se consideran medidas de seguridad las disposiciones que dicte la autoridad competente para proteger la salud y la seguridad públicas. Las medidas de seguridad se establecerán en cada caso por las leyes administrativas. </a:t>
            </a:r>
            <a:endParaRPr lang="es-ES" dirty="0">
              <a:latin typeface="Soberana Sans" panose="02000000000000000000" pitchFamily="50" charset="0"/>
            </a:endParaRPr>
          </a:p>
          <a:p>
            <a:pPr algn="just"/>
            <a:endParaRPr lang="es-ES" dirty="0">
              <a:latin typeface="Soberana Sans" panose="02000000000000000000" pitchFamily="50" charset="0"/>
            </a:endParaRPr>
          </a:p>
          <a:p>
            <a:pPr algn="just"/>
            <a:r>
              <a:rPr lang="es-MX" b="1" dirty="0">
                <a:latin typeface="Soberana Sans" panose="02000000000000000000" pitchFamily="50" charset="0"/>
              </a:rPr>
              <a:t>Artículo 82.-</a:t>
            </a:r>
            <a:r>
              <a:rPr lang="es-MX" dirty="0">
                <a:latin typeface="Soberana Sans" panose="02000000000000000000" pitchFamily="50" charset="0"/>
              </a:rPr>
              <a:t> Las autoridades administrativas con base en los resultados de la visita de verificación o del informe de la misma, podrán dictar </a:t>
            </a:r>
            <a:r>
              <a:rPr lang="es-MX" b="1" dirty="0">
                <a:latin typeface="Soberana Sans" panose="02000000000000000000" pitchFamily="50" charset="0"/>
              </a:rPr>
              <a:t>medidas de seguridad </a:t>
            </a:r>
            <a:r>
              <a:rPr lang="es-MX" dirty="0">
                <a:latin typeface="Soberana Sans" panose="02000000000000000000" pitchFamily="50" charset="0"/>
              </a:rPr>
              <a:t>para corregir las irregularidades que se hubiesen encontrado, notificándolas al interesado y otorgándole un plazo adecuado para su realización. Dichas medidas tendrán la duración estrictamente necesaria para la corrección de las irregularidades respectivas. </a:t>
            </a:r>
            <a:endParaRPr lang="es-ES" dirty="0">
              <a:latin typeface="Soberana Sans" panose="02000000000000000000" pitchFamily="50" charset="0"/>
            </a:endParaRPr>
          </a:p>
          <a:p>
            <a:endParaRPr lang="es-ES" dirty="0"/>
          </a:p>
        </p:txBody>
      </p:sp>
    </p:spTree>
    <p:extLst>
      <p:ext uri="{BB962C8B-B14F-4D97-AF65-F5344CB8AC3E}">
        <p14:creationId xmlns:p14="http://schemas.microsoft.com/office/powerpoint/2010/main" val="38377815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655782" y="980728"/>
            <a:ext cx="10954327" cy="6771084"/>
          </a:xfrm>
          <a:prstGeom prst="rect">
            <a:avLst/>
          </a:prstGeom>
        </p:spPr>
        <p:txBody>
          <a:bodyPr wrap="square">
            <a:spAutoFit/>
          </a:bodyPr>
          <a:lstStyle/>
          <a:p>
            <a:endParaRPr lang="es-MX" dirty="0">
              <a:solidFill>
                <a:prstClr val="black"/>
              </a:solidFill>
              <a:latin typeface="Calibri"/>
            </a:endParaRPr>
          </a:p>
          <a:p>
            <a:pPr algn="ctr"/>
            <a:endParaRPr lang="es-MX" sz="3200" dirty="0" smtClean="0"/>
          </a:p>
          <a:p>
            <a:pPr algn="ctr"/>
            <a:endParaRPr lang="es-MX" sz="3200" dirty="0"/>
          </a:p>
          <a:p>
            <a:pPr algn="ctr"/>
            <a:endParaRPr lang="es-MX" sz="3200" dirty="0" smtClean="0"/>
          </a:p>
          <a:p>
            <a:pPr algn="ctr"/>
            <a:endParaRPr lang="es-MX" sz="3200" dirty="0" smtClean="0">
              <a:latin typeface="Soberana Sans" panose="02000000000000000000" pitchFamily="50" charset="0"/>
            </a:endParaRPr>
          </a:p>
          <a:p>
            <a:pPr algn="ctr"/>
            <a:r>
              <a:rPr lang="es-MX" sz="4000" dirty="0" smtClean="0">
                <a:solidFill>
                  <a:schemeClr val="accent1">
                    <a:lumMod val="75000"/>
                  </a:schemeClr>
                </a:solidFill>
                <a:latin typeface="Soberana Sans" panose="02000000000000000000" pitchFamily="50" charset="0"/>
                <a:hlinkClick r:id="rId2"/>
              </a:rPr>
              <a:t>POR SU ATENCIÓN, GRACIAS</a:t>
            </a:r>
            <a:endParaRPr lang="es-MX" sz="4000" dirty="0" smtClean="0">
              <a:solidFill>
                <a:schemeClr val="accent1">
                  <a:lumMod val="75000"/>
                </a:schemeClr>
              </a:solidFill>
              <a:latin typeface="Soberana Sans" panose="02000000000000000000" pitchFamily="50" charset="0"/>
              <a:hlinkClick r:id="rId2"/>
            </a:endParaRPr>
          </a:p>
          <a:p>
            <a:pPr algn="ctr"/>
            <a:endParaRPr lang="es-MX" sz="2400" dirty="0" smtClean="0">
              <a:solidFill>
                <a:schemeClr val="accent1">
                  <a:lumMod val="75000"/>
                </a:schemeClr>
              </a:solidFill>
              <a:latin typeface="Soberana Sans" panose="02000000000000000000" pitchFamily="50" charset="0"/>
              <a:hlinkClick r:id="rId2"/>
            </a:endParaRPr>
          </a:p>
          <a:p>
            <a:pPr algn="ctr"/>
            <a:r>
              <a:rPr lang="es-MX" sz="2400" dirty="0" smtClean="0">
                <a:solidFill>
                  <a:schemeClr val="accent1">
                    <a:lumMod val="75000"/>
                  </a:schemeClr>
                </a:solidFill>
                <a:latin typeface="Soberana Sans" panose="02000000000000000000" pitchFamily="50" charset="0"/>
                <a:hlinkClick r:id="rId2"/>
              </a:rPr>
              <a:t>www.gob.mx/conagua</a:t>
            </a:r>
            <a:endParaRPr lang="es-MX" sz="2400" dirty="0">
              <a:solidFill>
                <a:schemeClr val="accent1">
                  <a:lumMod val="75000"/>
                </a:schemeClr>
              </a:solidFill>
              <a:latin typeface="Soberana Sans" panose="02000000000000000000" pitchFamily="50" charset="0"/>
            </a:endParaRPr>
          </a:p>
          <a:p>
            <a:pPr algn="ctr"/>
            <a:endParaRPr lang="es-MX" sz="2400" dirty="0">
              <a:solidFill>
                <a:schemeClr val="accent1">
                  <a:lumMod val="75000"/>
                </a:schemeClr>
              </a:solidFill>
              <a:latin typeface="Soberana Sans" panose="02000000000000000000" pitchFamily="50" charset="0"/>
            </a:endParaRPr>
          </a:p>
          <a:p>
            <a:pPr algn="ctr"/>
            <a:r>
              <a:rPr lang="es-MX" sz="2400" dirty="0">
                <a:solidFill>
                  <a:schemeClr val="accent1">
                    <a:lumMod val="75000"/>
                  </a:schemeClr>
                </a:solidFill>
                <a:latin typeface="Soberana Sans" panose="02000000000000000000" pitchFamily="50" charset="0"/>
              </a:rPr>
              <a:t>81-26-01-50</a:t>
            </a:r>
          </a:p>
          <a:p>
            <a:pPr algn="ctr"/>
            <a:endParaRPr lang="es-MX" sz="2400" dirty="0">
              <a:latin typeface="Soberana Sans" panose="02000000000000000000" pitchFamily="50" charset="0"/>
            </a:endParaRPr>
          </a:p>
          <a:p>
            <a:pPr algn="ctr"/>
            <a:r>
              <a:rPr lang="es-MX" sz="2400" dirty="0" smtClean="0">
                <a:latin typeface="Soberana Sans" panose="02000000000000000000" pitchFamily="50" charset="0"/>
              </a:rPr>
              <a:t>Monterrey</a:t>
            </a:r>
            <a:r>
              <a:rPr lang="es-MX" sz="2400" dirty="0">
                <a:latin typeface="Soberana Sans" panose="02000000000000000000" pitchFamily="50" charset="0"/>
              </a:rPr>
              <a:t>, Nuevo </a:t>
            </a:r>
            <a:r>
              <a:rPr lang="es-MX" sz="2400" dirty="0" smtClean="0">
                <a:latin typeface="Soberana Sans" panose="02000000000000000000" pitchFamily="50" charset="0"/>
              </a:rPr>
              <a:t>León; 12 de abril de 2018 </a:t>
            </a:r>
            <a:endParaRPr lang="es-MX" sz="2400" dirty="0">
              <a:latin typeface="Soberana Sans" panose="02000000000000000000" pitchFamily="50" charset="0"/>
            </a:endParaRPr>
          </a:p>
          <a:p>
            <a:pPr algn="ctr"/>
            <a:endParaRPr lang="es-MX" sz="2400" dirty="0">
              <a:latin typeface="Soberana Sans" panose="02000000000000000000" pitchFamily="50" charset="0"/>
            </a:endParaRPr>
          </a:p>
          <a:p>
            <a:pPr algn="ctr"/>
            <a:endParaRPr lang="es-MX" sz="2000" dirty="0">
              <a:solidFill>
                <a:prstClr val="black"/>
              </a:solidFill>
              <a:latin typeface="Soberana Sans" panose="02000000000000000000" pitchFamily="50" charset="0"/>
            </a:endParaRPr>
          </a:p>
          <a:p>
            <a:pPr algn="ctr"/>
            <a:endParaRPr lang="es-MX" sz="2000" dirty="0">
              <a:solidFill>
                <a:prstClr val="black"/>
              </a:solidFill>
              <a:latin typeface="Soberana Sans" panose="02000000000000000000" pitchFamily="50" charset="0"/>
            </a:endParaRPr>
          </a:p>
          <a:p>
            <a:pPr algn="ctr"/>
            <a:endParaRPr lang="es-MX" sz="2000" dirty="0">
              <a:solidFill>
                <a:prstClr val="black"/>
              </a:solidFill>
              <a:latin typeface="Calibri"/>
            </a:endParaRPr>
          </a:p>
          <a:p>
            <a:pPr algn="ctr"/>
            <a:endParaRPr lang="es-MX" sz="2000" dirty="0"/>
          </a:p>
        </p:txBody>
      </p:sp>
    </p:spTree>
    <p:extLst>
      <p:ext uri="{BB962C8B-B14F-4D97-AF65-F5344CB8AC3E}">
        <p14:creationId xmlns:p14="http://schemas.microsoft.com/office/powerpoint/2010/main" val="30133168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9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31938"/>
            <a:ext cx="12192000" cy="4326061"/>
          </a:xfrm>
          <a:prstGeom prst="rect">
            <a:avLst/>
          </a:prstGeom>
        </p:spPr>
      </p:pic>
      <p:sp>
        <p:nvSpPr>
          <p:cNvPr id="3" name="Marcador de contenido 2"/>
          <p:cNvSpPr>
            <a:spLocks noGrp="1"/>
          </p:cNvSpPr>
          <p:nvPr>
            <p:ph idx="1"/>
          </p:nvPr>
        </p:nvSpPr>
        <p:spPr>
          <a:xfrm>
            <a:off x="838200" y="554182"/>
            <a:ext cx="10515600" cy="5622781"/>
          </a:xfrm>
        </p:spPr>
        <p:txBody>
          <a:bodyPr>
            <a:normAutofit/>
          </a:bodyPr>
          <a:lstStyle/>
          <a:p>
            <a:pPr marL="0" indent="0" algn="ctr">
              <a:buNone/>
            </a:pPr>
            <a:endParaRPr lang="es-MX" sz="3600" b="1" dirty="0" smtClean="0">
              <a:latin typeface="Soberana Sans" panose="02000000000000000000" pitchFamily="50" charset="0"/>
            </a:endParaRPr>
          </a:p>
          <a:p>
            <a:pPr marL="0" indent="0" algn="ctr">
              <a:buNone/>
            </a:pPr>
            <a:r>
              <a:rPr lang="es-MX" sz="4000" b="1" dirty="0" smtClean="0">
                <a:latin typeface="Soberana Sans" panose="02000000000000000000" pitchFamily="50" charset="0"/>
              </a:rPr>
              <a:t>Ley de Aguas Nacionales </a:t>
            </a:r>
          </a:p>
          <a:p>
            <a:pPr marL="0" indent="0" algn="ctr">
              <a:buNone/>
            </a:pPr>
            <a:r>
              <a:rPr lang="es-MX" sz="4000" b="1" dirty="0" smtClean="0">
                <a:latin typeface="Soberana Sans" panose="02000000000000000000" pitchFamily="50" charset="0"/>
              </a:rPr>
              <a:t>y </a:t>
            </a:r>
          </a:p>
          <a:p>
            <a:pPr marL="0" indent="0" algn="ctr">
              <a:buNone/>
            </a:pPr>
            <a:r>
              <a:rPr lang="es-MX" sz="4000" b="1" dirty="0" smtClean="0">
                <a:latin typeface="Soberana Sans" panose="02000000000000000000" pitchFamily="50" charset="0"/>
              </a:rPr>
              <a:t>Ley Federal de Procedimiento Administrativo</a:t>
            </a:r>
            <a:endParaRPr lang="es-ES" sz="4000" dirty="0">
              <a:latin typeface="Soberana Sans" panose="02000000000000000000" pitchFamily="50" charset="0"/>
            </a:endParaRPr>
          </a:p>
        </p:txBody>
      </p:sp>
    </p:spTree>
    <p:extLst>
      <p:ext uri="{BB962C8B-B14F-4D97-AF65-F5344CB8AC3E}">
        <p14:creationId xmlns:p14="http://schemas.microsoft.com/office/powerpoint/2010/main" val="161369715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30200" y="147783"/>
            <a:ext cx="11065510" cy="6355888"/>
          </a:xfrm>
        </p:spPr>
        <p:txBody>
          <a:bodyPr>
            <a:normAutofit fontScale="85000" lnSpcReduction="20000"/>
          </a:bodyPr>
          <a:lstStyle/>
          <a:p>
            <a:pPr marL="0" indent="0" algn="ctr">
              <a:buNone/>
            </a:pPr>
            <a:endParaRPr lang="es-MX" sz="2800" b="1" dirty="0" smtClean="0">
              <a:latin typeface="Soberana Sans" panose="02000000000000000000" pitchFamily="50" charset="0"/>
            </a:endParaRPr>
          </a:p>
          <a:p>
            <a:pPr marL="0" lvl="0" indent="0" algn="ctr">
              <a:buClr>
                <a:srgbClr val="90C226"/>
              </a:buClr>
              <a:buNone/>
            </a:pPr>
            <a:r>
              <a:rPr lang="es-MX" sz="2600" b="1" dirty="0">
                <a:solidFill>
                  <a:prstClr val="black">
                    <a:lumMod val="75000"/>
                    <a:lumOff val="25000"/>
                  </a:prstClr>
                </a:solidFill>
                <a:latin typeface="Soberana Sans" pitchFamily="50" charset="0"/>
              </a:rPr>
              <a:t>CONSTITUCIÓN POLÍTICA DE LOS ESTADOS UNIDOS MEXICANOS</a:t>
            </a:r>
          </a:p>
          <a:p>
            <a:pPr marL="0" lvl="0" indent="0" algn="ctr">
              <a:buClr>
                <a:srgbClr val="90C226"/>
              </a:buClr>
              <a:buNone/>
            </a:pPr>
            <a:endParaRPr lang="es-MX" sz="1900" b="1" dirty="0">
              <a:solidFill>
                <a:prstClr val="black">
                  <a:lumMod val="75000"/>
                  <a:lumOff val="25000"/>
                </a:prstClr>
              </a:solidFill>
              <a:latin typeface="Soberana Sans" pitchFamily="50" charset="0"/>
            </a:endParaRPr>
          </a:p>
          <a:p>
            <a:pPr marL="0" lvl="0" indent="0" algn="just">
              <a:buClr>
                <a:srgbClr val="90C226"/>
              </a:buClr>
              <a:buNone/>
            </a:pPr>
            <a:r>
              <a:rPr lang="es-MX" sz="2600" b="1" dirty="0">
                <a:solidFill>
                  <a:prstClr val="black">
                    <a:lumMod val="75000"/>
                    <a:lumOff val="25000"/>
                  </a:prstClr>
                </a:solidFill>
                <a:latin typeface="Soberana Sans" pitchFamily="50" charset="0"/>
              </a:rPr>
              <a:t>Artículo 27.</a:t>
            </a:r>
            <a:r>
              <a:rPr lang="es-MX" sz="2600" dirty="0">
                <a:solidFill>
                  <a:prstClr val="black">
                    <a:lumMod val="75000"/>
                    <a:lumOff val="25000"/>
                  </a:prstClr>
                </a:solidFill>
                <a:latin typeface="Soberana Sans" panose="02000000000000000000" pitchFamily="50" charset="0"/>
              </a:rPr>
              <a:t> La propiedad de las tierras y aguas comprendidas dentro de los límites del territorio nacional, corresponde originariamente a la Nación, la cual ha tenido y tiene el derecho de transmitir el dominio de ellas a los particulares, constituyendo la propiedad privada.</a:t>
            </a:r>
          </a:p>
          <a:p>
            <a:pPr marL="0" indent="0" algn="ctr">
              <a:buNone/>
            </a:pPr>
            <a:r>
              <a:rPr lang="es-MX" sz="2800" b="1" dirty="0" smtClean="0">
                <a:latin typeface="Soberana Sans" panose="02000000000000000000" pitchFamily="50" charset="0"/>
              </a:rPr>
              <a:t>LEY DE AGUAS NACIONALES</a:t>
            </a:r>
          </a:p>
          <a:p>
            <a:pPr marL="0" indent="0" algn="ctr">
              <a:buNone/>
            </a:pPr>
            <a:endParaRPr lang="es-ES" sz="3500" b="1" dirty="0" smtClean="0">
              <a:latin typeface="Soberana Sans" panose="02000000000000000000" pitchFamily="50" charset="0"/>
            </a:endParaRPr>
          </a:p>
          <a:p>
            <a:pPr algn="just"/>
            <a:r>
              <a:rPr lang="es-ES" sz="2600" b="1" dirty="0" smtClean="0">
                <a:latin typeface="Soberana Sans" panose="02000000000000000000" pitchFamily="50" charset="0"/>
              </a:rPr>
              <a:t>ARTÍCULO 1.</a:t>
            </a:r>
            <a:r>
              <a:rPr lang="es-ES" sz="2600" dirty="0" smtClean="0">
                <a:latin typeface="Soberana Sans" panose="02000000000000000000" pitchFamily="50" charset="0"/>
              </a:rPr>
              <a:t> La presente Ley es reglamentaria del Artículo 27 de la Constitución Política de los Estados Unidos Mexicanos en materia de aguas nacionales; es de observancia general en todo el territorio nacional, sus disposiciones son de </a:t>
            </a:r>
            <a:r>
              <a:rPr lang="es-ES" sz="2600" b="1" u="sng" dirty="0" smtClean="0">
                <a:latin typeface="Soberana Sans" panose="02000000000000000000" pitchFamily="50" charset="0"/>
              </a:rPr>
              <a:t>orden público e interés social</a:t>
            </a:r>
            <a:r>
              <a:rPr lang="es-ES" sz="2600" b="1" dirty="0" smtClean="0">
                <a:latin typeface="Soberana Sans" panose="02000000000000000000" pitchFamily="50" charset="0"/>
              </a:rPr>
              <a:t> </a:t>
            </a:r>
            <a:r>
              <a:rPr lang="es-ES" sz="2600" dirty="0" smtClean="0">
                <a:latin typeface="Soberana Sans" panose="02000000000000000000" pitchFamily="50" charset="0"/>
              </a:rPr>
              <a:t>y tiene por objeto regular la explotación, uso o aprovechamiento de dichas aguas, su distribución y control, así como la preservación de su cantidad y calidad para lograr su desarrollo integral sustentable.</a:t>
            </a:r>
          </a:p>
          <a:p>
            <a:pPr marL="0" indent="0" algn="ctr">
              <a:buNone/>
            </a:pPr>
            <a:endParaRPr lang="es-MX" b="1" dirty="0" smtClean="0">
              <a:latin typeface="Soberana Sans" panose="02000000000000000000" pitchFamily="50" charset="0"/>
            </a:endParaRPr>
          </a:p>
          <a:p>
            <a:pPr marL="0" indent="0" algn="ctr">
              <a:buNone/>
            </a:pPr>
            <a:r>
              <a:rPr lang="es-MX" dirty="0" smtClean="0">
                <a:latin typeface="Soberana Sans" pitchFamily="50" charset="0"/>
              </a:rPr>
              <a:t>                   </a:t>
            </a:r>
            <a:endParaRPr lang="es-MX" b="1" dirty="0" smtClean="0">
              <a:latin typeface="Soberana Sans" panose="02000000000000000000" pitchFamily="50" charset="0"/>
            </a:endParaRPr>
          </a:p>
          <a:p>
            <a:endParaRPr lang="es-ES" dirty="0">
              <a:latin typeface="Soberana Sans" panose="02000000000000000000" pitchFamily="50" charset="0"/>
            </a:endParaRPr>
          </a:p>
        </p:txBody>
      </p:sp>
    </p:spTree>
    <p:extLst>
      <p:ext uri="{BB962C8B-B14F-4D97-AF65-F5344CB8AC3E}">
        <p14:creationId xmlns:p14="http://schemas.microsoft.com/office/powerpoint/2010/main" val="19966160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78691" y="428625"/>
            <a:ext cx="11526982" cy="6129192"/>
          </a:xfrm>
        </p:spPr>
        <p:txBody>
          <a:bodyPr>
            <a:normAutofit fontScale="92500" lnSpcReduction="10000"/>
          </a:bodyPr>
          <a:lstStyle/>
          <a:p>
            <a:pPr marL="0" indent="0" algn="ctr">
              <a:buNone/>
            </a:pPr>
            <a:r>
              <a:rPr lang="es-MX" sz="3200" b="1" dirty="0" smtClean="0">
                <a:latin typeface="Soberana Sans" panose="02000000000000000000" pitchFamily="50" charset="0"/>
              </a:rPr>
              <a:t>Ley de Aguas Nacionales</a:t>
            </a:r>
            <a:endParaRPr lang="es-ES" sz="3200" b="1" dirty="0" smtClean="0">
              <a:latin typeface="Soberana Sans" panose="02000000000000000000" pitchFamily="50" charset="0"/>
            </a:endParaRPr>
          </a:p>
          <a:p>
            <a:pPr marL="0" indent="0" algn="ctr">
              <a:buNone/>
            </a:pPr>
            <a:endParaRPr lang="es-ES" sz="3200" dirty="0">
              <a:latin typeface="Soberana Sans" panose="02000000000000000000" pitchFamily="50" charset="0"/>
            </a:endParaRPr>
          </a:p>
          <a:p>
            <a:pPr algn="just"/>
            <a:r>
              <a:rPr lang="es-ES" b="1" dirty="0" smtClean="0">
                <a:latin typeface="Soberana Sans" panose="02000000000000000000" pitchFamily="50" charset="0"/>
              </a:rPr>
              <a:t>ARTÍCULO </a:t>
            </a:r>
            <a:r>
              <a:rPr lang="es-ES" b="1" dirty="0">
                <a:latin typeface="Soberana Sans" panose="02000000000000000000" pitchFamily="50" charset="0"/>
              </a:rPr>
              <a:t>4.</a:t>
            </a:r>
            <a:r>
              <a:rPr lang="es-ES" dirty="0">
                <a:latin typeface="Soberana Sans" panose="02000000000000000000" pitchFamily="50" charset="0"/>
              </a:rPr>
              <a:t> La autoridad y administración en materia de aguas nacionales y de sus bienes públicos inherentes corresponde al </a:t>
            </a:r>
            <a:r>
              <a:rPr lang="es-ES" b="1" dirty="0">
                <a:latin typeface="Soberana Sans" panose="02000000000000000000" pitchFamily="50" charset="0"/>
              </a:rPr>
              <a:t>Ejecutivo Federal</a:t>
            </a:r>
            <a:r>
              <a:rPr lang="es-ES" dirty="0">
                <a:latin typeface="Soberana Sans" panose="02000000000000000000" pitchFamily="50" charset="0"/>
              </a:rPr>
              <a:t>, quien la ejercerá directamente o a través de </a:t>
            </a:r>
            <a:r>
              <a:rPr lang="es-ES" b="1" dirty="0">
                <a:latin typeface="Soberana Sans" panose="02000000000000000000" pitchFamily="50" charset="0"/>
              </a:rPr>
              <a:t>"la Comisión".</a:t>
            </a:r>
          </a:p>
          <a:p>
            <a:pPr marL="0" indent="0" algn="just">
              <a:buNone/>
            </a:pPr>
            <a:endParaRPr lang="es-ES" dirty="0">
              <a:latin typeface="Soberana Sans" panose="02000000000000000000" pitchFamily="50" charset="0"/>
            </a:endParaRPr>
          </a:p>
          <a:p>
            <a:pPr algn="just"/>
            <a:r>
              <a:rPr lang="es-ES" b="1" dirty="0">
                <a:latin typeface="Soberana Sans" panose="02000000000000000000" pitchFamily="50" charset="0"/>
              </a:rPr>
              <a:t>ARTÍCULO 7.</a:t>
            </a:r>
            <a:r>
              <a:rPr lang="es-ES" dirty="0">
                <a:latin typeface="Soberana Sans" panose="02000000000000000000" pitchFamily="50" charset="0"/>
              </a:rPr>
              <a:t> Se declara de </a:t>
            </a:r>
            <a:r>
              <a:rPr lang="es-ES" b="1" dirty="0">
                <a:latin typeface="Soberana Sans" panose="02000000000000000000" pitchFamily="50" charset="0"/>
              </a:rPr>
              <a:t>utilidad pública</a:t>
            </a:r>
            <a:r>
              <a:rPr lang="es-ES" dirty="0" smtClean="0">
                <a:latin typeface="Soberana Sans" panose="02000000000000000000" pitchFamily="50" charset="0"/>
              </a:rPr>
              <a:t>:</a:t>
            </a:r>
            <a:endParaRPr lang="es-ES" dirty="0">
              <a:latin typeface="Soberana Sans" panose="02000000000000000000" pitchFamily="50" charset="0"/>
            </a:endParaRPr>
          </a:p>
          <a:p>
            <a:pPr marL="0" indent="0" algn="just">
              <a:buNone/>
            </a:pPr>
            <a:r>
              <a:rPr lang="es-ES" b="1" dirty="0">
                <a:latin typeface="Soberana Sans" panose="02000000000000000000" pitchFamily="50" charset="0"/>
              </a:rPr>
              <a:t>I.</a:t>
            </a:r>
            <a:r>
              <a:rPr lang="es-ES" dirty="0">
                <a:latin typeface="Soberana Sans" panose="02000000000000000000" pitchFamily="50" charset="0"/>
              </a:rPr>
              <a:t> La gestión integrada de los recursos hídricos, superficiales y del subsuelo, a partir de las cuencas hidrológicas en el territorio nacional, como prioridad y asunto de seguridad nacional;</a:t>
            </a:r>
          </a:p>
          <a:p>
            <a:pPr marL="0" indent="0" algn="just">
              <a:buNone/>
            </a:pPr>
            <a:r>
              <a:rPr lang="es-ES" dirty="0">
                <a:latin typeface="Soberana Sans" panose="02000000000000000000" pitchFamily="50" charset="0"/>
              </a:rPr>
              <a:t> </a:t>
            </a:r>
          </a:p>
          <a:p>
            <a:pPr marL="0" indent="0" algn="just">
              <a:buNone/>
            </a:pPr>
            <a:r>
              <a:rPr lang="es-ES" b="1" dirty="0">
                <a:latin typeface="Soberana Sans" panose="02000000000000000000" pitchFamily="50" charset="0"/>
              </a:rPr>
              <a:t>III.</a:t>
            </a:r>
            <a:r>
              <a:rPr lang="es-ES" dirty="0">
                <a:latin typeface="Soberana Sans" panose="02000000000000000000" pitchFamily="50" charset="0"/>
              </a:rPr>
              <a:t> La instalación de los dispositivos necesarios para la medición de la cantidad y calidad de las aguas nacionales y en general para la medición del ciclo hidrológico</a:t>
            </a:r>
            <a:r>
              <a:rPr lang="es-ES" dirty="0" smtClean="0">
                <a:latin typeface="Soberana Sans" panose="02000000000000000000" pitchFamily="50" charset="0"/>
              </a:rPr>
              <a:t>;</a:t>
            </a:r>
          </a:p>
          <a:p>
            <a:pPr algn="just"/>
            <a:endParaRPr lang="es-ES" dirty="0" smtClean="0">
              <a:latin typeface="Soberana Sans" panose="02000000000000000000" pitchFamily="50" charset="0"/>
            </a:endParaRPr>
          </a:p>
          <a:p>
            <a:pPr algn="just"/>
            <a:r>
              <a:rPr lang="es-ES" b="1" dirty="0">
                <a:latin typeface="Soberana Sans" panose="02000000000000000000" pitchFamily="50" charset="0"/>
              </a:rPr>
              <a:t>ARTÍCULO 7 BIS.</a:t>
            </a:r>
            <a:r>
              <a:rPr lang="es-ES" dirty="0">
                <a:latin typeface="Soberana Sans" panose="02000000000000000000" pitchFamily="50" charset="0"/>
              </a:rPr>
              <a:t> Se declara de </a:t>
            </a:r>
            <a:r>
              <a:rPr lang="es-ES" b="1" dirty="0">
                <a:latin typeface="Soberana Sans" panose="02000000000000000000" pitchFamily="50" charset="0"/>
              </a:rPr>
              <a:t>interés público</a:t>
            </a:r>
            <a:r>
              <a:rPr lang="es-ES" dirty="0" smtClean="0">
                <a:latin typeface="Soberana Sans" panose="02000000000000000000" pitchFamily="50" charset="0"/>
              </a:rPr>
              <a:t>:</a:t>
            </a:r>
          </a:p>
          <a:p>
            <a:pPr marL="0" indent="0" algn="just">
              <a:buNone/>
            </a:pPr>
            <a:endParaRPr lang="es-ES" b="1" dirty="0">
              <a:latin typeface="Soberana Sans" panose="02000000000000000000" pitchFamily="50" charset="0"/>
            </a:endParaRPr>
          </a:p>
          <a:p>
            <a:pPr marL="0" indent="0" algn="just">
              <a:buNone/>
            </a:pPr>
            <a:r>
              <a:rPr lang="es-ES" b="1" dirty="0" smtClean="0">
                <a:latin typeface="Soberana Sans" panose="02000000000000000000" pitchFamily="50" charset="0"/>
              </a:rPr>
              <a:t>VII</a:t>
            </a:r>
            <a:r>
              <a:rPr lang="es-ES" b="1" dirty="0">
                <a:latin typeface="Soberana Sans" panose="02000000000000000000" pitchFamily="50" charset="0"/>
              </a:rPr>
              <a:t>.</a:t>
            </a:r>
            <a:r>
              <a:rPr lang="es-ES" dirty="0">
                <a:latin typeface="Soberana Sans" panose="02000000000000000000" pitchFamily="50" charset="0"/>
              </a:rPr>
              <a:t> El control de la extracción y de la explotación, uso o aprovechamiento de las aguas superficiales y del subsuelo;</a:t>
            </a:r>
          </a:p>
          <a:p>
            <a:pPr marL="0" indent="0" algn="just">
              <a:buNone/>
            </a:pPr>
            <a:r>
              <a:rPr lang="es-MX" b="1" dirty="0" smtClean="0">
                <a:latin typeface="Soberana Sans" panose="02000000000000000000" pitchFamily="50" charset="0"/>
              </a:rPr>
              <a:t>XI</a:t>
            </a:r>
            <a:r>
              <a:rPr lang="es-MX" b="1" dirty="0">
                <a:latin typeface="Soberana Sans" panose="02000000000000000000" pitchFamily="50" charset="0"/>
              </a:rPr>
              <a:t>.</a:t>
            </a:r>
            <a:r>
              <a:rPr lang="es-MX" dirty="0">
                <a:latin typeface="Soberana Sans" panose="02000000000000000000" pitchFamily="50" charset="0"/>
              </a:rPr>
              <a:t> La sustentabilidad ambiental y la prevención de la sobreexplotación de los acuíferos.</a:t>
            </a:r>
            <a:endParaRPr lang="es-ES" dirty="0">
              <a:latin typeface="Soberana Sans" panose="02000000000000000000" pitchFamily="50" charset="0"/>
            </a:endParaRPr>
          </a:p>
          <a:p>
            <a:endParaRPr lang="es-ES" dirty="0">
              <a:latin typeface="Soberana Sans" panose="02000000000000000000" pitchFamily="50" charset="0"/>
            </a:endParaRPr>
          </a:p>
          <a:p>
            <a:endParaRPr lang="es-ES" dirty="0">
              <a:latin typeface="Soberana Sans" panose="02000000000000000000" pitchFamily="50" charset="0"/>
            </a:endParaRPr>
          </a:p>
          <a:p>
            <a:pPr marL="0" indent="0">
              <a:buNone/>
            </a:pPr>
            <a:endParaRPr lang="es-ES" dirty="0">
              <a:latin typeface="Soberana Sans" panose="02000000000000000000" pitchFamily="50" charset="0"/>
            </a:endParaRPr>
          </a:p>
        </p:txBody>
      </p:sp>
    </p:spTree>
    <p:extLst>
      <p:ext uri="{BB962C8B-B14F-4D97-AF65-F5344CB8AC3E}">
        <p14:creationId xmlns:p14="http://schemas.microsoft.com/office/powerpoint/2010/main" val="24627570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redondeado 9"/>
          <p:cNvSpPr/>
          <p:nvPr/>
        </p:nvSpPr>
        <p:spPr>
          <a:xfrm>
            <a:off x="4899659" y="4876800"/>
            <a:ext cx="7144558" cy="18669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Rectángulo redondeado 7"/>
          <p:cNvSpPr/>
          <p:nvPr/>
        </p:nvSpPr>
        <p:spPr>
          <a:xfrm>
            <a:off x="7961152" y="3103927"/>
            <a:ext cx="2063692" cy="19294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Rectángulo redondeado 6"/>
          <p:cNvSpPr/>
          <p:nvPr/>
        </p:nvSpPr>
        <p:spPr>
          <a:xfrm>
            <a:off x="7290033" y="2449585"/>
            <a:ext cx="3808602" cy="327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Rectángulo redondeado 5"/>
          <p:cNvSpPr/>
          <p:nvPr/>
        </p:nvSpPr>
        <p:spPr>
          <a:xfrm>
            <a:off x="2600587" y="2441196"/>
            <a:ext cx="1702965" cy="3523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Rectángulo redondeado 4"/>
          <p:cNvSpPr/>
          <p:nvPr/>
        </p:nvSpPr>
        <p:spPr>
          <a:xfrm>
            <a:off x="838200" y="988291"/>
            <a:ext cx="11206018" cy="93287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 name="Elipse 3"/>
          <p:cNvSpPr/>
          <p:nvPr/>
        </p:nvSpPr>
        <p:spPr>
          <a:xfrm>
            <a:off x="4470401" y="295564"/>
            <a:ext cx="3759200" cy="461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 name="Marcador de contenido 2"/>
          <p:cNvSpPr>
            <a:spLocks noGrp="1"/>
          </p:cNvSpPr>
          <p:nvPr>
            <p:ph idx="1"/>
          </p:nvPr>
        </p:nvSpPr>
        <p:spPr>
          <a:xfrm>
            <a:off x="838200" y="193963"/>
            <a:ext cx="11206018" cy="6751781"/>
          </a:xfrm>
        </p:spPr>
        <p:txBody>
          <a:bodyPr>
            <a:normAutofit fontScale="62500" lnSpcReduction="20000"/>
          </a:bodyPr>
          <a:lstStyle/>
          <a:p>
            <a:pPr marL="0" indent="0" algn="ctr">
              <a:buNone/>
            </a:pPr>
            <a:endParaRPr lang="es-ES" b="1" dirty="0" smtClean="0"/>
          </a:p>
          <a:p>
            <a:pPr marL="0" indent="0" algn="ctr">
              <a:buNone/>
            </a:pPr>
            <a:r>
              <a:rPr lang="es-ES" sz="2200" b="1" dirty="0" smtClean="0">
                <a:latin typeface="Soberana Sans" panose="02000000000000000000" pitchFamily="50" charset="0"/>
              </a:rPr>
              <a:t>Comisión Nacional del Agua</a:t>
            </a:r>
          </a:p>
          <a:p>
            <a:pPr marL="0" indent="0">
              <a:buNone/>
            </a:pPr>
            <a:endParaRPr lang="es-ES" sz="1900" b="1" dirty="0" smtClean="0">
              <a:latin typeface="Soberana Sans" panose="02000000000000000000" pitchFamily="50" charset="0"/>
            </a:endParaRPr>
          </a:p>
          <a:p>
            <a:pPr marL="0" indent="0" algn="just">
              <a:buNone/>
            </a:pPr>
            <a:r>
              <a:rPr lang="es-ES" sz="1900" b="1" dirty="0" smtClean="0">
                <a:latin typeface="Soberana Sans" panose="02000000000000000000" pitchFamily="50" charset="0"/>
              </a:rPr>
              <a:t>ARTÍCULO 9.</a:t>
            </a:r>
            <a:r>
              <a:rPr lang="es-ES" sz="1900" dirty="0" smtClean="0">
                <a:latin typeface="Soberana Sans" panose="02000000000000000000" pitchFamily="50" charset="0"/>
              </a:rPr>
              <a:t> "La Comisión" es un órgano administrativo desconcentrado de "la Secretaría", que se regula conforme a las disposiciones de esta Ley y sus reglamentos, de la Ley Orgánica de la Administración Pública Federal y de su Reglamento Interior.</a:t>
            </a:r>
          </a:p>
          <a:p>
            <a:pPr marL="0" indent="0" algn="just">
              <a:buNone/>
            </a:pPr>
            <a:r>
              <a:rPr lang="es-ES" sz="1900" dirty="0" smtClean="0">
                <a:latin typeface="Soberana Sans" panose="02000000000000000000" pitchFamily="50" charset="0"/>
              </a:rPr>
              <a:t>Tiene por </a:t>
            </a:r>
            <a:r>
              <a:rPr lang="es-ES" sz="1900" b="1" u="sng" dirty="0" smtClean="0">
                <a:latin typeface="Soberana Sans" panose="02000000000000000000" pitchFamily="50" charset="0"/>
              </a:rPr>
              <a:t>OBJETO</a:t>
            </a:r>
            <a:r>
              <a:rPr lang="es-ES" sz="1900" dirty="0" smtClean="0">
                <a:latin typeface="Soberana Sans" panose="02000000000000000000" pitchFamily="50" charset="0"/>
              </a:rPr>
              <a:t> ejercer las atribuciones que le corresponden a la autoridad en materia hídrica y constituirse como el Órgano Superior con carácter técnico, normativo y consultivo de la Federación, en materia de gestión integrada de los recursos hídricos, incluyendo la administración, regulación, control y protección del dominio público hídrico.</a:t>
            </a:r>
          </a:p>
          <a:p>
            <a:pPr marL="0" indent="0" algn="ctr">
              <a:buNone/>
            </a:pPr>
            <a:r>
              <a:rPr lang="es-ES" sz="1900" dirty="0" smtClean="0">
                <a:latin typeface="Soberana Sans" panose="02000000000000000000" pitchFamily="50" charset="0"/>
              </a:rPr>
              <a:t>Ejercicio de sus atribuciones se organiza en 2 modalidades:</a:t>
            </a:r>
          </a:p>
          <a:p>
            <a:pPr marL="0" indent="0">
              <a:buNone/>
            </a:pPr>
            <a:endParaRPr lang="es-ES" sz="1900" dirty="0" smtClean="0">
              <a:latin typeface="Soberana Sans" panose="02000000000000000000" pitchFamily="50" charset="0"/>
            </a:endParaRPr>
          </a:p>
          <a:p>
            <a:pPr marL="0" indent="0">
              <a:buNone/>
            </a:pPr>
            <a:r>
              <a:rPr lang="es-ES" sz="1900" dirty="0" smtClean="0">
                <a:latin typeface="Soberana Sans" panose="02000000000000000000" pitchFamily="50" charset="0"/>
              </a:rPr>
              <a:t>                                                  </a:t>
            </a:r>
            <a:r>
              <a:rPr lang="es-ES" sz="1900" b="1" dirty="0" smtClean="0">
                <a:latin typeface="Soberana Sans" panose="02000000000000000000" pitchFamily="50" charset="0"/>
              </a:rPr>
              <a:t>Nivel Nacional                                                                                     Nivel Regional Hidrológico – Administrativo</a:t>
            </a:r>
          </a:p>
          <a:p>
            <a:pPr marL="0" indent="0">
              <a:buNone/>
            </a:pPr>
            <a:r>
              <a:rPr lang="es-ES" sz="1900" dirty="0" smtClean="0">
                <a:latin typeface="Soberana Sans" panose="02000000000000000000" pitchFamily="50" charset="0"/>
              </a:rPr>
              <a:t>                                                                                                                                                                                            a través de sus </a:t>
            </a:r>
          </a:p>
          <a:p>
            <a:pPr marL="0" indent="0">
              <a:buNone/>
            </a:pPr>
            <a:r>
              <a:rPr lang="es-ES" sz="1900" b="1" dirty="0">
                <a:latin typeface="Soberana Sans" panose="02000000000000000000" pitchFamily="50" charset="0"/>
              </a:rPr>
              <a:t> </a:t>
            </a:r>
            <a:r>
              <a:rPr lang="es-ES" sz="1900" b="1" dirty="0" smtClean="0">
                <a:latin typeface="Soberana Sans" panose="02000000000000000000" pitchFamily="50" charset="0"/>
              </a:rPr>
              <a:t>                                                                                                                                                                                   Organismos de Cuenca.</a:t>
            </a:r>
          </a:p>
          <a:p>
            <a:pPr marL="0" indent="0">
              <a:buNone/>
            </a:pPr>
            <a:r>
              <a:rPr lang="es-ES" sz="1900" dirty="0" smtClean="0">
                <a:latin typeface="Soberana Sans" panose="02000000000000000000" pitchFamily="50" charset="0"/>
              </a:rPr>
              <a:t> </a:t>
            </a:r>
          </a:p>
          <a:p>
            <a:pPr marL="0" indent="0" algn="r">
              <a:buNone/>
            </a:pPr>
            <a:r>
              <a:rPr lang="es-ES" dirty="0" smtClean="0">
                <a:latin typeface="Soberana Sans" panose="02000000000000000000" pitchFamily="50" charset="0"/>
              </a:rPr>
              <a:t>Las atribuciones, funciones y actividades específicas en  materia operativa, ejecutiva, administrativa </a:t>
            </a:r>
          </a:p>
          <a:p>
            <a:pPr marL="0" indent="0" algn="r">
              <a:buNone/>
            </a:pPr>
            <a:r>
              <a:rPr lang="es-ES" dirty="0" smtClean="0">
                <a:latin typeface="Soberana Sans" panose="02000000000000000000" pitchFamily="50" charset="0"/>
              </a:rPr>
              <a:t>y jurídica, relativas al ámbito Federal en materia de aguas nacionales y su gestión.</a:t>
            </a:r>
          </a:p>
          <a:p>
            <a:pPr marL="0" indent="0" algn="r">
              <a:buNone/>
            </a:pPr>
            <a:endParaRPr lang="es-ES" b="1" dirty="0">
              <a:latin typeface="Soberana Sans" panose="02000000000000000000" pitchFamily="50" charset="0"/>
            </a:endParaRPr>
          </a:p>
          <a:p>
            <a:pPr marL="0" indent="0" algn="r">
              <a:buNone/>
            </a:pPr>
            <a:r>
              <a:rPr lang="es-ES" b="1" dirty="0" smtClean="0">
                <a:latin typeface="Soberana Sans" panose="02000000000000000000" pitchFamily="50" charset="0"/>
              </a:rPr>
              <a:t>ARTÍCULO </a:t>
            </a:r>
            <a:r>
              <a:rPr lang="es-ES" b="1" dirty="0">
                <a:latin typeface="Soberana Sans" panose="02000000000000000000" pitchFamily="50" charset="0"/>
              </a:rPr>
              <a:t>12 BIS </a:t>
            </a:r>
            <a:r>
              <a:rPr lang="es-ES" b="1" dirty="0" smtClean="0">
                <a:latin typeface="Soberana Sans" panose="02000000000000000000" pitchFamily="50" charset="0"/>
              </a:rPr>
              <a:t>6. </a:t>
            </a:r>
            <a:r>
              <a:rPr lang="es-ES" dirty="0" smtClean="0">
                <a:latin typeface="Soberana Sans" panose="02000000000000000000" pitchFamily="50" charset="0"/>
              </a:rPr>
              <a:t>Ejercerán </a:t>
            </a:r>
            <a:r>
              <a:rPr lang="es-ES" dirty="0">
                <a:latin typeface="Soberana Sans" panose="02000000000000000000" pitchFamily="50" charset="0"/>
              </a:rPr>
              <a:t>dentro de su ámbito territorial </a:t>
            </a:r>
            <a:r>
              <a:rPr lang="es-ES" dirty="0" smtClean="0">
                <a:latin typeface="Soberana Sans" panose="02000000000000000000" pitchFamily="50" charset="0"/>
              </a:rPr>
              <a:t>de </a:t>
            </a:r>
            <a:r>
              <a:rPr lang="es-ES" dirty="0">
                <a:latin typeface="Soberana Sans" panose="02000000000000000000" pitchFamily="50" charset="0"/>
              </a:rPr>
              <a:t>competencia las atribuciones siguientes</a:t>
            </a:r>
            <a:r>
              <a:rPr lang="es-ES" dirty="0" smtClean="0">
                <a:latin typeface="Soberana Sans" panose="02000000000000000000" pitchFamily="50" charset="0"/>
              </a:rPr>
              <a:t>:</a:t>
            </a:r>
          </a:p>
          <a:p>
            <a:pPr marL="0" indent="0" algn="r">
              <a:buNone/>
            </a:pPr>
            <a:endParaRPr lang="es-ES" dirty="0" smtClean="0">
              <a:latin typeface="Soberana Sans" panose="02000000000000000000" pitchFamily="50" charset="0"/>
            </a:endParaRPr>
          </a:p>
          <a:p>
            <a:pPr algn="r"/>
            <a:r>
              <a:rPr lang="es-ES" b="1" dirty="0">
                <a:latin typeface="Soberana Sans" panose="02000000000000000000" pitchFamily="50" charset="0"/>
              </a:rPr>
              <a:t>XXII.</a:t>
            </a:r>
            <a:r>
              <a:rPr lang="es-ES" dirty="0">
                <a:latin typeface="Soberana Sans" panose="02000000000000000000" pitchFamily="50" charset="0"/>
              </a:rPr>
              <a:t> Realizar toda clase de actos jurídicos que sean necesarios </a:t>
            </a:r>
            <a:r>
              <a:rPr lang="es-ES" dirty="0" smtClean="0">
                <a:latin typeface="Soberana Sans" panose="02000000000000000000" pitchFamily="50" charset="0"/>
              </a:rPr>
              <a:t>para cumplir con sus fines, así como</a:t>
            </a:r>
          </a:p>
          <a:p>
            <a:pPr marL="0" indent="0" algn="r">
              <a:buNone/>
            </a:pPr>
            <a:r>
              <a:rPr lang="es-ES" dirty="0" smtClean="0">
                <a:latin typeface="Soberana Sans" panose="02000000000000000000" pitchFamily="50" charset="0"/>
              </a:rPr>
              <a:t> </a:t>
            </a:r>
            <a:r>
              <a:rPr lang="es-ES" dirty="0">
                <a:latin typeface="Soberana Sans" panose="02000000000000000000" pitchFamily="50" charset="0"/>
              </a:rPr>
              <a:t>aquellos que fueren necesarios </a:t>
            </a:r>
            <a:r>
              <a:rPr lang="es-ES" dirty="0" smtClean="0">
                <a:latin typeface="Soberana Sans" panose="02000000000000000000" pitchFamily="50" charset="0"/>
              </a:rPr>
              <a:t>para </a:t>
            </a:r>
            <a:r>
              <a:rPr lang="es-ES" dirty="0">
                <a:latin typeface="Soberana Sans" panose="02000000000000000000" pitchFamily="50" charset="0"/>
              </a:rPr>
              <a:t>la gestión de las aguas nacionales, </a:t>
            </a:r>
            <a:r>
              <a:rPr lang="es-ES" dirty="0" smtClean="0">
                <a:latin typeface="Soberana Sans" panose="02000000000000000000" pitchFamily="50" charset="0"/>
              </a:rPr>
              <a:t>incluyendo su administración </a:t>
            </a:r>
          </a:p>
          <a:p>
            <a:pPr marL="0" indent="0" algn="r">
              <a:buNone/>
            </a:pPr>
            <a:r>
              <a:rPr lang="es-ES" dirty="0" smtClean="0">
                <a:latin typeface="Soberana Sans" panose="02000000000000000000" pitchFamily="50" charset="0"/>
              </a:rPr>
              <a:t>y </a:t>
            </a:r>
            <a:r>
              <a:rPr lang="es-ES" dirty="0">
                <a:latin typeface="Soberana Sans" panose="02000000000000000000" pitchFamily="50" charset="0"/>
              </a:rPr>
              <a:t>de </a:t>
            </a:r>
            <a:r>
              <a:rPr lang="es-ES" dirty="0" smtClean="0">
                <a:latin typeface="Soberana Sans" panose="02000000000000000000" pitchFamily="50" charset="0"/>
              </a:rPr>
              <a:t>sus </a:t>
            </a:r>
            <a:r>
              <a:rPr lang="es-ES" dirty="0">
                <a:latin typeface="Soberana Sans" panose="02000000000000000000" pitchFamily="50" charset="0"/>
              </a:rPr>
              <a:t>bienes públicos inherentes, así como de los demás bienes </a:t>
            </a:r>
            <a:r>
              <a:rPr lang="es-ES" dirty="0" smtClean="0">
                <a:latin typeface="Soberana Sans" panose="02000000000000000000" pitchFamily="50" charset="0"/>
              </a:rPr>
              <a:t>y recursos </a:t>
            </a:r>
            <a:r>
              <a:rPr lang="es-ES" dirty="0">
                <a:latin typeface="Soberana Sans" panose="02000000000000000000" pitchFamily="50" charset="0"/>
              </a:rPr>
              <a:t>a su cargo;</a:t>
            </a:r>
          </a:p>
          <a:p>
            <a:pPr marL="0" indent="0" algn="r">
              <a:buNone/>
            </a:pPr>
            <a:r>
              <a:rPr lang="es-ES" dirty="0">
                <a:latin typeface="Soberana Sans" panose="02000000000000000000" pitchFamily="50" charset="0"/>
              </a:rPr>
              <a:t> </a:t>
            </a:r>
          </a:p>
          <a:p>
            <a:pPr algn="r"/>
            <a:r>
              <a:rPr lang="es-ES" b="1" dirty="0">
                <a:latin typeface="Soberana Sans" panose="02000000000000000000" pitchFamily="50" charset="0"/>
              </a:rPr>
              <a:t>XXIII.</a:t>
            </a:r>
            <a:r>
              <a:rPr lang="es-ES" dirty="0">
                <a:latin typeface="Soberana Sans" panose="02000000000000000000" pitchFamily="50" charset="0"/>
              </a:rPr>
              <a:t> Vigilar el cumplimiento de la presente Ley, aplicar las sanciones que </a:t>
            </a:r>
            <a:r>
              <a:rPr lang="es-ES" dirty="0" smtClean="0">
                <a:latin typeface="Soberana Sans" panose="02000000000000000000" pitchFamily="50" charset="0"/>
              </a:rPr>
              <a:t>le </a:t>
            </a:r>
            <a:r>
              <a:rPr lang="es-ES" dirty="0">
                <a:latin typeface="Soberana Sans" panose="02000000000000000000" pitchFamily="50" charset="0"/>
              </a:rPr>
              <a:t>correspondan y </a:t>
            </a:r>
            <a:r>
              <a:rPr lang="es-ES" dirty="0" smtClean="0">
                <a:latin typeface="Soberana Sans" panose="02000000000000000000" pitchFamily="50" charset="0"/>
              </a:rPr>
              <a:t>ejercer</a:t>
            </a:r>
          </a:p>
          <a:p>
            <a:pPr marL="0" indent="0" algn="r">
              <a:buNone/>
            </a:pPr>
            <a:r>
              <a:rPr lang="es-ES" dirty="0" smtClean="0">
                <a:latin typeface="Soberana Sans" panose="02000000000000000000" pitchFamily="50" charset="0"/>
              </a:rPr>
              <a:t> </a:t>
            </a:r>
            <a:r>
              <a:rPr lang="es-ES" dirty="0">
                <a:latin typeface="Soberana Sans" panose="02000000000000000000" pitchFamily="50" charset="0"/>
              </a:rPr>
              <a:t>los actos de autoridad en materia de agua y su gestión </a:t>
            </a:r>
            <a:r>
              <a:rPr lang="es-ES" dirty="0" smtClean="0">
                <a:latin typeface="Soberana Sans" panose="02000000000000000000" pitchFamily="50" charset="0"/>
              </a:rPr>
              <a:t>que </a:t>
            </a:r>
            <a:r>
              <a:rPr lang="es-ES" dirty="0">
                <a:latin typeface="Soberana Sans" panose="02000000000000000000" pitchFamily="50" charset="0"/>
              </a:rPr>
              <a:t>correspondan al ámbito federal y </a:t>
            </a:r>
            <a:r>
              <a:rPr lang="es-ES" dirty="0" smtClean="0">
                <a:latin typeface="Soberana Sans" panose="02000000000000000000" pitchFamily="50" charset="0"/>
              </a:rPr>
              <a:t>que </a:t>
            </a:r>
            <a:r>
              <a:rPr lang="es-ES" dirty="0">
                <a:latin typeface="Soberana Sans" panose="02000000000000000000" pitchFamily="50" charset="0"/>
              </a:rPr>
              <a:t>no </a:t>
            </a:r>
            <a:endParaRPr lang="es-ES" dirty="0" smtClean="0">
              <a:latin typeface="Soberana Sans" panose="02000000000000000000" pitchFamily="50" charset="0"/>
            </a:endParaRPr>
          </a:p>
          <a:p>
            <a:pPr marL="0" indent="0" algn="r">
              <a:buNone/>
            </a:pPr>
            <a:r>
              <a:rPr lang="es-ES" dirty="0" smtClean="0">
                <a:latin typeface="Soberana Sans" panose="02000000000000000000" pitchFamily="50" charset="0"/>
              </a:rPr>
              <a:t>estén </a:t>
            </a:r>
            <a:r>
              <a:rPr lang="es-ES" dirty="0">
                <a:latin typeface="Soberana Sans" panose="02000000000000000000" pitchFamily="50" charset="0"/>
              </a:rPr>
              <a:t>reservados al Ejecutivo </a:t>
            </a:r>
            <a:r>
              <a:rPr lang="es-ES" dirty="0" smtClean="0">
                <a:latin typeface="Soberana Sans" panose="02000000000000000000" pitchFamily="50" charset="0"/>
              </a:rPr>
              <a:t>Federal </a:t>
            </a:r>
            <a:r>
              <a:rPr lang="es-ES" dirty="0">
                <a:latin typeface="Soberana Sans" panose="02000000000000000000" pitchFamily="50" charset="0"/>
              </a:rPr>
              <a:t>o a "la Comisión";</a:t>
            </a:r>
          </a:p>
          <a:p>
            <a:pPr marL="0" indent="0" algn="r">
              <a:buNone/>
            </a:pPr>
            <a:endParaRPr lang="es-MX" dirty="0" smtClean="0">
              <a:latin typeface="Soberana Sans" panose="02000000000000000000" pitchFamily="50" charset="0"/>
            </a:endParaRPr>
          </a:p>
          <a:p>
            <a:pPr marL="0" indent="0" algn="r">
              <a:buNone/>
            </a:pPr>
            <a:endParaRPr lang="es-MX" dirty="0"/>
          </a:p>
          <a:p>
            <a:pPr marL="0" indent="0" algn="r">
              <a:buNone/>
            </a:pPr>
            <a:endParaRPr lang="es-MX" dirty="0" smtClean="0"/>
          </a:p>
          <a:p>
            <a:pPr marL="0" indent="0" algn="r">
              <a:buNone/>
            </a:pPr>
            <a:endParaRPr lang="es-ES" dirty="0" smtClean="0"/>
          </a:p>
          <a:p>
            <a:pPr marL="0" indent="0" algn="r">
              <a:buNone/>
            </a:pPr>
            <a:endParaRPr lang="es-ES" dirty="0" smtClean="0"/>
          </a:p>
          <a:p>
            <a:endParaRPr lang="es-ES" dirty="0"/>
          </a:p>
        </p:txBody>
      </p:sp>
      <p:cxnSp>
        <p:nvCxnSpPr>
          <p:cNvPr id="35" name="Conector recto de flecha 34"/>
          <p:cNvCxnSpPr/>
          <p:nvPr/>
        </p:nvCxnSpPr>
        <p:spPr>
          <a:xfrm>
            <a:off x="6372225" y="757382"/>
            <a:ext cx="0" cy="23090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Conector recto 36"/>
          <p:cNvCxnSpPr/>
          <p:nvPr/>
        </p:nvCxnSpPr>
        <p:spPr>
          <a:xfrm flipV="1">
            <a:off x="3457575" y="2238375"/>
            <a:ext cx="5972175" cy="381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Conector recto de flecha 42"/>
          <p:cNvCxnSpPr/>
          <p:nvPr/>
        </p:nvCxnSpPr>
        <p:spPr>
          <a:xfrm flipH="1">
            <a:off x="3457575" y="2266950"/>
            <a:ext cx="9525" cy="17424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Conector recto de flecha 44"/>
          <p:cNvCxnSpPr/>
          <p:nvPr/>
        </p:nvCxnSpPr>
        <p:spPr>
          <a:xfrm>
            <a:off x="9429750" y="2238375"/>
            <a:ext cx="0" cy="20282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Conector recto 46"/>
          <p:cNvCxnSpPr/>
          <p:nvPr/>
        </p:nvCxnSpPr>
        <p:spPr>
          <a:xfrm>
            <a:off x="6372225" y="2152650"/>
            <a:ext cx="0" cy="1143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Conector recto de flecha 48"/>
          <p:cNvCxnSpPr/>
          <p:nvPr/>
        </p:nvCxnSpPr>
        <p:spPr>
          <a:xfrm>
            <a:off x="9515475" y="2793534"/>
            <a:ext cx="9525" cy="31161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2" name="Flecha abajo 51"/>
          <p:cNvSpPr/>
          <p:nvPr/>
        </p:nvSpPr>
        <p:spPr>
          <a:xfrm>
            <a:off x="8782050" y="3342837"/>
            <a:ext cx="114300" cy="322627"/>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4" name="Flecha abajo 53"/>
          <p:cNvSpPr/>
          <p:nvPr/>
        </p:nvSpPr>
        <p:spPr>
          <a:xfrm>
            <a:off x="8782050" y="4113577"/>
            <a:ext cx="133350" cy="295275"/>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11982695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71920" y="267854"/>
            <a:ext cx="11348605" cy="6228195"/>
          </a:xfrm>
        </p:spPr>
        <p:txBody>
          <a:bodyPr>
            <a:normAutofit fontScale="92500" lnSpcReduction="20000"/>
          </a:bodyPr>
          <a:lstStyle/>
          <a:p>
            <a:pPr marL="0" indent="0" algn="ctr">
              <a:buNone/>
            </a:pPr>
            <a:r>
              <a:rPr lang="es-ES" sz="2600" b="1" dirty="0" smtClean="0">
                <a:latin typeface="Soberana Sans" panose="02000000000000000000" pitchFamily="50" charset="0"/>
              </a:rPr>
              <a:t>Principios Política </a:t>
            </a:r>
            <a:r>
              <a:rPr lang="es-ES" sz="2600" b="1" dirty="0">
                <a:latin typeface="Soberana Sans" panose="02000000000000000000" pitchFamily="50" charset="0"/>
              </a:rPr>
              <a:t>Hídrica Nacional</a:t>
            </a:r>
            <a:endParaRPr lang="es-ES" sz="2600" dirty="0">
              <a:latin typeface="Soberana Sans" panose="02000000000000000000" pitchFamily="50" charset="0"/>
            </a:endParaRPr>
          </a:p>
          <a:p>
            <a:pPr marL="0" indent="0">
              <a:buNone/>
            </a:pPr>
            <a:endParaRPr lang="es-ES" b="1" dirty="0" smtClean="0">
              <a:latin typeface="Soberana Sans" panose="02000000000000000000" pitchFamily="50" charset="0"/>
            </a:endParaRPr>
          </a:p>
          <a:p>
            <a:pPr marL="0" indent="0" algn="just">
              <a:buNone/>
            </a:pPr>
            <a:r>
              <a:rPr lang="es-ES" b="1" dirty="0" smtClean="0">
                <a:latin typeface="Soberana Sans" panose="02000000000000000000" pitchFamily="50" charset="0"/>
              </a:rPr>
              <a:t>ARTÍCULO </a:t>
            </a:r>
            <a:r>
              <a:rPr lang="es-ES" b="1" dirty="0">
                <a:latin typeface="Soberana Sans" panose="02000000000000000000" pitchFamily="50" charset="0"/>
              </a:rPr>
              <a:t>14 BIS 5.</a:t>
            </a:r>
            <a:r>
              <a:rPr lang="es-ES" dirty="0">
                <a:latin typeface="Soberana Sans" panose="02000000000000000000" pitchFamily="50" charset="0"/>
              </a:rPr>
              <a:t> Los principios que sustentan la política hídrica nacional son:</a:t>
            </a:r>
          </a:p>
          <a:p>
            <a:pPr marL="0" indent="0" algn="just">
              <a:buNone/>
            </a:pPr>
            <a:r>
              <a:rPr lang="es-ES" b="1" dirty="0">
                <a:latin typeface="Soberana Sans" panose="02000000000000000000" pitchFamily="50" charset="0"/>
              </a:rPr>
              <a:t>I.</a:t>
            </a:r>
            <a:r>
              <a:rPr lang="es-ES" dirty="0">
                <a:latin typeface="Soberana Sans" panose="02000000000000000000" pitchFamily="50" charset="0"/>
              </a:rPr>
              <a:t> El agua es un bien de dominio público federal, vital, vulnerable y finito, con valor social, económico y ambiental, cuya preservación en cantidad y calidad y sustentabilidad es tarea fundamental del Estado y la Sociedad, así como prioridad y asunto de seguridad nacional;</a:t>
            </a:r>
          </a:p>
          <a:p>
            <a:pPr algn="just"/>
            <a:r>
              <a:rPr lang="es-ES" b="1" dirty="0">
                <a:latin typeface="Soberana Sans" panose="02000000000000000000" pitchFamily="50" charset="0"/>
              </a:rPr>
              <a:t>XVI.</a:t>
            </a:r>
            <a:r>
              <a:rPr lang="es-ES" dirty="0">
                <a:latin typeface="Soberana Sans" panose="02000000000000000000" pitchFamily="50" charset="0"/>
              </a:rPr>
              <a:t> Los usuarios del agua deben pagar por su explotación, uso o aprovechamiento bajo el principio de "usuario-pagador" de acuerdo con lo dispuesto en la Ley Federal de Derechos;</a:t>
            </a:r>
          </a:p>
          <a:p>
            <a:pPr marL="0" indent="0" algn="just">
              <a:buNone/>
            </a:pPr>
            <a:endParaRPr lang="es-ES" dirty="0">
              <a:latin typeface="Soberana Sans" panose="02000000000000000000" pitchFamily="50" charset="0"/>
            </a:endParaRPr>
          </a:p>
          <a:p>
            <a:pPr algn="just"/>
            <a:r>
              <a:rPr lang="es-ES" b="1" dirty="0">
                <a:latin typeface="Soberana Sans" panose="02000000000000000000" pitchFamily="50" charset="0"/>
              </a:rPr>
              <a:t>XVII.</a:t>
            </a:r>
            <a:r>
              <a:rPr lang="es-ES" dirty="0">
                <a:latin typeface="Soberana Sans" panose="02000000000000000000" pitchFamily="50" charset="0"/>
              </a:rPr>
              <a:t> Las personas físicas o morales que contaminen los recursos hídricos son responsables de restaurar su calidad, y se aplicará el principio de que "quien contamina, paga", conforme a las Leyes en la materia</a:t>
            </a:r>
            <a:r>
              <a:rPr lang="es-ES" dirty="0" smtClean="0">
                <a:latin typeface="Soberana Sans" panose="02000000000000000000" pitchFamily="50" charset="0"/>
              </a:rPr>
              <a:t>;</a:t>
            </a:r>
          </a:p>
          <a:p>
            <a:pPr marL="0" indent="0" algn="ctr">
              <a:buNone/>
            </a:pPr>
            <a:endParaRPr lang="es-ES" b="1" dirty="0" smtClean="0">
              <a:latin typeface="Soberana Sans" panose="02000000000000000000" pitchFamily="50" charset="0"/>
            </a:endParaRPr>
          </a:p>
          <a:p>
            <a:pPr marL="0" indent="0" algn="ctr">
              <a:buNone/>
            </a:pPr>
            <a:r>
              <a:rPr lang="es-ES" sz="2600" b="1" dirty="0" smtClean="0">
                <a:latin typeface="Soberana Sans" panose="02000000000000000000" pitchFamily="50" charset="0"/>
              </a:rPr>
              <a:t>Concesiones </a:t>
            </a:r>
            <a:r>
              <a:rPr lang="es-ES" sz="2600" b="1" dirty="0">
                <a:latin typeface="Soberana Sans" panose="02000000000000000000" pitchFamily="50" charset="0"/>
              </a:rPr>
              <a:t>y Asignaciones</a:t>
            </a:r>
            <a:endParaRPr lang="es-ES" sz="2600" dirty="0">
              <a:latin typeface="Soberana Sans" panose="02000000000000000000" pitchFamily="50" charset="0"/>
            </a:endParaRPr>
          </a:p>
          <a:p>
            <a:pPr marL="0" indent="0">
              <a:buNone/>
            </a:pPr>
            <a:endParaRPr lang="es-ES" sz="2600" dirty="0">
              <a:latin typeface="Soberana Sans" panose="02000000000000000000" pitchFamily="50" charset="0"/>
            </a:endParaRPr>
          </a:p>
          <a:p>
            <a:pPr algn="just"/>
            <a:r>
              <a:rPr lang="es-ES" b="1" dirty="0">
                <a:latin typeface="Soberana Sans" panose="02000000000000000000" pitchFamily="50" charset="0"/>
              </a:rPr>
              <a:t>ARTÍCULO 20.</a:t>
            </a:r>
            <a:r>
              <a:rPr lang="es-ES" dirty="0">
                <a:latin typeface="Soberana Sans" panose="02000000000000000000" pitchFamily="50" charset="0"/>
              </a:rPr>
              <a:t> De conformidad con el carácter público del recurso hídrico, la explotación, uso o aprovechamiento de las aguas nacionales se realizará </a:t>
            </a:r>
            <a:r>
              <a:rPr lang="es-ES" b="1" dirty="0">
                <a:latin typeface="Soberana Sans" panose="02000000000000000000" pitchFamily="50" charset="0"/>
              </a:rPr>
              <a:t>mediante concesión o asignación otorgada por el Ejecutivo Federal a través de "la Comisión" por medio de los Organismos de Cuenca</a:t>
            </a:r>
            <a:r>
              <a:rPr lang="es-ES" dirty="0">
                <a:latin typeface="Soberana Sans" panose="02000000000000000000" pitchFamily="50" charset="0"/>
              </a:rPr>
              <a:t>, o directamente por ésta cuando así le competa, de acuerdo con las reglas y condiciones que dispone la presente Ley y sus reglamentos. Las concesiones y asignaciones se otorgarán después de considerar a las partes involucradas, y el costo económico y ambiental de las obras proyectadas.</a:t>
            </a:r>
          </a:p>
          <a:p>
            <a:endParaRPr lang="es-MX" dirty="0" smtClean="0">
              <a:latin typeface="Soberana Sans" panose="02000000000000000000" pitchFamily="50" charset="0"/>
            </a:endParaRPr>
          </a:p>
          <a:p>
            <a:endParaRPr lang="es-ES" dirty="0"/>
          </a:p>
          <a:p>
            <a:pPr marL="0" indent="0">
              <a:buNone/>
            </a:pPr>
            <a:endParaRPr lang="es-ES" dirty="0"/>
          </a:p>
          <a:p>
            <a:endParaRPr lang="es-ES" dirty="0"/>
          </a:p>
        </p:txBody>
      </p:sp>
    </p:spTree>
    <p:extLst>
      <p:ext uri="{BB962C8B-B14F-4D97-AF65-F5344CB8AC3E}">
        <p14:creationId xmlns:p14="http://schemas.microsoft.com/office/powerpoint/2010/main" val="409756640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93964"/>
            <a:ext cx="10515600" cy="5982999"/>
          </a:xfrm>
        </p:spPr>
        <p:txBody>
          <a:bodyPr>
            <a:normAutofit/>
          </a:bodyPr>
          <a:lstStyle/>
          <a:p>
            <a:pPr marL="0" indent="0" algn="ctr">
              <a:buNone/>
            </a:pPr>
            <a:endParaRPr lang="es-ES" sz="2400" b="1" dirty="0" smtClean="0"/>
          </a:p>
          <a:p>
            <a:pPr marL="0" indent="0" algn="ctr">
              <a:buNone/>
            </a:pPr>
            <a:r>
              <a:rPr lang="es-ES" sz="3200" b="1" dirty="0" smtClean="0">
                <a:latin typeface="Soberana Sans" panose="02000000000000000000" pitchFamily="50" charset="0"/>
              </a:rPr>
              <a:t>Registro Público de Derechos de Agua</a:t>
            </a:r>
            <a:endParaRPr lang="es-ES" sz="3200" dirty="0" smtClean="0">
              <a:latin typeface="Soberana Sans" panose="02000000000000000000" pitchFamily="50" charset="0"/>
            </a:endParaRPr>
          </a:p>
          <a:p>
            <a:pPr marL="0" indent="0" algn="ctr">
              <a:buNone/>
            </a:pPr>
            <a:r>
              <a:rPr lang="es-ES" b="1" dirty="0" smtClean="0">
                <a:latin typeface="Soberana Sans" panose="02000000000000000000" pitchFamily="50" charset="0"/>
              </a:rPr>
              <a:t> </a:t>
            </a:r>
            <a:endParaRPr lang="es-ES" dirty="0" smtClean="0">
              <a:latin typeface="Soberana Sans" panose="02000000000000000000" pitchFamily="50" charset="0"/>
            </a:endParaRPr>
          </a:p>
          <a:p>
            <a:pPr algn="just"/>
            <a:r>
              <a:rPr lang="es-ES" b="1" dirty="0" smtClean="0">
                <a:latin typeface="Soberana Sans" panose="02000000000000000000" pitchFamily="50" charset="0"/>
              </a:rPr>
              <a:t>ARTÍCULO 30. </a:t>
            </a:r>
            <a:r>
              <a:rPr lang="es-ES" dirty="0" smtClean="0">
                <a:latin typeface="Soberana Sans" panose="02000000000000000000" pitchFamily="50" charset="0"/>
              </a:rPr>
              <a:t>"La Comisión" en el ámbito nacional y los Organismos de Cuenca en el ámbito de las regiones hidrológico - administrativas, llevarán el Registro Público de Derechos de Agua.</a:t>
            </a:r>
          </a:p>
          <a:p>
            <a:endParaRPr lang="es-ES" b="1" dirty="0" smtClean="0">
              <a:latin typeface="Soberana Sans" panose="02000000000000000000" pitchFamily="50" charset="0"/>
            </a:endParaRPr>
          </a:p>
          <a:p>
            <a:pPr marL="0" indent="0" algn="ctr">
              <a:buNone/>
            </a:pPr>
            <a:r>
              <a:rPr lang="es-ES" sz="3200" b="1" dirty="0" smtClean="0">
                <a:latin typeface="Soberana Sans" panose="02000000000000000000" pitchFamily="50" charset="0"/>
              </a:rPr>
              <a:t>Transmisión </a:t>
            </a:r>
            <a:r>
              <a:rPr lang="es-ES" sz="3200" b="1" dirty="0">
                <a:latin typeface="Soberana Sans" panose="02000000000000000000" pitchFamily="50" charset="0"/>
              </a:rPr>
              <a:t>de Títulos</a:t>
            </a:r>
            <a:endParaRPr lang="es-ES" sz="3200" dirty="0">
              <a:latin typeface="Soberana Sans" panose="02000000000000000000" pitchFamily="50" charset="0"/>
            </a:endParaRPr>
          </a:p>
          <a:p>
            <a:pPr algn="just"/>
            <a:endParaRPr lang="es-ES" dirty="0">
              <a:latin typeface="Soberana Sans" panose="02000000000000000000" pitchFamily="50" charset="0"/>
            </a:endParaRPr>
          </a:p>
          <a:p>
            <a:pPr algn="just"/>
            <a:r>
              <a:rPr lang="es-ES" b="1" dirty="0">
                <a:latin typeface="Soberana Sans" panose="02000000000000000000" pitchFamily="50" charset="0"/>
              </a:rPr>
              <a:t>ARTÍCULO 33.</a:t>
            </a:r>
            <a:r>
              <a:rPr lang="es-ES" dirty="0">
                <a:latin typeface="Soberana Sans" panose="02000000000000000000" pitchFamily="50" charset="0"/>
              </a:rPr>
              <a:t> Los títulos de concesión para la explotación, uso o aprovechamiento de aguas nacionales, legalmente vigentes y asentados en el Registro Público de Derechos de Agua, así como los Permisos de Descarga, podrán transmitirse en forma definitiva total o parcial, con base en las disposiciones del presente Capítulo y aquellas adicionales que prevea la Ley y sus reglamentos.</a:t>
            </a:r>
          </a:p>
          <a:p>
            <a:endParaRPr lang="es-ES" dirty="0">
              <a:latin typeface="Soberana Sans" panose="02000000000000000000" pitchFamily="50" charset="0"/>
            </a:endParaRPr>
          </a:p>
        </p:txBody>
      </p:sp>
    </p:spTree>
    <p:extLst>
      <p:ext uri="{BB962C8B-B14F-4D97-AF65-F5344CB8AC3E}">
        <p14:creationId xmlns:p14="http://schemas.microsoft.com/office/powerpoint/2010/main" val="1995567377"/>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80291" y="73892"/>
            <a:ext cx="11249891" cy="6784108"/>
          </a:xfrm>
        </p:spPr>
        <p:txBody>
          <a:bodyPr>
            <a:normAutofit fontScale="85000" lnSpcReduction="10000"/>
          </a:bodyPr>
          <a:lstStyle/>
          <a:p>
            <a:pPr marL="0" indent="0" algn="ctr">
              <a:buNone/>
            </a:pPr>
            <a:endParaRPr lang="es-MX" b="1" dirty="0" smtClean="0"/>
          </a:p>
          <a:p>
            <a:pPr marL="0" indent="0" algn="ctr">
              <a:buNone/>
            </a:pPr>
            <a:r>
              <a:rPr lang="es-MX" sz="3800" b="1" dirty="0">
                <a:latin typeface="Soberana Sans" panose="02000000000000000000" pitchFamily="50" charset="0"/>
              </a:rPr>
              <a:t>DESCARGAS DE AGUA RESIDUAL </a:t>
            </a:r>
            <a:endParaRPr lang="es-ES" b="1" dirty="0">
              <a:latin typeface="Soberana Sans" panose="02000000000000000000" pitchFamily="50" charset="0"/>
            </a:endParaRPr>
          </a:p>
          <a:p>
            <a:pPr algn="just"/>
            <a:r>
              <a:rPr lang="es-ES" b="1" dirty="0">
                <a:latin typeface="Soberana Sans" panose="02000000000000000000" pitchFamily="50" charset="0"/>
              </a:rPr>
              <a:t>ARTÍCULO 88.</a:t>
            </a:r>
            <a:r>
              <a:rPr lang="es-ES" dirty="0">
                <a:latin typeface="Soberana Sans" panose="02000000000000000000" pitchFamily="50" charset="0"/>
              </a:rPr>
              <a:t> Las personas físicas o morales </a:t>
            </a:r>
            <a:r>
              <a:rPr lang="es-ES" b="1" dirty="0">
                <a:latin typeface="Soberana Sans" panose="02000000000000000000" pitchFamily="50" charset="0"/>
              </a:rPr>
              <a:t>requieren permiso de descarga</a:t>
            </a:r>
            <a:r>
              <a:rPr lang="es-ES" dirty="0">
                <a:latin typeface="Soberana Sans" panose="02000000000000000000" pitchFamily="50" charset="0"/>
              </a:rPr>
              <a:t> expedido por "la Autoridad del Agua" para verter en forma permanente o intermitente aguas residuales en cuerpos receptores que sean aguas nacionales o demás bienes nacionales, incluyendo aguas marinas, así como cuando se infiltren en terrenos que sean bienes nacionales o en otros terrenos cuando puedan contaminar el subsuelo o los acuíferos.</a:t>
            </a:r>
          </a:p>
          <a:p>
            <a:pPr marL="0" indent="0" algn="just">
              <a:buNone/>
            </a:pPr>
            <a:r>
              <a:rPr lang="es-ES" dirty="0">
                <a:latin typeface="Soberana Sans" panose="02000000000000000000" pitchFamily="50" charset="0"/>
              </a:rPr>
              <a:t>El control de las descargas de aguas residuales a los sistemas de drenaje o alcantarillado de los centros de población, corresponde a los municipios, con el concurso de los estados cuando así fuere necesario y lo determinen las leyes.</a:t>
            </a:r>
          </a:p>
          <a:p>
            <a:pPr algn="just"/>
            <a:endParaRPr lang="es-ES" dirty="0">
              <a:latin typeface="Soberana Sans" panose="02000000000000000000" pitchFamily="50" charset="0"/>
            </a:endParaRPr>
          </a:p>
          <a:p>
            <a:pPr algn="just"/>
            <a:r>
              <a:rPr lang="es-ES" b="1" dirty="0">
                <a:latin typeface="Soberana Sans" panose="02000000000000000000" pitchFamily="50" charset="0"/>
              </a:rPr>
              <a:t>ARTÍCULO 88 BIS.</a:t>
            </a:r>
            <a:r>
              <a:rPr lang="es-ES" dirty="0">
                <a:latin typeface="Soberana Sans" panose="02000000000000000000" pitchFamily="50" charset="0"/>
              </a:rPr>
              <a:t> </a:t>
            </a:r>
            <a:r>
              <a:rPr lang="es-ES" u="sng" dirty="0">
                <a:latin typeface="Soberana Sans" panose="02000000000000000000" pitchFamily="50" charset="0"/>
              </a:rPr>
              <a:t>Las personas físicas o morales que efectúen descargas de aguas residuales </a:t>
            </a:r>
            <a:r>
              <a:rPr lang="es-ES" dirty="0">
                <a:latin typeface="Soberana Sans" panose="02000000000000000000" pitchFamily="50" charset="0"/>
              </a:rPr>
              <a:t>a los cuerpos receptores a que se refiere la presente Ley, </a:t>
            </a:r>
            <a:r>
              <a:rPr lang="es-ES" b="1" u="sng" dirty="0">
                <a:latin typeface="Soberana Sans" panose="02000000000000000000" pitchFamily="50" charset="0"/>
              </a:rPr>
              <a:t>deberán</a:t>
            </a:r>
            <a:r>
              <a:rPr lang="es-ES" b="1" dirty="0">
                <a:latin typeface="Soberana Sans" panose="02000000000000000000" pitchFamily="50" charset="0"/>
              </a:rPr>
              <a:t>:</a:t>
            </a:r>
          </a:p>
          <a:p>
            <a:pPr marL="0" indent="0" algn="just">
              <a:buNone/>
            </a:pPr>
            <a:endParaRPr lang="es-ES" dirty="0">
              <a:latin typeface="Soberana Sans" panose="02000000000000000000" pitchFamily="50" charset="0"/>
            </a:endParaRPr>
          </a:p>
          <a:p>
            <a:pPr marL="0" indent="0" algn="just">
              <a:buNone/>
            </a:pPr>
            <a:r>
              <a:rPr lang="es-ES" b="1" dirty="0">
                <a:latin typeface="Soberana Sans" panose="02000000000000000000" pitchFamily="50" charset="0"/>
              </a:rPr>
              <a:t>I.</a:t>
            </a:r>
            <a:r>
              <a:rPr lang="es-ES" dirty="0">
                <a:latin typeface="Soberana Sans" panose="02000000000000000000" pitchFamily="50" charset="0"/>
              </a:rPr>
              <a:t> Contar con el permiso de descarga de aguas residuales mencionado en el Artículo anterior</a:t>
            </a:r>
            <a:r>
              <a:rPr lang="es-ES" dirty="0" smtClean="0">
                <a:latin typeface="Soberana Sans" panose="02000000000000000000" pitchFamily="50" charset="0"/>
              </a:rPr>
              <a:t>;</a:t>
            </a:r>
            <a:r>
              <a:rPr lang="es-ES" b="1" dirty="0">
                <a:latin typeface="Soberana Sans" panose="02000000000000000000" pitchFamily="50" charset="0"/>
              </a:rPr>
              <a:t> </a:t>
            </a:r>
            <a:endParaRPr lang="es-ES" dirty="0">
              <a:latin typeface="Soberana Sans" panose="02000000000000000000" pitchFamily="50" charset="0"/>
            </a:endParaRPr>
          </a:p>
          <a:p>
            <a:pPr marL="0" indent="0" algn="just">
              <a:buNone/>
            </a:pPr>
            <a:r>
              <a:rPr lang="es-ES" b="1" dirty="0">
                <a:latin typeface="Soberana Sans" panose="02000000000000000000" pitchFamily="50" charset="0"/>
              </a:rPr>
              <a:t>II.</a:t>
            </a:r>
            <a:r>
              <a:rPr lang="es-ES" dirty="0">
                <a:latin typeface="Soberana Sans" panose="02000000000000000000" pitchFamily="50" charset="0"/>
              </a:rPr>
              <a:t> Tratar las aguas residuales previamente a su vertido a los cuerpos receptores, cuando sea necesario para cumplir con lo dispuesto en el permiso de descarga correspondiente y en las Normas Oficiales Mexicanas</a:t>
            </a:r>
            <a:r>
              <a:rPr lang="es-ES" dirty="0" smtClean="0">
                <a:latin typeface="Soberana Sans" panose="02000000000000000000" pitchFamily="50" charset="0"/>
              </a:rPr>
              <a:t>;</a:t>
            </a:r>
            <a:endParaRPr lang="es-ES" dirty="0">
              <a:latin typeface="Soberana Sans" panose="02000000000000000000" pitchFamily="50" charset="0"/>
            </a:endParaRPr>
          </a:p>
          <a:p>
            <a:pPr marL="0" indent="0" algn="just">
              <a:buNone/>
            </a:pPr>
            <a:r>
              <a:rPr lang="es-ES" b="1" dirty="0" smtClean="0">
                <a:latin typeface="Soberana Sans" panose="02000000000000000000" pitchFamily="50" charset="0"/>
              </a:rPr>
              <a:t>IV</a:t>
            </a:r>
            <a:r>
              <a:rPr lang="es-ES" b="1" dirty="0">
                <a:latin typeface="Soberana Sans" panose="02000000000000000000" pitchFamily="50" charset="0"/>
              </a:rPr>
              <a:t>.</a:t>
            </a:r>
            <a:r>
              <a:rPr lang="es-ES" dirty="0">
                <a:latin typeface="Soberana Sans" panose="02000000000000000000" pitchFamily="50" charset="0"/>
              </a:rPr>
              <a:t> Instalar y mantener en buen estado, los aparatos medidores y los accesos para el muestreo necesario en la determinación de las concentraciones de los parámetros previstos en los permisos de descarga</a:t>
            </a:r>
            <a:r>
              <a:rPr lang="es-ES" dirty="0" smtClean="0">
                <a:latin typeface="Soberana Sans" panose="02000000000000000000" pitchFamily="50" charset="0"/>
              </a:rPr>
              <a:t>;</a:t>
            </a:r>
          </a:p>
          <a:p>
            <a:pPr marL="0" indent="0" algn="just">
              <a:buNone/>
            </a:pPr>
            <a:r>
              <a:rPr lang="es-ES" b="1" dirty="0">
                <a:latin typeface="Soberana Sans" panose="02000000000000000000" pitchFamily="50" charset="0"/>
              </a:rPr>
              <a:t>VIII.</a:t>
            </a:r>
            <a:r>
              <a:rPr lang="es-ES" dirty="0">
                <a:latin typeface="Soberana Sans" panose="02000000000000000000" pitchFamily="50" charset="0"/>
              </a:rPr>
              <a:t> Conservar al menos por cinco años el registro de la información sobre el monitoreo que realicen</a:t>
            </a:r>
            <a:r>
              <a:rPr lang="es-ES" dirty="0" smtClean="0">
                <a:latin typeface="Soberana Sans" panose="02000000000000000000" pitchFamily="50" charset="0"/>
              </a:rPr>
              <a:t>;</a:t>
            </a:r>
            <a:endParaRPr lang="es-ES" dirty="0">
              <a:latin typeface="Soberana Sans" panose="02000000000000000000" pitchFamily="50" charset="0"/>
            </a:endParaRPr>
          </a:p>
          <a:p>
            <a:pPr marL="0" indent="0" algn="just">
              <a:buNone/>
            </a:pPr>
            <a:r>
              <a:rPr lang="es-ES" b="1" dirty="0">
                <a:latin typeface="Soberana Sans" panose="02000000000000000000" pitchFamily="50" charset="0"/>
              </a:rPr>
              <a:t>IX.</a:t>
            </a:r>
            <a:r>
              <a:rPr lang="es-ES" dirty="0">
                <a:latin typeface="Soberana Sans" panose="02000000000000000000" pitchFamily="50" charset="0"/>
              </a:rPr>
              <a:t> Cumplir con las condiciones del permiso de descarga correspondiente y, en su caso, mantener las obras e instalaciones del sistema de tratamiento en condiciones de operación satisfactorias</a:t>
            </a:r>
            <a:r>
              <a:rPr lang="es-ES" dirty="0" smtClean="0">
                <a:latin typeface="Soberana Sans" panose="02000000000000000000" pitchFamily="50" charset="0"/>
              </a:rPr>
              <a:t>;</a:t>
            </a:r>
            <a:endParaRPr lang="es-ES" dirty="0">
              <a:latin typeface="Soberana Sans" panose="02000000000000000000" pitchFamily="50" charset="0"/>
            </a:endParaRPr>
          </a:p>
          <a:p>
            <a:pPr marL="0" indent="0" algn="just">
              <a:buNone/>
            </a:pPr>
            <a:r>
              <a:rPr lang="es-ES" b="1" dirty="0">
                <a:latin typeface="Soberana Sans" panose="02000000000000000000" pitchFamily="50" charset="0"/>
              </a:rPr>
              <a:t>X.</a:t>
            </a:r>
            <a:r>
              <a:rPr lang="es-ES" dirty="0">
                <a:latin typeface="Soberana Sans" panose="02000000000000000000" pitchFamily="50" charset="0"/>
              </a:rPr>
              <a:t> Cumplir con las Normas Oficiales Mexicanas y en su caso con las condiciones particulares de descarga que se hubieren </a:t>
            </a:r>
            <a:r>
              <a:rPr lang="es-ES" dirty="0" smtClean="0">
                <a:latin typeface="Soberana Sans" panose="02000000000000000000" pitchFamily="50" charset="0"/>
              </a:rPr>
              <a:t>fijado.</a:t>
            </a:r>
            <a:r>
              <a:rPr lang="es-ES" dirty="0">
                <a:latin typeface="Soberana Sans" panose="02000000000000000000" pitchFamily="50" charset="0"/>
              </a:rPr>
              <a:t> </a:t>
            </a:r>
          </a:p>
          <a:p>
            <a:endParaRPr lang="es-ES" dirty="0">
              <a:latin typeface="Soberana Sans" panose="02000000000000000000" pitchFamily="50" charset="0"/>
            </a:endParaRPr>
          </a:p>
          <a:p>
            <a:pPr marL="0" indent="0">
              <a:buNone/>
            </a:pPr>
            <a:endParaRPr lang="es-ES" dirty="0">
              <a:latin typeface="Soberana Sans" panose="02000000000000000000" pitchFamily="50" charset="0"/>
            </a:endParaRPr>
          </a:p>
        </p:txBody>
      </p:sp>
    </p:spTree>
    <p:extLst>
      <p:ext uri="{BB962C8B-B14F-4D97-AF65-F5344CB8AC3E}">
        <p14:creationId xmlns:p14="http://schemas.microsoft.com/office/powerpoint/2010/main" val="247992801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57382" y="314036"/>
            <a:ext cx="10926618" cy="6391564"/>
          </a:xfrm>
        </p:spPr>
        <p:txBody>
          <a:bodyPr>
            <a:normAutofit fontScale="92500" lnSpcReduction="10000"/>
          </a:bodyPr>
          <a:lstStyle/>
          <a:p>
            <a:pPr marL="0" indent="0" algn="ctr">
              <a:buNone/>
            </a:pPr>
            <a:r>
              <a:rPr lang="es-MX" sz="2800" b="1" dirty="0" smtClean="0">
                <a:latin typeface="Soberana Sans" panose="02000000000000000000" pitchFamily="50" charset="0"/>
              </a:rPr>
              <a:t>SUSPENSIÓN DE ACTIVIDADES</a:t>
            </a:r>
          </a:p>
          <a:p>
            <a:pPr marL="0" indent="0" algn="ctr">
              <a:buNone/>
            </a:pPr>
            <a:endParaRPr lang="es-ES" b="1" dirty="0" smtClean="0">
              <a:latin typeface="Soberana Sans" panose="02000000000000000000" pitchFamily="50" charset="0"/>
            </a:endParaRPr>
          </a:p>
          <a:p>
            <a:pPr algn="just"/>
            <a:r>
              <a:rPr lang="es-ES" b="1" dirty="0" smtClean="0">
                <a:latin typeface="Soberana Sans" panose="02000000000000000000" pitchFamily="50" charset="0"/>
              </a:rPr>
              <a:t>ARTÍCULO </a:t>
            </a:r>
            <a:r>
              <a:rPr lang="es-ES" b="1" dirty="0">
                <a:latin typeface="Soberana Sans" panose="02000000000000000000" pitchFamily="50" charset="0"/>
              </a:rPr>
              <a:t>92.</a:t>
            </a:r>
            <a:r>
              <a:rPr lang="es-ES" dirty="0">
                <a:latin typeface="Soberana Sans" panose="02000000000000000000" pitchFamily="50" charset="0"/>
              </a:rPr>
              <a:t> "La Autoridad del Agua" ordenará la suspensión de las actividades que den origen a las descargas de aguas residuales, cuando</a:t>
            </a:r>
            <a:r>
              <a:rPr lang="es-ES" dirty="0" smtClean="0">
                <a:latin typeface="Soberana Sans" panose="02000000000000000000" pitchFamily="50" charset="0"/>
              </a:rPr>
              <a:t>:</a:t>
            </a:r>
            <a:endParaRPr lang="es-ES" dirty="0">
              <a:latin typeface="Soberana Sans" panose="02000000000000000000" pitchFamily="50" charset="0"/>
            </a:endParaRPr>
          </a:p>
          <a:p>
            <a:pPr marL="0" indent="0" algn="just">
              <a:buNone/>
            </a:pPr>
            <a:r>
              <a:rPr lang="es-ES" b="1" dirty="0">
                <a:latin typeface="Soberana Sans" panose="02000000000000000000" pitchFamily="50" charset="0"/>
              </a:rPr>
              <a:t>I.</a:t>
            </a:r>
            <a:r>
              <a:rPr lang="es-ES" dirty="0">
                <a:latin typeface="Soberana Sans" panose="02000000000000000000" pitchFamily="50" charset="0"/>
              </a:rPr>
              <a:t> No se cuente con el Permiso de Descarga de aguas residuales en los términos de esta Ley</a:t>
            </a:r>
            <a:r>
              <a:rPr lang="es-ES" dirty="0" smtClean="0">
                <a:latin typeface="Soberana Sans" panose="02000000000000000000" pitchFamily="50" charset="0"/>
              </a:rPr>
              <a:t>;</a:t>
            </a:r>
            <a:r>
              <a:rPr lang="es-ES" b="1" dirty="0">
                <a:latin typeface="Soberana Sans" panose="02000000000000000000" pitchFamily="50" charset="0"/>
              </a:rPr>
              <a:t> </a:t>
            </a:r>
            <a:endParaRPr lang="es-ES" dirty="0">
              <a:latin typeface="Soberana Sans" panose="02000000000000000000" pitchFamily="50" charset="0"/>
            </a:endParaRPr>
          </a:p>
          <a:p>
            <a:pPr marL="0" indent="0" algn="just">
              <a:buNone/>
            </a:pPr>
            <a:r>
              <a:rPr lang="es-ES" b="1" dirty="0">
                <a:latin typeface="Soberana Sans" panose="02000000000000000000" pitchFamily="50" charset="0"/>
              </a:rPr>
              <a:t>II.</a:t>
            </a:r>
            <a:r>
              <a:rPr lang="es-ES" dirty="0">
                <a:latin typeface="Soberana Sans" panose="02000000000000000000" pitchFamily="50" charset="0"/>
              </a:rPr>
              <a:t> La calidad de las descargas no se sujete a las Normas Oficiales Mexicanas correspondientes, a las condiciones particulares de descarga o a lo dispuesto en esta Ley y sus reglamentos</a:t>
            </a:r>
            <a:r>
              <a:rPr lang="es-ES" dirty="0" smtClean="0">
                <a:latin typeface="Soberana Sans" panose="02000000000000000000" pitchFamily="50" charset="0"/>
              </a:rPr>
              <a:t>;</a:t>
            </a:r>
          </a:p>
          <a:p>
            <a:pPr marL="0" indent="0" algn="ctr">
              <a:buNone/>
            </a:pPr>
            <a:endParaRPr lang="es-MX" b="1" dirty="0" smtClean="0">
              <a:latin typeface="Soberana Sans" panose="02000000000000000000" pitchFamily="50" charset="0"/>
            </a:endParaRPr>
          </a:p>
          <a:p>
            <a:pPr marL="0" indent="0" algn="ctr">
              <a:buNone/>
            </a:pPr>
            <a:r>
              <a:rPr lang="es-MX" sz="2800" b="1" dirty="0" smtClean="0">
                <a:latin typeface="Soberana Sans" panose="02000000000000000000" pitchFamily="50" charset="0"/>
              </a:rPr>
              <a:t>REVOCACIÓN</a:t>
            </a:r>
            <a:endParaRPr lang="es-ES" sz="2800" b="1" dirty="0">
              <a:latin typeface="Soberana Sans" panose="02000000000000000000" pitchFamily="50" charset="0"/>
            </a:endParaRPr>
          </a:p>
          <a:p>
            <a:pPr algn="just"/>
            <a:r>
              <a:rPr lang="es-ES" b="1" dirty="0">
                <a:latin typeface="Soberana Sans" panose="02000000000000000000" pitchFamily="50" charset="0"/>
              </a:rPr>
              <a:t>ARTÍCULO 93.</a:t>
            </a:r>
            <a:r>
              <a:rPr lang="es-ES" dirty="0">
                <a:latin typeface="Soberana Sans" panose="02000000000000000000" pitchFamily="50" charset="0"/>
              </a:rPr>
              <a:t> Son causas de revocación del permiso de descarga de aguas residuales</a:t>
            </a:r>
            <a:r>
              <a:rPr lang="es-ES" dirty="0" smtClean="0">
                <a:latin typeface="Soberana Sans" panose="02000000000000000000" pitchFamily="50" charset="0"/>
              </a:rPr>
              <a:t>:</a:t>
            </a:r>
            <a:endParaRPr lang="es-ES" dirty="0">
              <a:latin typeface="Soberana Sans" panose="02000000000000000000" pitchFamily="50" charset="0"/>
            </a:endParaRPr>
          </a:p>
          <a:p>
            <a:pPr marL="0" indent="0" algn="just">
              <a:buNone/>
            </a:pPr>
            <a:r>
              <a:rPr lang="es-ES" b="1" dirty="0">
                <a:latin typeface="Soberana Sans" panose="02000000000000000000" pitchFamily="50" charset="0"/>
              </a:rPr>
              <a:t>I.</a:t>
            </a:r>
            <a:r>
              <a:rPr lang="es-ES" dirty="0">
                <a:latin typeface="Soberana Sans" panose="02000000000000000000" pitchFamily="50" charset="0"/>
              </a:rPr>
              <a:t> Efectuar la descarga en un lugar distinto del autorizado por "la Autoridad del Agua</a:t>
            </a:r>
            <a:r>
              <a:rPr lang="es-ES" dirty="0" smtClean="0">
                <a:latin typeface="Soberana Sans" panose="02000000000000000000" pitchFamily="50" charset="0"/>
              </a:rPr>
              <a:t>";</a:t>
            </a:r>
            <a:endParaRPr lang="es-ES" dirty="0">
              <a:latin typeface="Soberana Sans" panose="02000000000000000000" pitchFamily="50" charset="0"/>
            </a:endParaRPr>
          </a:p>
          <a:p>
            <a:pPr marL="0" indent="0" algn="just">
              <a:buNone/>
            </a:pPr>
            <a:r>
              <a:rPr lang="es-ES" b="1" dirty="0">
                <a:latin typeface="Soberana Sans" panose="02000000000000000000" pitchFamily="50" charset="0"/>
              </a:rPr>
              <a:t>II.</a:t>
            </a:r>
            <a:r>
              <a:rPr lang="es-ES" dirty="0">
                <a:latin typeface="Soberana Sans" panose="02000000000000000000" pitchFamily="50" charset="0"/>
              </a:rPr>
              <a:t> Realizar los actos u omisiones que se señalan en las fracciones II, III y IV del Artículo anterior, cuando con anterioridad se hubieren suspendido las actividades del permisionario por "la Autoridad del Agua" por la misma causa, </a:t>
            </a:r>
            <a:r>
              <a:rPr lang="es-ES" dirty="0" smtClean="0">
                <a:latin typeface="Soberana Sans" panose="02000000000000000000" pitchFamily="50" charset="0"/>
              </a:rPr>
              <a:t>o</a:t>
            </a:r>
            <a:endParaRPr lang="es-ES" dirty="0">
              <a:latin typeface="Soberana Sans" panose="02000000000000000000" pitchFamily="50" charset="0"/>
            </a:endParaRPr>
          </a:p>
          <a:p>
            <a:pPr marL="0" indent="0" algn="just">
              <a:buNone/>
            </a:pPr>
            <a:r>
              <a:rPr lang="es-ES" b="1" dirty="0">
                <a:latin typeface="Soberana Sans" panose="02000000000000000000" pitchFamily="50" charset="0"/>
              </a:rPr>
              <a:t>III.</a:t>
            </a:r>
            <a:r>
              <a:rPr lang="es-ES" dirty="0">
                <a:latin typeface="Soberana Sans" panose="02000000000000000000" pitchFamily="50" charset="0"/>
              </a:rPr>
              <a:t> La revocación de la concesión o asignación de aguas nacionales, cuando con motivo de dicho título sean éstas las únicas que con su explotación, uso o aprovechamiento originen la descarga de aguas residuales</a:t>
            </a:r>
            <a:r>
              <a:rPr lang="es-ES" dirty="0" smtClean="0">
                <a:latin typeface="Soberana Sans" panose="02000000000000000000" pitchFamily="50" charset="0"/>
              </a:rPr>
              <a:t>.</a:t>
            </a:r>
            <a:endParaRPr lang="es-ES" dirty="0">
              <a:latin typeface="Soberana Sans" panose="02000000000000000000" pitchFamily="50" charset="0"/>
            </a:endParaRPr>
          </a:p>
          <a:p>
            <a:pPr marL="0" indent="0" algn="just">
              <a:buNone/>
            </a:pPr>
            <a:r>
              <a:rPr lang="es-ES" dirty="0" smtClean="0">
                <a:latin typeface="Soberana Sans" panose="02000000000000000000" pitchFamily="50" charset="0"/>
              </a:rPr>
              <a:t>El </a:t>
            </a:r>
            <a:r>
              <a:rPr lang="es-ES" dirty="0">
                <a:latin typeface="Soberana Sans" panose="02000000000000000000" pitchFamily="50" charset="0"/>
              </a:rPr>
              <a:t>Permiso de Descarga </a:t>
            </a:r>
            <a:r>
              <a:rPr lang="es-ES" b="1" dirty="0">
                <a:latin typeface="Soberana Sans" panose="02000000000000000000" pitchFamily="50" charset="0"/>
              </a:rPr>
              <a:t>caducará</a:t>
            </a:r>
            <a:r>
              <a:rPr lang="es-ES" dirty="0">
                <a:latin typeface="Soberana Sans" panose="02000000000000000000" pitchFamily="50" charset="0"/>
              </a:rPr>
              <a:t> cuando caduque el título de concesión o asignación que origina la descarga.</a:t>
            </a:r>
          </a:p>
          <a:p>
            <a:endParaRPr lang="es-ES" dirty="0"/>
          </a:p>
        </p:txBody>
      </p:sp>
    </p:spTree>
    <p:extLst>
      <p:ext uri="{BB962C8B-B14F-4D97-AF65-F5344CB8AC3E}">
        <p14:creationId xmlns:p14="http://schemas.microsoft.com/office/powerpoint/2010/main" val="262212244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607</TotalTime>
  <Words>1398</Words>
  <Application>Microsoft Office PowerPoint</Application>
  <PresentationFormat>Panorámica</PresentationFormat>
  <Paragraphs>186</Paragraphs>
  <Slides>17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17</vt:i4>
      </vt:variant>
    </vt:vector>
  </HeadingPairs>
  <TitlesOfParts>
    <vt:vector size="23" baseType="lpstr">
      <vt:lpstr>Arial</vt:lpstr>
      <vt:lpstr>Calibri</vt:lpstr>
      <vt:lpstr>Soberana Sans</vt:lpstr>
      <vt:lpstr>Trebuchet MS</vt:lpstr>
      <vt:lpstr>Wingdings 3</vt:lpstr>
      <vt:lpstr>Faceta</vt:lpstr>
      <vt:lpstr>  COMISIÓN NACIONAL DEL AGUA ORGANISMO DE CUENCA RÍO BRAVO Dirección de Administración del Agua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Hernandez Aguillon Cynthia Paloma</dc:creator>
  <cp:lastModifiedBy>Valle Rodríguez Jaime</cp:lastModifiedBy>
  <cp:revision>47</cp:revision>
  <dcterms:created xsi:type="dcterms:W3CDTF">2015-03-09T16:49:30Z</dcterms:created>
  <dcterms:modified xsi:type="dcterms:W3CDTF">2018-04-12T15:10:37Z</dcterms:modified>
</cp:coreProperties>
</file>