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0" r:id="rId3"/>
    <p:sldId id="276" r:id="rId4"/>
    <p:sldId id="272" r:id="rId5"/>
    <p:sldId id="267" r:id="rId6"/>
    <p:sldId id="271" r:id="rId7"/>
    <p:sldId id="274" r:id="rId8"/>
    <p:sldId id="277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636" autoAdjust="0"/>
  </p:normalViewPr>
  <p:slideViewPr>
    <p:cSldViewPr snapToGrid="0" showGuides="1">
      <p:cViewPr varScale="1">
        <p:scale>
          <a:sx n="55" d="100"/>
          <a:sy n="55" d="100"/>
        </p:scale>
        <p:origin x="61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B52B-D0DD-448A-9385-C8A3A1FE49E7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2FF9-F6E0-4C17-A679-7CFD2B6EF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8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BC553-68C9-4ADD-AE4B-BE13C0CA45FB}" type="slidenum">
              <a:rPr lang="es-ES" altLang="es-MX" smtClean="0"/>
              <a:pPr algn="r" eaLnBrk="1" hangingPunct="1">
                <a:spcBef>
                  <a:spcPct val="0"/>
                </a:spcBef>
              </a:pPr>
              <a:t>2</a:t>
            </a:fld>
            <a:endParaRPr lang="es-ES" altLang="es-MX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91425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MX" smtClean="0">
              <a:latin typeface="Arial" panose="020B0604020202020204" pitchFamily="34" charset="0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E39C5B-826B-4D1E-BA43-6AD387A4A5E5}" type="slidenum">
              <a:rPr lang="es-ES" altLang="es-MX"/>
              <a:pPr eaLnBrk="1" hangingPunct="1"/>
              <a:t>3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9721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081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33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0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9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351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57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7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06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9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5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90AB4E-95AB-4594-9FCC-6B88078BC722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D011F27-0C12-4F3F-ACD1-AC6BB48EED9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17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7" y="2171700"/>
            <a:ext cx="8361229" cy="2098226"/>
          </a:xfrm>
        </p:spPr>
        <p:txBody>
          <a:bodyPr/>
          <a:lstStyle/>
          <a:p>
            <a:r>
              <a:rPr lang="es-MX" sz="4800" b="1" dirty="0" smtClean="0"/>
              <a:t>Gobernanza en el sector agrícola de unidades de riego: CASO CHIHUAHUA</a:t>
            </a:r>
            <a:endParaRPr lang="es-MX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9262" y="4834584"/>
            <a:ext cx="2962986" cy="1032816"/>
          </a:xfrm>
        </p:spPr>
        <p:txBody>
          <a:bodyPr/>
          <a:lstStyle/>
          <a:p>
            <a:r>
              <a:rPr lang="es-MX" dirty="0" smtClean="0"/>
              <a:t>Alfredo Rodriguez</a:t>
            </a:r>
          </a:p>
          <a:p>
            <a:r>
              <a:rPr lang="es-MX" dirty="0" smtClean="0"/>
              <a:t>Martín </a:t>
            </a:r>
            <a:r>
              <a:rPr lang="es-MX" dirty="0" err="1" smtClean="0"/>
              <a:t>Parga</a:t>
            </a: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56" y="135282"/>
            <a:ext cx="1076421" cy="11693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0" y="5359325"/>
            <a:ext cx="3195437" cy="10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089025"/>
            <a:ext cx="419576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WEB_234968.jpg"/>
          <p:cNvPicPr>
            <a:picLocks noChangeAspect="1"/>
          </p:cNvPicPr>
          <p:nvPr/>
        </p:nvPicPr>
        <p:blipFill rotWithShape="1">
          <a:blip r:embed="rId4" cstate="print"/>
          <a:srcRect t="9926" b="4912"/>
          <a:stretch/>
        </p:blipFill>
        <p:spPr>
          <a:xfrm>
            <a:off x="1733550" y="304800"/>
            <a:ext cx="9166347" cy="5176428"/>
          </a:xfrm>
          <a:prstGeom prst="rect">
            <a:avLst/>
          </a:prstGeom>
        </p:spPr>
      </p:pic>
      <p:sp>
        <p:nvSpPr>
          <p:cNvPr id="60518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930401" y="517455"/>
            <a:ext cx="8856476" cy="4341067"/>
          </a:xfrm>
          <a:prstGeom prst="rect">
            <a:avLst/>
          </a:prstGeom>
          <a:noFill/>
          <a:extLst/>
        </p:spPr>
        <p:txBody>
          <a:bodyPr/>
          <a:lstStyle/>
          <a:p>
            <a:pPr marL="0" indent="0" algn="ctr">
              <a:buNone/>
              <a:defRPr/>
            </a:pPr>
            <a:r>
              <a:rPr lang="es-ES" altLang="es-MX" sz="2800" b="1" dirty="0">
                <a:solidFill>
                  <a:schemeClr val="bg1"/>
                </a:solidFill>
                <a:latin typeface="+mj-lt"/>
              </a:rPr>
              <a:t>WWF, organización internacional en casi 100 países. </a:t>
            </a:r>
          </a:p>
          <a:p>
            <a:pPr marL="0" indent="0">
              <a:buNone/>
              <a:defRPr/>
            </a:pPr>
            <a:r>
              <a:rPr lang="es-ES" alt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Objetivo: </a:t>
            </a:r>
          </a:p>
          <a:p>
            <a:pPr eaLnBrk="1" hangingPunct="1">
              <a:defRPr/>
            </a:pPr>
            <a:r>
              <a:rPr lang="es-ES" alt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Detener la degradación del medio ambiente natural del planeta</a:t>
            </a:r>
          </a:p>
          <a:p>
            <a:pPr marL="0" indent="0">
              <a:buNone/>
              <a:defRPr/>
            </a:pPr>
            <a:r>
              <a:rPr lang="es-ES" alt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Forjar un futuro en el que el ser humano viva en armonía con la naturaleza.</a:t>
            </a:r>
            <a:r>
              <a:rPr lang="es-ES" alt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alt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alt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lo hacemos:</a:t>
            </a:r>
          </a:p>
          <a:p>
            <a:pPr lvl="1" eaLnBrk="1" hangingPunct="1">
              <a:defRPr/>
            </a:pPr>
            <a:r>
              <a:rPr lang="es-ES" alt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Conservando la diversidad biológica del planeta.</a:t>
            </a:r>
          </a:p>
          <a:p>
            <a:pPr lvl="1" eaLnBrk="1" hangingPunct="1">
              <a:defRPr/>
            </a:pPr>
            <a:r>
              <a:rPr lang="es-ES" alt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Garantizando el uso sustentable de los recursos naturales renovables.</a:t>
            </a:r>
          </a:p>
          <a:p>
            <a:pPr lvl="1" eaLnBrk="1" hangingPunct="1">
              <a:defRPr/>
            </a:pPr>
            <a:r>
              <a:rPr lang="es-ES" alt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Promoviendo la reducción de la contaminación y el consumo desmedido.</a:t>
            </a:r>
            <a:endParaRPr lang="es-ES" altLang="es-MX" sz="2800" dirty="0">
              <a:solidFill>
                <a:schemeClr val="bg1"/>
              </a:solidFill>
            </a:endParaRPr>
          </a:p>
        </p:txBody>
      </p:sp>
      <p:pic>
        <p:nvPicPr>
          <p:cNvPr id="4098" name="Picture 5" descr="http://1.bp.blogspot.com/-HXLGW9y9ZO4/U5pg4DZMyII/AAAAAAAAmLY/4_wEtZSU6KQ/s1600/WWF+logra+que+la+petrolera+SOCO+abandone+las+prospecciones+en+el+Parque+Nacional+de+Virung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0"/>
          <a:stretch/>
        </p:blipFill>
        <p:spPr bwMode="auto">
          <a:xfrm>
            <a:off x="5015229" y="5375978"/>
            <a:ext cx="2071371" cy="14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68" y="5375977"/>
            <a:ext cx="2303519" cy="1455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2" y="5375977"/>
            <a:ext cx="927934" cy="13767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5"/>
          <a:stretch/>
        </p:blipFill>
        <p:spPr>
          <a:xfrm>
            <a:off x="7086600" y="5397733"/>
            <a:ext cx="1943100" cy="14385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/>
          <a:stretch/>
        </p:blipFill>
        <p:spPr>
          <a:xfrm>
            <a:off x="8974985" y="5409845"/>
            <a:ext cx="1923608" cy="1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0152" y="364756"/>
            <a:ext cx="10209591" cy="530594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+mn-ea"/>
                <a:cs typeface="+mn-cs"/>
              </a:rPr>
              <a:t>PROPUESTA CAUDAL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+mn-ea"/>
                <a:cs typeface="+mn-cs"/>
              </a:rPr>
              <a:t>ECOLÓGICO RÍO CONCHOS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87618"/>
              </p:ext>
            </p:extLst>
          </p:nvPr>
        </p:nvGraphicFramePr>
        <p:xfrm>
          <a:off x="4419600" y="1423988"/>
          <a:ext cx="7486649" cy="4329113"/>
        </p:xfrm>
        <a:graphic>
          <a:graphicData uri="http://schemas.openxmlformats.org/drawingml/2006/table">
            <a:tbl>
              <a:tblPr/>
              <a:tblGrid>
                <a:gridCol w="2359687"/>
                <a:gridCol w="968252"/>
                <a:gridCol w="968252"/>
                <a:gridCol w="967278"/>
                <a:gridCol w="1111590"/>
                <a:gridCol w="1111590"/>
              </a:tblGrid>
              <a:tr h="796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</a:rPr>
                        <a:t/>
                      </a:r>
                      <a:br>
                        <a:rPr lang="es-ES" sz="1400" dirty="0">
                          <a:latin typeface="Arial"/>
                          <a:ea typeface="Arial Unicode MS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Sitio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Caudal ecológico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volumen</a:t>
                      </a: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anualizado (hm</a:t>
                      </a:r>
                      <a:r>
                        <a:rPr lang="es-ES" sz="1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scurrimiento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medio anualizado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Año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c/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sequía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Año </a:t>
                      </a:r>
                      <a:r>
                        <a:rPr lang="es-MX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húmedo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(hm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en año c/sequía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en año </a:t>
                      </a:r>
                      <a:r>
                        <a:rPr lang="es-MX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húmedo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Cuchillo Parado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45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683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El Potrero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325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869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Estación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Conchos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San Pedro de Conchos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Agua Caliente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ND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Valle del Rosario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154.4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228.5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55.5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82.2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Valle de Zaragoza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556.3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872.8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1,100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50.6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79.3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Camargo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38.0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58.9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1,100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Congregación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Ortiz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51.15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14.2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 rotWithShape="1">
          <a:blip r:embed="rId3" cstate="print"/>
          <a:srcRect l="38228" t="17513" r="13300" b="6683"/>
          <a:stretch/>
        </p:blipFill>
        <p:spPr bwMode="auto">
          <a:xfrm>
            <a:off x="919812" y="2024856"/>
            <a:ext cx="2718738" cy="318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Abrir llave 2"/>
          <p:cNvSpPr/>
          <p:nvPr/>
        </p:nvSpPr>
        <p:spPr>
          <a:xfrm>
            <a:off x="3752850" y="1123950"/>
            <a:ext cx="552450" cy="49911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6" y="5955373"/>
            <a:ext cx="2256124" cy="7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6278879" y="756999"/>
            <a:ext cx="5666377" cy="3165742"/>
          </a:xfrm>
        </p:spPr>
        <p:txBody>
          <a:bodyPr>
            <a:normAutofit/>
          </a:bodyPr>
          <a:lstStyle/>
          <a:p>
            <a:pPr marL="420688">
              <a:lnSpc>
                <a:spcPct val="80000"/>
              </a:lnSpc>
              <a:buClr>
                <a:schemeClr val="accent2"/>
              </a:buClr>
              <a:defRPr/>
            </a:pPr>
            <a:endParaRPr lang="es-ES" sz="16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 smtClean="0">
                <a:latin typeface="+mj-lt"/>
              </a:rPr>
              <a:t>Disponibilidad = Volumen 0 (cero</a:t>
            </a:r>
            <a:r>
              <a:rPr lang="es-ES" sz="1800" dirty="0" smtClean="0">
                <a:latin typeface="+mj-lt"/>
              </a:rPr>
              <a:t>)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 smtClean="0">
                <a:latin typeface="+mj-lt"/>
              </a:rPr>
              <a:t>Cuenca </a:t>
            </a:r>
            <a:r>
              <a:rPr lang="es-ES" sz="1800" dirty="0" err="1" smtClean="0">
                <a:latin typeface="+mj-lt"/>
              </a:rPr>
              <a:t>sobreconcesionada</a:t>
            </a:r>
            <a:r>
              <a:rPr lang="es-ES" sz="1800" dirty="0" smtClean="0">
                <a:latin typeface="+mj-lt"/>
              </a:rPr>
              <a:t> con un 92% </a:t>
            </a:r>
            <a:r>
              <a:rPr lang="es-ES" sz="1800" dirty="0" err="1" smtClean="0">
                <a:latin typeface="+mj-lt"/>
              </a:rPr>
              <a:t>p¨Ag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 smtClean="0">
                <a:latin typeface="+mj-lt"/>
              </a:rPr>
              <a:t>Sobreexplotada / acuíferos contaminados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 smtClean="0">
                <a:latin typeface="+mj-lt"/>
              </a:rPr>
              <a:t>Descargas aguas </a:t>
            </a:r>
            <a:r>
              <a:rPr lang="es-ES" sz="1800" dirty="0">
                <a:latin typeface="+mj-lt"/>
              </a:rPr>
              <a:t>residuales sin </a:t>
            </a:r>
            <a:r>
              <a:rPr lang="es-ES" sz="1800" dirty="0" smtClean="0">
                <a:latin typeface="+mj-lt"/>
              </a:rPr>
              <a:t>tratar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>
                <a:latin typeface="+mj-lt"/>
              </a:rPr>
              <a:t>Extracción irregular de </a:t>
            </a:r>
            <a:r>
              <a:rPr lang="es-ES" sz="1800" dirty="0" smtClean="0">
                <a:latin typeface="+mj-lt"/>
              </a:rPr>
              <a:t>pétreos </a:t>
            </a:r>
            <a:r>
              <a:rPr lang="es-ES" sz="1800" dirty="0">
                <a:latin typeface="+mj-lt"/>
              </a:rPr>
              <a:t>en </a:t>
            </a:r>
            <a:r>
              <a:rPr lang="es-ES" sz="1800" dirty="0" smtClean="0">
                <a:latin typeface="+mj-lt"/>
              </a:rPr>
              <a:t>cauces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>
                <a:latin typeface="+mj-lt"/>
              </a:rPr>
              <a:t>C</a:t>
            </a:r>
            <a:r>
              <a:rPr lang="es-ES" sz="1800" dirty="0" smtClean="0">
                <a:latin typeface="+mj-lt"/>
              </a:rPr>
              <a:t>ambio </a:t>
            </a:r>
            <a:r>
              <a:rPr lang="es-ES" sz="1800" dirty="0">
                <a:latin typeface="+mj-lt"/>
              </a:rPr>
              <a:t>de uso de </a:t>
            </a:r>
            <a:r>
              <a:rPr lang="es-ES" sz="1800" dirty="0" smtClean="0">
                <a:latin typeface="+mj-lt"/>
              </a:rPr>
              <a:t>suelo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>
                <a:latin typeface="+mj-lt"/>
              </a:rPr>
              <a:t>Erosión de suelo, pérdida de cobertura vegetal y </a:t>
            </a:r>
            <a:r>
              <a:rPr lang="es-ES" sz="1800" dirty="0" smtClean="0">
                <a:latin typeface="+mj-lt"/>
              </a:rPr>
              <a:t>biodiversidad</a:t>
            </a:r>
            <a:endParaRPr lang="es-ES" sz="1800" dirty="0">
              <a:latin typeface="+mj-lt"/>
            </a:endParaRPr>
          </a:p>
          <a:p>
            <a:pPr marL="820738" lvl="1">
              <a:lnSpc>
                <a:spcPct val="8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sz="1800" dirty="0" smtClean="0">
                <a:latin typeface="+mj-lt"/>
              </a:rPr>
              <a:t>Impactos del Cambio </a:t>
            </a:r>
            <a:r>
              <a:rPr lang="es-ES" sz="1800" dirty="0">
                <a:latin typeface="+mj-lt"/>
              </a:rPr>
              <a:t>climático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8" y="1337678"/>
            <a:ext cx="3493773" cy="452188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272011" y="217410"/>
            <a:ext cx="8775736" cy="530594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+mn-ea"/>
                <a:cs typeface="+mn-cs"/>
              </a:rPr>
              <a:t>UNIDADES DE RIEGO DEL RÍO SAN PEDRO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278880" y="3922741"/>
            <a:ext cx="5913120" cy="314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88">
              <a:lnSpc>
                <a:spcPct val="80000"/>
              </a:lnSpc>
              <a:buClr>
                <a:schemeClr val="accent2"/>
              </a:buClr>
              <a:defRPr/>
            </a:pPr>
            <a:endParaRPr lang="es-ES" sz="1600" dirty="0" smtClean="0">
              <a:latin typeface="+mj-lt"/>
            </a:endParaRPr>
          </a:p>
          <a:p>
            <a:pPr marL="820738" lvl="1">
              <a:lnSpc>
                <a:spcPct val="10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dirty="0" smtClean="0">
                <a:latin typeface="+mj-lt"/>
              </a:rPr>
              <a:t>12 U de R c/1,069 agricultores en 5,000 ha</a:t>
            </a:r>
          </a:p>
          <a:p>
            <a:pPr marL="820738" lvl="1">
              <a:lnSpc>
                <a:spcPct val="10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dirty="0" smtClean="0">
                <a:latin typeface="+mj-lt"/>
              </a:rPr>
              <a:t>Distribuidos en 3 municipios</a:t>
            </a:r>
          </a:p>
          <a:p>
            <a:pPr marL="820738" lvl="1">
              <a:lnSpc>
                <a:spcPct val="10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dirty="0" smtClean="0">
                <a:latin typeface="+mj-lt"/>
              </a:rPr>
              <a:t>Íntima relación con ríos San Pedro y Conchos</a:t>
            </a:r>
          </a:p>
          <a:p>
            <a:pPr marL="820738" lvl="1">
              <a:lnSpc>
                <a:spcPct val="10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dirty="0" smtClean="0">
                <a:latin typeface="+mj-lt"/>
              </a:rPr>
              <a:t>Poseen concesión de agua </a:t>
            </a:r>
          </a:p>
          <a:p>
            <a:pPr marL="820738" lvl="1">
              <a:lnSpc>
                <a:spcPct val="100000"/>
              </a:lnSpc>
              <a:buClr>
                <a:schemeClr val="tx1"/>
              </a:buClr>
              <a:buSzPct val="150000"/>
              <a:buFontTx/>
              <a:buChar char="•"/>
              <a:defRPr/>
            </a:pPr>
            <a:r>
              <a:rPr lang="es-ES" dirty="0" smtClean="0">
                <a:latin typeface="+mj-lt"/>
              </a:rPr>
              <a:t>Disponibilidad de agua dependiente de retornos del </a:t>
            </a:r>
            <a:r>
              <a:rPr lang="es-ES" dirty="0" err="1" smtClean="0">
                <a:latin typeface="+mj-lt"/>
              </a:rPr>
              <a:t>Dto</a:t>
            </a:r>
            <a:r>
              <a:rPr lang="es-ES" dirty="0" smtClean="0">
                <a:latin typeface="+mj-lt"/>
              </a:rPr>
              <a:t> de Riego 005 Delicias </a:t>
            </a:r>
          </a:p>
        </p:txBody>
      </p:sp>
      <p:sp>
        <p:nvSpPr>
          <p:cNvPr id="2" name="Abrir llave 1"/>
          <p:cNvSpPr/>
          <p:nvPr/>
        </p:nvSpPr>
        <p:spPr>
          <a:xfrm>
            <a:off x="6461760" y="941438"/>
            <a:ext cx="396239" cy="2796864"/>
          </a:xfrm>
          <a:prstGeom prst="leftBrace">
            <a:avLst>
              <a:gd name="adj1" fmla="val 8333"/>
              <a:gd name="adj2" fmla="val 4945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Abrir llave 9"/>
          <p:cNvSpPr/>
          <p:nvPr/>
        </p:nvSpPr>
        <p:spPr>
          <a:xfrm>
            <a:off x="6461760" y="4107180"/>
            <a:ext cx="396239" cy="2365642"/>
          </a:xfrm>
          <a:prstGeom prst="leftBrace">
            <a:avLst>
              <a:gd name="adj1" fmla="val 8333"/>
              <a:gd name="adj2" fmla="val 4945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4739640" y="2007183"/>
            <a:ext cx="1722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Cuenca del río Conchos</a:t>
            </a:r>
            <a:endParaRPr lang="es-MX" sz="2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29199" y="5018966"/>
            <a:ext cx="163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U de R </a:t>
            </a:r>
            <a:endParaRPr lang="es-MX" sz="2200" b="1" dirty="0"/>
          </a:p>
        </p:txBody>
      </p:sp>
      <p:sp>
        <p:nvSpPr>
          <p:cNvPr id="12" name="Abrir llave 11"/>
          <p:cNvSpPr/>
          <p:nvPr/>
        </p:nvSpPr>
        <p:spPr>
          <a:xfrm>
            <a:off x="4480561" y="941438"/>
            <a:ext cx="373379" cy="5531384"/>
          </a:xfrm>
          <a:prstGeom prst="leftBrace">
            <a:avLst>
              <a:gd name="adj1" fmla="val 8333"/>
              <a:gd name="adj2" fmla="val 4945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rupo 1046"/>
          <p:cNvGrpSpPr/>
          <p:nvPr/>
        </p:nvGrpSpPr>
        <p:grpSpPr>
          <a:xfrm>
            <a:off x="684849" y="288072"/>
            <a:ext cx="10724238" cy="6500994"/>
            <a:chOff x="684849" y="288072"/>
            <a:chExt cx="10724238" cy="6500994"/>
          </a:xfrm>
        </p:grpSpPr>
        <p:grpSp>
          <p:nvGrpSpPr>
            <p:cNvPr id="1046" name="Grupo 1045"/>
            <p:cNvGrpSpPr/>
            <p:nvPr/>
          </p:nvGrpSpPr>
          <p:grpSpPr>
            <a:xfrm>
              <a:off x="822960" y="5699708"/>
              <a:ext cx="10586127" cy="1089358"/>
              <a:chOff x="822960" y="5585408"/>
              <a:chExt cx="10586127" cy="1089358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913120" y="6274656"/>
                <a:ext cx="1172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 smtClean="0"/>
                  <a:t>Siglo XVII</a:t>
                </a:r>
                <a:endParaRPr lang="es-MX" sz="2000" dirty="0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6487217" y="6271765"/>
                <a:ext cx="11031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 smtClean="0"/>
                  <a:t>Siglo XXI</a:t>
                </a:r>
                <a:endParaRPr lang="es-MX" sz="2000" dirty="0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3731289" y="6261866"/>
                <a:ext cx="1039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MX"/>
                </a:defPPr>
                <a:lvl1pPr>
                  <a:defRPr sz="2000"/>
                </a:lvl1pPr>
              </a:lstStyle>
              <a:p>
                <a:r>
                  <a:rPr lang="es-MX" dirty="0"/>
                  <a:t>Siglo XX</a:t>
                </a:r>
              </a:p>
            </p:txBody>
          </p:sp>
          <p:sp>
            <p:nvSpPr>
              <p:cNvPr id="31" name="Flecha derecha 30"/>
              <p:cNvSpPr/>
              <p:nvPr/>
            </p:nvSpPr>
            <p:spPr>
              <a:xfrm>
                <a:off x="913119" y="5883333"/>
                <a:ext cx="10495968" cy="452623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">
                    <a:srgbClr val="002060"/>
                  </a:gs>
                  <a:gs pos="5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>
                <a:off x="9535603" y="6266021"/>
                <a:ext cx="9028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MX"/>
                </a:defPPr>
                <a:lvl1pPr>
                  <a:defRPr sz="2000"/>
                </a:lvl1pPr>
              </a:lstStyle>
              <a:p>
                <a:r>
                  <a:rPr lang="es-MX" dirty="0"/>
                  <a:t>Siglo ?</a:t>
                </a:r>
              </a:p>
            </p:txBody>
          </p:sp>
          <p:sp>
            <p:nvSpPr>
              <p:cNvPr id="1040" name="CuadroTexto 1039"/>
              <p:cNvSpPr txBox="1"/>
              <p:nvPr/>
            </p:nvSpPr>
            <p:spPr>
              <a:xfrm>
                <a:off x="822960" y="5632896"/>
                <a:ext cx="2296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DISPONIBILIDAD ALTA</a:t>
                </a:r>
                <a:endParaRPr lang="es-MX" dirty="0"/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414654" y="5618615"/>
                <a:ext cx="1986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DISPONIBILIDAD 0</a:t>
                </a:r>
                <a:endParaRPr lang="es-MX" dirty="0"/>
              </a:p>
            </p:txBody>
          </p:sp>
          <p:sp>
            <p:nvSpPr>
              <p:cNvPr id="82" name="CuadroTexto 81"/>
              <p:cNvSpPr txBox="1"/>
              <p:nvPr/>
            </p:nvSpPr>
            <p:spPr>
              <a:xfrm>
                <a:off x="5772611" y="5585408"/>
                <a:ext cx="279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DISPONIBILIDAD NEGATIVA</a:t>
                </a:r>
                <a:endParaRPr lang="es-MX" dirty="0"/>
              </a:p>
            </p:txBody>
          </p:sp>
        </p:grpSp>
        <p:sp>
          <p:nvSpPr>
            <p:cNvPr id="61" name="Forma libre 60"/>
            <p:cNvSpPr/>
            <p:nvPr/>
          </p:nvSpPr>
          <p:spPr>
            <a:xfrm>
              <a:off x="8978875" y="1035271"/>
              <a:ext cx="359108" cy="3907324"/>
            </a:xfrm>
            <a:custGeom>
              <a:avLst/>
              <a:gdLst>
                <a:gd name="connsiteX0" fmla="*/ 479686 w 509666"/>
                <a:gd name="connsiteY0" fmla="*/ 0 h 4047345"/>
                <a:gd name="connsiteX1" fmla="*/ 29981 w 509666"/>
                <a:gd name="connsiteY1" fmla="*/ 0 h 4047345"/>
                <a:gd name="connsiteX2" fmla="*/ 0 w 509666"/>
                <a:gd name="connsiteY2" fmla="*/ 4047345 h 4047345"/>
                <a:gd name="connsiteX3" fmla="*/ 509666 w 509666"/>
                <a:gd name="connsiteY3" fmla="*/ 4047345 h 4047345"/>
                <a:gd name="connsiteX4" fmla="*/ 494676 w 509666"/>
                <a:gd name="connsiteY4" fmla="*/ 4047345 h 404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66" h="4047345">
                  <a:moveTo>
                    <a:pt x="479686" y="0"/>
                  </a:moveTo>
                  <a:lnTo>
                    <a:pt x="29981" y="0"/>
                  </a:lnTo>
                  <a:lnTo>
                    <a:pt x="0" y="4047345"/>
                  </a:lnTo>
                  <a:lnTo>
                    <a:pt x="509666" y="4047345"/>
                  </a:lnTo>
                  <a:lnTo>
                    <a:pt x="494676" y="404734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sm" len="med"/>
              <a:tailEnd type="non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7" name="Conector recto de flecha 56"/>
            <p:cNvCxnSpPr/>
            <p:nvPr/>
          </p:nvCxnSpPr>
          <p:spPr>
            <a:xfrm flipH="1" flipV="1">
              <a:off x="7109759" y="3701187"/>
              <a:ext cx="7223" cy="75821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w="lg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/>
            <p:nvPr/>
          </p:nvCxnSpPr>
          <p:spPr>
            <a:xfrm flipH="1">
              <a:off x="7109759" y="1505539"/>
              <a:ext cx="7223" cy="6105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w="lg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>
              <a:off x="1967766" y="2986112"/>
              <a:ext cx="3431421" cy="18277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w="lg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/>
            <p:cNvSpPr/>
            <p:nvPr/>
          </p:nvSpPr>
          <p:spPr>
            <a:xfrm>
              <a:off x="836705" y="2240118"/>
              <a:ext cx="1515945" cy="1658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5 Imagen" descr="G:\INFRAESTRUCTURA CANALES\CAM00751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707" y="400548"/>
              <a:ext cx="1904543" cy="14338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/>
            <p:cNvGrpSpPr/>
            <p:nvPr/>
          </p:nvGrpSpPr>
          <p:grpSpPr>
            <a:xfrm>
              <a:off x="3074300" y="2215681"/>
              <a:ext cx="1767857" cy="1581021"/>
              <a:chOff x="4265671" y="2363558"/>
              <a:chExt cx="1794235" cy="1602795"/>
            </a:xfrm>
            <a:solidFill>
              <a:schemeClr val="bg1"/>
            </a:solidFill>
          </p:grpSpPr>
          <p:sp>
            <p:nvSpPr>
              <p:cNvPr id="3" name="Elipse 2"/>
              <p:cNvSpPr/>
              <p:nvPr/>
            </p:nvSpPr>
            <p:spPr>
              <a:xfrm>
                <a:off x="4265671" y="2363558"/>
                <a:ext cx="1794235" cy="16027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4413113" y="2691074"/>
                <a:ext cx="1433159" cy="8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2400"/>
                </a:lvl1pPr>
              </a:lstStyle>
              <a:p>
                <a:r>
                  <a:rPr lang="es-MX" dirty="0"/>
                  <a:t>Unidades </a:t>
                </a:r>
              </a:p>
              <a:p>
                <a:r>
                  <a:rPr lang="es-MX" dirty="0"/>
                  <a:t>de Riego</a:t>
                </a: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886990" y="288072"/>
              <a:ext cx="2544868" cy="1587739"/>
              <a:chOff x="5973741" y="440472"/>
              <a:chExt cx="2609305" cy="1669001"/>
            </a:xfrm>
            <a:noFill/>
          </p:grpSpPr>
          <p:sp>
            <p:nvSpPr>
              <p:cNvPr id="9" name="Elipse 8"/>
              <p:cNvSpPr/>
              <p:nvPr/>
            </p:nvSpPr>
            <p:spPr>
              <a:xfrm>
                <a:off x="5973741" y="440472"/>
                <a:ext cx="2547794" cy="16690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6154919" y="675894"/>
                <a:ext cx="2428127" cy="132343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>
                  <a:defRPr sz="2400"/>
                </a:lvl1pPr>
              </a:lstStyle>
              <a:p>
                <a:pPr algn="ctr"/>
                <a:r>
                  <a:rPr lang="es-MX" sz="2000" dirty="0" smtClean="0"/>
                  <a:t>Desorganización</a:t>
                </a:r>
              </a:p>
              <a:p>
                <a:pPr algn="ctr"/>
                <a:r>
                  <a:rPr lang="es-MX" sz="2000" dirty="0" smtClean="0"/>
                  <a:t>Conflictos </a:t>
                </a:r>
              </a:p>
              <a:p>
                <a:pPr algn="ctr"/>
                <a:r>
                  <a:rPr lang="es-MX" sz="2000" dirty="0" smtClean="0"/>
                  <a:t>Sin representación</a:t>
                </a:r>
              </a:p>
              <a:p>
                <a:pPr algn="ctr"/>
                <a:endParaRPr lang="es-MX" sz="2000" i="1" dirty="0"/>
              </a:p>
            </p:txBody>
          </p:sp>
        </p:grpSp>
        <p:sp>
          <p:nvSpPr>
            <p:cNvPr id="12" name="Elipse 11"/>
            <p:cNvSpPr/>
            <p:nvPr/>
          </p:nvSpPr>
          <p:spPr>
            <a:xfrm>
              <a:off x="5915651" y="3993910"/>
              <a:ext cx="2442001" cy="161699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839451" y="4325974"/>
              <a:ext cx="2579816" cy="10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2400"/>
              </a:lvl1pPr>
            </a:lstStyle>
            <a:p>
              <a:pPr algn="ctr"/>
              <a:r>
                <a:rPr lang="es-MX" sz="2000" dirty="0"/>
                <a:t>4</a:t>
              </a:r>
              <a:r>
                <a:rPr lang="es-MX" sz="2000" dirty="0" smtClean="0"/>
                <a:t>00 años sin </a:t>
              </a:r>
            </a:p>
            <a:p>
              <a:pPr algn="ctr"/>
              <a:r>
                <a:rPr lang="es-MX" sz="2000" dirty="0" smtClean="0"/>
                <a:t>avances</a:t>
              </a:r>
            </a:p>
            <a:p>
              <a:pPr algn="ctr"/>
              <a:r>
                <a:rPr lang="es-MX" sz="2000" dirty="0" smtClean="0"/>
                <a:t> en AGUA </a:t>
              </a:r>
              <a:r>
                <a:rPr lang="es-MX" dirty="0" smtClean="0"/>
                <a:t> </a:t>
              </a:r>
            </a:p>
          </p:txBody>
        </p:sp>
        <p:pic>
          <p:nvPicPr>
            <p:cNvPr id="19" name="Imagen 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582" y="2245357"/>
              <a:ext cx="1862790" cy="13213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582" y="3977692"/>
              <a:ext cx="1883668" cy="1377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Forma libre 34"/>
            <p:cNvSpPr/>
            <p:nvPr/>
          </p:nvSpPr>
          <p:spPr>
            <a:xfrm>
              <a:off x="5410138" y="1050727"/>
              <a:ext cx="494560" cy="3907324"/>
            </a:xfrm>
            <a:custGeom>
              <a:avLst/>
              <a:gdLst>
                <a:gd name="connsiteX0" fmla="*/ 479686 w 509666"/>
                <a:gd name="connsiteY0" fmla="*/ 0 h 4047345"/>
                <a:gd name="connsiteX1" fmla="*/ 29981 w 509666"/>
                <a:gd name="connsiteY1" fmla="*/ 0 h 4047345"/>
                <a:gd name="connsiteX2" fmla="*/ 0 w 509666"/>
                <a:gd name="connsiteY2" fmla="*/ 4047345 h 4047345"/>
                <a:gd name="connsiteX3" fmla="*/ 509666 w 509666"/>
                <a:gd name="connsiteY3" fmla="*/ 4047345 h 4047345"/>
                <a:gd name="connsiteX4" fmla="*/ 494676 w 509666"/>
                <a:gd name="connsiteY4" fmla="*/ 4047345 h 404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66" h="4047345">
                  <a:moveTo>
                    <a:pt x="479686" y="0"/>
                  </a:moveTo>
                  <a:lnTo>
                    <a:pt x="29981" y="0"/>
                  </a:lnTo>
                  <a:lnTo>
                    <a:pt x="0" y="4047345"/>
                  </a:lnTo>
                  <a:lnTo>
                    <a:pt x="509666" y="4047345"/>
                  </a:lnTo>
                  <a:lnTo>
                    <a:pt x="494676" y="404734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9" name="Conector recto de flecha 58"/>
            <p:cNvCxnSpPr/>
            <p:nvPr/>
          </p:nvCxnSpPr>
          <p:spPr>
            <a:xfrm flipV="1">
              <a:off x="7615951" y="2991962"/>
              <a:ext cx="1355817" cy="1710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w="lg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5701194" y="2098697"/>
              <a:ext cx="2730663" cy="1607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Ineficiencia</a:t>
              </a:r>
            </a:p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Avidez</a:t>
              </a:r>
            </a:p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Impacto ambiental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84849" y="2344429"/>
              <a:ext cx="1807491" cy="184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/>
                <a:t>San Pablo</a:t>
              </a:r>
            </a:p>
            <a:p>
              <a:pPr algn="ctr"/>
              <a:r>
                <a:rPr lang="es-MX" sz="2400" dirty="0" smtClean="0"/>
                <a:t>Siglo XVII</a:t>
              </a:r>
            </a:p>
            <a:p>
              <a:pPr algn="ctr"/>
              <a:r>
                <a:rPr lang="es-MX" sz="2400" dirty="0" smtClean="0"/>
                <a:t>Inicia la Agricultura</a:t>
              </a:r>
            </a:p>
            <a:p>
              <a:endParaRPr lang="es-MX" sz="2400" dirty="0"/>
            </a:p>
          </p:txBody>
        </p:sp>
        <p:sp>
          <p:nvSpPr>
            <p:cNvPr id="1043" name="CuadroTexto 1042"/>
            <p:cNvSpPr txBox="1"/>
            <p:nvPr/>
          </p:nvSpPr>
          <p:spPr>
            <a:xfrm>
              <a:off x="6165531" y="846657"/>
              <a:ext cx="378293" cy="38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/>
                <a:t>+</a:t>
              </a:r>
            </a:p>
          </p:txBody>
        </p:sp>
        <p:sp>
          <p:nvSpPr>
            <p:cNvPr id="86" name="Abrir llave 85"/>
            <p:cNvSpPr/>
            <p:nvPr/>
          </p:nvSpPr>
          <p:spPr>
            <a:xfrm flipH="1">
              <a:off x="7545306" y="2372624"/>
              <a:ext cx="335407" cy="1094102"/>
            </a:xfrm>
            <a:prstGeom prst="leftBrace">
              <a:avLst>
                <a:gd name="adj1" fmla="val 8333"/>
                <a:gd name="adj2" fmla="val 4945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44" name="CuadroTexto 1043"/>
            <p:cNvSpPr txBox="1"/>
            <p:nvPr/>
          </p:nvSpPr>
          <p:spPr>
            <a:xfrm>
              <a:off x="7824975" y="2750519"/>
              <a:ext cx="650694" cy="351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Caos</a:t>
              </a:r>
              <a:endParaRPr lang="es-MX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9201611" y="5490158"/>
              <a:ext cx="2093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INHABILITACION DE ACUÍFEROS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1837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22"/>
          <p:cNvCxnSpPr/>
          <p:nvPr/>
        </p:nvCxnSpPr>
        <p:spPr>
          <a:xfrm flipH="1">
            <a:off x="10685957" y="4019687"/>
            <a:ext cx="39895" cy="1526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355363" y="4210050"/>
            <a:ext cx="3553" cy="93642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3939701" y="4009239"/>
            <a:ext cx="6613999" cy="25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3939701" y="5307928"/>
            <a:ext cx="746852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0800000" flipH="1" flipV="1">
            <a:off x="5770916" y="3634967"/>
            <a:ext cx="133868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dirty="0" smtClean="0"/>
              <a:t>Acción</a:t>
            </a:r>
            <a:endParaRPr lang="es-MX" dirty="0"/>
          </a:p>
          <a:p>
            <a:r>
              <a:rPr lang="es-MX" dirty="0"/>
              <a:t>colectiva</a:t>
            </a:r>
          </a:p>
        </p:txBody>
      </p:sp>
      <p:sp>
        <p:nvSpPr>
          <p:cNvPr id="4" name="CuadroTexto 3"/>
          <p:cNvSpPr txBox="1"/>
          <p:nvPr/>
        </p:nvSpPr>
        <p:spPr>
          <a:xfrm rot="10800000" flipH="1" flipV="1">
            <a:off x="7326956" y="3633496"/>
            <a:ext cx="2001128" cy="738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dirty="0"/>
              <a:t>Bien </a:t>
            </a:r>
            <a:endParaRPr lang="es-MX" dirty="0" smtClean="0"/>
          </a:p>
          <a:p>
            <a:r>
              <a:rPr lang="es-MX" dirty="0" smtClean="0"/>
              <a:t>común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 rot="10800000" flipH="1" flipV="1">
            <a:off x="2476161" y="3465690"/>
            <a:ext cx="262623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algn="ctr"/>
            <a:r>
              <a:rPr lang="es-MX" sz="2200" dirty="0" smtClean="0"/>
              <a:t>Organización </a:t>
            </a:r>
            <a:r>
              <a:rPr lang="es-MX" sz="2200" dirty="0" smtClean="0"/>
              <a:t>de </a:t>
            </a:r>
            <a:r>
              <a:rPr lang="es-MX" sz="2200" dirty="0" smtClean="0"/>
              <a:t>12 </a:t>
            </a:r>
            <a:r>
              <a:rPr lang="es-MX" sz="2200" dirty="0" smtClean="0"/>
              <a:t>U de R en 1 gran Organización</a:t>
            </a:r>
            <a:endParaRPr lang="es-MX" sz="22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5" y="227384"/>
            <a:ext cx="5362614" cy="330623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10800000" flipH="1" flipV="1">
            <a:off x="5554755" y="5195477"/>
            <a:ext cx="181542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sz="2000" i="1" dirty="0" smtClean="0"/>
              <a:t>Modernización</a:t>
            </a:r>
            <a:endParaRPr lang="es-MX" sz="2000" i="1" dirty="0"/>
          </a:p>
        </p:txBody>
      </p:sp>
      <p:sp>
        <p:nvSpPr>
          <p:cNvPr id="11" name="CuadroTexto 10"/>
          <p:cNvSpPr txBox="1"/>
          <p:nvPr/>
        </p:nvSpPr>
        <p:spPr>
          <a:xfrm rot="10800000" flipH="1" flipV="1">
            <a:off x="7603263" y="5146478"/>
            <a:ext cx="176334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sz="2000" i="1" dirty="0" smtClean="0"/>
              <a:t>Beneficios</a:t>
            </a:r>
            <a:endParaRPr lang="es-MX" sz="2000" i="1" dirty="0"/>
          </a:p>
        </p:txBody>
      </p:sp>
      <p:sp>
        <p:nvSpPr>
          <p:cNvPr id="13" name="CuadroTexto 12"/>
          <p:cNvSpPr txBox="1"/>
          <p:nvPr/>
        </p:nvSpPr>
        <p:spPr>
          <a:xfrm rot="10800000" flipH="1" flipV="1">
            <a:off x="9746585" y="4967861"/>
            <a:ext cx="19804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sz="2000" i="1" dirty="0" smtClean="0"/>
              <a:t>Reducción del uso agua</a:t>
            </a:r>
            <a:endParaRPr lang="es-MX" sz="2000" i="1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3892563" y="4389016"/>
            <a:ext cx="9075" cy="4072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 rot="10800000" flipH="1" flipV="1">
            <a:off x="2523299" y="4800096"/>
            <a:ext cx="262623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sz="2000" i="1" dirty="0" smtClean="0"/>
              <a:t>Representación</a:t>
            </a:r>
          </a:p>
          <a:p>
            <a:r>
              <a:rPr lang="es-MX" sz="2000" i="1" dirty="0" smtClean="0"/>
              <a:t>Capacidad política</a:t>
            </a:r>
          </a:p>
          <a:p>
            <a:r>
              <a:rPr lang="es-MX" sz="2000" i="1" dirty="0" smtClean="0"/>
              <a:t>Recursos $$</a:t>
            </a:r>
            <a:endParaRPr lang="es-MX" sz="2000" i="1" dirty="0"/>
          </a:p>
        </p:txBody>
      </p:sp>
      <p:sp>
        <p:nvSpPr>
          <p:cNvPr id="29" name="Abrir llave 28"/>
          <p:cNvSpPr/>
          <p:nvPr/>
        </p:nvSpPr>
        <p:spPr>
          <a:xfrm>
            <a:off x="2118082" y="267853"/>
            <a:ext cx="439709" cy="5942447"/>
          </a:xfrm>
          <a:prstGeom prst="leftBrace">
            <a:avLst>
              <a:gd name="adj1" fmla="val 8333"/>
              <a:gd name="adj2" fmla="val 49455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663561" y="2763510"/>
            <a:ext cx="1654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/>
              <a:t>Organización </a:t>
            </a:r>
          </a:p>
          <a:p>
            <a:pPr algn="ctr"/>
            <a:r>
              <a:rPr lang="es-MX" sz="2000" dirty="0" smtClean="0"/>
              <a:t>y </a:t>
            </a:r>
          </a:p>
          <a:p>
            <a:pPr algn="ctr"/>
            <a:r>
              <a:rPr lang="es-MX" sz="2000" dirty="0" smtClean="0"/>
              <a:t>Capacitación</a:t>
            </a:r>
            <a:endParaRPr lang="es-MX" sz="2000" dirty="0"/>
          </a:p>
        </p:txBody>
      </p:sp>
      <p:sp>
        <p:nvSpPr>
          <p:cNvPr id="2" name="Rectángulo 1"/>
          <p:cNvSpPr/>
          <p:nvPr/>
        </p:nvSpPr>
        <p:spPr>
          <a:xfrm>
            <a:off x="8114437" y="227384"/>
            <a:ext cx="3846285" cy="30787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al 2018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Millones de pesos en inversión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ha sistema de riego por aspersión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Km de canales revestidos con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concreto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hidráulico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ha niveladas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Km de entubado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sistemas de bombeo mejorados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8350989" y="4306233"/>
            <a:ext cx="3553" cy="93642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 rot="10800000" flipH="1" flipV="1">
            <a:off x="9595927" y="3795188"/>
            <a:ext cx="2151786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200"/>
            </a:lvl1pPr>
          </a:lstStyle>
          <a:p>
            <a:r>
              <a:rPr lang="es-MX" dirty="0" smtClean="0"/>
              <a:t>Concientización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25118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06" y="2804502"/>
            <a:ext cx="2411722" cy="15051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99" y="1038807"/>
            <a:ext cx="2413620" cy="16048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0" y="1038807"/>
            <a:ext cx="2413620" cy="16048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94" y="4452549"/>
            <a:ext cx="2447443" cy="16316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0" y="4452551"/>
            <a:ext cx="2387494" cy="163162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" b="17847"/>
          <a:stretch/>
        </p:blipFill>
        <p:spPr>
          <a:xfrm>
            <a:off x="9452952" y="2804502"/>
            <a:ext cx="2413620" cy="1487153"/>
          </a:xfrm>
          <a:prstGeom prst="rect">
            <a:avLst/>
          </a:prstGeom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731087" y="3023135"/>
            <a:ext cx="1769940" cy="1671040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Principios Gobernanza</a:t>
            </a:r>
            <a:br>
              <a:rPr lang="es-MX" sz="2400" b="1" dirty="0" smtClean="0"/>
            </a:br>
            <a:r>
              <a:rPr lang="es-MX" sz="2400" b="1" dirty="0" smtClean="0"/>
              <a:t>en U de R </a:t>
            </a:r>
            <a:endParaRPr lang="es-MX" sz="2400" b="1" dirty="0"/>
          </a:p>
        </p:txBody>
      </p:sp>
      <p:sp>
        <p:nvSpPr>
          <p:cNvPr id="22" name="Marcador de contenido 4"/>
          <p:cNvSpPr>
            <a:spLocks noGrp="1"/>
          </p:cNvSpPr>
          <p:nvPr>
            <p:ph idx="1"/>
          </p:nvPr>
        </p:nvSpPr>
        <p:spPr>
          <a:xfrm>
            <a:off x="2633351" y="1179322"/>
            <a:ext cx="4271348" cy="4655653"/>
          </a:xfrm>
        </p:spPr>
        <p:txBody>
          <a:bodyPr>
            <a:noAutofit/>
          </a:bodyPr>
          <a:lstStyle/>
          <a:p>
            <a:r>
              <a:rPr lang="es-MX" sz="2400" dirty="0" smtClean="0"/>
              <a:t>Efectividad</a:t>
            </a:r>
          </a:p>
          <a:p>
            <a:pPr lvl="1"/>
            <a:r>
              <a:rPr lang="es-MX" sz="2400" dirty="0"/>
              <a:t>con metas y objetivos claros y sustentables </a:t>
            </a:r>
            <a:endParaRPr lang="es-MX" sz="2400" dirty="0" smtClean="0"/>
          </a:p>
          <a:p>
            <a:r>
              <a:rPr lang="es-MX" sz="2400" dirty="0" smtClean="0"/>
              <a:t>Eficiencia</a:t>
            </a:r>
          </a:p>
          <a:p>
            <a:pPr lvl="1"/>
            <a:r>
              <a:rPr lang="es-MX" sz="2400" dirty="0" smtClean="0"/>
              <a:t>Maximizar beneficios</a:t>
            </a:r>
          </a:p>
          <a:p>
            <a:r>
              <a:rPr lang="es-MX" sz="2400" dirty="0" smtClean="0"/>
              <a:t>Confianza</a:t>
            </a:r>
          </a:p>
          <a:p>
            <a:pPr lvl="1"/>
            <a:r>
              <a:rPr lang="es-MX" sz="2400" dirty="0"/>
              <a:t>Entre </a:t>
            </a:r>
            <a:r>
              <a:rPr lang="es-MX" sz="2400" dirty="0" smtClean="0"/>
              <a:t>participantes</a:t>
            </a:r>
          </a:p>
          <a:p>
            <a:r>
              <a:rPr lang="es-MX" sz="2400" dirty="0" smtClean="0"/>
              <a:t>Participación </a:t>
            </a:r>
          </a:p>
          <a:p>
            <a:pPr lvl="1"/>
            <a:r>
              <a:rPr lang="es-MX" sz="2400" dirty="0" smtClean="0"/>
              <a:t>Incluye a los actores con legitimidad y equidad 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2344715" y="1000232"/>
            <a:ext cx="339625" cy="513054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5083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8581" y="1518456"/>
            <a:ext cx="2535382" cy="796637"/>
          </a:xfrm>
          <a:solidFill>
            <a:schemeClr val="bg1"/>
          </a:solidFill>
        </p:spPr>
        <p:txBody>
          <a:bodyPr/>
          <a:lstStyle/>
          <a:p>
            <a:r>
              <a:rPr lang="es-MX" dirty="0" smtClean="0"/>
              <a:t>GRACIAS!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3" y="5403273"/>
            <a:ext cx="3677858" cy="116955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09654" y="3088177"/>
            <a:ext cx="4073237" cy="11790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/>
              <a:t>Alfredo Rodríguez</a:t>
            </a:r>
          </a:p>
          <a:p>
            <a:pPr algn="ctr"/>
            <a:endParaRPr lang="es-MX" sz="2400" dirty="0"/>
          </a:p>
          <a:p>
            <a:pPr algn="ctr"/>
            <a:r>
              <a:rPr lang="es-MX" sz="2400" i="1" dirty="0" smtClean="0"/>
              <a:t>alrodriguez@wwfmex.org</a:t>
            </a:r>
            <a:endParaRPr lang="es-MX" sz="24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20" y="5403439"/>
            <a:ext cx="1076421" cy="11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152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1184</TotalTime>
  <Words>392</Words>
  <Application>Microsoft Office PowerPoint</Application>
  <PresentationFormat>Panorámica</PresentationFormat>
  <Paragraphs>154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Franklin Gothic Book</vt:lpstr>
      <vt:lpstr>Times New Roman</vt:lpstr>
      <vt:lpstr>Crop</vt:lpstr>
      <vt:lpstr>Gobernanza en el sector agrícola de unidades de riego: CASO CHIHUAHUA</vt:lpstr>
      <vt:lpstr>Presentación de PowerPoint</vt:lpstr>
      <vt:lpstr>PROPUESTA CAUDAL ECOLÓGICO RÍO CONCHOS</vt:lpstr>
      <vt:lpstr>UNIDADES DE RIEGO DEL RÍO SAN PEDRO</vt:lpstr>
      <vt:lpstr>Presentación de PowerPoint</vt:lpstr>
      <vt:lpstr>Presentación de PowerPoint</vt:lpstr>
      <vt:lpstr>Principios Gobernanza en U de R </vt:lpstr>
      <vt:lpstr>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Rodríguez</dc:creator>
  <cp:lastModifiedBy>Alfredo Rodríguez</cp:lastModifiedBy>
  <cp:revision>98</cp:revision>
  <dcterms:created xsi:type="dcterms:W3CDTF">2018-11-07T01:58:18Z</dcterms:created>
  <dcterms:modified xsi:type="dcterms:W3CDTF">2018-11-14T21:39:34Z</dcterms:modified>
</cp:coreProperties>
</file>