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8" r:id="rId2"/>
    <p:sldId id="325" r:id="rId3"/>
    <p:sldId id="360" r:id="rId4"/>
    <p:sldId id="362" r:id="rId5"/>
    <p:sldId id="359" r:id="rId6"/>
    <p:sldId id="363" r:id="rId7"/>
    <p:sldId id="3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D0A224-B679-410E-AA30-B55220814993}">
          <p14:sldIdLst>
            <p14:sldId id="268"/>
            <p14:sldId id="325"/>
            <p14:sldId id="360"/>
            <p14:sldId id="362"/>
            <p14:sldId id="359"/>
            <p14:sldId id="363"/>
            <p14:sldId id="365"/>
          </p14:sldIdLst>
        </p14:section>
        <p14:section name="Untitled Section" id="{D8124AB3-3786-4FC4-BC03-73677F255BF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19" autoAdjust="0"/>
    <p:restoredTop sz="89545" autoAdjust="0"/>
  </p:normalViewPr>
  <p:slideViewPr>
    <p:cSldViewPr snapToGrid="0">
      <p:cViewPr varScale="1">
        <p:scale>
          <a:sx n="74" d="100"/>
          <a:sy n="74" d="100"/>
        </p:scale>
        <p:origin x="6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1B221-782D-40EC-9E38-63B68350D62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2901F-0525-4146-85E6-E4938B9E5D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5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USGS, UACH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47AE7-7698-4616-AA48-C909144D33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8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send an email to Jack and Todd</a:t>
            </a:r>
          </a:p>
          <a:p>
            <a:r>
              <a:rPr lang="en-US" dirty="0" smtClean="0"/>
              <a:t>Citation Jack’s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901F-0525-4146-85E6-E4938B9E5D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46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Pablo – Map</a:t>
            </a:r>
            <a:r>
              <a:rPr lang="en-US" baseline="0" dirty="0" smtClean="0"/>
              <a:t> of Dams</a:t>
            </a:r>
            <a:endParaRPr lang="en-US" dirty="0" smtClean="0"/>
          </a:p>
          <a:p>
            <a:r>
              <a:rPr lang="en-US" dirty="0" err="1" smtClean="0"/>
              <a:t>Hectareas</a:t>
            </a:r>
            <a:r>
              <a:rPr lang="en-US" dirty="0" smtClean="0"/>
              <a:t> and</a:t>
            </a:r>
            <a:r>
              <a:rPr lang="en-US" baseline="0" dirty="0" smtClean="0"/>
              <a:t> Water Use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901F-0525-4146-85E6-E4938B9E5D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77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send an email to Jack and Todd</a:t>
            </a:r>
          </a:p>
          <a:p>
            <a:r>
              <a:rPr lang="en-US" dirty="0" smtClean="0"/>
              <a:t>Citation Jack’s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901F-0525-4146-85E6-E4938B9E5D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94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send an email to Jack and Todd</a:t>
            </a:r>
          </a:p>
          <a:p>
            <a:r>
              <a:rPr lang="en-US" dirty="0" smtClean="0"/>
              <a:t>Citation Jack’s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901F-0525-4146-85E6-E4938B9E5D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F7B-5858-4467-8469-52055BF13CB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813A-91B7-45C0-8593-E5C497D98E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8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F7B-5858-4467-8469-52055BF13CB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813A-91B7-45C0-8593-E5C497D98E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4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F7B-5858-4467-8469-52055BF13CB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813A-91B7-45C0-8593-E5C497D98E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F7B-5858-4467-8469-52055BF13CB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813A-91B7-45C0-8593-E5C497D98E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8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F7B-5858-4467-8469-52055BF13CB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813A-91B7-45C0-8593-E5C497D98E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5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F7B-5858-4467-8469-52055BF13CB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813A-91B7-45C0-8593-E5C497D98E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0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F7B-5858-4467-8469-52055BF13CB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813A-91B7-45C0-8593-E5C497D98E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F7B-5858-4467-8469-52055BF13CB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813A-91B7-45C0-8593-E5C497D98E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6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F7B-5858-4467-8469-52055BF13CB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813A-91B7-45C0-8593-E5C497D98E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7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F7B-5858-4467-8469-52055BF13CB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813A-91B7-45C0-8593-E5C497D98E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F7B-5858-4467-8469-52055BF13CB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813A-91B7-45C0-8593-E5C497D98E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7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1BF7B-5858-4467-8469-52055BF13CB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B813A-91B7-45C0-8593-E5C497D98E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tif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803302" y="3038788"/>
            <a:ext cx="6400800" cy="13811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Dr. Samuel Sandoval Solis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collaboration with:</a:t>
            </a:r>
            <a:b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Janet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Escorcia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Jesus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Loredo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Pablo Ortiz, Laura Garza, Shona Paterson,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uzma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Nava, John (Jack) Schmidt and Todd Blythe</a:t>
            </a:r>
          </a:p>
          <a:p>
            <a:pPr algn="ctr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9" y="161924"/>
            <a:ext cx="1463040" cy="150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64493" t="21047" r="29223" b="61429"/>
          <a:stretch>
            <a:fillRect/>
          </a:stretch>
        </p:blipFill>
        <p:spPr bwMode="auto">
          <a:xfrm>
            <a:off x="9235440" y="161934"/>
            <a:ext cx="1280160" cy="126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895600" y="381000"/>
            <a:ext cx="6400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400" dirty="0"/>
              <a:t>University of California, Davis</a:t>
            </a:r>
            <a:br>
              <a:rPr lang="en-US" sz="2400" dirty="0"/>
            </a:br>
            <a:r>
              <a:rPr lang="en-US" sz="2400" dirty="0"/>
              <a:t>Department of Land, Air and Water Resources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70987" y="1166002"/>
            <a:ext cx="6968339" cy="2194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3600" b="1" dirty="0"/>
              <a:t>Gestión</a:t>
            </a:r>
            <a:r>
              <a:rPr lang="en-US" sz="3600" b="1" dirty="0"/>
              <a:t> </a:t>
            </a:r>
            <a:r>
              <a:rPr lang="en-US" sz="3600" b="1" dirty="0" err="1"/>
              <a:t>Compartida</a:t>
            </a:r>
            <a:r>
              <a:rPr lang="en-US" sz="3600" b="1" dirty="0"/>
              <a:t> del Agua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600" b="1" dirty="0"/>
              <a:t>para </a:t>
            </a:r>
            <a:r>
              <a:rPr lang="en-US" sz="3600" b="1" dirty="0" err="1"/>
              <a:t>U</a:t>
            </a:r>
            <a:r>
              <a:rPr lang="en-US" sz="3600" b="1" dirty="0" err="1"/>
              <a:t>sos</a:t>
            </a:r>
            <a:r>
              <a:rPr lang="en-US" sz="3600" b="1" dirty="0"/>
              <a:t> </a:t>
            </a:r>
            <a:r>
              <a:rPr lang="en-US" sz="3600" b="1" dirty="0" err="1"/>
              <a:t>Humanos</a:t>
            </a:r>
            <a:r>
              <a:rPr lang="en-US" sz="3600" b="1" dirty="0"/>
              <a:t> y </a:t>
            </a:r>
            <a:r>
              <a:rPr lang="en-US" sz="3600" b="1" dirty="0" err="1"/>
              <a:t>Ambientales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AutoShape 2" descr="Image result for USU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5" descr="Image result for USU logo Natural Sciences"/>
          <p:cNvSpPr>
            <a:spLocks noChangeAspect="1" noChangeArrowheads="1"/>
          </p:cNvSpPr>
          <p:nvPr/>
        </p:nvSpPr>
        <p:spPr bwMode="auto">
          <a:xfrm>
            <a:off x="1831975" y="79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G:\Lenovo_X220t\Samuel\Administratives\WatMngmt Lab Logo\Water Management Lab 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5162"/>
          <a:stretch/>
        </p:blipFill>
        <p:spPr bwMode="auto">
          <a:xfrm>
            <a:off x="8689319" y="4667187"/>
            <a:ext cx="304762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G:\Lenovo_X220t\Samuel\Graduate Groups\HSGG\Logo_Hsgg\HSGG_newlogo20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98" y="5293217"/>
            <a:ext cx="1763094" cy="138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9" b="2310"/>
          <a:stretch/>
        </p:blipFill>
        <p:spPr>
          <a:xfrm>
            <a:off x="4011107" y="4916206"/>
            <a:ext cx="1247775" cy="1675228"/>
          </a:xfrm>
          <a:prstGeom prst="rect">
            <a:avLst/>
          </a:prstGeom>
        </p:spPr>
      </p:pic>
      <p:pic>
        <p:nvPicPr>
          <p:cNvPr id="17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521" y="4750963"/>
            <a:ext cx="1009726" cy="1609470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4" y="4412251"/>
            <a:ext cx="2673767" cy="74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0071" y="5890677"/>
            <a:ext cx="1694065" cy="6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" t="7812" r="6863" b="8959"/>
          <a:stretch/>
        </p:blipFill>
        <p:spPr>
          <a:xfrm>
            <a:off x="760877" y="880205"/>
            <a:ext cx="4486276" cy="570785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87042" y="226152"/>
            <a:ext cx="3871913" cy="577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Natural Hydrology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2569438" y="1624067"/>
            <a:ext cx="64247" cy="607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36348" y="3750236"/>
            <a:ext cx="130424" cy="14734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7030398" y="930263"/>
            <a:ext cx="3845792" cy="2194560"/>
            <a:chOff x="4531813" y="-404936"/>
            <a:chExt cx="3845792" cy="21945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8B46373-C0F7-4F23-9990-6B4847EF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813" y="-404936"/>
              <a:ext cx="3845792" cy="219456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1A89A18-373F-47C4-8A8D-425DFB5C3B17}"/>
                </a:ext>
              </a:extLst>
            </p:cNvPr>
            <p:cNvSpPr txBox="1"/>
            <p:nvPr/>
          </p:nvSpPr>
          <p:spPr>
            <a:xfrm>
              <a:off x="5121425" y="-113527"/>
              <a:ext cx="2328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prstClr val="black"/>
                  </a:solidFill>
                </a:rPr>
                <a:t>Lobatos</a:t>
              </a:r>
              <a:r>
                <a:rPr lang="en-US" sz="2000" dirty="0">
                  <a:solidFill>
                    <a:prstClr val="black"/>
                  </a:solidFill>
                </a:rPr>
                <a:t>, CO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30399" y="937672"/>
            <a:ext cx="3836777" cy="2194560"/>
            <a:chOff x="7791266" y="4820609"/>
            <a:chExt cx="3836777" cy="219456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E3536256-C54F-4582-B307-3A7D737B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266" y="4820609"/>
              <a:ext cx="3836777" cy="219456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7C19B76-11AC-413E-BCFA-AFE7573B712B}"/>
                </a:ext>
              </a:extLst>
            </p:cNvPr>
            <p:cNvSpPr txBox="1"/>
            <p:nvPr/>
          </p:nvSpPr>
          <p:spPr>
            <a:xfrm>
              <a:off x="8431300" y="5051608"/>
              <a:ext cx="24155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San </a:t>
              </a:r>
              <a:r>
                <a:rPr lang="en-US" sz="2000" dirty="0" err="1">
                  <a:solidFill>
                    <a:prstClr val="black"/>
                  </a:solidFill>
                </a:rPr>
                <a:t>Marcial</a:t>
              </a:r>
              <a:r>
                <a:rPr lang="en-US" sz="2000" dirty="0">
                  <a:solidFill>
                    <a:prstClr val="black"/>
                  </a:solidFill>
                </a:rPr>
                <a:t>, NM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048167" y="923728"/>
            <a:ext cx="3838628" cy="2194560"/>
            <a:chOff x="5356381" y="2223982"/>
            <a:chExt cx="3838628" cy="219456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9B4AC484-2A36-471A-BA40-8B1B7CA09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381" y="2223982"/>
              <a:ext cx="3838628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A2A83BA-1898-47B3-BBBA-D31B4A20B3E4}"/>
                </a:ext>
              </a:extLst>
            </p:cNvPr>
            <p:cNvSpPr txBox="1"/>
            <p:nvPr/>
          </p:nvSpPr>
          <p:spPr>
            <a:xfrm>
              <a:off x="5880744" y="2394887"/>
              <a:ext cx="2400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Presidio</a:t>
              </a:r>
              <a:r>
                <a:rPr lang="en-US" sz="2000" dirty="0">
                  <a:solidFill>
                    <a:prstClr val="black"/>
                  </a:solidFill>
                </a:rPr>
                <a:t>, TX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2056279" y="2895815"/>
            <a:ext cx="87925" cy="7459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88786" y="1865369"/>
            <a:ext cx="259308" cy="150125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1A89A18-373F-47C4-8A8D-425DFB5C3B17}"/>
              </a:ext>
            </a:extLst>
          </p:cNvPr>
          <p:cNvSpPr txBox="1"/>
          <p:nvPr/>
        </p:nvSpPr>
        <p:spPr>
          <a:xfrm>
            <a:off x="4084634" y="1766503"/>
            <a:ext cx="94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Natural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A89A18-373F-47C4-8A8D-425DFB5C3B17}"/>
              </a:ext>
            </a:extLst>
          </p:cNvPr>
          <p:cNvSpPr txBox="1"/>
          <p:nvPr/>
        </p:nvSpPr>
        <p:spPr>
          <a:xfrm>
            <a:off x="3759557" y="1438022"/>
            <a:ext cx="150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Flow Regime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20511" y="2925324"/>
            <a:ext cx="315013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 J   F M A  M J   </a:t>
            </a:r>
            <a:r>
              <a:rPr lang="en-US" sz="2000" dirty="0" err="1"/>
              <a:t>J</a:t>
            </a:r>
            <a:r>
              <a:rPr lang="en-US" sz="2000" dirty="0"/>
              <a:t>  A   S  O N  D   </a:t>
            </a:r>
            <a:endParaRPr lang="en-US" sz="20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6852132" y="796362"/>
            <a:ext cx="643891" cy="2237589"/>
            <a:chOff x="5091206" y="149833"/>
            <a:chExt cx="643891" cy="1864862"/>
          </a:xfrm>
        </p:grpSpPr>
        <p:sp>
          <p:nvSpPr>
            <p:cNvPr id="48" name="Rectangle 47"/>
            <p:cNvSpPr/>
            <p:nvPr/>
          </p:nvSpPr>
          <p:spPr>
            <a:xfrm>
              <a:off x="5091206" y="277127"/>
              <a:ext cx="643891" cy="1737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095062" y="149833"/>
              <a:ext cx="615498" cy="1822440"/>
              <a:chOff x="5095062" y="149833"/>
              <a:chExt cx="615498" cy="1822440"/>
            </a:xfrm>
            <a:solidFill>
              <a:schemeClr val="bg1"/>
            </a:solidFill>
          </p:grpSpPr>
          <p:sp>
            <p:nvSpPr>
              <p:cNvPr id="50" name="TextBox 49"/>
              <p:cNvSpPr txBox="1"/>
              <p:nvPr/>
            </p:nvSpPr>
            <p:spPr>
              <a:xfrm rot="16200000">
                <a:off x="4434327" y="810568"/>
                <a:ext cx="1567692" cy="246221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dirty="0"/>
                  <a:t>Discharge (m</a:t>
                </a:r>
                <a:r>
                  <a:rPr lang="en-US" sz="1600" b="1" baseline="30000" dirty="0"/>
                  <a:t>3</a:t>
                </a:r>
                <a:r>
                  <a:rPr lang="en-US" sz="1600" b="1" dirty="0"/>
                  <a:t>/s)</a:t>
                </a:r>
                <a:endParaRPr lang="en-US" sz="1600" b="1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314492" y="1410429"/>
                <a:ext cx="396068" cy="23085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100</a:t>
                </a:r>
                <a:endParaRPr lang="en-US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314492" y="1076571"/>
                <a:ext cx="396068" cy="23085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2</a:t>
                </a:r>
                <a:r>
                  <a:rPr lang="en-US" dirty="0"/>
                  <a:t>00</a:t>
                </a:r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314492" y="372178"/>
                <a:ext cx="396068" cy="23085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4</a:t>
                </a:r>
                <a:r>
                  <a:rPr lang="en-US" dirty="0"/>
                  <a:t>00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314492" y="725267"/>
                <a:ext cx="396068" cy="23085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300</a:t>
                </a:r>
                <a:endParaRPr lang="en-US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308654" y="1741415"/>
                <a:ext cx="396068" cy="23085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0</a:t>
                </a:r>
                <a:endParaRPr lang="en-US" dirty="0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7102209" y="3906908"/>
            <a:ext cx="3846404" cy="2194560"/>
            <a:chOff x="5127449" y="3378875"/>
            <a:chExt cx="3846404" cy="2194560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449" y="3378875"/>
              <a:ext cx="3846404" cy="219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3A2A83BA-1898-47B3-BBBA-D31B4A20B3E4}"/>
                </a:ext>
              </a:extLst>
            </p:cNvPr>
            <p:cNvSpPr txBox="1"/>
            <p:nvPr/>
          </p:nvSpPr>
          <p:spPr>
            <a:xfrm>
              <a:off x="6120777" y="3434122"/>
              <a:ext cx="24003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Rio Conchos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58" name="Oval 57"/>
          <p:cNvSpPr/>
          <p:nvPr/>
        </p:nvSpPr>
        <p:spPr>
          <a:xfrm>
            <a:off x="2448188" y="4017722"/>
            <a:ext cx="99737" cy="1428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7108133" y="3913444"/>
            <a:ext cx="3840480" cy="2179407"/>
            <a:chOff x="8672051" y="3657600"/>
            <a:chExt cx="3840480" cy="2179407"/>
          </a:xfrm>
        </p:grpSpPr>
        <p:pic>
          <p:nvPicPr>
            <p:cNvPr id="43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2051" y="3657600"/>
              <a:ext cx="3840480" cy="2179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3A2A83BA-1898-47B3-BBBA-D31B4A20B3E4}"/>
                </a:ext>
              </a:extLst>
            </p:cNvPr>
            <p:cNvSpPr txBox="1"/>
            <p:nvPr/>
          </p:nvSpPr>
          <p:spPr>
            <a:xfrm>
              <a:off x="9476628" y="3682716"/>
              <a:ext cx="265078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RGB below Rio Conchos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61" name="Oval 60"/>
          <p:cNvSpPr/>
          <p:nvPr/>
        </p:nvSpPr>
        <p:spPr>
          <a:xfrm>
            <a:off x="2709894" y="4109056"/>
            <a:ext cx="139171" cy="16716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7099430" y="3912897"/>
            <a:ext cx="3851963" cy="2194560"/>
            <a:chOff x="9149617" y="2920231"/>
            <a:chExt cx="3851963" cy="2194560"/>
          </a:xfrm>
        </p:grpSpPr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617" y="2920231"/>
              <a:ext cx="3851963" cy="219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3A2A83BA-1898-47B3-BBBA-D31B4A20B3E4}"/>
                </a:ext>
              </a:extLst>
            </p:cNvPr>
            <p:cNvSpPr txBox="1"/>
            <p:nvPr/>
          </p:nvSpPr>
          <p:spPr>
            <a:xfrm>
              <a:off x="9752499" y="2957037"/>
              <a:ext cx="26507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RGB below Rio Conchos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124081" y="3899499"/>
            <a:ext cx="3840480" cy="2194560"/>
            <a:chOff x="8892415" y="421064"/>
            <a:chExt cx="3840480" cy="2194560"/>
          </a:xfrm>
        </p:grpSpPr>
        <p:pic>
          <p:nvPicPr>
            <p:cNvPr id="64" name="Picture 7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415" y="421064"/>
              <a:ext cx="3840480" cy="219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3A2A83BA-1898-47B3-BBBA-D31B4A20B3E4}"/>
                </a:ext>
              </a:extLst>
            </p:cNvPr>
            <p:cNvSpPr txBox="1"/>
            <p:nvPr/>
          </p:nvSpPr>
          <p:spPr>
            <a:xfrm>
              <a:off x="9768742" y="480770"/>
              <a:ext cx="26507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RGB below Devils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3492434" y="4094586"/>
            <a:ext cx="179847" cy="2141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7132784" y="3883549"/>
            <a:ext cx="3840480" cy="2194560"/>
            <a:chOff x="8892415" y="2509923"/>
            <a:chExt cx="3840480" cy="2194560"/>
          </a:xfrm>
        </p:grpSpPr>
        <p:pic>
          <p:nvPicPr>
            <p:cNvPr id="65" name="Picture 8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415" y="2509923"/>
              <a:ext cx="3840480" cy="219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3A2A83BA-1898-47B3-BBBA-D31B4A20B3E4}"/>
                </a:ext>
              </a:extLst>
            </p:cNvPr>
            <p:cNvSpPr txBox="1"/>
            <p:nvPr/>
          </p:nvSpPr>
          <p:spPr>
            <a:xfrm>
              <a:off x="9704145" y="2649750"/>
              <a:ext cx="26507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RGB below Rio Salado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112302" y="3897807"/>
            <a:ext cx="3840480" cy="2194560"/>
            <a:chOff x="8892415" y="4624544"/>
            <a:chExt cx="3840480" cy="2194560"/>
          </a:xfrm>
        </p:grpSpPr>
        <p:pic>
          <p:nvPicPr>
            <p:cNvPr id="66" name="Picture 11"/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415" y="4624544"/>
              <a:ext cx="3840480" cy="219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3A2A83BA-1898-47B3-BBBA-D31B4A20B3E4}"/>
                </a:ext>
              </a:extLst>
            </p:cNvPr>
            <p:cNvSpPr txBox="1"/>
            <p:nvPr/>
          </p:nvSpPr>
          <p:spPr>
            <a:xfrm>
              <a:off x="9786237" y="4812558"/>
              <a:ext cx="26507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RGB at Gulf of Mexico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493257" y="5813715"/>
            <a:ext cx="339353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 J   F  M A  M  J   </a:t>
            </a:r>
            <a:r>
              <a:rPr lang="en-US" sz="2000" dirty="0" err="1"/>
              <a:t>J</a:t>
            </a:r>
            <a:r>
              <a:rPr lang="en-US" sz="2000" dirty="0"/>
              <a:t>   A   S  O  N  D </a:t>
            </a:r>
            <a:endParaRPr lang="en-US" sz="20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6849366" y="3944814"/>
            <a:ext cx="643891" cy="1931940"/>
            <a:chOff x="5091206" y="277127"/>
            <a:chExt cx="643891" cy="1737568"/>
          </a:xfrm>
        </p:grpSpPr>
        <p:sp>
          <p:nvSpPr>
            <p:cNvPr id="34" name="Rectangle 33"/>
            <p:cNvSpPr/>
            <p:nvPr/>
          </p:nvSpPr>
          <p:spPr>
            <a:xfrm>
              <a:off x="5091206" y="277127"/>
              <a:ext cx="643891" cy="1737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095062" y="292725"/>
              <a:ext cx="615498" cy="1697820"/>
              <a:chOff x="5095062" y="292725"/>
              <a:chExt cx="615498" cy="1697820"/>
            </a:xfrm>
            <a:solidFill>
              <a:schemeClr val="bg1"/>
            </a:solidFill>
          </p:grpSpPr>
          <p:sp>
            <p:nvSpPr>
              <p:cNvPr id="18" name="TextBox 17"/>
              <p:cNvSpPr txBox="1"/>
              <p:nvPr/>
            </p:nvSpPr>
            <p:spPr>
              <a:xfrm rot="16200000">
                <a:off x="4434327" y="953460"/>
                <a:ext cx="1567692" cy="246221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dirty="0"/>
                  <a:t>Discharge (m</a:t>
                </a:r>
                <a:r>
                  <a:rPr lang="en-US" sz="1600" b="1" baseline="30000" dirty="0"/>
                  <a:t>3</a:t>
                </a:r>
                <a:r>
                  <a:rPr lang="en-US" sz="1600" b="1" dirty="0"/>
                  <a:t>/s)</a:t>
                </a:r>
                <a:endParaRPr lang="en-US" sz="1600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314492" y="1410429"/>
                <a:ext cx="396068" cy="24913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2</a:t>
                </a:r>
                <a:r>
                  <a:rPr lang="en-US" dirty="0"/>
                  <a:t>00</a:t>
                </a:r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14492" y="1076571"/>
                <a:ext cx="396068" cy="24913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400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14492" y="372178"/>
                <a:ext cx="396068" cy="24913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800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314492" y="725267"/>
                <a:ext cx="396068" cy="24913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6</a:t>
                </a:r>
                <a:r>
                  <a:rPr lang="en-US" dirty="0"/>
                  <a:t>00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308654" y="1741415"/>
                <a:ext cx="396068" cy="24913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0</a:t>
                </a:r>
                <a:endParaRPr lang="en-US" dirty="0"/>
              </a:p>
            </p:txBody>
          </p:sp>
        </p:grpSp>
      </p:grpSp>
      <p:sp>
        <p:nvSpPr>
          <p:cNvPr id="74" name="Oval 73"/>
          <p:cNvSpPr/>
          <p:nvPr/>
        </p:nvSpPr>
        <p:spPr>
          <a:xfrm>
            <a:off x="3839566" y="4806580"/>
            <a:ext cx="179847" cy="2141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220956" y="5224567"/>
            <a:ext cx="212620" cy="2555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4" grpId="0" animBg="1"/>
      <p:bldP spid="17" grpId="0" animBg="1"/>
      <p:bldP spid="58" grpId="0" animBg="1"/>
      <p:bldP spid="61" grpId="0" animBg="1"/>
      <p:bldP spid="68" grpId="0" animBg="1"/>
      <p:bldP spid="46" grpId="0" animBg="1"/>
      <p:bldP spid="74" grpId="0" animBg="1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61970" y="114367"/>
            <a:ext cx="7886700" cy="577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Water Infrastructure</a:t>
            </a:r>
            <a:endParaRPr lang="en-US" b="1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934" y="800066"/>
            <a:ext cx="4220652" cy="5669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939" y="800067"/>
            <a:ext cx="4220651" cy="5669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01" y="2655727"/>
            <a:ext cx="4102873" cy="21455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1"/>
          <a:stretch/>
        </p:blipFill>
        <p:spPr bwMode="auto">
          <a:xfrm>
            <a:off x="6406101" y="4834390"/>
            <a:ext cx="4023360" cy="1985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71" y="101118"/>
            <a:ext cx="4269852" cy="2524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 rot="16200000">
            <a:off x="6265041" y="709053"/>
            <a:ext cx="192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Elephant Butte &amp; La </a:t>
            </a:r>
            <a:r>
              <a:rPr lang="en-US" sz="1200" b="1" dirty="0" err="1"/>
              <a:t>Boquilla</a:t>
            </a:r>
            <a:endParaRPr lang="en-US" sz="12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264845" y="1852658"/>
            <a:ext cx="166977" cy="1510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7919324" y="790435"/>
            <a:ext cx="8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Falcon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8448188" y="470664"/>
            <a:ext cx="842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Amistad</a:t>
            </a:r>
            <a:endParaRPr lang="en-US" sz="1100" b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376165" y="119270"/>
            <a:ext cx="39757" cy="644055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531754" y="106019"/>
            <a:ext cx="39757" cy="644055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9018109" y="123143"/>
            <a:ext cx="39757" cy="644055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76460" y="6172724"/>
            <a:ext cx="3822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Mexico</a:t>
            </a:r>
            <a:endParaRPr lang="es-MX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109" y="4116314"/>
            <a:ext cx="3822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United States</a:t>
            </a:r>
            <a:endParaRPr lang="es-MX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97644" y="1988648"/>
            <a:ext cx="3822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Rio Grande/Bravo Basin</a:t>
            </a:r>
            <a:endParaRPr lang="es-MX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6702448" y="656903"/>
            <a:ext cx="1923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Venustiano</a:t>
            </a:r>
            <a:r>
              <a:rPr lang="en-US" sz="1200" b="1" dirty="0"/>
              <a:t> Carranza</a:t>
            </a:r>
            <a:endParaRPr lang="en-US" sz="12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702252" y="1708175"/>
            <a:ext cx="166977" cy="1510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77165" y="1314311"/>
            <a:ext cx="166977" cy="1510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850190" y="956086"/>
            <a:ext cx="166977" cy="1510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9716871" y="1228704"/>
            <a:ext cx="842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El </a:t>
            </a:r>
            <a:r>
              <a:rPr lang="en-US" sz="1100" b="1" dirty="0" err="1"/>
              <a:t>Cuchillo</a:t>
            </a:r>
            <a:endParaRPr lang="en-US" sz="1100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9905116" y="882854"/>
            <a:ext cx="166977" cy="1510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6200000">
            <a:off x="7151723" y="559928"/>
            <a:ext cx="1923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Marte</a:t>
            </a:r>
            <a:r>
              <a:rPr lang="en-US" sz="1200" b="1" dirty="0"/>
              <a:t> R. Gomez</a:t>
            </a:r>
            <a:endParaRPr lang="en-US" sz="1200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8151527" y="1611200"/>
            <a:ext cx="166977" cy="1510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8458087" y="1668089"/>
            <a:ext cx="842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/>
              <a:t>Abiquiu</a:t>
            </a:r>
            <a:endParaRPr lang="en-US" sz="1100" b="1" dirty="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8910452" y="1369741"/>
            <a:ext cx="9010" cy="2334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6200000">
            <a:off x="9097376" y="1321727"/>
            <a:ext cx="842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Cochiti</a:t>
            </a:r>
            <a:endParaRPr lang="en-US" sz="1100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9285621" y="975877"/>
            <a:ext cx="166977" cy="1510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72273" y="6457890"/>
            <a:ext cx="50559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Sandoval-Solis S.(2011). Integrated Water Resources Management for transboundary basins. Case of Study Rio Grande/Bravo Basin. Dissertation. University of Texas at Austin. Austin, TX.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1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7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17" grpId="0"/>
      <p:bldP spid="20" grpId="0"/>
      <p:bldP spid="21" grpId="0"/>
      <p:bldP spid="26" grpId="0"/>
      <p:bldP spid="30" grpId="0"/>
      <p:bldP spid="32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572082" y="360029"/>
            <a:ext cx="3840480" cy="2194560"/>
            <a:chOff x="9869406" y="-893281"/>
            <a:chExt cx="3840480" cy="2194560"/>
          </a:xfrm>
        </p:grpSpPr>
        <p:grpSp>
          <p:nvGrpSpPr>
            <p:cNvPr id="80" name="Group 79"/>
            <p:cNvGrpSpPr/>
            <p:nvPr/>
          </p:nvGrpSpPr>
          <p:grpSpPr>
            <a:xfrm>
              <a:off x="9869406" y="-893281"/>
              <a:ext cx="3840480" cy="2194560"/>
              <a:chOff x="7951" y="826940"/>
              <a:chExt cx="3103651" cy="2213108"/>
            </a:xfrm>
            <a:solidFill>
              <a:schemeClr val="bg1"/>
            </a:solidFill>
          </p:grpSpPr>
          <p:pic>
            <p:nvPicPr>
              <p:cNvPr id="81" name="Picture 80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70" t="11105" r="48943" b="50872"/>
              <a:stretch/>
            </p:blipFill>
            <p:spPr bwMode="auto">
              <a:xfrm>
                <a:off x="7951" y="826940"/>
                <a:ext cx="3077155" cy="2099144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82" name="Picture 81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03" t="89718" r="8849" b="6945"/>
              <a:stretch/>
            </p:blipFill>
            <p:spPr bwMode="auto">
              <a:xfrm>
                <a:off x="368402" y="2855843"/>
                <a:ext cx="2743200" cy="184205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83" name="Straight Connector 82"/>
              <p:cNvCxnSpPr/>
              <p:nvPr/>
            </p:nvCxnSpPr>
            <p:spPr>
              <a:xfrm>
                <a:off x="421419" y="2735249"/>
                <a:ext cx="2600077" cy="0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81A89A18-373F-47C4-8A8D-425DFB5C3B17}"/>
                </a:ext>
              </a:extLst>
            </p:cNvPr>
            <p:cNvSpPr txBox="1"/>
            <p:nvPr/>
          </p:nvSpPr>
          <p:spPr>
            <a:xfrm>
              <a:off x="10472012" y="-794290"/>
              <a:ext cx="232870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prstClr val="black"/>
                  </a:solidFill>
                </a:rPr>
                <a:t>Lobatos</a:t>
              </a:r>
              <a:r>
                <a:rPr lang="en-US" sz="2000" dirty="0">
                  <a:solidFill>
                    <a:prstClr val="black"/>
                  </a:solidFill>
                </a:rPr>
                <a:t>, CO</a:t>
              </a:r>
            </a:p>
          </p:txBody>
        </p:sp>
      </p:grpSp>
      <p:pic>
        <p:nvPicPr>
          <p:cNvPr id="3" name="Picture 2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7812" r="6825" b="9062"/>
          <a:stretch/>
        </p:blipFill>
        <p:spPr>
          <a:xfrm>
            <a:off x="946019" y="818702"/>
            <a:ext cx="4489704" cy="570585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93104" y="187516"/>
            <a:ext cx="3871913" cy="577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Modern Hydrology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2775500" y="1585431"/>
            <a:ext cx="64247" cy="607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42410" y="3711600"/>
            <a:ext cx="130424" cy="14734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62341" y="2857179"/>
            <a:ext cx="87925" cy="7459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94848" y="1826733"/>
            <a:ext cx="259308" cy="150125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1A89A18-373F-47C4-8A8D-425DFB5C3B17}"/>
              </a:ext>
            </a:extLst>
          </p:cNvPr>
          <p:cNvSpPr txBox="1"/>
          <p:nvPr/>
        </p:nvSpPr>
        <p:spPr>
          <a:xfrm>
            <a:off x="4290696" y="1727867"/>
            <a:ext cx="94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Natural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A89A18-373F-47C4-8A8D-425DFB5C3B17}"/>
              </a:ext>
            </a:extLst>
          </p:cNvPr>
          <p:cNvSpPr txBox="1"/>
          <p:nvPr/>
        </p:nvSpPr>
        <p:spPr>
          <a:xfrm>
            <a:off x="3965619" y="1399386"/>
            <a:ext cx="150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Flow Regime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654250" y="3979086"/>
            <a:ext cx="99737" cy="1428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915956" y="4070420"/>
            <a:ext cx="139171" cy="16716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698496" y="4055950"/>
            <a:ext cx="179847" cy="2141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045628" y="4767944"/>
            <a:ext cx="179847" cy="2141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427018" y="5185931"/>
            <a:ext cx="212620" cy="2555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094848" y="2066318"/>
            <a:ext cx="259308" cy="150125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1A89A18-373F-47C4-8A8D-425DFB5C3B17}"/>
              </a:ext>
            </a:extLst>
          </p:cNvPr>
          <p:cNvSpPr txBox="1"/>
          <p:nvPr/>
        </p:nvSpPr>
        <p:spPr>
          <a:xfrm>
            <a:off x="4290696" y="1949370"/>
            <a:ext cx="244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Regulated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54016" y="387683"/>
            <a:ext cx="3840480" cy="2194560"/>
            <a:chOff x="9996624" y="2152071"/>
            <a:chExt cx="3840480" cy="2194560"/>
          </a:xfrm>
        </p:grpSpPr>
        <p:grpSp>
          <p:nvGrpSpPr>
            <p:cNvPr id="84" name="Group 83"/>
            <p:cNvGrpSpPr/>
            <p:nvPr/>
          </p:nvGrpSpPr>
          <p:grpSpPr>
            <a:xfrm>
              <a:off x="9996624" y="2152071"/>
              <a:ext cx="3840480" cy="2194560"/>
              <a:chOff x="135172" y="3872284"/>
              <a:chExt cx="2973788" cy="2270939"/>
            </a:xfrm>
            <a:solidFill>
              <a:schemeClr val="bg1"/>
            </a:solidFill>
          </p:grpSpPr>
          <p:pic>
            <p:nvPicPr>
              <p:cNvPr id="85" name="Picture 84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53" t="53017" r="49059" b="5849"/>
              <a:stretch/>
            </p:blipFill>
            <p:spPr bwMode="auto">
              <a:xfrm>
                <a:off x="135172" y="3872284"/>
                <a:ext cx="2973788" cy="2270939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86" name="Straight Connector 85"/>
              <p:cNvCxnSpPr/>
              <p:nvPr/>
            </p:nvCxnSpPr>
            <p:spPr>
              <a:xfrm>
                <a:off x="455874" y="5775298"/>
                <a:ext cx="2600077" cy="0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A7C19B76-11AC-413E-BCFA-AFE7573B712B}"/>
                </a:ext>
              </a:extLst>
            </p:cNvPr>
            <p:cNvSpPr txBox="1"/>
            <p:nvPr/>
          </p:nvSpPr>
          <p:spPr>
            <a:xfrm>
              <a:off x="10122204" y="2178127"/>
              <a:ext cx="241554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San </a:t>
              </a:r>
              <a:r>
                <a:rPr lang="en-US" sz="2000" dirty="0" err="1">
                  <a:solidFill>
                    <a:prstClr val="black"/>
                  </a:solidFill>
                </a:rPr>
                <a:t>Marcial</a:t>
              </a:r>
              <a:r>
                <a:rPr lang="en-US" sz="2000" dirty="0">
                  <a:solidFill>
                    <a:prstClr val="black"/>
                  </a:solidFill>
                </a:rPr>
                <a:t>, NM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543136" y="420297"/>
            <a:ext cx="3966248" cy="2194560"/>
            <a:chOff x="15732294" y="2128218"/>
            <a:chExt cx="3966248" cy="2194560"/>
          </a:xfrm>
        </p:grpSpPr>
        <p:grpSp>
          <p:nvGrpSpPr>
            <p:cNvPr id="87" name="Group 86"/>
            <p:cNvGrpSpPr/>
            <p:nvPr/>
          </p:nvGrpSpPr>
          <p:grpSpPr>
            <a:xfrm>
              <a:off x="15858062" y="2128218"/>
              <a:ext cx="3840480" cy="2194560"/>
              <a:chOff x="5996608" y="3848431"/>
              <a:chExt cx="2988358" cy="2288165"/>
            </a:xfrm>
            <a:solidFill>
              <a:schemeClr val="bg1"/>
            </a:solidFill>
          </p:grpSpPr>
          <p:pic>
            <p:nvPicPr>
              <p:cNvPr id="88" name="Picture 87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03" t="52585" r="8849" b="6945"/>
              <a:stretch/>
            </p:blipFill>
            <p:spPr bwMode="auto">
              <a:xfrm>
                <a:off x="6241766" y="3848431"/>
                <a:ext cx="2743200" cy="2234317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89" name="Picture 88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53" t="53017" r="88249" b="5849"/>
              <a:stretch/>
            </p:blipFill>
            <p:spPr bwMode="auto">
              <a:xfrm>
                <a:off x="5996608" y="3865657"/>
                <a:ext cx="269020" cy="2270939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90" name="Straight Connector 89"/>
              <p:cNvCxnSpPr/>
              <p:nvPr/>
            </p:nvCxnSpPr>
            <p:spPr>
              <a:xfrm>
                <a:off x="6308034" y="5775298"/>
                <a:ext cx="2600077" cy="0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3A2A83BA-1898-47B3-BBBA-D31B4A20B3E4}"/>
                </a:ext>
              </a:extLst>
            </p:cNvPr>
            <p:cNvSpPr txBox="1"/>
            <p:nvPr/>
          </p:nvSpPr>
          <p:spPr>
            <a:xfrm>
              <a:off x="15732294" y="2190309"/>
              <a:ext cx="24003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Presidio</a:t>
              </a:r>
              <a:r>
                <a:rPr lang="en-US" sz="2000" dirty="0">
                  <a:solidFill>
                    <a:prstClr val="black"/>
                  </a:solidFill>
                </a:rPr>
                <a:t>, TX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139358" y="2389917"/>
            <a:ext cx="315013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 J   F M A  M J   </a:t>
            </a:r>
            <a:r>
              <a:rPr lang="en-US" sz="2000" dirty="0" err="1"/>
              <a:t>J</a:t>
            </a:r>
            <a:r>
              <a:rPr lang="en-US" sz="2000" dirty="0"/>
              <a:t>  A   S  O N  D   </a:t>
            </a:r>
            <a:endParaRPr lang="en-US" sz="20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6377098" y="134663"/>
            <a:ext cx="643891" cy="2237589"/>
            <a:chOff x="5091206" y="149833"/>
            <a:chExt cx="643891" cy="1864862"/>
          </a:xfrm>
        </p:grpSpPr>
        <p:sp>
          <p:nvSpPr>
            <p:cNvPr id="48" name="Rectangle 47"/>
            <p:cNvSpPr/>
            <p:nvPr/>
          </p:nvSpPr>
          <p:spPr>
            <a:xfrm>
              <a:off x="5091206" y="277127"/>
              <a:ext cx="643891" cy="1737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095062" y="149833"/>
              <a:ext cx="615498" cy="1822440"/>
              <a:chOff x="5095062" y="149833"/>
              <a:chExt cx="615498" cy="1822440"/>
            </a:xfrm>
            <a:solidFill>
              <a:schemeClr val="bg1"/>
            </a:solidFill>
          </p:grpSpPr>
          <p:sp>
            <p:nvSpPr>
              <p:cNvPr id="50" name="TextBox 49"/>
              <p:cNvSpPr txBox="1"/>
              <p:nvPr/>
            </p:nvSpPr>
            <p:spPr>
              <a:xfrm rot="16200000">
                <a:off x="4434327" y="810568"/>
                <a:ext cx="1567692" cy="246221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dirty="0"/>
                  <a:t>Discharge (m</a:t>
                </a:r>
                <a:r>
                  <a:rPr lang="en-US" sz="1600" b="1" baseline="30000" dirty="0"/>
                  <a:t>3</a:t>
                </a:r>
                <a:r>
                  <a:rPr lang="en-US" sz="1600" b="1" dirty="0"/>
                  <a:t>/s)</a:t>
                </a:r>
                <a:endParaRPr lang="en-US" sz="1600" b="1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314492" y="1410429"/>
                <a:ext cx="396068" cy="23085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100</a:t>
                </a:r>
                <a:endParaRPr lang="en-US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314492" y="1076571"/>
                <a:ext cx="396068" cy="23085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2</a:t>
                </a:r>
                <a:r>
                  <a:rPr lang="en-US" dirty="0"/>
                  <a:t>00</a:t>
                </a:r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314492" y="372178"/>
                <a:ext cx="396068" cy="23085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4</a:t>
                </a:r>
                <a:r>
                  <a:rPr lang="en-US" dirty="0"/>
                  <a:t>00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314492" y="725267"/>
                <a:ext cx="396068" cy="23085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300</a:t>
                </a:r>
                <a:endParaRPr lang="en-US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308654" y="1741415"/>
                <a:ext cx="396068" cy="23085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0</a:t>
                </a:r>
                <a:endParaRPr lang="en-US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788981" y="3291177"/>
            <a:ext cx="3657600" cy="2194560"/>
            <a:chOff x="10102078" y="1578987"/>
            <a:chExt cx="3931920" cy="2194560"/>
          </a:xfrm>
        </p:grpSpPr>
        <p:pic>
          <p:nvPicPr>
            <p:cNvPr id="59" name="Picture 8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7" t="17322" r="4799" b="15790"/>
            <a:stretch/>
          </p:blipFill>
          <p:spPr bwMode="auto">
            <a:xfrm>
              <a:off x="10102078" y="1578987"/>
              <a:ext cx="3931920" cy="219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81A89A18-373F-47C4-8A8D-425DFB5C3B17}"/>
                </a:ext>
              </a:extLst>
            </p:cNvPr>
            <p:cNvSpPr txBox="1"/>
            <p:nvPr/>
          </p:nvSpPr>
          <p:spPr>
            <a:xfrm>
              <a:off x="10295422" y="1616601"/>
              <a:ext cx="2441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Rio Conchos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12747" y="3291177"/>
            <a:ext cx="3657600" cy="2194560"/>
            <a:chOff x="9838218" y="4353092"/>
            <a:chExt cx="3657600" cy="2194560"/>
          </a:xfrm>
        </p:grpSpPr>
        <p:pic>
          <p:nvPicPr>
            <p:cNvPr id="56" name="Picture 6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6" t="15962" r="4360" b="14773"/>
            <a:stretch/>
          </p:blipFill>
          <p:spPr bwMode="auto">
            <a:xfrm>
              <a:off x="9838218" y="4353092"/>
              <a:ext cx="3657600" cy="219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81A89A18-373F-47C4-8A8D-425DFB5C3B17}"/>
                </a:ext>
              </a:extLst>
            </p:cNvPr>
            <p:cNvSpPr txBox="1"/>
            <p:nvPr/>
          </p:nvSpPr>
          <p:spPr>
            <a:xfrm>
              <a:off x="10100881" y="4424369"/>
              <a:ext cx="2441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RGB below Rio Conchos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75797" y="3291177"/>
            <a:ext cx="3657600" cy="2194560"/>
            <a:chOff x="10348822" y="179241"/>
            <a:chExt cx="3657600" cy="2194560"/>
          </a:xfrm>
        </p:grpSpPr>
        <p:pic>
          <p:nvPicPr>
            <p:cNvPr id="63" name="Picture 9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8" t="15672" r="4140" b="14258"/>
            <a:stretch/>
          </p:blipFill>
          <p:spPr bwMode="auto">
            <a:xfrm>
              <a:off x="10348822" y="179241"/>
              <a:ext cx="3657600" cy="219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81A89A18-373F-47C4-8A8D-425DFB5C3B17}"/>
                </a:ext>
              </a:extLst>
            </p:cNvPr>
            <p:cNvSpPr txBox="1"/>
            <p:nvPr/>
          </p:nvSpPr>
          <p:spPr>
            <a:xfrm>
              <a:off x="10502393" y="235129"/>
              <a:ext cx="2441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RGB below Amistad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12747" y="3312277"/>
            <a:ext cx="3657600" cy="2194560"/>
            <a:chOff x="10365544" y="2280999"/>
            <a:chExt cx="3657600" cy="2194560"/>
          </a:xfrm>
        </p:grpSpPr>
        <p:pic>
          <p:nvPicPr>
            <p:cNvPr id="64" name="Picture 10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6" t="15201" r="4800" b="14179"/>
            <a:stretch/>
          </p:blipFill>
          <p:spPr bwMode="auto">
            <a:xfrm>
              <a:off x="10365544" y="2280999"/>
              <a:ext cx="3657600" cy="219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81A89A18-373F-47C4-8A8D-425DFB5C3B17}"/>
                </a:ext>
              </a:extLst>
            </p:cNvPr>
            <p:cNvSpPr txBox="1"/>
            <p:nvPr/>
          </p:nvSpPr>
          <p:spPr>
            <a:xfrm>
              <a:off x="10390763" y="2298690"/>
              <a:ext cx="2441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RGB below Falcon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15610" y="3293211"/>
            <a:ext cx="3657600" cy="2194560"/>
            <a:chOff x="9767090" y="4430520"/>
            <a:chExt cx="3657600" cy="2194560"/>
          </a:xfrm>
        </p:grpSpPr>
        <p:pic>
          <p:nvPicPr>
            <p:cNvPr id="67" name="Picture 11"/>
            <p:cNvPicPr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5" t="14617" r="4798" b="14471"/>
            <a:stretch/>
          </p:blipFill>
          <p:spPr bwMode="auto">
            <a:xfrm>
              <a:off x="9767090" y="4430520"/>
              <a:ext cx="3657600" cy="219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81A89A18-373F-47C4-8A8D-425DFB5C3B17}"/>
                </a:ext>
              </a:extLst>
            </p:cNvPr>
            <p:cNvSpPr txBox="1"/>
            <p:nvPr/>
          </p:nvSpPr>
          <p:spPr>
            <a:xfrm>
              <a:off x="9971730" y="4466924"/>
              <a:ext cx="28607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RGB at the Gulf of Mexico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042497" y="5285682"/>
            <a:ext cx="339353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 J   F  M A  M  J   </a:t>
            </a:r>
            <a:r>
              <a:rPr lang="en-US" sz="2000" dirty="0" err="1"/>
              <a:t>J</a:t>
            </a:r>
            <a:r>
              <a:rPr lang="en-US" sz="2000" dirty="0"/>
              <a:t>   A   S  O  N  D </a:t>
            </a:r>
            <a:endParaRPr lang="en-US" sz="20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6299750" y="3309687"/>
            <a:ext cx="643891" cy="1931940"/>
            <a:chOff x="5091206" y="277127"/>
            <a:chExt cx="643891" cy="1737568"/>
          </a:xfrm>
        </p:grpSpPr>
        <p:sp>
          <p:nvSpPr>
            <p:cNvPr id="34" name="Rectangle 33"/>
            <p:cNvSpPr/>
            <p:nvPr/>
          </p:nvSpPr>
          <p:spPr>
            <a:xfrm>
              <a:off x="5091206" y="277127"/>
              <a:ext cx="643891" cy="1737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095062" y="292725"/>
              <a:ext cx="615498" cy="1697820"/>
              <a:chOff x="5095062" y="292725"/>
              <a:chExt cx="615498" cy="1697820"/>
            </a:xfrm>
            <a:solidFill>
              <a:schemeClr val="bg1"/>
            </a:solidFill>
          </p:grpSpPr>
          <p:sp>
            <p:nvSpPr>
              <p:cNvPr id="18" name="TextBox 17"/>
              <p:cNvSpPr txBox="1"/>
              <p:nvPr/>
            </p:nvSpPr>
            <p:spPr>
              <a:xfrm rot="16200000">
                <a:off x="4434327" y="953460"/>
                <a:ext cx="1567692" cy="246221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dirty="0"/>
                  <a:t>Discharge (m</a:t>
                </a:r>
                <a:r>
                  <a:rPr lang="en-US" sz="1600" b="1" baseline="30000" dirty="0"/>
                  <a:t>3</a:t>
                </a:r>
                <a:r>
                  <a:rPr lang="en-US" sz="1600" b="1" dirty="0"/>
                  <a:t>/s)</a:t>
                </a:r>
                <a:endParaRPr lang="en-US" sz="1600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314492" y="1410429"/>
                <a:ext cx="396068" cy="24913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1</a:t>
                </a:r>
                <a:r>
                  <a:rPr lang="en-US" dirty="0"/>
                  <a:t>00</a:t>
                </a:r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14492" y="1076571"/>
                <a:ext cx="396068" cy="24913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2</a:t>
                </a:r>
                <a:r>
                  <a:rPr lang="en-US" dirty="0"/>
                  <a:t>00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14492" y="372178"/>
                <a:ext cx="396068" cy="24913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4</a:t>
                </a:r>
                <a:r>
                  <a:rPr lang="en-US" dirty="0"/>
                  <a:t>00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314492" y="725267"/>
                <a:ext cx="396068" cy="24913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3</a:t>
                </a:r>
                <a:r>
                  <a:rPr lang="en-US" dirty="0"/>
                  <a:t>00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308654" y="1741415"/>
                <a:ext cx="396068" cy="24913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0</a:t>
                </a:r>
                <a:endParaRPr lang="en-US" dirty="0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6296831" y="3266717"/>
            <a:ext cx="643891" cy="2043264"/>
            <a:chOff x="5091206" y="277127"/>
            <a:chExt cx="643891" cy="1737568"/>
          </a:xfrm>
        </p:grpSpPr>
        <p:sp>
          <p:nvSpPr>
            <p:cNvPr id="71" name="Rectangle 70"/>
            <p:cNvSpPr/>
            <p:nvPr/>
          </p:nvSpPr>
          <p:spPr>
            <a:xfrm>
              <a:off x="5091206" y="277127"/>
              <a:ext cx="643891" cy="1737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095062" y="292725"/>
              <a:ext cx="615498" cy="1684247"/>
              <a:chOff x="5095062" y="292725"/>
              <a:chExt cx="615498" cy="1684247"/>
            </a:xfrm>
            <a:solidFill>
              <a:schemeClr val="bg1"/>
            </a:solidFill>
          </p:grpSpPr>
          <p:sp>
            <p:nvSpPr>
              <p:cNvPr id="73" name="TextBox 72"/>
              <p:cNvSpPr txBox="1"/>
              <p:nvPr/>
            </p:nvSpPr>
            <p:spPr>
              <a:xfrm rot="16200000">
                <a:off x="4434327" y="953460"/>
                <a:ext cx="1567692" cy="246221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dirty="0"/>
                  <a:t>Discharge (m</a:t>
                </a:r>
                <a:r>
                  <a:rPr lang="en-US" sz="1600" b="1" baseline="30000" dirty="0"/>
                  <a:t>3</a:t>
                </a:r>
                <a:r>
                  <a:rPr lang="en-US" sz="1600" b="1" dirty="0"/>
                  <a:t>/s)</a:t>
                </a:r>
                <a:endParaRPr lang="en-US" sz="1600" b="1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314492" y="1410429"/>
                <a:ext cx="396068" cy="2355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1</a:t>
                </a:r>
                <a:r>
                  <a:rPr lang="en-US" dirty="0"/>
                  <a:t>5</a:t>
                </a:r>
                <a:r>
                  <a:rPr lang="en-US" dirty="0"/>
                  <a:t>0</a:t>
                </a:r>
                <a:endParaRPr lang="en-US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314492" y="1076571"/>
                <a:ext cx="396068" cy="2355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300</a:t>
                </a:r>
                <a:endParaRPr lang="en-US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314492" y="372178"/>
                <a:ext cx="396068" cy="2355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600</a:t>
                </a:r>
                <a:endParaRPr lang="en-US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314492" y="725267"/>
                <a:ext cx="396068" cy="2355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450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5308654" y="1741415"/>
                <a:ext cx="396068" cy="2355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0</a:t>
                </a:r>
                <a:endParaRPr lang="en-US" dirty="0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6310015" y="3258563"/>
            <a:ext cx="643891" cy="2043264"/>
            <a:chOff x="5091206" y="277127"/>
            <a:chExt cx="643891" cy="1737568"/>
          </a:xfrm>
        </p:grpSpPr>
        <p:sp>
          <p:nvSpPr>
            <p:cNvPr id="98" name="Rectangle 97"/>
            <p:cNvSpPr/>
            <p:nvPr/>
          </p:nvSpPr>
          <p:spPr>
            <a:xfrm>
              <a:off x="5091206" y="277127"/>
              <a:ext cx="643891" cy="1737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5095062" y="292725"/>
              <a:ext cx="615498" cy="1684247"/>
              <a:chOff x="5095062" y="292725"/>
              <a:chExt cx="615498" cy="1684247"/>
            </a:xfrm>
            <a:solidFill>
              <a:schemeClr val="bg1"/>
            </a:solidFill>
          </p:grpSpPr>
          <p:sp>
            <p:nvSpPr>
              <p:cNvPr id="100" name="TextBox 99"/>
              <p:cNvSpPr txBox="1"/>
              <p:nvPr/>
            </p:nvSpPr>
            <p:spPr>
              <a:xfrm rot="16200000">
                <a:off x="4434327" y="953460"/>
                <a:ext cx="1567692" cy="246221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dirty="0"/>
                  <a:t>Discharge (m</a:t>
                </a:r>
                <a:r>
                  <a:rPr lang="en-US" sz="1600" b="1" baseline="30000" dirty="0"/>
                  <a:t>3</a:t>
                </a:r>
                <a:r>
                  <a:rPr lang="en-US" sz="1600" b="1" dirty="0"/>
                  <a:t>/s)</a:t>
                </a:r>
                <a:endParaRPr lang="en-US" sz="1600" b="1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5314492" y="1410429"/>
                <a:ext cx="396068" cy="2355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200</a:t>
                </a:r>
                <a:endParaRPr lang="en-US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5314492" y="1076571"/>
                <a:ext cx="396068" cy="2355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4</a:t>
                </a:r>
                <a:r>
                  <a:rPr lang="en-US" dirty="0"/>
                  <a:t>00</a:t>
                </a:r>
                <a:endParaRPr lang="en-US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314492" y="372178"/>
                <a:ext cx="396068" cy="2355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8</a:t>
                </a:r>
                <a:r>
                  <a:rPr lang="en-US" dirty="0"/>
                  <a:t>00</a:t>
                </a:r>
                <a:endParaRPr lang="en-US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314492" y="725267"/>
                <a:ext cx="396068" cy="2355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600</a:t>
                </a:r>
                <a:endParaRPr lang="en-US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308654" y="1741415"/>
                <a:ext cx="396068" cy="2355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0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258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4" grpId="0" animBg="1"/>
      <p:bldP spid="58" grpId="0" animBg="1"/>
      <p:bldP spid="61" grpId="0" animBg="1"/>
      <p:bldP spid="68" grpId="0" animBg="1"/>
      <p:bldP spid="74" grpId="0" animBg="1"/>
      <p:bldP spid="75" grpId="0" animBg="1"/>
      <p:bldP spid="17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964001" y="9693"/>
            <a:ext cx="6481293" cy="695914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59980" y="845573"/>
            <a:ext cx="3693258" cy="577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Water Governance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50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7812" r="6825" b="9062"/>
          <a:stretch/>
        </p:blipFill>
        <p:spPr>
          <a:xfrm>
            <a:off x="1641478" y="844460"/>
            <a:ext cx="4489704" cy="570585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8563" y="213274"/>
            <a:ext cx="3871913" cy="577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Oportunidades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3319021" y="3550042"/>
            <a:ext cx="130424" cy="14734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90307" y="1852491"/>
            <a:ext cx="259308" cy="150125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A89A18-373F-47C4-8A8D-425DFB5C3B17}"/>
              </a:ext>
            </a:extLst>
          </p:cNvPr>
          <p:cNvSpPr txBox="1"/>
          <p:nvPr/>
        </p:nvSpPr>
        <p:spPr>
          <a:xfrm>
            <a:off x="4986155" y="1753625"/>
            <a:ext cx="94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Natural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A89A18-373F-47C4-8A8D-425DFB5C3B17}"/>
              </a:ext>
            </a:extLst>
          </p:cNvPr>
          <p:cNvSpPr txBox="1"/>
          <p:nvPr/>
        </p:nvSpPr>
        <p:spPr>
          <a:xfrm>
            <a:off x="4661078" y="1425144"/>
            <a:ext cx="150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Flow Regime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49709" y="4004844"/>
            <a:ext cx="99737" cy="1428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78181" y="4168276"/>
            <a:ext cx="139171" cy="16716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00384" y="5104676"/>
            <a:ext cx="179847" cy="2141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73802" y="4414762"/>
            <a:ext cx="179847" cy="2141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02972" y="5178738"/>
            <a:ext cx="212620" cy="2555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90307" y="2092076"/>
            <a:ext cx="259308" cy="150125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82776" y="4789468"/>
            <a:ext cx="179847" cy="2141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8"/>
          <p:cNvSpPr txBox="1">
            <a:spLocks/>
          </p:cNvSpPr>
          <p:nvPr/>
        </p:nvSpPr>
        <p:spPr>
          <a:xfrm>
            <a:off x="6327030" y="1534267"/>
            <a:ext cx="4293008" cy="5268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indent="0">
              <a:buNone/>
            </a:pPr>
            <a:r>
              <a:rPr lang="en-US" sz="2800" b="1" i="1" u="sng" dirty="0" err="1"/>
              <a:t>Puntos</a:t>
            </a:r>
            <a:r>
              <a:rPr lang="en-US" sz="2800" b="1" i="1" u="sng" dirty="0"/>
              <a:t> </a:t>
            </a:r>
            <a:r>
              <a:rPr lang="en-US" sz="2800" b="1" i="1" u="sng" dirty="0" err="1"/>
              <a:t>en</a:t>
            </a:r>
            <a:r>
              <a:rPr lang="en-US" sz="2800" b="1" i="1" u="sng" dirty="0"/>
              <a:t> </a:t>
            </a:r>
            <a:r>
              <a:rPr lang="es-MX" sz="2800" b="1" i="1" u="sng" dirty="0"/>
              <a:t>Común</a:t>
            </a:r>
            <a:r>
              <a:rPr lang="en-US" sz="2800" b="1" i="1" u="sng" dirty="0"/>
              <a:t> </a:t>
            </a:r>
          </a:p>
          <a:p>
            <a:pPr marL="342900" lvl="1"/>
            <a:r>
              <a:rPr lang="en-US" dirty="0" err="1"/>
              <a:t>Responsabilidades</a:t>
            </a:r>
            <a:endParaRPr lang="en-US" dirty="0"/>
          </a:p>
          <a:p>
            <a:pPr marL="342900" lvl="1"/>
            <a:r>
              <a:rPr lang="es-MX" dirty="0"/>
              <a:t>Interés</a:t>
            </a:r>
            <a:endParaRPr lang="en-US" dirty="0"/>
          </a:p>
          <a:p>
            <a:pPr marL="342900" lvl="1"/>
            <a:r>
              <a:rPr lang="es-MX" dirty="0"/>
              <a:t>Capacidades </a:t>
            </a:r>
            <a:r>
              <a:rPr lang="es-MX" dirty="0"/>
              <a:t>técnicas</a:t>
            </a:r>
            <a:endParaRPr lang="en-US" b="1" i="1" u="sng" dirty="0"/>
          </a:p>
          <a:p>
            <a:pPr marL="0" indent="0">
              <a:buNone/>
            </a:pPr>
            <a:r>
              <a:rPr lang="en-US" b="1" i="1" u="sng" dirty="0" err="1"/>
              <a:t>Servicios</a:t>
            </a:r>
            <a:r>
              <a:rPr lang="en-US" b="1" i="1" u="sng" dirty="0"/>
              <a:t> Eco</a:t>
            </a:r>
            <a:r>
              <a:rPr lang="es-MX" b="1" i="1" u="sng" dirty="0"/>
              <a:t>sistémicos</a:t>
            </a:r>
            <a:endParaRPr lang="en-US" b="1" i="1" u="sng" dirty="0"/>
          </a:p>
          <a:p>
            <a:pPr marL="457200" lvl="1" indent="-342900">
              <a:buFont typeface="Arial" charset="0"/>
              <a:buChar char="•"/>
            </a:pPr>
            <a:r>
              <a:rPr lang="en-US" dirty="0" err="1"/>
              <a:t>Recarga</a:t>
            </a:r>
            <a:r>
              <a:rPr lang="en-US" dirty="0"/>
              <a:t> de </a:t>
            </a:r>
            <a:r>
              <a:rPr lang="es-MX" dirty="0"/>
              <a:t>A</a:t>
            </a:r>
            <a:r>
              <a:rPr lang="es-MX" dirty="0"/>
              <a:t>cuíferos</a:t>
            </a:r>
            <a:endParaRPr lang="en-US" dirty="0"/>
          </a:p>
          <a:p>
            <a:pPr marL="457200" lvl="1" indent="-342900">
              <a:buFont typeface="Arial" charset="0"/>
              <a:buChar char="•"/>
            </a:pPr>
            <a:r>
              <a:rPr lang="es-MX" dirty="0"/>
              <a:t>Mitigación de Inundaciones</a:t>
            </a:r>
            <a:endParaRPr lang="en-US" dirty="0"/>
          </a:p>
          <a:p>
            <a:pPr marL="457200" lvl="1" indent="-342900">
              <a:buFont typeface="Arial" charset="0"/>
              <a:buChar char="•"/>
            </a:pPr>
            <a:r>
              <a:rPr lang="es-MX" dirty="0"/>
              <a:t>Mejorar </a:t>
            </a:r>
            <a:r>
              <a:rPr lang="es-MX" dirty="0"/>
              <a:t>Calidad de </a:t>
            </a:r>
            <a:r>
              <a:rPr lang="es-MX" dirty="0"/>
              <a:t>Agua</a:t>
            </a:r>
          </a:p>
          <a:p>
            <a:pPr marL="114300" lvl="1" indent="0">
              <a:buNone/>
            </a:pPr>
            <a:r>
              <a:rPr lang="en-US" sz="2800" b="1" i="1" u="sng" dirty="0" err="1"/>
              <a:t>Sitios</a:t>
            </a:r>
            <a:r>
              <a:rPr lang="en-US" sz="2800" b="1" i="1" u="sng" dirty="0"/>
              <a:t> con Caudal </a:t>
            </a:r>
            <a:r>
              <a:rPr lang="en-US" sz="2800" b="1" i="1" u="sng" dirty="0" err="1"/>
              <a:t>Ecologico</a:t>
            </a:r>
            <a:r>
              <a:rPr lang="en-US" sz="2800" b="1" i="1" u="sng" dirty="0"/>
              <a:t> </a:t>
            </a:r>
            <a:endParaRPr lang="en-US" sz="3600" b="1" i="1" u="sng" dirty="0"/>
          </a:p>
          <a:p>
            <a:pPr marL="342900" lvl="1"/>
            <a:r>
              <a:rPr lang="en-US" dirty="0"/>
              <a:t>Rio Conchos – 7 </a:t>
            </a:r>
            <a:r>
              <a:rPr lang="en-US" dirty="0" err="1"/>
              <a:t>sitios</a:t>
            </a:r>
            <a:endParaRPr lang="en-US" dirty="0"/>
          </a:p>
          <a:p>
            <a:pPr marL="342900" lvl="1"/>
            <a:r>
              <a:rPr lang="en-US" dirty="0"/>
              <a:t>RGB </a:t>
            </a:r>
            <a:r>
              <a:rPr lang="en-US" dirty="0" err="1"/>
              <a:t>Cauce</a:t>
            </a:r>
            <a:r>
              <a:rPr lang="en-US" dirty="0"/>
              <a:t> Principal – 3 </a:t>
            </a:r>
            <a:r>
              <a:rPr lang="en-US" dirty="0" err="1"/>
              <a:t>sitios</a:t>
            </a:r>
            <a:endParaRPr lang="en-US" dirty="0"/>
          </a:p>
          <a:p>
            <a:pPr marL="342900" lvl="1"/>
            <a:r>
              <a:rPr lang="en-US" dirty="0" err="1"/>
              <a:t>Tributarios</a:t>
            </a:r>
            <a:r>
              <a:rPr lang="en-US" dirty="0"/>
              <a:t> – 4 </a:t>
            </a:r>
            <a:r>
              <a:rPr lang="en-US" dirty="0" err="1"/>
              <a:t>sitios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16501" y="313629"/>
            <a:ext cx="3714895" cy="954107"/>
          </a:xfrm>
          <a:prstGeom prst="rect">
            <a:avLst/>
          </a:prstGeom>
          <a:solidFill>
            <a:srgbClr val="C00000">
              <a:alpha val="5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Quién</a:t>
            </a:r>
            <a:r>
              <a:rPr lang="en-US" sz="2800" b="1" dirty="0"/>
              <a:t> </a:t>
            </a:r>
            <a:r>
              <a:rPr lang="en-US" sz="2800" b="1" dirty="0" err="1"/>
              <a:t>quiere</a:t>
            </a:r>
            <a:r>
              <a:rPr lang="en-US" sz="2800" b="1" dirty="0"/>
              <a:t> </a:t>
            </a:r>
            <a:r>
              <a:rPr lang="en-US" sz="2800" b="1" dirty="0" err="1"/>
              <a:t>dar</a:t>
            </a:r>
            <a:r>
              <a:rPr lang="en-US" sz="2800" b="1" dirty="0"/>
              <a:t> un </a:t>
            </a:r>
            <a:br>
              <a:rPr lang="en-US" sz="2800" b="1" dirty="0"/>
            </a:br>
            <a:r>
              <a:rPr lang="en-US" sz="2800" b="1" dirty="0" err="1"/>
              <a:t>paso</a:t>
            </a:r>
            <a:r>
              <a:rPr lang="en-US" sz="2800" b="1" dirty="0"/>
              <a:t> </a:t>
            </a:r>
            <a:r>
              <a:rPr lang="en-US" sz="2800" b="1" dirty="0" err="1"/>
              <a:t>adelante</a:t>
            </a:r>
            <a:r>
              <a:rPr lang="en-US" sz="2800" b="1" dirty="0"/>
              <a:t>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809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30534" y="232022"/>
            <a:ext cx="8930936" cy="4549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Thank you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Gracias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Obrigado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Grazie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Merci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Shukran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Xie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Xie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spcBef>
                <a:spcPct val="0"/>
              </a:spcBef>
              <a:defRPr/>
            </a:pP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1962" y="4194273"/>
            <a:ext cx="7328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samsandoval@ucdavis.edu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http://watermanagement.ucdavis.edu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05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3928</TotalTime>
  <Words>369</Words>
  <Application>Microsoft Office PowerPoint</Application>
  <PresentationFormat>Panorámica</PresentationFormat>
  <Paragraphs>122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UC Davis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Yanet 0Escoria</dc:creator>
  <cp:lastModifiedBy>Julieta</cp:lastModifiedBy>
  <cp:revision>208</cp:revision>
  <dcterms:created xsi:type="dcterms:W3CDTF">2016-10-04T16:31:50Z</dcterms:created>
  <dcterms:modified xsi:type="dcterms:W3CDTF">2018-11-15T17:01:09Z</dcterms:modified>
</cp:coreProperties>
</file>