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368" r:id="rId2"/>
  </p:sldIdLst>
  <p:sldSz cx="9144000" cy="6858000" type="screen4x3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DFD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Estilo claro 3 - Acento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083E6E3-FA7D-4D7B-A595-EF9225AFEA82}" styleName="Estilo claro 1 - Acento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70" autoAdjust="0"/>
    <p:restoredTop sz="94434" autoAdjust="0"/>
  </p:normalViewPr>
  <p:slideViewPr>
    <p:cSldViewPr snapToGrid="0">
      <p:cViewPr varScale="1">
        <p:scale>
          <a:sx n="70" d="100"/>
          <a:sy n="70" d="100"/>
        </p:scale>
        <p:origin x="100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C12DEEF-B930-45B0-A71B-CD0621F005CF}" type="datetimeFigureOut">
              <a:rPr lang="es-MX" smtClean="0"/>
              <a:t>15/11/2018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FBC1E1F-9A5D-419C-9292-04E9B8FF47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302311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BC1E1F-9A5D-419C-9292-04E9B8FF4713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74945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5777F-A448-4256-B7E9-4CD74B8D2928}" type="datetimeFigureOut">
              <a:rPr lang="es-MX" smtClean="0"/>
              <a:t>15/11/2018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FF7D1-579C-4538-B2C8-E82F15BBBE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9043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5777F-A448-4256-B7E9-4CD74B8D2928}" type="datetimeFigureOut">
              <a:rPr lang="es-MX" smtClean="0"/>
              <a:t>15/11/2018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FF7D1-579C-4538-B2C8-E82F15BBBE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24931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5777F-A448-4256-B7E9-4CD74B8D2928}" type="datetimeFigureOut">
              <a:rPr lang="es-MX" smtClean="0"/>
              <a:t>15/11/2018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FF7D1-579C-4538-B2C8-E82F15BBBE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52585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5777F-A448-4256-B7E9-4CD74B8D2928}" type="datetimeFigureOut">
              <a:rPr lang="es-MX" smtClean="0"/>
              <a:t>15/11/2018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FF7D1-579C-4538-B2C8-E82F15BBBE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2454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5777F-A448-4256-B7E9-4CD74B8D2928}" type="datetimeFigureOut">
              <a:rPr lang="es-MX" smtClean="0"/>
              <a:t>15/11/2018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FF7D1-579C-4538-B2C8-E82F15BBBE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05377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5777F-A448-4256-B7E9-4CD74B8D2928}" type="datetimeFigureOut">
              <a:rPr lang="es-MX" smtClean="0"/>
              <a:t>15/11/2018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FF7D1-579C-4538-B2C8-E82F15BBBE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54407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5777F-A448-4256-B7E9-4CD74B8D2928}" type="datetimeFigureOut">
              <a:rPr lang="es-MX" smtClean="0"/>
              <a:t>15/11/2018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FF7D1-579C-4538-B2C8-E82F15BBBE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63039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5777F-A448-4256-B7E9-4CD74B8D2928}" type="datetimeFigureOut">
              <a:rPr lang="es-MX" smtClean="0"/>
              <a:t>15/11/2018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FF7D1-579C-4538-B2C8-E82F15BBBE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1246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5777F-A448-4256-B7E9-4CD74B8D2928}" type="datetimeFigureOut">
              <a:rPr lang="es-MX" smtClean="0"/>
              <a:t>15/11/2018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FF7D1-579C-4538-B2C8-E82F15BBBE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04117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5777F-A448-4256-B7E9-4CD74B8D2928}" type="datetimeFigureOut">
              <a:rPr lang="es-MX" smtClean="0"/>
              <a:t>15/11/2018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FF7D1-579C-4538-B2C8-E82F15BBBE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37124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5777F-A448-4256-B7E9-4CD74B8D2928}" type="datetimeFigureOut">
              <a:rPr lang="es-MX" smtClean="0"/>
              <a:t>15/11/2018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FF7D1-579C-4538-B2C8-E82F15BBBE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7554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5777F-A448-4256-B7E9-4CD74B8D2928}" type="datetimeFigureOut">
              <a:rPr lang="es-MX" smtClean="0"/>
              <a:t>15/11/2018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EFF7D1-579C-4538-B2C8-E82F15BBBE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3024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1.jp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rupo 61"/>
          <p:cNvGrpSpPr/>
          <p:nvPr/>
        </p:nvGrpSpPr>
        <p:grpSpPr>
          <a:xfrm>
            <a:off x="3325820" y="2188293"/>
            <a:ext cx="3701037" cy="2930954"/>
            <a:chOff x="4586281" y="985682"/>
            <a:chExt cx="3701037" cy="2930954"/>
          </a:xfrm>
        </p:grpSpPr>
        <p:pic>
          <p:nvPicPr>
            <p:cNvPr id="59" name="Imagen 58"/>
            <p:cNvPicPr>
              <a:picLocks noChangeAspect="1"/>
            </p:cNvPicPr>
            <p:nvPr/>
          </p:nvPicPr>
          <p:blipFill rotWithShape="1"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5839"/>
            <a:stretch/>
          </p:blipFill>
          <p:spPr>
            <a:xfrm>
              <a:off x="4586281" y="985682"/>
              <a:ext cx="3701037" cy="2930954"/>
            </a:xfrm>
            <a:prstGeom prst="rect">
              <a:avLst/>
            </a:prstGeom>
          </p:spPr>
        </p:pic>
        <p:pic>
          <p:nvPicPr>
            <p:cNvPr id="61" name="Imagen 60"/>
            <p:cNvPicPr>
              <a:picLocks noChangeAspect="1"/>
            </p:cNvPicPr>
            <p:nvPr/>
          </p:nvPicPr>
          <p:blipFill rotWithShape="1"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2854" t="54194" r="1149" b="22464"/>
            <a:stretch/>
          </p:blipFill>
          <p:spPr>
            <a:xfrm rot="15949450">
              <a:off x="4514484" y="2884405"/>
              <a:ext cx="962143" cy="812880"/>
            </a:xfrm>
            <a:prstGeom prst="rect">
              <a:avLst/>
            </a:prstGeom>
          </p:spPr>
        </p:pic>
      </p:grpSp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916" r="-40" b="12897"/>
          <a:stretch/>
        </p:blipFill>
        <p:spPr>
          <a:xfrm>
            <a:off x="3831084" y="2202195"/>
            <a:ext cx="2563022" cy="2915085"/>
          </a:xfrm>
          <a:prstGeom prst="rect">
            <a:avLst/>
          </a:prstGeom>
          <a:solidFill>
            <a:schemeClr val="bg1">
              <a:alpha val="0"/>
            </a:schemeClr>
          </a:solidFill>
          <a:effectLst>
            <a:outerShdw blurRad="50800" dist="50800" dir="5400000" sx="97000" sy="97000" algn="ctr" rotWithShape="0">
              <a:srgbClr val="000000">
                <a:alpha val="0"/>
              </a:srgbClr>
            </a:outerShdw>
          </a:effectLst>
        </p:spPr>
      </p:pic>
      <p:sp>
        <p:nvSpPr>
          <p:cNvPr id="4" name="Rectángulo 3"/>
          <p:cNvSpPr/>
          <p:nvPr/>
        </p:nvSpPr>
        <p:spPr>
          <a:xfrm flipV="1">
            <a:off x="0" y="55081"/>
            <a:ext cx="7776000" cy="14400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Rectángulo 4"/>
          <p:cNvSpPr/>
          <p:nvPr/>
        </p:nvSpPr>
        <p:spPr>
          <a:xfrm>
            <a:off x="0" y="116194"/>
            <a:ext cx="7776000" cy="108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9" name="Imagen 8" descr="logo conagua presentaciones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5728" y="0"/>
            <a:ext cx="1768272" cy="504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AutoShape 2" descr="rio colorad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3" name="Título 1"/>
          <p:cNvSpPr txBox="1">
            <a:spLocks/>
          </p:cNvSpPr>
          <p:nvPr/>
        </p:nvSpPr>
        <p:spPr>
          <a:xfrm>
            <a:off x="307975" y="207051"/>
            <a:ext cx="6994729" cy="899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sz="2400" b="1" dirty="0" smtClean="0">
                <a:latin typeface="Soberana Titular"/>
                <a:cs typeface="Soberana Texto" charset="0"/>
              </a:rPr>
              <a:t>Estrategias para la sostenibilidad de la Cuenca del Río Bravo</a:t>
            </a:r>
            <a:endParaRPr lang="es-ES" sz="2400" b="1" dirty="0">
              <a:latin typeface="Soberana Texto" charset="0"/>
              <a:ea typeface="Soberana Texto" charset="0"/>
              <a:cs typeface="Soberana Texto" charset="0"/>
            </a:endParaRPr>
          </a:p>
        </p:txBody>
      </p:sp>
      <p:sp>
        <p:nvSpPr>
          <p:cNvPr id="18" name="AutoShape 16" descr="blob:https://web.whatsapp.com/2b2e67fa-8eb8-4189-8beb-13070da99973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cxnSp>
        <p:nvCxnSpPr>
          <p:cNvPr id="14" name="Conector recto de flecha 31"/>
          <p:cNvCxnSpPr/>
          <p:nvPr/>
        </p:nvCxnSpPr>
        <p:spPr>
          <a:xfrm flipH="1" flipV="1">
            <a:off x="2400619" y="1536825"/>
            <a:ext cx="7620" cy="3776254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uadroTexto 2"/>
          <p:cNvSpPr txBox="1"/>
          <p:nvPr/>
        </p:nvSpPr>
        <p:spPr>
          <a:xfrm>
            <a:off x="3302393" y="5174579"/>
            <a:ext cx="732573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s-MX" sz="1100" i="1" dirty="0" smtClean="0"/>
              <a:t>Afectaciones</a:t>
            </a:r>
            <a:endParaRPr lang="es-MX" sz="1100" i="1" dirty="0"/>
          </a:p>
        </p:txBody>
      </p:sp>
      <p:grpSp>
        <p:nvGrpSpPr>
          <p:cNvPr id="32" name="Grupo 13"/>
          <p:cNvGrpSpPr/>
          <p:nvPr/>
        </p:nvGrpSpPr>
        <p:grpSpPr>
          <a:xfrm>
            <a:off x="2232430" y="1527585"/>
            <a:ext cx="5788899" cy="3902529"/>
            <a:chOff x="5360724" y="3273090"/>
            <a:chExt cx="3124200" cy="2780215"/>
          </a:xfrm>
        </p:grpSpPr>
        <p:sp>
          <p:nvSpPr>
            <p:cNvPr id="33" name="Forma libre 16"/>
            <p:cNvSpPr/>
            <p:nvPr/>
          </p:nvSpPr>
          <p:spPr>
            <a:xfrm>
              <a:off x="5410200" y="3743149"/>
              <a:ext cx="1498631" cy="1894593"/>
            </a:xfrm>
            <a:custGeom>
              <a:avLst/>
              <a:gdLst>
                <a:gd name="connsiteX0" fmla="*/ 0 w 1625600"/>
                <a:gd name="connsiteY0" fmla="*/ 2172377 h 2172377"/>
                <a:gd name="connsiteX1" fmla="*/ 723900 w 1625600"/>
                <a:gd name="connsiteY1" fmla="*/ 1727877 h 2172377"/>
                <a:gd name="connsiteX2" fmla="*/ 1155700 w 1625600"/>
                <a:gd name="connsiteY2" fmla="*/ 483277 h 2172377"/>
                <a:gd name="connsiteX3" fmla="*/ 1397000 w 1625600"/>
                <a:gd name="connsiteY3" fmla="*/ 76877 h 2172377"/>
                <a:gd name="connsiteX4" fmla="*/ 1625600 w 1625600"/>
                <a:gd name="connsiteY4" fmla="*/ 677 h 2172377"/>
                <a:gd name="connsiteX0" fmla="*/ 0 w 1625600"/>
                <a:gd name="connsiteY0" fmla="*/ 2182275 h 2182275"/>
                <a:gd name="connsiteX1" fmla="*/ 723900 w 1625600"/>
                <a:gd name="connsiteY1" fmla="*/ 1737775 h 2182275"/>
                <a:gd name="connsiteX2" fmla="*/ 1155700 w 1625600"/>
                <a:gd name="connsiteY2" fmla="*/ 493175 h 2182275"/>
                <a:gd name="connsiteX3" fmla="*/ 1397000 w 1625600"/>
                <a:gd name="connsiteY3" fmla="*/ 86775 h 2182275"/>
                <a:gd name="connsiteX4" fmla="*/ 1625600 w 1625600"/>
                <a:gd name="connsiteY4" fmla="*/ 278 h 2182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25600" h="2182275">
                  <a:moveTo>
                    <a:pt x="0" y="2182275"/>
                  </a:moveTo>
                  <a:cubicBezTo>
                    <a:pt x="265641" y="2100783"/>
                    <a:pt x="531283" y="2019292"/>
                    <a:pt x="723900" y="1737775"/>
                  </a:cubicBezTo>
                  <a:cubicBezTo>
                    <a:pt x="916517" y="1456258"/>
                    <a:pt x="1043517" y="768342"/>
                    <a:pt x="1155700" y="493175"/>
                  </a:cubicBezTo>
                  <a:cubicBezTo>
                    <a:pt x="1267883" y="218008"/>
                    <a:pt x="1318683" y="167208"/>
                    <a:pt x="1397000" y="86775"/>
                  </a:cubicBezTo>
                  <a:cubicBezTo>
                    <a:pt x="1475317" y="6342"/>
                    <a:pt x="1583267" y="-1839"/>
                    <a:pt x="1625600" y="278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pSp>
          <p:nvGrpSpPr>
            <p:cNvPr id="34" name="Grupo 17"/>
            <p:cNvGrpSpPr/>
            <p:nvPr/>
          </p:nvGrpSpPr>
          <p:grpSpPr>
            <a:xfrm>
              <a:off x="5360724" y="3273090"/>
              <a:ext cx="3124200" cy="2780215"/>
              <a:chOff x="5360724" y="3273090"/>
              <a:chExt cx="3124200" cy="2780215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5" name="CuadroTexto 18"/>
                  <p:cNvSpPr txBox="1"/>
                  <p:nvPr/>
                </p:nvSpPr>
                <p:spPr>
                  <a:xfrm>
                    <a:off x="6956478" y="3460328"/>
                    <a:ext cx="284763" cy="263117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̅"/>
                              <m:ctrlPr>
                                <a:rPr lang="es-MX" sz="2400" b="1" i="1" dirty="0" smtClean="0"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accPr>
                            <m:e>
                              <m:r>
                                <a:rPr lang="es-MX" sz="2400" b="1" i="1" dirty="0" smtClean="0"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𝒙</m:t>
                              </m:r>
                            </m:e>
                          </m:acc>
                        </m:oMath>
                      </m:oMathPara>
                    </a14:m>
                    <a:endParaRPr lang="es-MX" sz="2400" b="1" dirty="0"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35" name="CuadroTexto 1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956478" y="3460328"/>
                    <a:ext cx="284763" cy="263117"/>
                  </a:xfrm>
                  <a:prstGeom prst="rect">
                    <a:avLst/>
                  </a:prstGeom>
                  <a:blipFill rotWithShape="0">
                    <a:blip r:embed="rId6"/>
                    <a:stretch>
                      <a:fillRect r="-40230" b="-3333"/>
                    </a:stretch>
                  </a:blipFill>
                </p:spPr>
                <p:txBody>
                  <a:bodyPr/>
                  <a:lstStyle/>
                  <a:p>
                    <a:r>
                      <a:rPr lang="es-MX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37" name="Conector recto de flecha 20"/>
              <p:cNvCxnSpPr/>
              <p:nvPr/>
            </p:nvCxnSpPr>
            <p:spPr>
              <a:xfrm flipV="1">
                <a:off x="5360724" y="5820757"/>
                <a:ext cx="3124200" cy="15548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8" name="Conector recto de flecha 21"/>
              <p:cNvCxnSpPr/>
              <p:nvPr/>
            </p:nvCxnSpPr>
            <p:spPr>
              <a:xfrm flipH="1">
                <a:off x="6897865" y="3273090"/>
                <a:ext cx="11817" cy="2780215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9" name="CuadroTexto 22"/>
              <p:cNvSpPr txBox="1"/>
              <p:nvPr/>
            </p:nvSpPr>
            <p:spPr>
              <a:xfrm>
                <a:off x="5554430" y="3279673"/>
                <a:ext cx="1032226" cy="526234"/>
              </a:xfrm>
              <a:prstGeom prst="rect">
                <a:avLst/>
              </a:prstGeom>
              <a:ln w="31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40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Condiciones hidrológicas de ocurrencia</a:t>
                </a:r>
                <a:endParaRPr lang="es-MX" sz="1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</p:grpSp>
      <p:sp>
        <p:nvSpPr>
          <p:cNvPr id="30" name="Forma libre 10"/>
          <p:cNvSpPr/>
          <p:nvPr/>
        </p:nvSpPr>
        <p:spPr>
          <a:xfrm flipH="1">
            <a:off x="5096051" y="2177422"/>
            <a:ext cx="2864922" cy="2668625"/>
          </a:xfrm>
          <a:custGeom>
            <a:avLst/>
            <a:gdLst>
              <a:gd name="connsiteX0" fmla="*/ 0 w 1625600"/>
              <a:gd name="connsiteY0" fmla="*/ 2172377 h 2172377"/>
              <a:gd name="connsiteX1" fmla="*/ 723900 w 1625600"/>
              <a:gd name="connsiteY1" fmla="*/ 1727877 h 2172377"/>
              <a:gd name="connsiteX2" fmla="*/ 1155700 w 1625600"/>
              <a:gd name="connsiteY2" fmla="*/ 483277 h 2172377"/>
              <a:gd name="connsiteX3" fmla="*/ 1397000 w 1625600"/>
              <a:gd name="connsiteY3" fmla="*/ 76877 h 2172377"/>
              <a:gd name="connsiteX4" fmla="*/ 1625600 w 1625600"/>
              <a:gd name="connsiteY4" fmla="*/ 677 h 2172377"/>
              <a:gd name="connsiteX0" fmla="*/ 0 w 1625600"/>
              <a:gd name="connsiteY0" fmla="*/ 2182275 h 2182275"/>
              <a:gd name="connsiteX1" fmla="*/ 723900 w 1625600"/>
              <a:gd name="connsiteY1" fmla="*/ 1737775 h 2182275"/>
              <a:gd name="connsiteX2" fmla="*/ 1155700 w 1625600"/>
              <a:gd name="connsiteY2" fmla="*/ 493175 h 2182275"/>
              <a:gd name="connsiteX3" fmla="*/ 1397000 w 1625600"/>
              <a:gd name="connsiteY3" fmla="*/ 86775 h 2182275"/>
              <a:gd name="connsiteX4" fmla="*/ 1625600 w 1625600"/>
              <a:gd name="connsiteY4" fmla="*/ 278 h 2182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25600" h="2182275">
                <a:moveTo>
                  <a:pt x="0" y="2182275"/>
                </a:moveTo>
                <a:cubicBezTo>
                  <a:pt x="265641" y="2100783"/>
                  <a:pt x="531283" y="2019292"/>
                  <a:pt x="723900" y="1737775"/>
                </a:cubicBezTo>
                <a:cubicBezTo>
                  <a:pt x="916517" y="1456258"/>
                  <a:pt x="1043517" y="768342"/>
                  <a:pt x="1155700" y="493175"/>
                </a:cubicBezTo>
                <a:cubicBezTo>
                  <a:pt x="1267883" y="218008"/>
                  <a:pt x="1318683" y="167208"/>
                  <a:pt x="1397000" y="86775"/>
                </a:cubicBezTo>
                <a:cubicBezTo>
                  <a:pt x="1475317" y="6342"/>
                  <a:pt x="1583267" y="-1839"/>
                  <a:pt x="1625600" y="27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4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3" name="Rectángulo 5"/>
          <p:cNvSpPr/>
          <p:nvPr/>
        </p:nvSpPr>
        <p:spPr>
          <a:xfrm>
            <a:off x="2408239" y="4299589"/>
            <a:ext cx="81092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1600" dirty="0" smtClean="0"/>
              <a:t>Escasez</a:t>
            </a:r>
          </a:p>
        </p:txBody>
      </p:sp>
      <p:sp>
        <p:nvSpPr>
          <p:cNvPr id="24" name="Rectángulo 24"/>
          <p:cNvSpPr/>
          <p:nvPr/>
        </p:nvSpPr>
        <p:spPr>
          <a:xfrm>
            <a:off x="7066459" y="4311132"/>
            <a:ext cx="116891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1600" dirty="0" smtClean="0"/>
              <a:t>Abundancia</a:t>
            </a:r>
          </a:p>
        </p:txBody>
      </p:sp>
      <p:cxnSp>
        <p:nvCxnSpPr>
          <p:cNvPr id="25" name="Conector recto de flecha 26"/>
          <p:cNvCxnSpPr/>
          <p:nvPr/>
        </p:nvCxnSpPr>
        <p:spPr>
          <a:xfrm>
            <a:off x="3818701" y="5787365"/>
            <a:ext cx="2640976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ángulo 27"/>
          <p:cNvSpPr/>
          <p:nvPr/>
        </p:nvSpPr>
        <p:spPr>
          <a:xfrm>
            <a:off x="4598721" y="5472381"/>
            <a:ext cx="142643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600" b="1" dirty="0" smtClean="0"/>
              <a:t>Resiliencia</a:t>
            </a:r>
            <a:endParaRPr lang="es-MX" sz="16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ángulo 32"/>
              <p:cNvSpPr/>
              <p:nvPr/>
            </p:nvSpPr>
            <p:spPr>
              <a:xfrm rot="16200000">
                <a:off x="954840" y="3320705"/>
                <a:ext cx="2232150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MX" sz="1600" dirty="0" smtClean="0"/>
                  <a:t>Frecuencia del evento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MX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MX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s-MX" sz="16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es-MX" sz="1600" dirty="0"/>
              </a:p>
            </p:txBody>
          </p:sp>
        </mc:Choice>
        <mc:Fallback xmlns="">
          <p:sp>
            <p:nvSpPr>
              <p:cNvPr id="28" name="Rectángulo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954840" y="3320705"/>
                <a:ext cx="2232150" cy="338554"/>
              </a:xfrm>
              <a:prstGeom prst="rect">
                <a:avLst/>
              </a:prstGeom>
              <a:blipFill rotWithShape="0">
                <a:blip r:embed="rId7"/>
                <a:stretch>
                  <a:fillRect l="-5455" r="-23636" b="-1362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Elipse 35"/>
          <p:cNvSpPr/>
          <p:nvPr/>
        </p:nvSpPr>
        <p:spPr>
          <a:xfrm>
            <a:off x="5060665" y="2143390"/>
            <a:ext cx="124197" cy="1097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6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CuadroTexto 30"/>
              <p:cNvSpPr txBox="1"/>
              <p:nvPr/>
            </p:nvSpPr>
            <p:spPr>
              <a:xfrm>
                <a:off x="6025156" y="5159547"/>
                <a:ext cx="871713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sz="1100" b="0" i="1" smtClean="0">
                          <a:latin typeface="Cambria Math" panose="02040503050406030204" pitchFamily="18" charset="0"/>
                        </a:rPr>
                        <m:t>𝐴𝑓𝑒𝑐𝑡𝑎𝑐𝑖𝑜𝑛𝑒𝑠</m:t>
                      </m:r>
                    </m:oMath>
                  </m:oMathPara>
                </a14:m>
                <a:endParaRPr lang="es-MX" sz="1100" dirty="0"/>
              </a:p>
            </p:txBody>
          </p:sp>
        </mc:Choice>
        <mc:Fallback xmlns="">
          <p:sp>
            <p:nvSpPr>
              <p:cNvPr id="21" name="CuadroTexto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5156" y="5159547"/>
                <a:ext cx="871713" cy="169277"/>
              </a:xfrm>
              <a:prstGeom prst="rect">
                <a:avLst/>
              </a:prstGeom>
              <a:blipFill rotWithShape="0">
                <a:blip r:embed="rId8"/>
                <a:stretch>
                  <a:fillRect l="-4895" r="-5594" b="-35714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Conector recto de flecha 39"/>
          <p:cNvCxnSpPr/>
          <p:nvPr/>
        </p:nvCxnSpPr>
        <p:spPr>
          <a:xfrm flipV="1">
            <a:off x="5799940" y="4730017"/>
            <a:ext cx="560360" cy="9416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CuadroTexto 47"/>
          <p:cNvSpPr txBox="1"/>
          <p:nvPr/>
        </p:nvSpPr>
        <p:spPr>
          <a:xfrm>
            <a:off x="4131770" y="2832405"/>
            <a:ext cx="19383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i="1" dirty="0" smtClean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Zona de ocurrencia del ciclo hidrológico que no genera afectaciones</a:t>
            </a:r>
            <a:endParaRPr lang="es-MX" sz="1600" i="1" dirty="0"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CuadroTexto 28"/>
              <p:cNvSpPr txBox="1"/>
              <p:nvPr/>
            </p:nvSpPr>
            <p:spPr>
              <a:xfrm>
                <a:off x="5016849" y="5865039"/>
                <a:ext cx="22006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MX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MX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MX" sz="16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s-MX" sz="1600" dirty="0"/>
              </a:p>
            </p:txBody>
          </p:sp>
        </mc:Choice>
        <mc:Fallback xmlns="">
          <p:sp>
            <p:nvSpPr>
              <p:cNvPr id="51" name="CuadroTexto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6849" y="5865039"/>
                <a:ext cx="220060" cy="246221"/>
              </a:xfrm>
              <a:prstGeom prst="rect">
                <a:avLst/>
              </a:prstGeom>
              <a:blipFill rotWithShape="0">
                <a:blip r:embed="rId9"/>
                <a:stretch>
                  <a:fillRect l="-13889" r="-8333" b="-14634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Rectángulo 5"/>
          <p:cNvSpPr/>
          <p:nvPr/>
        </p:nvSpPr>
        <p:spPr>
          <a:xfrm>
            <a:off x="2274337" y="3341977"/>
            <a:ext cx="18799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200" i="1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Administración de los eventos de sequía</a:t>
            </a:r>
          </a:p>
        </p:txBody>
      </p:sp>
      <p:sp>
        <p:nvSpPr>
          <p:cNvPr id="53" name="Rectángulo 5"/>
          <p:cNvSpPr/>
          <p:nvPr/>
        </p:nvSpPr>
        <p:spPr>
          <a:xfrm>
            <a:off x="6285400" y="3364989"/>
            <a:ext cx="19382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200" i="1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Administración de los eventos de inundación</a:t>
            </a:r>
          </a:p>
        </p:txBody>
      </p:sp>
      <p:sp>
        <p:nvSpPr>
          <p:cNvPr id="54" name="Rectángulo 53"/>
          <p:cNvSpPr/>
          <p:nvPr/>
        </p:nvSpPr>
        <p:spPr>
          <a:xfrm>
            <a:off x="153974" y="6228111"/>
            <a:ext cx="88894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</a:pPr>
            <a:r>
              <a:rPr lang="es-MX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La </a:t>
            </a:r>
            <a:r>
              <a:rPr lang="es-MX" sz="16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meta</a:t>
            </a:r>
            <a:r>
              <a:rPr lang="es-MX" sz="16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MX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 diseñar políticas públicas que amplíen los limites de </a:t>
            </a:r>
            <a:r>
              <a:rPr lang="es-MX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resiliencia </a:t>
            </a:r>
            <a:r>
              <a:rPr lang="es-MX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que delimitan los eventos de escasez y de </a:t>
            </a:r>
            <a:r>
              <a:rPr lang="es-MX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abundancia.</a:t>
            </a:r>
            <a:endParaRPr lang="es-MX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63" name="Conector recto 19"/>
          <p:cNvCxnSpPr/>
          <p:nvPr/>
        </p:nvCxnSpPr>
        <p:spPr>
          <a:xfrm flipH="1">
            <a:off x="7025185" y="4558146"/>
            <a:ext cx="5296" cy="556457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Conector recto 19"/>
          <p:cNvCxnSpPr/>
          <p:nvPr/>
        </p:nvCxnSpPr>
        <p:spPr>
          <a:xfrm flipH="1">
            <a:off x="6375858" y="3875556"/>
            <a:ext cx="14193" cy="1253081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Conector recto de flecha 75"/>
          <p:cNvCxnSpPr/>
          <p:nvPr/>
        </p:nvCxnSpPr>
        <p:spPr>
          <a:xfrm flipH="1" flipV="1">
            <a:off x="3857089" y="4760927"/>
            <a:ext cx="593061" cy="4515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ector recto 19"/>
          <p:cNvCxnSpPr/>
          <p:nvPr/>
        </p:nvCxnSpPr>
        <p:spPr>
          <a:xfrm flipH="1">
            <a:off x="3872647" y="3906466"/>
            <a:ext cx="14193" cy="1253081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Conector recto 19"/>
          <p:cNvCxnSpPr/>
          <p:nvPr/>
        </p:nvCxnSpPr>
        <p:spPr>
          <a:xfrm flipH="1">
            <a:off x="3319044" y="4543165"/>
            <a:ext cx="5296" cy="556457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Conector recto de flecha 26"/>
          <p:cNvCxnSpPr/>
          <p:nvPr/>
        </p:nvCxnSpPr>
        <p:spPr>
          <a:xfrm>
            <a:off x="3302393" y="5787365"/>
            <a:ext cx="3722792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321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" presetClass="exit" presetSubtype="2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90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90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8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55" presetClass="exit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30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0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" dur="3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" presetClass="exit" presetSubtype="2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" dur="7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7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6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3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" presetClass="exit" presetSubtype="8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90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90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8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55" presetClass="exit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" dur="30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0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1" dur="3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" presetClass="exit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700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700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6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3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6" presetClass="emph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70" dur="2000" fill="hold"/>
                                        <p:tgtEl>
                                          <p:spTgt spid="2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52" grpId="0"/>
      <p:bldP spid="53" grpId="0"/>
    </p:bld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15038</TotalTime>
  <Words>68</Words>
  <Application>Microsoft Office PowerPoint</Application>
  <PresentationFormat>Presentación en pantalla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Soberana Texto</vt:lpstr>
      <vt:lpstr>Soberana Titular</vt:lpstr>
      <vt:lpstr>Tahoma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GERENCIA DE INGENIERÍA Y ASUNTOS BINACIONALES DEL AGUA</dc:title>
  <dc:creator>Gómez Gordillo Fernanda</dc:creator>
  <cp:lastModifiedBy>Elizalde Lecuona Martín</cp:lastModifiedBy>
  <cp:revision>244</cp:revision>
  <cp:lastPrinted>2018-08-08T22:34:58Z</cp:lastPrinted>
  <dcterms:created xsi:type="dcterms:W3CDTF">2018-08-06T14:45:48Z</dcterms:created>
  <dcterms:modified xsi:type="dcterms:W3CDTF">2018-11-15T21:46:23Z</dcterms:modified>
</cp:coreProperties>
</file>