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9" r:id="rId3"/>
    <p:sldId id="277" r:id="rId4"/>
    <p:sldId id="276" r:id="rId5"/>
    <p:sldId id="275" r:id="rId6"/>
    <p:sldId id="293" r:id="rId7"/>
    <p:sldId id="310" r:id="rId8"/>
    <p:sldId id="311" r:id="rId9"/>
    <p:sldId id="312" r:id="rId10"/>
    <p:sldId id="313" r:id="rId11"/>
    <p:sldId id="314" r:id="rId12"/>
    <p:sldId id="298" r:id="rId13"/>
    <p:sldId id="281" r:id="rId14"/>
    <p:sldId id="285" r:id="rId15"/>
    <p:sldId id="305" r:id="rId16"/>
    <p:sldId id="282" r:id="rId17"/>
    <p:sldId id="299" r:id="rId18"/>
    <p:sldId id="300" r:id="rId19"/>
    <p:sldId id="288" r:id="rId2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2118D6"/>
    <a:srgbClr val="4840EA"/>
    <a:srgbClr val="9900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118801" cy="118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perez\Downloads\WFServlet(19)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perez\Downloads\WFServlet(19)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Reporte!$A$5:$A$16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Reporte!$B$5:$B$16</c:f>
              <c:numCache>
                <c:formatCode>#,###</c:formatCode>
                <c:ptCount val="12"/>
                <c:pt idx="0">
                  <c:v>24.8</c:v>
                </c:pt>
                <c:pt idx="1">
                  <c:v>17.399999999999999</c:v>
                </c:pt>
                <c:pt idx="2">
                  <c:v>13.2</c:v>
                </c:pt>
                <c:pt idx="3">
                  <c:v>18.5</c:v>
                </c:pt>
                <c:pt idx="4">
                  <c:v>41.6</c:v>
                </c:pt>
                <c:pt idx="5">
                  <c:v>102.3</c:v>
                </c:pt>
                <c:pt idx="6">
                  <c:v>134</c:v>
                </c:pt>
                <c:pt idx="7">
                  <c:v>133.80000000000001</c:v>
                </c:pt>
                <c:pt idx="8">
                  <c:v>135.1</c:v>
                </c:pt>
                <c:pt idx="9">
                  <c:v>68.900000000000006</c:v>
                </c:pt>
                <c:pt idx="10">
                  <c:v>27.1</c:v>
                </c:pt>
                <c:pt idx="11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FB-4821-838D-25D10681C2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0205352"/>
        <c:axId val="240202216"/>
      </c:barChart>
      <c:catAx>
        <c:axId val="24020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202216"/>
        <c:crosses val="autoZero"/>
        <c:auto val="1"/>
        <c:lblAlgn val="ctr"/>
        <c:lblOffset val="100"/>
        <c:noMultiLvlLbl val="0"/>
      </c:catAx>
      <c:valAx>
        <c:axId val="240202216"/>
        <c:scaling>
          <c:orientation val="minMax"/>
        </c:scaling>
        <c:delete val="1"/>
        <c:axPos val="l"/>
        <c:numFmt formatCode="#,###" sourceLinked="1"/>
        <c:majorTickMark val="none"/>
        <c:minorTickMark val="none"/>
        <c:tickLblPos val="nextTo"/>
        <c:crossAx val="24020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Reporte!$E$37</c:f>
              <c:strCache>
                <c:ptCount val="1"/>
                <c:pt idx="0">
                  <c:v>Sur</c:v>
                </c:pt>
              </c:strCache>
            </c:strRef>
          </c:tx>
          <c:spPr>
            <a:solidFill>
              <a:srgbClr val="2118D6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Reporte!$D$38:$D$40</c:f>
              <c:strCache>
                <c:ptCount val="3"/>
                <c:pt idx="0">
                  <c:v>Agua renovable 2017</c:v>
                </c:pt>
                <c:pt idx="1">
                  <c:v>Población 2017</c:v>
                </c:pt>
                <c:pt idx="2">
                  <c:v>Aportación al PIB 2016</c:v>
                </c:pt>
              </c:strCache>
            </c:strRef>
          </c:cat>
          <c:val>
            <c:numRef>
              <c:f>Reporte!$E$38:$E$40</c:f>
              <c:numCache>
                <c:formatCode>0%</c:formatCode>
                <c:ptCount val="3"/>
                <c:pt idx="0">
                  <c:v>0.67</c:v>
                </c:pt>
                <c:pt idx="1">
                  <c:v>0.23</c:v>
                </c:pt>
                <c:pt idx="2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08-4ED4-8DAD-FC2456254364}"/>
            </c:ext>
          </c:extLst>
        </c:ser>
        <c:ser>
          <c:idx val="1"/>
          <c:order val="1"/>
          <c:tx>
            <c:strRef>
              <c:f>Reporte!$F$37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Reporte!$D$38:$D$40</c:f>
              <c:strCache>
                <c:ptCount val="3"/>
                <c:pt idx="0">
                  <c:v>Agua renovable 2017</c:v>
                </c:pt>
                <c:pt idx="1">
                  <c:v>Población 2017</c:v>
                </c:pt>
                <c:pt idx="2">
                  <c:v>Aportación al PIB 2016</c:v>
                </c:pt>
              </c:strCache>
            </c:strRef>
          </c:cat>
          <c:val>
            <c:numRef>
              <c:f>Reporte!$F$38:$F$40</c:f>
              <c:numCache>
                <c:formatCode>0%</c:formatCode>
                <c:ptCount val="3"/>
                <c:pt idx="0">
                  <c:v>0.33</c:v>
                </c:pt>
                <c:pt idx="1">
                  <c:v>0.77</c:v>
                </c:pt>
                <c:pt idx="2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08-4ED4-8DAD-FC24562543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0199080"/>
        <c:axId val="240204960"/>
      </c:barChart>
      <c:catAx>
        <c:axId val="240199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204960"/>
        <c:crosses val="autoZero"/>
        <c:auto val="1"/>
        <c:lblAlgn val="ctr"/>
        <c:lblOffset val="100"/>
        <c:noMultiLvlLbl val="0"/>
      </c:catAx>
      <c:valAx>
        <c:axId val="24020496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19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D4FCF-C09E-40DF-AE0E-B2FE8554CD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20C90E38-5FBA-404B-AE3A-D028EA94B6B9}">
      <dgm:prSet phldrT="[Texto]" custT="1"/>
      <dgm:spPr/>
      <dgm:t>
        <a:bodyPr/>
        <a:lstStyle/>
        <a:p>
          <a:r>
            <a:rPr lang="es-MX" sz="1400" b="0" i="0" dirty="0" smtClean="0"/>
            <a:t>Elaborar el Plan Nacional del Desarrollo</a:t>
          </a:r>
          <a:endParaRPr lang="es-MX" sz="1400" dirty="0"/>
        </a:p>
      </dgm:t>
    </dgm:pt>
    <dgm:pt modelId="{50B90EA3-D458-4AF1-829D-8F2767A3CEF5}" type="parTrans" cxnId="{E1504F28-2243-4F12-BDD9-EB5AF2BB3230}">
      <dgm:prSet/>
      <dgm:spPr/>
      <dgm:t>
        <a:bodyPr/>
        <a:lstStyle/>
        <a:p>
          <a:endParaRPr lang="es-MX"/>
        </a:p>
      </dgm:t>
    </dgm:pt>
    <dgm:pt modelId="{B6C627ED-A00C-4BF9-BB46-2FD03DC1E837}" type="sibTrans" cxnId="{E1504F28-2243-4F12-BDD9-EB5AF2BB323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19816BF4-EC70-4661-8080-7C6DA2296746}">
      <dgm:prSet phldrT="[Texto]"/>
      <dgm:spPr/>
      <dgm:t>
        <a:bodyPr/>
        <a:lstStyle/>
        <a:p>
          <a:r>
            <a:rPr lang="es-MX" b="0" i="0" dirty="0" smtClean="0"/>
            <a:t>Elaborar programas sectoriales (SEMARNAT)</a:t>
          </a:r>
          <a:endParaRPr lang="es-MX" dirty="0"/>
        </a:p>
      </dgm:t>
    </dgm:pt>
    <dgm:pt modelId="{EBCDF120-D677-4BAC-9EB4-A2B8C9991201}" type="parTrans" cxnId="{E2E8A838-AB50-4201-A163-26B0613B4AAE}">
      <dgm:prSet/>
      <dgm:spPr/>
      <dgm:t>
        <a:bodyPr/>
        <a:lstStyle/>
        <a:p>
          <a:endParaRPr lang="es-MX"/>
        </a:p>
      </dgm:t>
    </dgm:pt>
    <dgm:pt modelId="{4E66A637-8754-4BDB-A46F-6D2E779B45E4}" type="sibTrans" cxnId="{E2E8A838-AB50-4201-A163-26B0613B4AA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6C447E97-A2C0-465D-86B6-C89D5DFC943C}">
      <dgm:prSet phldrT="[Texto]"/>
      <dgm:spPr/>
      <dgm:t>
        <a:bodyPr/>
        <a:lstStyle/>
        <a:p>
          <a:r>
            <a:rPr lang="es-MX" dirty="0" smtClean="0"/>
            <a:t>Elaborar el Programa Nacional Hídrico 2019 - 2024</a:t>
          </a:r>
          <a:endParaRPr lang="es-MX" dirty="0"/>
        </a:p>
      </dgm:t>
    </dgm:pt>
    <dgm:pt modelId="{1A008BA8-B620-4356-B764-4E11C7BE7808}" type="parTrans" cxnId="{A5585C25-BE55-499D-9654-0DBC2A4EAEFD}">
      <dgm:prSet/>
      <dgm:spPr/>
      <dgm:t>
        <a:bodyPr/>
        <a:lstStyle/>
        <a:p>
          <a:endParaRPr lang="es-MX"/>
        </a:p>
      </dgm:t>
    </dgm:pt>
    <dgm:pt modelId="{C8EE58C3-664D-4730-88E6-ABCD699687DE}" type="sibTrans" cxnId="{A5585C25-BE55-499D-9654-0DBC2A4EAEFD}">
      <dgm:prSet/>
      <dgm:spPr/>
      <dgm:t>
        <a:bodyPr/>
        <a:lstStyle/>
        <a:p>
          <a:endParaRPr lang="es-MX"/>
        </a:p>
      </dgm:t>
    </dgm:pt>
    <dgm:pt modelId="{52CB491A-6EBB-49FE-8A4C-DFE890F158EC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 smtClean="0"/>
            <a:t>Deberán ser publicados dentro de los seis meses posteriores a la publicación del Plan Nacional de Desarrollo. </a:t>
          </a:r>
        </a:p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1800" dirty="0"/>
        </a:p>
      </dgm:t>
    </dgm:pt>
    <dgm:pt modelId="{37842EB0-E88C-41FE-82D2-1D90245A02CA}" type="parTrans" cxnId="{BE369230-0C0F-48F9-940C-5421FB7B6F14}">
      <dgm:prSet/>
      <dgm:spPr/>
      <dgm:t>
        <a:bodyPr/>
        <a:lstStyle/>
        <a:p>
          <a:endParaRPr lang="es-MX"/>
        </a:p>
      </dgm:t>
    </dgm:pt>
    <dgm:pt modelId="{5E3386C2-823D-410F-9C12-7E0A8BF6232E}" type="sibTrans" cxnId="{BE369230-0C0F-48F9-940C-5421FB7B6F14}">
      <dgm:prSet/>
      <dgm:spPr/>
      <dgm:t>
        <a:bodyPr/>
        <a:lstStyle/>
        <a:p>
          <a:endParaRPr lang="es-MX"/>
        </a:p>
      </dgm:t>
    </dgm:pt>
    <dgm:pt modelId="{1F6535E6-6B08-45D3-9AAE-6E9F3AF6ACFD}">
      <dgm:prSet/>
      <dgm:spPr/>
      <dgm:t>
        <a:bodyPr/>
        <a:lstStyle/>
        <a:p>
          <a:endParaRPr lang="es-MX" dirty="0"/>
        </a:p>
      </dgm:t>
    </dgm:pt>
    <dgm:pt modelId="{891F723A-0BEB-4A13-BD81-5E073FD72721}" type="parTrans" cxnId="{32D6DDDB-68A1-443B-A175-14F5077C5CFC}">
      <dgm:prSet/>
      <dgm:spPr/>
      <dgm:t>
        <a:bodyPr/>
        <a:lstStyle/>
        <a:p>
          <a:endParaRPr lang="es-MX"/>
        </a:p>
      </dgm:t>
    </dgm:pt>
    <dgm:pt modelId="{D4CEA935-6E44-45D7-AA92-5A0430A32A57}" type="sibTrans" cxnId="{32D6DDDB-68A1-443B-A175-14F5077C5CFC}">
      <dgm:prSet/>
      <dgm:spPr/>
      <dgm:t>
        <a:bodyPr/>
        <a:lstStyle/>
        <a:p>
          <a:endParaRPr lang="es-MX"/>
        </a:p>
      </dgm:t>
    </dgm:pt>
    <dgm:pt modelId="{827847C8-E48B-4932-9AE7-6ECC6103130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 smtClean="0"/>
            <a:t>A más tardar el último día hábil de febrero de 2019. (artículo transitorio dice último día hábil de abril)</a:t>
          </a: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1600" dirty="0"/>
        </a:p>
      </dgm:t>
    </dgm:pt>
    <dgm:pt modelId="{5DBCDBFF-CFFE-4AFB-B587-D9BE0F272A34}" type="sibTrans" cxnId="{67D87559-12DD-4E5F-AF47-D7609B269972}">
      <dgm:prSet/>
      <dgm:spPr/>
      <dgm:t>
        <a:bodyPr/>
        <a:lstStyle/>
        <a:p>
          <a:endParaRPr lang="es-MX"/>
        </a:p>
      </dgm:t>
    </dgm:pt>
    <dgm:pt modelId="{2937479C-F0CE-4CC7-9C13-985ED535D91B}" type="parTrans" cxnId="{67D87559-12DD-4E5F-AF47-D7609B269972}">
      <dgm:prSet/>
      <dgm:spPr/>
      <dgm:t>
        <a:bodyPr/>
        <a:lstStyle/>
        <a:p>
          <a:endParaRPr lang="es-MX"/>
        </a:p>
      </dgm:t>
    </dgm:pt>
    <dgm:pt modelId="{D30A066E-478D-4422-850F-E0F636238E68}" type="pres">
      <dgm:prSet presAssocID="{32FD4FCF-C09E-40DF-AE0E-B2FE8554CD8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E4B9F8C-3465-48B1-A403-765BD37AF59D}" type="pres">
      <dgm:prSet presAssocID="{20C90E38-5FBA-404B-AE3A-D028EA94B6B9}" presName="composite" presStyleCnt="0"/>
      <dgm:spPr/>
    </dgm:pt>
    <dgm:pt modelId="{566F686A-20C1-492F-AE81-3F73CF9A2924}" type="pres">
      <dgm:prSet presAssocID="{20C90E38-5FBA-404B-AE3A-D028EA94B6B9}" presName="bentUpArrow1" presStyleLbl="alignImgPlace1" presStyleIdx="0" presStyleCnt="2" custLinFactNeighborX="-32224" custLinFactNeighborY="12229"/>
      <dgm:spPr/>
    </dgm:pt>
    <dgm:pt modelId="{1A2DD4FB-3106-4DF9-852C-49E98B06FC1D}" type="pres">
      <dgm:prSet presAssocID="{20C90E38-5FBA-404B-AE3A-D028EA94B6B9}" presName="ParentText" presStyleLbl="node1" presStyleIdx="0" presStyleCnt="3" custLinFactNeighborX="-43772" custLinFactNeighborY="6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ED6F1B-5850-4F86-80B3-323490A0C7F3}" type="pres">
      <dgm:prSet presAssocID="{20C90E38-5FBA-404B-AE3A-D028EA94B6B9}" presName="ChildText" presStyleLbl="revTx" presStyleIdx="0" presStyleCnt="3" custScaleX="344807" custLinFactNeighborX="75100" custLinFactNeighborY="-2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7CEBD6-A696-4F8B-94FA-F12B4643A5EE}" type="pres">
      <dgm:prSet presAssocID="{B6C627ED-A00C-4BF9-BB46-2FD03DC1E837}" presName="sibTrans" presStyleCnt="0"/>
      <dgm:spPr/>
    </dgm:pt>
    <dgm:pt modelId="{8ED89B10-5B6B-4A3D-A04A-530D62BFBE31}" type="pres">
      <dgm:prSet presAssocID="{19816BF4-EC70-4661-8080-7C6DA2296746}" presName="composite" presStyleCnt="0"/>
      <dgm:spPr/>
    </dgm:pt>
    <dgm:pt modelId="{F8D9BC28-0F7F-4DC4-A7EE-AB272D7F73BB}" type="pres">
      <dgm:prSet presAssocID="{19816BF4-EC70-4661-8080-7C6DA2296746}" presName="bentUpArrow1" presStyleLbl="alignImgPlace1" presStyleIdx="1" presStyleCnt="2" custLinFactX="-12484" custLinFactNeighborX="-100000" custLinFactNeighborY="-14386"/>
      <dgm:spPr/>
    </dgm:pt>
    <dgm:pt modelId="{35208CAE-3E67-4B17-BEF6-E53E0F30233E}" type="pres">
      <dgm:prSet presAssocID="{19816BF4-EC70-4661-8080-7C6DA2296746}" presName="ParentText" presStyleLbl="node1" presStyleIdx="1" presStyleCnt="3" custLinFactNeighborX="-89351" custLinFactNeighborY="-166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FBC02D-1312-4A76-8AFE-AB717ED5AE5A}" type="pres">
      <dgm:prSet presAssocID="{19816BF4-EC70-4661-8080-7C6DA2296746}" presName="ChildText" presStyleLbl="revTx" presStyleIdx="1" presStyleCnt="3" custScaleX="478991" custScaleY="179643" custLinFactNeighborX="84559" custLinFactNeighborY="-29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96CCBE-A536-46A1-8579-A44E9A5C53F7}" type="pres">
      <dgm:prSet presAssocID="{4E66A637-8754-4BDB-A46F-6D2E779B45E4}" presName="sibTrans" presStyleCnt="0"/>
      <dgm:spPr/>
    </dgm:pt>
    <dgm:pt modelId="{F40749C9-8B6A-480D-94C4-08947B17C267}" type="pres">
      <dgm:prSet presAssocID="{6C447E97-A2C0-465D-86B6-C89D5DFC943C}" presName="composite" presStyleCnt="0"/>
      <dgm:spPr/>
    </dgm:pt>
    <dgm:pt modelId="{C6828144-5666-4BBB-8466-F463FAD1C4B6}" type="pres">
      <dgm:prSet presAssocID="{6C447E97-A2C0-465D-86B6-C89D5DFC943C}" presName="ParentText" presStyleLbl="node1" presStyleIdx="2" presStyleCnt="3" custLinFactNeighborX="-65379" custLinFactNeighborY="-117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897628-542F-4121-9A4E-7BE5C909DFFA}" type="pres">
      <dgm:prSet presAssocID="{6C447E97-A2C0-465D-86B6-C89D5DFC943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1B6C5B-088D-43C9-B4F5-AD48EF22D113}" type="presOf" srcId="{32FD4FCF-C09E-40DF-AE0E-B2FE8554CD83}" destId="{D30A066E-478D-4422-850F-E0F636238E68}" srcOrd="0" destOrd="0" presId="urn:microsoft.com/office/officeart/2005/8/layout/StepDownProcess"/>
    <dgm:cxn modelId="{A5585C25-BE55-499D-9654-0DBC2A4EAEFD}" srcId="{32FD4FCF-C09E-40DF-AE0E-B2FE8554CD83}" destId="{6C447E97-A2C0-465D-86B6-C89D5DFC943C}" srcOrd="2" destOrd="0" parTransId="{1A008BA8-B620-4356-B764-4E11C7BE7808}" sibTransId="{C8EE58C3-664D-4730-88E6-ABCD699687DE}"/>
    <dgm:cxn modelId="{6193AE09-8EA2-477E-9733-E555EA17CB8F}" type="presOf" srcId="{1F6535E6-6B08-45D3-9AAE-6E9F3AF6ACFD}" destId="{96897628-542F-4121-9A4E-7BE5C909DFFA}" srcOrd="0" destOrd="0" presId="urn:microsoft.com/office/officeart/2005/8/layout/StepDownProcess"/>
    <dgm:cxn modelId="{82954AA3-BFBC-44C5-B635-0A0CA97B4E5A}" type="presOf" srcId="{6C447E97-A2C0-465D-86B6-C89D5DFC943C}" destId="{C6828144-5666-4BBB-8466-F463FAD1C4B6}" srcOrd="0" destOrd="0" presId="urn:microsoft.com/office/officeart/2005/8/layout/StepDownProcess"/>
    <dgm:cxn modelId="{67D87559-12DD-4E5F-AF47-D7609B269972}" srcId="{20C90E38-5FBA-404B-AE3A-D028EA94B6B9}" destId="{827847C8-E48B-4932-9AE7-6ECC61031309}" srcOrd="0" destOrd="0" parTransId="{2937479C-F0CE-4CC7-9C13-985ED535D91B}" sibTransId="{5DBCDBFF-CFFE-4AFB-B587-D9BE0F272A34}"/>
    <dgm:cxn modelId="{BE369230-0C0F-48F9-940C-5421FB7B6F14}" srcId="{19816BF4-EC70-4661-8080-7C6DA2296746}" destId="{52CB491A-6EBB-49FE-8A4C-DFE890F158EC}" srcOrd="0" destOrd="0" parTransId="{37842EB0-E88C-41FE-82D2-1D90245A02CA}" sibTransId="{5E3386C2-823D-410F-9C12-7E0A8BF6232E}"/>
    <dgm:cxn modelId="{6334AEE0-8E75-4ED3-A5BA-F673F7B27DF1}" type="presOf" srcId="{827847C8-E48B-4932-9AE7-6ECC61031309}" destId="{B8ED6F1B-5850-4F86-80B3-323490A0C7F3}" srcOrd="0" destOrd="0" presId="urn:microsoft.com/office/officeart/2005/8/layout/StepDownProcess"/>
    <dgm:cxn modelId="{E2E8A838-AB50-4201-A163-26B0613B4AAE}" srcId="{32FD4FCF-C09E-40DF-AE0E-B2FE8554CD83}" destId="{19816BF4-EC70-4661-8080-7C6DA2296746}" srcOrd="1" destOrd="0" parTransId="{EBCDF120-D677-4BAC-9EB4-A2B8C9991201}" sibTransId="{4E66A637-8754-4BDB-A46F-6D2E779B45E4}"/>
    <dgm:cxn modelId="{7AAF7828-51AB-454F-9405-190FFB78D483}" type="presOf" srcId="{19816BF4-EC70-4661-8080-7C6DA2296746}" destId="{35208CAE-3E67-4B17-BEF6-E53E0F30233E}" srcOrd="0" destOrd="0" presId="urn:microsoft.com/office/officeart/2005/8/layout/StepDownProcess"/>
    <dgm:cxn modelId="{E1504F28-2243-4F12-BDD9-EB5AF2BB3230}" srcId="{32FD4FCF-C09E-40DF-AE0E-B2FE8554CD83}" destId="{20C90E38-5FBA-404B-AE3A-D028EA94B6B9}" srcOrd="0" destOrd="0" parTransId="{50B90EA3-D458-4AF1-829D-8F2767A3CEF5}" sibTransId="{B6C627ED-A00C-4BF9-BB46-2FD03DC1E837}"/>
    <dgm:cxn modelId="{6E00B9AE-7295-44F3-89AA-5B4890F82813}" type="presOf" srcId="{52CB491A-6EBB-49FE-8A4C-DFE890F158EC}" destId="{92FBC02D-1312-4A76-8AFE-AB717ED5AE5A}" srcOrd="0" destOrd="0" presId="urn:microsoft.com/office/officeart/2005/8/layout/StepDownProcess"/>
    <dgm:cxn modelId="{B823F1E0-BE53-405D-98E4-218C632F6528}" type="presOf" srcId="{20C90E38-5FBA-404B-AE3A-D028EA94B6B9}" destId="{1A2DD4FB-3106-4DF9-852C-49E98B06FC1D}" srcOrd="0" destOrd="0" presId="urn:microsoft.com/office/officeart/2005/8/layout/StepDownProcess"/>
    <dgm:cxn modelId="{32D6DDDB-68A1-443B-A175-14F5077C5CFC}" srcId="{6C447E97-A2C0-465D-86B6-C89D5DFC943C}" destId="{1F6535E6-6B08-45D3-9AAE-6E9F3AF6ACFD}" srcOrd="0" destOrd="0" parTransId="{891F723A-0BEB-4A13-BD81-5E073FD72721}" sibTransId="{D4CEA935-6E44-45D7-AA92-5A0430A32A57}"/>
    <dgm:cxn modelId="{88ED48DE-13F7-4678-83A1-6C82DFE97D08}" type="presParOf" srcId="{D30A066E-478D-4422-850F-E0F636238E68}" destId="{DE4B9F8C-3465-48B1-A403-765BD37AF59D}" srcOrd="0" destOrd="0" presId="urn:microsoft.com/office/officeart/2005/8/layout/StepDownProcess"/>
    <dgm:cxn modelId="{D7E692D8-939D-40AE-A478-D4E78CDE86BA}" type="presParOf" srcId="{DE4B9F8C-3465-48B1-A403-765BD37AF59D}" destId="{566F686A-20C1-492F-AE81-3F73CF9A2924}" srcOrd="0" destOrd="0" presId="urn:microsoft.com/office/officeart/2005/8/layout/StepDownProcess"/>
    <dgm:cxn modelId="{42D5166E-4D34-4ED6-A821-CF5E051B02B5}" type="presParOf" srcId="{DE4B9F8C-3465-48B1-A403-765BD37AF59D}" destId="{1A2DD4FB-3106-4DF9-852C-49E98B06FC1D}" srcOrd="1" destOrd="0" presId="urn:microsoft.com/office/officeart/2005/8/layout/StepDownProcess"/>
    <dgm:cxn modelId="{574D2E02-22A3-4841-96F1-42A327F36CA7}" type="presParOf" srcId="{DE4B9F8C-3465-48B1-A403-765BD37AF59D}" destId="{B8ED6F1B-5850-4F86-80B3-323490A0C7F3}" srcOrd="2" destOrd="0" presId="urn:microsoft.com/office/officeart/2005/8/layout/StepDownProcess"/>
    <dgm:cxn modelId="{E6CB9A65-2B50-4F00-A03F-BB3A3ACF4391}" type="presParOf" srcId="{D30A066E-478D-4422-850F-E0F636238E68}" destId="{327CEBD6-A696-4F8B-94FA-F12B4643A5EE}" srcOrd="1" destOrd="0" presId="urn:microsoft.com/office/officeart/2005/8/layout/StepDownProcess"/>
    <dgm:cxn modelId="{DF57BF9D-8CAC-4F7D-9DE0-2C4616954C3A}" type="presParOf" srcId="{D30A066E-478D-4422-850F-E0F636238E68}" destId="{8ED89B10-5B6B-4A3D-A04A-530D62BFBE31}" srcOrd="2" destOrd="0" presId="urn:microsoft.com/office/officeart/2005/8/layout/StepDownProcess"/>
    <dgm:cxn modelId="{C39832FA-E189-4708-9136-243DF15D9278}" type="presParOf" srcId="{8ED89B10-5B6B-4A3D-A04A-530D62BFBE31}" destId="{F8D9BC28-0F7F-4DC4-A7EE-AB272D7F73BB}" srcOrd="0" destOrd="0" presId="urn:microsoft.com/office/officeart/2005/8/layout/StepDownProcess"/>
    <dgm:cxn modelId="{25CDB813-4B6E-42B1-A5FC-5941E9E888F3}" type="presParOf" srcId="{8ED89B10-5B6B-4A3D-A04A-530D62BFBE31}" destId="{35208CAE-3E67-4B17-BEF6-E53E0F30233E}" srcOrd="1" destOrd="0" presId="urn:microsoft.com/office/officeart/2005/8/layout/StepDownProcess"/>
    <dgm:cxn modelId="{C5AADE2B-39E4-4771-B08F-56A009F0FFD0}" type="presParOf" srcId="{8ED89B10-5B6B-4A3D-A04A-530D62BFBE31}" destId="{92FBC02D-1312-4A76-8AFE-AB717ED5AE5A}" srcOrd="2" destOrd="0" presId="urn:microsoft.com/office/officeart/2005/8/layout/StepDownProcess"/>
    <dgm:cxn modelId="{D73CD52D-EF77-4034-B9A2-619C5967FBB6}" type="presParOf" srcId="{D30A066E-478D-4422-850F-E0F636238E68}" destId="{DB96CCBE-A536-46A1-8579-A44E9A5C53F7}" srcOrd="3" destOrd="0" presId="urn:microsoft.com/office/officeart/2005/8/layout/StepDownProcess"/>
    <dgm:cxn modelId="{099DC786-7423-4E90-B7FF-34066A6B4218}" type="presParOf" srcId="{D30A066E-478D-4422-850F-E0F636238E68}" destId="{F40749C9-8B6A-480D-94C4-08947B17C267}" srcOrd="4" destOrd="0" presId="urn:microsoft.com/office/officeart/2005/8/layout/StepDownProcess"/>
    <dgm:cxn modelId="{86543929-4ACE-453E-B4EA-B829CDECB644}" type="presParOf" srcId="{F40749C9-8B6A-480D-94C4-08947B17C267}" destId="{C6828144-5666-4BBB-8466-F463FAD1C4B6}" srcOrd="0" destOrd="0" presId="urn:microsoft.com/office/officeart/2005/8/layout/StepDownProcess"/>
    <dgm:cxn modelId="{A56A6809-36CA-4621-89E0-59B2C583A9B5}" type="presParOf" srcId="{F40749C9-8B6A-480D-94C4-08947B17C267}" destId="{96897628-542F-4121-9A4E-7BE5C909DFF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F686A-20C1-492F-AE81-3F73CF9A2924}">
      <dsp:nvSpPr>
        <dsp:cNvPr id="0" name=""/>
        <dsp:cNvSpPr/>
      </dsp:nvSpPr>
      <dsp:spPr>
        <a:xfrm rot="5400000">
          <a:off x="762483" y="1110252"/>
          <a:ext cx="890170" cy="10134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DD4FB-3106-4DF9-852C-49E98B06FC1D}">
      <dsp:nvSpPr>
        <dsp:cNvPr id="0" name=""/>
        <dsp:cNvSpPr/>
      </dsp:nvSpPr>
      <dsp:spPr>
        <a:xfrm>
          <a:off x="197276" y="81176"/>
          <a:ext cx="1498522" cy="104891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/>
            <a:t>Elaborar el Plan Nacional del Desarrollo</a:t>
          </a:r>
          <a:endParaRPr lang="es-MX" sz="1400" kern="1200" dirty="0"/>
        </a:p>
      </dsp:txBody>
      <dsp:txXfrm>
        <a:off x="248489" y="132389"/>
        <a:ext cx="1396096" cy="946490"/>
      </dsp:txXfrm>
    </dsp:sp>
    <dsp:sp modelId="{B8ED6F1B-5850-4F86-80B3-323490A0C7F3}">
      <dsp:nvSpPr>
        <dsp:cNvPr id="0" name=""/>
        <dsp:cNvSpPr/>
      </dsp:nvSpPr>
      <dsp:spPr>
        <a:xfrm>
          <a:off x="1836179" y="95102"/>
          <a:ext cx="3757990" cy="84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kern="1200" dirty="0" smtClean="0"/>
            <a:t>A más tardar el último día hábil de febrero de 2019. (artículo transitorio dice último día hábil de abril)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</dsp:txBody>
      <dsp:txXfrm>
        <a:off x="1836179" y="95102"/>
        <a:ext cx="3757990" cy="847780"/>
      </dsp:txXfrm>
    </dsp:sp>
    <dsp:sp modelId="{F8D9BC28-0F7F-4DC4-A7EE-AB272D7F73BB}">
      <dsp:nvSpPr>
        <dsp:cNvPr id="0" name=""/>
        <dsp:cNvSpPr/>
      </dsp:nvSpPr>
      <dsp:spPr>
        <a:xfrm rot="5400000">
          <a:off x="2398642" y="2289174"/>
          <a:ext cx="890170" cy="10134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08CAE-3E67-4B17-BEF6-E53E0F30233E}">
      <dsp:nvSpPr>
        <dsp:cNvPr id="0" name=""/>
        <dsp:cNvSpPr/>
      </dsp:nvSpPr>
      <dsp:spPr>
        <a:xfrm>
          <a:off x="1963800" y="1256290"/>
          <a:ext cx="1498522" cy="104891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/>
            <a:t>Elaborar programas sectoriales (SEMARNAT)</a:t>
          </a:r>
          <a:endParaRPr lang="es-MX" sz="1400" kern="1200" dirty="0"/>
        </a:p>
      </dsp:txBody>
      <dsp:txXfrm>
        <a:off x="2015013" y="1307503"/>
        <a:ext cx="1396096" cy="946490"/>
      </dsp:txXfrm>
    </dsp:sp>
    <dsp:sp modelId="{92FBC02D-1312-4A76-8AFE-AB717ED5AE5A}">
      <dsp:nvSpPr>
        <dsp:cNvPr id="0" name=""/>
        <dsp:cNvSpPr/>
      </dsp:nvSpPr>
      <dsp:spPr>
        <a:xfrm>
          <a:off x="3589198" y="943875"/>
          <a:ext cx="5220438" cy="1522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800" kern="1200" dirty="0" smtClean="0"/>
            <a:t>Deberán ser publicados dentro de los seis meses posteriores a la publicación del Plan Nacional de Desarrollo. </a:t>
          </a: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>
        <a:off x="3589198" y="943875"/>
        <a:ext cx="5220438" cy="1522979"/>
      </dsp:txXfrm>
    </dsp:sp>
    <dsp:sp modelId="{C6828144-5666-4BBB-8466-F463FAD1C4B6}">
      <dsp:nvSpPr>
        <dsp:cNvPr id="0" name=""/>
        <dsp:cNvSpPr/>
      </dsp:nvSpPr>
      <dsp:spPr>
        <a:xfrm>
          <a:off x="3639050" y="2485076"/>
          <a:ext cx="1498522" cy="104891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Elaborar el Programa Nacional Hídrico 2019 - 2024</a:t>
          </a:r>
          <a:endParaRPr lang="es-MX" sz="1400" kern="1200" dirty="0"/>
        </a:p>
      </dsp:txBody>
      <dsp:txXfrm>
        <a:off x="3690263" y="2536289"/>
        <a:ext cx="1396096" cy="946490"/>
      </dsp:txXfrm>
    </dsp:sp>
    <dsp:sp modelId="{96897628-542F-4121-9A4E-7BE5C909DFFA}">
      <dsp:nvSpPr>
        <dsp:cNvPr id="0" name=""/>
        <dsp:cNvSpPr/>
      </dsp:nvSpPr>
      <dsp:spPr>
        <a:xfrm>
          <a:off x="6117291" y="2708781"/>
          <a:ext cx="1089882" cy="84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800" kern="1200" dirty="0"/>
        </a:p>
      </dsp:txBody>
      <dsp:txXfrm>
        <a:off x="6117291" y="2708781"/>
        <a:ext cx="1089882" cy="84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0.33166</cdr:x>
      <cdr:y>0.3547</cdr:y>
    </cdr:from>
    <cdr:to>
      <cdr:x>0.4978</cdr:x>
      <cdr:y>0.72658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1346194" y="766499"/>
          <a:ext cx="674370" cy="8036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87601-0F02-4975-813A-E9A16334F466}" type="datetimeFigureOut">
              <a:rPr lang="es-MX" smtClean="0"/>
              <a:t>19/03/2019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718A-061D-4D41-98DF-1108599D59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23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FFD886-CF71-4141-A38A-39B32DC2AB3C}" type="datetimeFigureOut">
              <a:rPr lang="es-MX" smtClean="0"/>
              <a:t>19/03/2019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2A62BB-3614-4B65-9317-CFF4564F55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8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4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87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7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4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4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7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1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6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1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31" b="6478"/>
          <a:stretch/>
        </p:blipFill>
        <p:spPr>
          <a:xfrm>
            <a:off x="220134" y="78758"/>
            <a:ext cx="1435446" cy="780975"/>
          </a:xfrm>
          <a:prstGeom prst="rect">
            <a:avLst/>
          </a:prstGeom>
        </p:spPr>
      </p:pic>
      <p:pic>
        <p:nvPicPr>
          <p:cNvPr id="6" name="Imagen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08" y="78758"/>
            <a:ext cx="1786890" cy="699135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 flipV="1">
            <a:off x="-2" y="865753"/>
            <a:ext cx="9144000" cy="9728"/>
          </a:xfrm>
          <a:prstGeom prst="line">
            <a:avLst/>
          </a:prstGeom>
          <a:ln w="9525">
            <a:solidFill>
              <a:srgbClr val="A6A6A6"/>
            </a:solidFill>
          </a:ln>
        </p:spPr>
      </p:cxnSp>
    </p:spTree>
    <p:extLst>
      <p:ext uri="{BB962C8B-B14F-4D97-AF65-F5344CB8AC3E}">
        <p14:creationId xmlns:p14="http://schemas.microsoft.com/office/powerpoint/2010/main" val="1690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892"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892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133" y="2138811"/>
            <a:ext cx="6752526" cy="2226359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trabajo para elaborar el Programa Nacional Hídrico</a:t>
            </a:r>
            <a:b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2019 - 2024</a:t>
            </a:r>
            <a:endParaRPr lang="es-MX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15192" y="6334384"/>
            <a:ext cx="275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Marzo de 2019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2231" b="6478"/>
          <a:stretch/>
        </p:blipFill>
        <p:spPr>
          <a:xfrm>
            <a:off x="220134" y="145338"/>
            <a:ext cx="1569756" cy="80790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28" y="199724"/>
            <a:ext cx="1786890" cy="699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65" y="1043692"/>
            <a:ext cx="14287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349" y="3593627"/>
            <a:ext cx="3939540" cy="27889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43" y="1027619"/>
            <a:ext cx="3802380" cy="268986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A1701E4-35AC-4580-80B3-CDEF01EEC77E}"/>
              </a:ext>
            </a:extLst>
          </p:cNvPr>
          <p:cNvSpPr/>
          <p:nvPr/>
        </p:nvSpPr>
        <p:spPr>
          <a:xfrm>
            <a:off x="2468929" y="954149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Cuencas</a:t>
            </a:r>
            <a:endParaRPr lang="es-MX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7E4BF9A7-61B2-4BF4-AB4F-52A0A651DB9C}"/>
              </a:ext>
            </a:extLst>
          </p:cNvPr>
          <p:cNvGrpSpPr/>
          <p:nvPr/>
        </p:nvGrpSpPr>
        <p:grpSpPr>
          <a:xfrm>
            <a:off x="4389856" y="1157774"/>
            <a:ext cx="4489741" cy="2112842"/>
            <a:chOff x="613594" y="744415"/>
            <a:chExt cx="8271794" cy="3876113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EB08747C-10D6-47D7-B4F2-7913C0A24201}"/>
                </a:ext>
              </a:extLst>
            </p:cNvPr>
            <p:cNvSpPr/>
            <p:nvPr/>
          </p:nvSpPr>
          <p:spPr>
            <a:xfrm>
              <a:off x="613596" y="744415"/>
              <a:ext cx="1049025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757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6B014FBA-124C-4D98-A600-CE1D063C0977}"/>
                </a:ext>
              </a:extLst>
            </p:cNvPr>
            <p:cNvSpPr/>
            <p:nvPr/>
          </p:nvSpPr>
          <p:spPr>
            <a:xfrm>
              <a:off x="1657641" y="744415"/>
              <a:ext cx="7227747" cy="677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Cuencas </a:t>
              </a:r>
              <a:r>
                <a:rPr lang="es-MX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aguas superficiales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6E25C6FC-1E5C-4AD2-9677-C5C20F1A0B8E}"/>
                </a:ext>
              </a:extLst>
            </p:cNvPr>
            <p:cNvSpPr/>
            <p:nvPr/>
          </p:nvSpPr>
          <p:spPr>
            <a:xfrm>
              <a:off x="613594" y="1759348"/>
              <a:ext cx="1049025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8B5F148D-4C7F-4FB7-9649-3D1BA5F0047B}"/>
                </a:ext>
              </a:extLst>
            </p:cNvPr>
            <p:cNvSpPr/>
            <p:nvPr/>
          </p:nvSpPr>
          <p:spPr>
            <a:xfrm>
              <a:off x="1636800" y="1705055"/>
              <a:ext cx="3529826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Sobreexplotadas</a:t>
              </a:r>
              <a:endPara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088EFCF9-D24D-405E-A3B7-F188747EAA6F}"/>
                </a:ext>
              </a:extLst>
            </p:cNvPr>
            <p:cNvSpPr/>
            <p:nvPr/>
          </p:nvSpPr>
          <p:spPr>
            <a:xfrm>
              <a:off x="849860" y="2527197"/>
              <a:ext cx="576491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7908A7D2-C4AC-4F0A-A703-7D4816782CE2}"/>
                </a:ext>
              </a:extLst>
            </p:cNvPr>
            <p:cNvSpPr/>
            <p:nvPr/>
          </p:nvSpPr>
          <p:spPr>
            <a:xfrm>
              <a:off x="1636800" y="2527197"/>
              <a:ext cx="3395863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Transfronterizas</a:t>
              </a:r>
              <a:endPara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FADBE405-36DA-47EE-8BF7-5B41F2AB5B74}"/>
                </a:ext>
              </a:extLst>
            </p:cNvPr>
            <p:cNvSpPr/>
            <p:nvPr/>
          </p:nvSpPr>
          <p:spPr>
            <a:xfrm>
              <a:off x="731729" y="3164670"/>
              <a:ext cx="812757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DA608FA5-8077-4347-B7D1-DD1EAA8A9616}"/>
                </a:ext>
              </a:extLst>
            </p:cNvPr>
            <p:cNvSpPr/>
            <p:nvPr/>
          </p:nvSpPr>
          <p:spPr>
            <a:xfrm>
              <a:off x="1669147" y="3164672"/>
              <a:ext cx="3482573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Ríos principales 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0D7D8C25-D177-4C3E-B29D-2EC0CA6842A7}"/>
                </a:ext>
              </a:extLst>
            </p:cNvPr>
            <p:cNvSpPr/>
            <p:nvPr/>
          </p:nvSpPr>
          <p:spPr>
            <a:xfrm>
              <a:off x="617432" y="3942970"/>
              <a:ext cx="1049025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272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B9606EC1-10F2-43FD-80EB-87E9CE82FF8F}"/>
                </a:ext>
              </a:extLst>
            </p:cNvPr>
            <p:cNvSpPr/>
            <p:nvPr/>
          </p:nvSpPr>
          <p:spPr>
            <a:xfrm>
              <a:off x="1669149" y="3942968"/>
              <a:ext cx="2159479" cy="67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veda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B130F772-23CB-495F-A045-A227BF0BC209}"/>
              </a:ext>
            </a:extLst>
          </p:cNvPr>
          <p:cNvGrpSpPr/>
          <p:nvPr/>
        </p:nvGrpSpPr>
        <p:grpSpPr>
          <a:xfrm>
            <a:off x="490808" y="4528400"/>
            <a:ext cx="4293523" cy="1814349"/>
            <a:chOff x="4697210" y="2136143"/>
            <a:chExt cx="5541139" cy="2400533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9D3A8891-5820-409B-8878-CEF7659845A8}"/>
                </a:ext>
              </a:extLst>
            </p:cNvPr>
            <p:cNvSpPr/>
            <p:nvPr/>
          </p:nvSpPr>
          <p:spPr>
            <a:xfrm>
              <a:off x="4759369" y="2136143"/>
              <a:ext cx="678982" cy="447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105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5471F977-3EA3-49DA-BF43-FE6DDFEED95E}"/>
                </a:ext>
              </a:extLst>
            </p:cNvPr>
            <p:cNvSpPr/>
            <p:nvPr/>
          </p:nvSpPr>
          <p:spPr>
            <a:xfrm>
              <a:off x="4844097" y="2805325"/>
              <a:ext cx="532096" cy="447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43A284C2-D277-4CB6-B1EC-A5477C5D3578}"/>
                </a:ext>
              </a:extLst>
            </p:cNvPr>
            <p:cNvSpPr/>
            <p:nvPr/>
          </p:nvSpPr>
          <p:spPr>
            <a:xfrm>
              <a:off x="4844097" y="3433904"/>
              <a:ext cx="532096" cy="447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0E6E073C-BD7C-4532-B88B-4757CAA73831}"/>
                </a:ext>
              </a:extLst>
            </p:cNvPr>
            <p:cNvSpPr/>
            <p:nvPr/>
          </p:nvSpPr>
          <p:spPr>
            <a:xfrm>
              <a:off x="4697210" y="4088741"/>
              <a:ext cx="678982" cy="447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356BCF8F-67AF-4434-ADC4-8896C79B9B36}"/>
                </a:ext>
              </a:extLst>
            </p:cNvPr>
            <p:cNvSpPr/>
            <p:nvPr/>
          </p:nvSpPr>
          <p:spPr>
            <a:xfrm>
              <a:off x="5423080" y="2142418"/>
              <a:ext cx="4657587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Sobreexplotados</a:t>
              </a:r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3B871B00-0E91-458A-B3F9-34A60DD78108}"/>
                </a:ext>
              </a:extLst>
            </p:cNvPr>
            <p:cNvSpPr/>
            <p:nvPr/>
          </p:nvSpPr>
          <p:spPr>
            <a:xfrm>
              <a:off x="5423082" y="2808052"/>
              <a:ext cx="4815267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s-MX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suelos salinos </a:t>
              </a:r>
              <a:r>
                <a:rPr lang="es-MX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y/o salobres</a:t>
              </a:r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E3818B96-C944-4CE8-815D-4636DE99259D}"/>
                </a:ext>
              </a:extLst>
            </p:cNvPr>
            <p:cNvSpPr/>
            <p:nvPr/>
          </p:nvSpPr>
          <p:spPr>
            <a:xfrm>
              <a:off x="5423082" y="3433904"/>
              <a:ext cx="3198544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intrusión marina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97AA5259-97A6-4633-9C14-046AD0FFE453}"/>
                </a:ext>
              </a:extLst>
            </p:cNvPr>
            <p:cNvSpPr/>
            <p:nvPr/>
          </p:nvSpPr>
          <p:spPr>
            <a:xfrm>
              <a:off x="5423082" y="4088741"/>
              <a:ext cx="1663614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veda</a:t>
              </a: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56BCF8F-67AF-4434-ADC4-8896C79B9B36}"/>
              </a:ext>
            </a:extLst>
          </p:cNvPr>
          <p:cNvSpPr/>
          <p:nvPr/>
        </p:nvSpPr>
        <p:spPr>
          <a:xfrm>
            <a:off x="1053246" y="4002037"/>
            <a:ext cx="3776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Acuíferos 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4A1701E4-35AC-4580-80B3-CDEF01EEC77E}"/>
              </a:ext>
            </a:extLst>
          </p:cNvPr>
          <p:cNvSpPr/>
          <p:nvPr/>
        </p:nvSpPr>
        <p:spPr>
          <a:xfrm>
            <a:off x="6645547" y="3713990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Acuíferos</a:t>
            </a:r>
            <a:endParaRPr lang="es-MX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9D3A8891-5820-409B-8878-CEF7659845A8}"/>
              </a:ext>
            </a:extLst>
          </p:cNvPr>
          <p:cNvSpPr/>
          <p:nvPr/>
        </p:nvSpPr>
        <p:spPr>
          <a:xfrm>
            <a:off x="527140" y="4019095"/>
            <a:ext cx="526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653</a:t>
            </a:r>
            <a:endParaRPr lang="es-MX" sz="16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8" y="1284161"/>
            <a:ext cx="7779224" cy="537928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AFB9D331-11C2-411D-94E8-8B987EEF0965}"/>
              </a:ext>
            </a:extLst>
          </p:cNvPr>
          <p:cNvSpPr/>
          <p:nvPr/>
        </p:nvSpPr>
        <p:spPr>
          <a:xfrm>
            <a:off x="6007458" y="797373"/>
            <a:ext cx="3153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Agua</a:t>
            </a:r>
            <a:endParaRPr lang="es-MX" sz="28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62" y="1284162"/>
            <a:ext cx="3269654" cy="17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78999" y="886813"/>
            <a:ext cx="6757389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Zonas de atención prioritaria establecidas en decreto</a:t>
            </a:r>
            <a:endParaRPr lang="es-MX" altLang="es-MX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6" y="1216504"/>
            <a:ext cx="882396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51" y="1432803"/>
            <a:ext cx="3002280" cy="1562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9728" y="925060"/>
            <a:ext cx="3706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propuesta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Nacional Hídrico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2019-2024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la presente administración busca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Seguridad Hídrica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desarrollo sustentable del país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de la vinculación de la gestión del agua con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ejes  de acción: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5485" y="3490410"/>
            <a:ext cx="1280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PNH</a:t>
            </a:r>
            <a:endParaRPr lang="es-MX" sz="4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561" y="3067410"/>
            <a:ext cx="2613660" cy="16154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05" y="4578689"/>
            <a:ext cx="2773680" cy="20269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557" y="3703251"/>
            <a:ext cx="2125980" cy="16078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846" y="5364480"/>
            <a:ext cx="2301240" cy="149352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712558" y="899812"/>
            <a:ext cx="2334510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defRPr/>
            </a:pPr>
            <a:r>
              <a:rPr lang="es-MX" altLang="es-MX" sz="2000" dirty="0" smtClean="0">
                <a:solidFill>
                  <a:srgbClr val="AF27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Ejes de acción</a:t>
            </a:r>
            <a:endParaRPr lang="es-MX" altLang="es-MX" sz="2000" dirty="0">
              <a:solidFill>
                <a:srgbClr val="AF27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646" y="1219809"/>
            <a:ext cx="54254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72209" y="944606"/>
            <a:ext cx="7659554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 de </a:t>
            </a:r>
            <a:r>
              <a:rPr lang="es-MX" altLang="es-MX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considerando el plan de nación y ODS 2030</a:t>
            </a:r>
            <a:endParaRPr lang="es-MX" altLang="es-MX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0133" y="3244435"/>
            <a:ext cx="3769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acciones para mejorar la eficiencia en el uso del agua y la productividad agrícola para apoyar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autosuficiencia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alimentaria.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0133" y="1533210"/>
            <a:ext cx="3666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uso eficiente del agua en la generación de energía, bienes y servicios para apoyar el crecimiento económico del país.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0133" y="4810056"/>
            <a:ext cx="3424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acceso apropiado a toda la población, especialmente a la vulnerable, a servicios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 cantidad y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calidad de agua potable, drenaje y saneamiento. 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51" b="12865"/>
          <a:stretch/>
        </p:blipFill>
        <p:spPr>
          <a:xfrm>
            <a:off x="4222696" y="2054076"/>
            <a:ext cx="4921304" cy="46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0196" y="944606"/>
            <a:ext cx="8581567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 de </a:t>
            </a:r>
            <a:r>
              <a:rPr lang="es-MX" altLang="es-MX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considerando el plan de nación y ODS 2030</a:t>
            </a:r>
            <a:endParaRPr lang="es-MX" altLang="es-MX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83549" y="1633348"/>
            <a:ext cx="3424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seguridad a la población y zonas productivas ante la presencia de eventos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hidrometeorológicos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sísmicos, geológicos y volcánicos.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183549" y="4819466"/>
            <a:ext cx="3424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calidad del agua en cauces, vasos, acuíferos y playas para la preservación y conservación de los ecosistemas en las cuencas.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183549" y="3280101"/>
            <a:ext cx="3424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instrumentos de gobernanza y gobernabilidad del agua en cuencas y acuíferos.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51" b="12865"/>
          <a:stretch/>
        </p:blipFill>
        <p:spPr>
          <a:xfrm>
            <a:off x="180682" y="1845326"/>
            <a:ext cx="4921304" cy="46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8867" y="1115394"/>
            <a:ext cx="5354301" cy="5538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2" indent="-273050" algn="just">
              <a:spcBef>
                <a:spcPts val="0"/>
              </a:spcBef>
              <a:spcAft>
                <a:spcPts val="1200"/>
              </a:spcAft>
            </a:pPr>
            <a:r>
              <a:rPr lang="es-MX" alt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Satisfacer </a:t>
            </a: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las demandas de agua potable en las trece regiones hidrológicas del país, y de manera prioritaria en los 1,115 municipios de alta y muy alta marginación de acuerdo con la declaratoria de las zonas de atención prioritaria</a:t>
            </a:r>
            <a:r>
              <a:rPr lang="es-MX" alt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3050" lvl="2" indent="-273050" algn="just">
              <a:spcBef>
                <a:spcPts val="0"/>
              </a:spcBef>
              <a:spcAft>
                <a:spcPts val="1200"/>
              </a:spcAft>
            </a:pPr>
            <a:r>
              <a:rPr lang="es-MX" alt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Prevención y Atención de riesgos provocados por eventos hidrometeorológicos extremos, tales como Sequias, Inundaciones, Deslaves, etc.</a:t>
            </a:r>
          </a:p>
          <a:p>
            <a:pPr marL="273050" lvl="2" indent="-273050" algn="just">
              <a:spcBef>
                <a:spcPts val="0"/>
              </a:spcBef>
              <a:spcAft>
                <a:spcPts val="1200"/>
              </a:spcAft>
            </a:pPr>
            <a:r>
              <a:rPr lang="es-MX" alt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Apoyar al sector agrícola para incrementar la producción en los cultivos.</a:t>
            </a:r>
          </a:p>
          <a:p>
            <a:pPr marL="273050" lvl="2" indent="-273050" algn="just">
              <a:spcBef>
                <a:spcPts val="0"/>
              </a:spcBef>
              <a:spcAft>
                <a:spcPts val="1200"/>
              </a:spcAft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la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eficiencia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el uso del agua.</a:t>
            </a:r>
          </a:p>
          <a:p>
            <a:pPr marL="273050" lvl="2" indent="-273050" algn="just">
              <a:spcBef>
                <a:spcPts val="0"/>
              </a:spcBef>
              <a:spcAft>
                <a:spcPts val="1200"/>
              </a:spcAft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Potenciar la generación de energía hidroeléctrica, considerando usos múltiples y sin descuidar la seguridad de las presas.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2" indent="-273050" algn="just">
              <a:spcBef>
                <a:spcPts val="0"/>
              </a:spcBef>
              <a:spcAft>
                <a:spcPts val="1200"/>
              </a:spcAft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Garantizar la disponibilidad del agua para el crecimiento futuro en todos los sectores con la participación ciudadana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54710" y="944606"/>
            <a:ext cx="6816916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  <a:r>
              <a:rPr lang="es-MX" altLang="es-MX" sz="2000" dirty="0" smtClean="0">
                <a:solidFill>
                  <a:srgbClr val="4A63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altLang="es-MX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Estrategias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8" t="3462" r="16148" b="5875"/>
          <a:stretch/>
        </p:blipFill>
        <p:spPr>
          <a:xfrm>
            <a:off x="5826869" y="1291405"/>
            <a:ext cx="3278222" cy="55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adroTexto 47"/>
          <p:cNvSpPr txBox="1"/>
          <p:nvPr/>
        </p:nvSpPr>
        <p:spPr>
          <a:xfrm>
            <a:off x="3523719" y="6317548"/>
            <a:ext cx="219964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25" dirty="0">
                <a:latin typeface="Arial" panose="020B0604020202020204" pitchFamily="34" charset="0"/>
                <a:cs typeface="Arial" panose="020B0604020202020204" pitchFamily="34" charset="0"/>
              </a:rPr>
              <a:t>División territorial por Consejos de Cuenca</a:t>
            </a:r>
          </a:p>
          <a:p>
            <a:r>
              <a:rPr lang="es-MX" sz="825" dirty="0">
                <a:latin typeface="Arial" panose="020B0604020202020204" pitchFamily="34" charset="0"/>
                <a:cs typeface="Arial" panose="020B0604020202020204" pitchFamily="34" charset="0"/>
              </a:rPr>
              <a:t>Universo: 26 Consejos de Cuenca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41032"/>
              </p:ext>
            </p:extLst>
          </p:nvPr>
        </p:nvGraphicFramePr>
        <p:xfrm>
          <a:off x="74252" y="5177497"/>
          <a:ext cx="3400827" cy="1525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056"/>
                <a:gridCol w="1826623"/>
                <a:gridCol w="1279148"/>
              </a:tblGrid>
              <a:tr h="437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No.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Sede propuesta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Fecha propuesta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Guadalajara, Jal.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Vie. 15 de febrero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Mérida, Yuc.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Vie. 15 de febrero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Puebla, Pue. (ANEAS)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Vie. 22 de febrero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Nezahualcóyotl, Edo. Méx.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Mar. 26 de febrero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Torreón, Coah.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Jue. 28 de febrero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Monterrey, N. León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Vie. 1 de marzo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La Paz, B.C.S.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Mar. 5 de marzo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Mexicali, </a:t>
                      </a:r>
                      <a:r>
                        <a:rPr lang="es-MX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B.C</a:t>
                      </a: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Mar.</a:t>
                      </a:r>
                      <a:r>
                        <a:rPr lang="es-MX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12 de marzo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3" name="Título 6"/>
          <p:cNvSpPr txBox="1">
            <a:spLocks/>
          </p:cNvSpPr>
          <p:nvPr/>
        </p:nvSpPr>
        <p:spPr>
          <a:xfrm>
            <a:off x="1" y="898229"/>
            <a:ext cx="9143999" cy="4953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13 reuniones regionales con los Consejos de Cuenca</a:t>
            </a:r>
          </a:p>
          <a:p>
            <a:pPr algn="ctr"/>
            <a:r>
              <a:rPr lang="es-MX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</a:t>
            </a:r>
            <a:r>
              <a:rPr lang="es-MX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enero al 15 de marzo de 2019)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27176" y="1060317"/>
            <a:ext cx="9046008" cy="5135069"/>
            <a:chOff x="127176" y="1060317"/>
            <a:chExt cx="9046008" cy="513506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176" y="1060317"/>
              <a:ext cx="9046008" cy="5135069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5629579" y="3142035"/>
              <a:ext cx="311285" cy="216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5940864" y="3081036"/>
              <a:ext cx="2178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Reuniones Realizadas</a:t>
              </a:r>
              <a:endParaRPr lang="es-MX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2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36" y="1227443"/>
            <a:ext cx="6599056" cy="4035221"/>
          </a:xfrm>
          <a:prstGeom prst="rect">
            <a:avLst/>
          </a:prstGeom>
        </p:spPr>
      </p:pic>
      <p:sp>
        <p:nvSpPr>
          <p:cNvPr id="51" name="Título 6"/>
          <p:cNvSpPr txBox="1">
            <a:spLocks/>
          </p:cNvSpPr>
          <p:nvPr/>
        </p:nvSpPr>
        <p:spPr>
          <a:xfrm>
            <a:off x="-13333" y="892244"/>
            <a:ext cx="9144000" cy="4953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cuatro Foros regionales de Consulta con los Consejos de Cuenca</a:t>
            </a:r>
          </a:p>
          <a:p>
            <a:pPr algn="ctr"/>
            <a:r>
              <a:rPr lang="es-MX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</a:t>
            </a:r>
            <a:r>
              <a:rPr lang="es-MX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22 de marzo de 2019)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50829"/>
              </p:ext>
            </p:extLst>
          </p:nvPr>
        </p:nvGraphicFramePr>
        <p:xfrm>
          <a:off x="84447" y="3757566"/>
          <a:ext cx="4048187" cy="2857795"/>
        </p:xfrm>
        <a:graphic>
          <a:graphicData uri="http://schemas.openxmlformats.org/drawingml/2006/table">
            <a:tbl>
              <a:tblPr/>
              <a:tblGrid>
                <a:gridCol w="699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2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6698"/>
              </a:tblGrid>
              <a:tr h="1419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Número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Sede propuesta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Fecha propuesta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PND Mérida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Jue 7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PND Durango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 12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Transversalidad Multisectorial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Mier 13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 (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Hermosillo, Son.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Vie. 15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Sab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16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II (16)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Monterrey, N. León.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Mar. 19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PND Xalapa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428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Mar. 19 de marzo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III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(17)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Metepec, Edo. Méx.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Mié.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20 de marzo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62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IV (18)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Villahermosa, Tab.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Jue. 21 de marzo y</a:t>
                      </a:r>
                    </a:p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Vie. 22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marzo (DMA)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305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TNC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Jue 4 de abril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Infraestructura Verde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Jue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 de abril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Agua Capital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Vie 12 de abril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(19)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Reunión con Presidentes Consejos de Cuenca</a:t>
                      </a:r>
                    </a:p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Coyoacán,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CDMX ó videoconferencia nacional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Vie.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 de mayo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489805" y="6308392"/>
            <a:ext cx="27462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División territorial por Consejos de Cuenca</a:t>
            </a:r>
          </a:p>
          <a:p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Universo: 26 Consejos de Cuenca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7324928" y="3693540"/>
            <a:ext cx="301558" cy="21400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redondeado 8"/>
          <p:cNvSpPr/>
          <p:nvPr/>
        </p:nvSpPr>
        <p:spPr>
          <a:xfrm>
            <a:off x="222723" y="4153711"/>
            <a:ext cx="302572" cy="1361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5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57983" y="2366368"/>
            <a:ext cx="5875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9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43528" y="1954981"/>
            <a:ext cx="7405620" cy="399573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5000"/>
              </a:spcBef>
              <a:spcAft>
                <a:spcPct val="15000"/>
              </a:spcAft>
              <a:buNone/>
            </a:pPr>
            <a:r>
              <a:rPr lang="es-MX" alt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Constitución.  El Artículo 26 establece</a:t>
            </a:r>
            <a:r>
              <a:rPr lang="es-MX" altLang="es-MX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15000"/>
              </a:spcBef>
              <a:spcAft>
                <a:spcPct val="15000"/>
              </a:spcAft>
              <a:buNone/>
            </a:pPr>
            <a:endParaRPr lang="es-MX" altLang="es-MX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9210" lvl="1" indent="-207164">
              <a:spcBef>
                <a:spcPct val="15000"/>
              </a:spcBef>
              <a:spcAft>
                <a:spcPct val="15000"/>
              </a:spcAft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Estado organizará un Sistema de Planeación Democrática para el Desarrollo Nacional.</a:t>
            </a:r>
          </a:p>
          <a:p>
            <a:pPr marL="1619210" lvl="1" indent="-207164">
              <a:spcBef>
                <a:spcPct val="15000"/>
              </a:spcBef>
              <a:spcAft>
                <a:spcPct val="15000"/>
              </a:spcAft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publicará un Plan Nacional de Desarrollo al que se sujetarán los programas de la APF.</a:t>
            </a:r>
          </a:p>
          <a:p>
            <a:pPr marL="1619210" lvl="1" indent="-207164">
              <a:spcBef>
                <a:spcPct val="15000"/>
              </a:spcBef>
              <a:spcAft>
                <a:spcPct val="15000"/>
              </a:spcAft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incorporarán las aspiraciones y demandas ciudadanas al Plan Nacional de Desarrollo y sus programas.</a:t>
            </a:r>
          </a:p>
          <a:p>
            <a:pPr marL="1619210" lvl="1" indent="-207164">
              <a:spcBef>
                <a:spcPct val="15000"/>
              </a:spcBef>
              <a:spcAft>
                <a:spcPct val="15000"/>
              </a:spcAft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15000"/>
              </a:spcBef>
              <a:spcAft>
                <a:spcPct val="15000"/>
              </a:spcAft>
              <a:buNone/>
            </a:pPr>
            <a:r>
              <a:rPr lang="es-MX" altLang="es-MX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de </a:t>
            </a:r>
            <a:r>
              <a:rPr lang="es-MX" alt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r>
              <a:rPr lang="es-MX" altLang="es-MX" sz="20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altLang="es-MX" sz="2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Establece las bases para la elaboración de los programas sectoriales.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9245" y="873292"/>
            <a:ext cx="5223368" cy="402431"/>
          </a:xfrm>
        </p:spPr>
        <p:txBody>
          <a:bodyPr>
            <a:noAutofit/>
          </a:bodyPr>
          <a:lstStyle/>
          <a:p>
            <a:pPr algn="r"/>
            <a:r>
              <a:rPr lang="es-MX" alt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 para la </a:t>
            </a:r>
            <a:r>
              <a:rPr lang="es-MX" altLang="es-MX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Hídrica</a:t>
            </a:r>
            <a:endParaRPr lang="es-MX" altLang="es-MX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8992" y="1166585"/>
            <a:ext cx="1657151" cy="7883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2" y="2549457"/>
            <a:ext cx="2061615" cy="25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51831" y="1346231"/>
            <a:ext cx="5382073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95000"/>
              </a:lnSpc>
              <a:buNone/>
              <a:defRPr/>
            </a:pPr>
            <a:r>
              <a:rPr lang="es-ES" altLang="ja-JP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Artículo 9...</a:t>
            </a:r>
          </a:p>
          <a:p>
            <a:pPr marL="0" indent="0" algn="just" defTabSz="685783">
              <a:lnSpc>
                <a:spcPct val="95000"/>
              </a:lnSpc>
              <a:buNone/>
              <a:defRPr/>
            </a:pPr>
            <a:r>
              <a:rPr lang="es-ES" altLang="ja-JP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Son atribuciones de CONAGUA en su Nivel Nacional:</a:t>
            </a:r>
          </a:p>
          <a:p>
            <a:pPr marL="447675" lvl="1" indent="-312738" algn="just" defTabSz="685783">
              <a:lnSpc>
                <a:spcPct val="95000"/>
              </a:lnSpc>
              <a:buNone/>
              <a:defRPr/>
            </a:pPr>
            <a:r>
              <a:rPr lang="es-ES" altLang="ja-JP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II. Formular la </a:t>
            </a:r>
            <a:r>
              <a:rPr lang="es-ES" altLang="ja-JP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política hídrica nacional</a:t>
            </a:r>
            <a:r>
              <a:rPr lang="es-ES" altLang="ja-JP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ES" altLang="ja-JP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 proponerla al Titular del Poder Ejecutivo Federal, por conducto de SEMARNAT, así como dar seguimiento y evaluar de manera periódica el cumplimiento de dicha política;</a:t>
            </a:r>
          </a:p>
          <a:p>
            <a:pPr marL="346463" lvl="1" indent="-211926" algn="just" defTabSz="685783">
              <a:lnSpc>
                <a:spcPct val="95000"/>
              </a:lnSpc>
              <a:buNone/>
              <a:defRPr/>
            </a:pPr>
            <a:r>
              <a:rPr lang="es-ES" altLang="ja-JP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III. Integrar, formular y proponer al Titular del Poder Ejecutivo Federal, el </a:t>
            </a:r>
            <a:r>
              <a:rPr lang="es-ES" altLang="ja-JP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Programa Nacional Hídrico</a:t>
            </a:r>
            <a:r>
              <a:rPr lang="es-ES" altLang="ja-JP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actualizarlo y vigilar su cumplimiento;</a:t>
            </a:r>
            <a:endParaRPr lang="es-MX" altLang="es-MX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5414" y="923261"/>
            <a:ext cx="1705786" cy="7883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62" y="2017678"/>
            <a:ext cx="2628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4157" y="1679057"/>
            <a:ext cx="8135938" cy="44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SzPct val="55000"/>
              <a:buBlip>
                <a:blip r:embed="rId3"/>
              </a:buBlip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defTabSz="685783">
              <a:defRPr/>
            </a:pP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Planteamientos Estratégicos del Directorado de Conagua.</a:t>
            </a:r>
          </a:p>
          <a:p>
            <a:pPr marL="257168" indent="-257168" defTabSz="685783">
              <a:defRPr/>
            </a:pP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</a:t>
            </a:r>
            <a:r>
              <a:rPr lang="es-MX" altLang="es-MX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 con </a:t>
            </a: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Expertos en el </a:t>
            </a:r>
            <a:r>
              <a:rPr lang="es-MX" altLang="es-MX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tema.</a:t>
            </a:r>
            <a:endParaRPr lang="es-MX" altLang="es-MX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 defTabSz="685783">
              <a:defRPr/>
            </a:pP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con usuarios del agua a través de los Consejos de Cuenca y sus Órganos Auxiliares</a:t>
            </a:r>
            <a:r>
              <a:rPr lang="es-MX" altLang="es-MX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altLang="es-MX" sz="2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 defTabSz="685783">
              <a:defRPr/>
            </a:pPr>
            <a:r>
              <a:rPr lang="es-MX" altLang="es-MX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s-MX" altLang="es-MX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altLang="es-MX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 defTabSz="685783">
              <a:defRPr/>
            </a:pP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ante el Poder Legislativo a través de las Comisiones de Asuntos Hidráulicos del Congreso de la Unión.</a:t>
            </a:r>
          </a:p>
          <a:p>
            <a:pPr marL="257168" indent="-257168" defTabSz="685783">
              <a:defRPr/>
            </a:pP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del Programa Nacional Hídrico en el Diario Oficial de la Federación.</a:t>
            </a:r>
          </a:p>
          <a:p>
            <a:pPr marL="257168" indent="-257168" defTabSz="685783">
              <a:defRPr/>
            </a:pPr>
            <a:r>
              <a:rPr lang="es-MX" altLang="es-MX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y seguimiento del Programa Nacional Hídrico.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024222"/>
            <a:ext cx="9144000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defRPr/>
            </a:pPr>
            <a:r>
              <a:rPr lang="es-MX" altLang="es-MX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Proceso para la formulación del Programa Nacional Hídrico</a:t>
            </a:r>
          </a:p>
        </p:txBody>
      </p:sp>
    </p:spTree>
    <p:extLst>
      <p:ext uri="{BB962C8B-B14F-4D97-AF65-F5344CB8AC3E}">
        <p14:creationId xmlns:p14="http://schemas.microsoft.com/office/powerpoint/2010/main" val="1890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87624" y="1447795"/>
            <a:ext cx="6833934" cy="39671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2401" indent="-202401"/>
            <a:r>
              <a:rPr lang="es-MX" alt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Nacional Hídrico debe contener</a:t>
            </a:r>
            <a:r>
              <a:rPr lang="es-MX" altLang="es-MX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02401" indent="-202401"/>
            <a:endParaRPr lang="es-MX" altLang="es-MX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4338" lvl="2" indent="-133347"/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Política Hídrica</a:t>
            </a:r>
          </a:p>
          <a:p>
            <a:pPr marL="2894338" lvl="2" indent="-133347"/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objetivos</a:t>
            </a:r>
          </a:p>
          <a:p>
            <a:pPr marL="2894338" lvl="2" indent="-133347"/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estrategias</a:t>
            </a:r>
          </a:p>
          <a:p>
            <a:pPr marL="2894338" lvl="2" indent="-133347"/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y metas</a:t>
            </a: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4338" lvl="2" indent="-133347"/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actores que participan en su cumplimiento</a:t>
            </a:r>
          </a:p>
          <a:p>
            <a:pPr marL="2760991" lvl="2" indent="0">
              <a:buNone/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2121" lvl="1" indent="0">
              <a:buNone/>
            </a:pP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4338" lvl="2" indent="-133347"/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situación actual</a:t>
            </a:r>
          </a:p>
          <a:p>
            <a:pPr marL="2894338" lvl="2" indent="-133347"/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situación deseada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06" y="2476906"/>
            <a:ext cx="2209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54710" y="1042965"/>
            <a:ext cx="6025881" cy="4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Fechas Límite</a:t>
            </a:r>
            <a:endParaRPr lang="es-MX" altLang="es-MX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69373942"/>
              </p:ext>
            </p:extLst>
          </p:nvPr>
        </p:nvGraphicFramePr>
        <p:xfrm>
          <a:off x="-90180" y="1514918"/>
          <a:ext cx="8809637" cy="367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443220" y="5496191"/>
            <a:ext cx="799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La Cámara de Diputados del Congreso de la Unión aprobará el Plan Nacional de Desarrollo dentro del plazo de dos meses contado a partir de su recepción, en caso de que no se pronuncie en dicho </a:t>
            </a:r>
            <a:r>
              <a:rPr lang="es-MX" sz="1600" dirty="0"/>
              <a:t>plazo, el Plan se entenderá aprobado en los términos presentados por el Presidente de la República</a:t>
            </a:r>
            <a:r>
              <a:rPr lang="es-MX" sz="1600" dirty="0" smtClean="0"/>
              <a:t>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4728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28917" y="919941"/>
            <a:ext cx="5610037" cy="6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2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General del Agua en México</a:t>
            </a:r>
            <a:endParaRPr lang="es-MX" altLang="es-MX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7104" y="1323446"/>
            <a:ext cx="4868956" cy="6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685783">
              <a:defRPr/>
            </a:pPr>
            <a:r>
              <a:rPr lang="es-MX" altLang="es-MX" sz="18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Precipitación Pluvial y su Distribución</a:t>
            </a:r>
            <a:endParaRPr lang="es-MX" altLang="es-MX" sz="18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839BFF0-A958-4F85-8036-89F92844C62A}"/>
              </a:ext>
            </a:extLst>
          </p:cNvPr>
          <p:cNvSpPr txBox="1"/>
          <p:nvPr/>
        </p:nvSpPr>
        <p:spPr>
          <a:xfrm>
            <a:off x="4578124" y="2310861"/>
            <a:ext cx="45658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spc="-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Precipitación media anual: </a:t>
            </a:r>
            <a:r>
              <a:rPr lang="es-MX" sz="2000" spc="-6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 </a:t>
            </a:r>
            <a:r>
              <a:rPr lang="es-MX" sz="2000" spc="-6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s-MX" sz="2000" spc="-6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spc="-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del territorio del país es árido o semi-árido</a:t>
            </a: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68% de la precipitación se concentra en los meses de junio a septiembre</a:t>
            </a: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FA35C43D-58B0-41F4-AC7B-5646B437494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5206" y="4395993"/>
          <a:ext cx="3883930" cy="236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4" y="1946870"/>
            <a:ext cx="43510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68" y="1635040"/>
            <a:ext cx="4244340" cy="300228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24117" y="935529"/>
            <a:ext cx="5610037" cy="6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defTabSz="685783">
              <a:defRPr/>
            </a:pPr>
            <a:r>
              <a:rPr lang="es-MX" altLang="es-MX" sz="2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General del Agua en México</a:t>
            </a:r>
            <a:endParaRPr lang="es-MX" altLang="es-MX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1222" y="1273635"/>
            <a:ext cx="5610037" cy="6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rgbClr val="9DE9E7">
                      <a:alpha val="83000"/>
                    </a:srgb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defTabSz="685783">
              <a:defRPr/>
            </a:pPr>
            <a:r>
              <a:rPr lang="es-MX" altLang="es-MX" sz="2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y Disponibilidad de Agua</a:t>
            </a:r>
            <a:endParaRPr lang="es-MX" altLang="es-MX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57BC4950-F564-46FA-BF54-4F83589163FE}"/>
              </a:ext>
            </a:extLst>
          </p:cNvPr>
          <p:cNvSpPr txBox="1"/>
          <p:nvPr/>
        </p:nvSpPr>
        <p:spPr>
          <a:xfrm>
            <a:off x="5001150" y="1800416"/>
            <a:ext cx="36705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de agua Promedio Nacional </a:t>
            </a: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3,656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m³/</a:t>
            </a:r>
            <a:r>
              <a:rPr lang="es-MX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disponibilidad natural de agua </a:t>
            </a:r>
            <a:r>
              <a:rPr lang="es-MX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cápita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sureste es siete veces mayor a la del centro, norte y noroeste</a:t>
            </a:r>
          </a:p>
          <a:p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regiones con menos agua se concentra el 77% de la población y actividad económica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C6289B21-A58F-49DA-9F58-2F4948489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47411"/>
              </p:ext>
            </p:extLst>
          </p:nvPr>
        </p:nvGraphicFramePr>
        <p:xfrm>
          <a:off x="706462" y="4325116"/>
          <a:ext cx="4058967" cy="216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60ED1ED-8D06-483F-BA1B-CB953F8A112B}"/>
              </a:ext>
            </a:extLst>
          </p:cNvPr>
          <p:cNvSpPr txBox="1"/>
          <p:nvPr/>
        </p:nvSpPr>
        <p:spPr>
          <a:xfrm>
            <a:off x="2273550" y="1684876"/>
            <a:ext cx="168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1,573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m³/</a:t>
            </a:r>
            <a:r>
              <a:rPr lang="es-MX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D316D17-4B5B-4BF6-810D-AFB8F790102B}"/>
              </a:ext>
            </a:extLst>
          </p:cNvPr>
          <p:cNvSpPr txBox="1"/>
          <p:nvPr/>
        </p:nvSpPr>
        <p:spPr>
          <a:xfrm>
            <a:off x="3057453" y="2813014"/>
            <a:ext cx="158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10,611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m³/</a:t>
            </a:r>
            <a:r>
              <a:rPr lang="es-MX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3126894" y="6147718"/>
            <a:ext cx="647227" cy="92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1178224" y="6354346"/>
            <a:ext cx="121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Renovable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81074" y="6445339"/>
            <a:ext cx="1211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774121" y="6414565"/>
            <a:ext cx="51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8" y="1072620"/>
            <a:ext cx="5402580" cy="38176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458079A-8059-47F9-9141-EA636DDB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09" y="1661673"/>
            <a:ext cx="1753011" cy="131975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56A7BDCE-04E1-48F2-A689-96BC208DD0B7}"/>
              </a:ext>
            </a:extLst>
          </p:cNvPr>
          <p:cNvGrpSpPr/>
          <p:nvPr/>
        </p:nvGrpSpPr>
        <p:grpSpPr>
          <a:xfrm>
            <a:off x="920486" y="4858355"/>
            <a:ext cx="7373623" cy="1801294"/>
            <a:chOff x="739516" y="3294069"/>
            <a:chExt cx="4893716" cy="224097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04DFD341-72C1-4FC8-9F60-A0319CD338A3}"/>
                </a:ext>
              </a:extLst>
            </p:cNvPr>
            <p:cNvSpPr/>
            <p:nvPr/>
          </p:nvSpPr>
          <p:spPr>
            <a:xfrm>
              <a:off x="939067" y="3294069"/>
              <a:ext cx="990684" cy="804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3600" dirty="0">
                  <a:solidFill>
                    <a:srgbClr val="8064A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19.5%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2C138875-E1F6-4139-997E-EF58D95AC261}"/>
                </a:ext>
              </a:extLst>
            </p:cNvPr>
            <p:cNvSpPr/>
            <p:nvPr/>
          </p:nvSpPr>
          <p:spPr>
            <a:xfrm>
              <a:off x="2124909" y="3415823"/>
              <a:ext cx="3493167" cy="459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Grado de presión Nacional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245F6106-9E58-4900-BD9E-6D734B0CEA38}"/>
                </a:ext>
              </a:extLst>
            </p:cNvPr>
            <p:cNvSpPr/>
            <p:nvPr/>
          </p:nvSpPr>
          <p:spPr>
            <a:xfrm>
              <a:off x="739516" y="4012509"/>
              <a:ext cx="1160905" cy="804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3600" dirty="0">
                  <a:solidFill>
                    <a:srgbClr val="8064A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141.4%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96F7D6D7-6E79-4980-9B83-64C32542F29E}"/>
                </a:ext>
              </a:extLst>
            </p:cNvPr>
            <p:cNvSpPr/>
            <p:nvPr/>
          </p:nvSpPr>
          <p:spPr>
            <a:xfrm>
              <a:off x="1072912" y="4730948"/>
              <a:ext cx="820463" cy="804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3600" dirty="0">
                  <a:solidFill>
                    <a:srgbClr val="8064A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1.7%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B5D9C08C-EA15-4ADF-B2DA-0B369766BC99}"/>
                </a:ext>
              </a:extLst>
            </p:cNvPr>
            <p:cNvSpPr/>
            <p:nvPr/>
          </p:nvSpPr>
          <p:spPr>
            <a:xfrm>
              <a:off x="2140065" y="4062153"/>
              <a:ext cx="3493167" cy="459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RHA XIII Aguas del Valle de México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214830EC-5C6C-4A45-9D19-6DE92F18B8B5}"/>
                </a:ext>
              </a:extLst>
            </p:cNvPr>
            <p:cNvSpPr/>
            <p:nvPr/>
          </p:nvSpPr>
          <p:spPr>
            <a:xfrm>
              <a:off x="2140065" y="4833670"/>
              <a:ext cx="3493167" cy="459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RHA XI Frontera sur</a:t>
              </a: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AFB9D331-11C2-411D-94E8-8B987EEF0965}"/>
              </a:ext>
            </a:extLst>
          </p:cNvPr>
          <p:cNvSpPr/>
          <p:nvPr/>
        </p:nvSpPr>
        <p:spPr>
          <a:xfrm>
            <a:off x="6021731" y="803806"/>
            <a:ext cx="315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de presión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491EE07-FB82-409D-AF2D-A79AA6799F5E}"/>
              </a:ext>
            </a:extLst>
          </p:cNvPr>
          <p:cNvSpPr/>
          <p:nvPr/>
        </p:nvSpPr>
        <p:spPr>
          <a:xfrm>
            <a:off x="5948127" y="1614888"/>
            <a:ext cx="2851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grado de presión se obtiene al dividir agua usada entre el agua renovable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48127" y="3357322"/>
            <a:ext cx="2999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es mayor al 40% se considera “Alto”. Menor al 10% es “Sin estrés”</a:t>
            </a:r>
          </a:p>
        </p:txBody>
      </p:sp>
    </p:spTree>
    <p:extLst>
      <p:ext uri="{BB962C8B-B14F-4D97-AF65-F5344CB8AC3E}">
        <p14:creationId xmlns:p14="http://schemas.microsoft.com/office/powerpoint/2010/main" val="18005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6088</TotalTime>
  <Words>1252</Words>
  <Application>Microsoft Office PowerPoint</Application>
  <PresentationFormat>Presentación en pantalla (4:3)</PresentationFormat>
  <Paragraphs>204</Paragraphs>
  <Slides>19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Batang</vt:lpstr>
      <vt:lpstr>ＭＳ Ｐゴシック</vt:lpstr>
      <vt:lpstr>Arial</vt:lpstr>
      <vt:lpstr>Calibri</vt:lpstr>
      <vt:lpstr>Montserrat</vt:lpstr>
      <vt:lpstr>1_Tema de Office</vt:lpstr>
      <vt:lpstr>Programa de trabajo para elaborar el Programa Nacional Hídrico  2019 - 2024</vt:lpstr>
      <vt:lpstr>Fundamento para la Planificación Hídrica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Jaimes Martinez Orlando</dc:creator>
  <cp:lastModifiedBy>Julieta</cp:lastModifiedBy>
  <cp:revision>166</cp:revision>
  <cp:lastPrinted>2019-03-05T00:40:51Z</cp:lastPrinted>
  <dcterms:created xsi:type="dcterms:W3CDTF">2018-09-06T15:24:23Z</dcterms:created>
  <dcterms:modified xsi:type="dcterms:W3CDTF">2019-03-20T15:33:38Z</dcterms:modified>
</cp:coreProperties>
</file>