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4" roundtripDataSignature="AMtx7mhj9LXsQ9FhhpwOu0h2L/RTzp5m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AB7E35-7E47-420C-BCCA-5A1D8EC1B022}">
  <a:tblStyle styleId="{7EAB7E35-7E47-420C-BCCA-5A1D8EC1B0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358068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bfcd27679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bfcd2767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92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bf52634e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bf52634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a:t>En casos particulares como este evento, muchos de los participantes de mesa tomaron la decisión de no realizar el llenado de la hoja de evaluación. Este es un dato que merece mencionarse, ya que evidencia algunos vacíos en la información recabada de los eventos.</a:t>
            </a:r>
            <a:endParaRPr/>
          </a:p>
        </p:txBody>
      </p:sp>
    </p:spTree>
    <p:extLst>
      <p:ext uri="{BB962C8B-B14F-4D97-AF65-F5344CB8AC3E}">
        <p14:creationId xmlns:p14="http://schemas.microsoft.com/office/powerpoint/2010/main" val="226322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bfcd2767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bfcd2767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56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bfcd2767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bfcd2767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83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bf52634e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bf52634e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a:t>Aquí convendría explicar, en función de la estructura propia de las mesas de trabajo y las consideraciones de los organizadores locales, la división de las mesas como parte de un ejercicio metodológico. </a:t>
            </a:r>
            <a:endParaRPr/>
          </a:p>
        </p:txBody>
      </p:sp>
    </p:spTree>
    <p:extLst>
      <p:ext uri="{BB962C8B-B14F-4D97-AF65-F5344CB8AC3E}">
        <p14:creationId xmlns:p14="http://schemas.microsoft.com/office/powerpoint/2010/main" val="147254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bf52634e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bf52634e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66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bf52634e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bf52634e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937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bfcd2767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bfcd2767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963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bfcd2767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bfcd2767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35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bf52634e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bf52634e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88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bf52634e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bf52634e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03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682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bfcd56a7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bfcd56a7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84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bf52634e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bf52634e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45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bfcd2767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bfcd2767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432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bfcd2767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bfcd2767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42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bf52634e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bf52634e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5851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f52634e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f52634e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145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bf52634e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bf52634e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a:t>El equipo sistematizador cuenta con un documento de evaluación de cada foro, que se extiende a todos los participantes de mesa una vez concluida la actividad. La intención de esta evaluación es conocer la opinión de los participantes en cuanto a la dinámica, y ser receptivos a sus observaciones.</a:t>
            </a:r>
            <a:endParaRPr/>
          </a:p>
        </p:txBody>
      </p:sp>
    </p:spTree>
    <p:extLst>
      <p:ext uri="{BB962C8B-B14F-4D97-AF65-F5344CB8AC3E}">
        <p14:creationId xmlns:p14="http://schemas.microsoft.com/office/powerpoint/2010/main" val="119065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f52634e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bf52634e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a:t>Estrechamente ligado con la anterior diapositiva, recogimos de las evaluaciones las recomendaciones que más se han repetido en los cuatro foros.</a:t>
            </a:r>
            <a:endParaRPr/>
          </a:p>
        </p:txBody>
      </p:sp>
    </p:spTree>
    <p:extLst>
      <p:ext uri="{BB962C8B-B14F-4D97-AF65-F5344CB8AC3E}">
        <p14:creationId xmlns:p14="http://schemas.microsoft.com/office/powerpoint/2010/main" val="3592143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bfcd2767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bfcd2767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61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40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69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a:t>Los datos generales nos permiten identificar en qué lugar/región nos encontramos; la sede en concreto y los organizadores de cada evento. Son los organizadores quienes tienen la responsabilidad de decidir los temas de las mesas (en función de lo recomendado por la Comisión y sus consideraciones personalizadas); difundir el evento; encargarse del registro de asistentes al evento y el plan de trabajo del evento: presentación, exposiciones, expositores, presidium, mesas de trabajo...</a:t>
            </a:r>
            <a:endParaRPr/>
          </a:p>
          <a:p>
            <a:pPr marL="0" lvl="0" indent="0" algn="l" rtl="0">
              <a:spcBef>
                <a:spcPts val="0"/>
              </a:spcBef>
              <a:spcAft>
                <a:spcPts val="0"/>
              </a:spcAft>
              <a:buNone/>
            </a:pPr>
            <a:r>
              <a:rPr lang="es-EC"/>
              <a:t>Las gráficas ofrecen una representación visual de la relación de los participantes en total de las mesas de trabajo por cada foro. En estas se ve reflejada la relación porcentual entre el sexo de los participantes (Femenino/masculino); el sector de procedencia labora (federal/estatal/municipal…) y la edad de los participantes (joven/adulto/adulto mayor). De esta manera, es posible apreciar una heterogeneidad en los participantes de las mesas de trabajo, evidenciado que estos foros son de carácter público, abierto a todos los sectores de la sociedad, y en los cuales se promueve recoger todas las voces participantes sin privilegiar ningún punto de vista.</a:t>
            </a:r>
            <a:endParaRPr/>
          </a:p>
          <a:p>
            <a:pPr marL="0" lvl="0" indent="0" algn="l" rtl="0">
              <a:spcBef>
                <a:spcPts val="0"/>
              </a:spcBef>
              <a:spcAft>
                <a:spcPts val="0"/>
              </a:spcAft>
              <a:buNone/>
            </a:pPr>
            <a:r>
              <a:rPr lang="es-EC"/>
              <a:t>Se agregó la variable “sin indicar” como evidencia de que algunos participantes deciden no ofrecer esta información.</a:t>
            </a: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00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fcd2767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fcd2767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6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bfcd2767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bfcd2767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0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a:t>En esta tabla, interesa destacar la estructura de cada mesa de trabajo. </a:t>
            </a:r>
            <a:endParaRPr/>
          </a:p>
          <a:p>
            <a:pPr marL="0" lvl="0" indent="0" algn="l" rtl="0">
              <a:spcBef>
                <a:spcPts val="0"/>
              </a:spcBef>
              <a:spcAft>
                <a:spcPts val="0"/>
              </a:spcAft>
              <a:buNone/>
            </a:pPr>
            <a:r>
              <a:rPr lang="es-EC"/>
              <a:t>Tema de mesas: Los temas de la mesa son sugeridos por la Comisión de Recursos Hidráulicos, Agua potable y Saneamiento, y estos son consensuados con temas que eligen los propios organizadores locales del evento. </a:t>
            </a:r>
            <a:endParaRPr/>
          </a:p>
          <a:p>
            <a:pPr marL="0" lvl="0" indent="0" algn="l" rtl="0">
              <a:spcBef>
                <a:spcPts val="0"/>
              </a:spcBef>
              <a:spcAft>
                <a:spcPts val="0"/>
              </a:spcAft>
              <a:buNone/>
            </a:pPr>
            <a:r>
              <a:rPr lang="es-EC"/>
              <a:t>Número de mesa: resulta conveniente notar que cada mesa de trabajo cuenta con su número, sin embargo ocurren ocasiones donde, por circunstancias particulares de las mesas de trabajo, y las consideraciones de los organizadores, algunas mesas pueden ser unidas.</a:t>
            </a:r>
            <a:endParaRPr/>
          </a:p>
          <a:p>
            <a:pPr marL="0" lvl="0" indent="0" algn="l" rtl="0">
              <a:spcBef>
                <a:spcPts val="0"/>
              </a:spcBef>
              <a:spcAft>
                <a:spcPts val="0"/>
              </a:spcAft>
              <a:buNone/>
            </a:pPr>
            <a:r>
              <a:rPr lang="es-EC"/>
              <a:t>Propuestas adicionales: este rubro nos indica el número de propuestas recibidas como parte de los ejercicios de las mesas. Este aspecto es importante porque puede ser indicativo de la situación del tema en cada región.</a:t>
            </a:r>
            <a:endParaRPr/>
          </a:p>
          <a:p>
            <a:pPr marL="0" lvl="0" indent="0" algn="l" rtl="0">
              <a:spcBef>
                <a:spcPts val="0"/>
              </a:spcBef>
              <a:spcAft>
                <a:spcPts val="0"/>
              </a:spcAft>
              <a:buNone/>
            </a:pPr>
            <a:r>
              <a:rPr lang="es-EC"/>
              <a:t>Particularidad: este recuadro recoge elementos que, en nuestra consideración, tras una exhaustiva revisión de los datos sistematizados y la propia experiencia en el lugar, identificamos como un rasgo que merece la pena notar, y que otorga particularidad al evento.</a:t>
            </a: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44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a:t>Aquí se concentran las conclusiones y propuestas generales obtenidas por cada mesa en cada foro. Este es el documento que se lee al final de cada evento, para presentar a los participantes un primer nivel de reflexión acerca de su participación en la mesa y los consensos alcanzados durante el ejercicio.</a:t>
            </a:r>
            <a:endParaRPr/>
          </a:p>
        </p:txBody>
      </p:sp>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35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 name="Google Shape;1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 name="Google Shape;1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0"/>
        <p:cNvGrpSpPr/>
        <p:nvPr/>
      </p:nvGrpSpPr>
      <p:grpSpPr>
        <a:xfrm>
          <a:off x="0" y="0"/>
          <a:ext cx="0" cy="0"/>
          <a:chOff x="0" y="0"/>
          <a:chExt cx="0" cy="0"/>
        </a:xfrm>
      </p:grpSpPr>
      <p:sp>
        <p:nvSpPr>
          <p:cNvPr id="21" name="Google Shape;2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4"/>
        <p:cNvGrpSpPr/>
        <p:nvPr/>
      </p:nvGrpSpPr>
      <p:grpSpPr>
        <a:xfrm>
          <a:off x="0" y="0"/>
          <a:ext cx="0" cy="0"/>
          <a:chOff x="0" y="0"/>
          <a:chExt cx="0" cy="0"/>
        </a:xfrm>
      </p:grpSpPr>
      <p:sp>
        <p:nvSpPr>
          <p:cNvPr id="25" name="Google Shape;2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9"/>
        <p:cNvGrpSpPr/>
        <p:nvPr/>
      </p:nvGrpSpPr>
      <p:grpSpPr>
        <a:xfrm>
          <a:off x="0" y="0"/>
          <a:ext cx="0" cy="0"/>
          <a:chOff x="0" y="0"/>
          <a:chExt cx="0" cy="0"/>
        </a:xfrm>
      </p:grpSpPr>
      <p:sp>
        <p:nvSpPr>
          <p:cNvPr id="30" name="Google Shape;30;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5bfcd27679_0_106"/>
          <p:cNvSpPr txBox="1"/>
          <p:nvPr/>
        </p:nvSpPr>
        <p:spPr>
          <a:xfrm>
            <a:off x="486300" y="400675"/>
            <a:ext cx="11219400" cy="3000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s-EC" sz="6000">
                <a:solidFill>
                  <a:srgbClr val="2E75B5"/>
                </a:solidFill>
                <a:latin typeface="Calibri"/>
                <a:ea typeface="Calibri"/>
                <a:cs typeface="Calibri"/>
                <a:sym typeface="Calibri"/>
              </a:rPr>
              <a:t>Foros Regionales </a:t>
            </a:r>
            <a:br>
              <a:rPr lang="es-EC" sz="6000">
                <a:solidFill>
                  <a:srgbClr val="2E75B5"/>
                </a:solidFill>
                <a:latin typeface="Calibri"/>
                <a:ea typeface="Calibri"/>
                <a:cs typeface="Calibri"/>
                <a:sym typeface="Calibri"/>
              </a:rPr>
            </a:br>
            <a:r>
              <a:rPr lang="es-EC" sz="6000">
                <a:solidFill>
                  <a:srgbClr val="2E75B5"/>
                </a:solidFill>
                <a:latin typeface="Calibri"/>
                <a:ea typeface="Calibri"/>
                <a:cs typeface="Calibri"/>
                <a:sym typeface="Calibri"/>
              </a:rPr>
              <a:t>“Rumbo a la Construcción de una nueva Ley General de Aguas”</a:t>
            </a:r>
            <a:br>
              <a:rPr lang="es-EC" sz="6000">
                <a:solidFill>
                  <a:srgbClr val="2E75B5"/>
                </a:solidFill>
                <a:latin typeface="Calibri"/>
                <a:ea typeface="Calibri"/>
                <a:cs typeface="Calibri"/>
                <a:sym typeface="Calibri"/>
              </a:rPr>
            </a:br>
            <a:endParaRPr sz="6000"/>
          </a:p>
        </p:txBody>
      </p:sp>
      <p:sp>
        <p:nvSpPr>
          <p:cNvPr id="85" name="Google Shape;85;g5bfcd27679_0_106"/>
          <p:cNvSpPr txBox="1"/>
          <p:nvPr/>
        </p:nvSpPr>
        <p:spPr>
          <a:xfrm>
            <a:off x="1895600" y="3400675"/>
            <a:ext cx="8938500" cy="15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2400">
                <a:solidFill>
                  <a:srgbClr val="45818E"/>
                </a:solidFill>
                <a:latin typeface="Calibri"/>
                <a:ea typeface="Calibri"/>
                <a:cs typeface="Calibri"/>
                <a:sym typeface="Calibri"/>
              </a:rPr>
              <a:t>Comisión de recursos hidráulicos, agua potable y saneamiento, de la LXIV legislatura de la Cámara de Diputados</a:t>
            </a:r>
            <a:endParaRPr sz="2400">
              <a:solidFill>
                <a:srgbClr val="45818E"/>
              </a:solidFill>
              <a:latin typeface="Calibri"/>
              <a:ea typeface="Calibri"/>
              <a:cs typeface="Calibri"/>
              <a:sym typeface="Calibri"/>
            </a:endParaRPr>
          </a:p>
        </p:txBody>
      </p:sp>
      <p:sp>
        <p:nvSpPr>
          <p:cNvPr id="86" name="Google Shape;86;g5bfcd27679_0_106"/>
          <p:cNvSpPr txBox="1"/>
          <p:nvPr/>
        </p:nvSpPr>
        <p:spPr>
          <a:xfrm>
            <a:off x="1926350" y="5147350"/>
            <a:ext cx="8877000" cy="10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3600">
                <a:latin typeface="Calibri"/>
                <a:ea typeface="Calibri"/>
                <a:cs typeface="Calibri"/>
                <a:sym typeface="Calibri"/>
              </a:rPr>
              <a:t>Principales resultados de los 4 foros realizados</a:t>
            </a:r>
            <a:endParaRPr sz="36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5bf52634e6_0_1"/>
          <p:cNvSpPr txBox="1">
            <a:spLocks noGrp="1"/>
          </p:cNvSpPr>
          <p:nvPr>
            <p:ph type="title"/>
          </p:nvPr>
        </p:nvSpPr>
        <p:spPr>
          <a:xfrm>
            <a:off x="-980100" y="125225"/>
            <a:ext cx="74373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FORO 2 </a:t>
            </a:r>
            <a:r>
              <a:rPr lang="es-EC" sz="2000">
                <a:solidFill>
                  <a:srgbClr val="2E75B5"/>
                </a:solidFill>
              </a:rPr>
              <a:t/>
            </a:r>
            <a:br>
              <a:rPr lang="es-EC" sz="2000">
                <a:solidFill>
                  <a:srgbClr val="2E75B5"/>
                </a:solidFill>
              </a:rPr>
            </a:br>
            <a:endParaRPr sz="2000">
              <a:solidFill>
                <a:srgbClr val="2E75B5"/>
              </a:solidFill>
            </a:endParaRPr>
          </a:p>
        </p:txBody>
      </p:sp>
      <p:sp>
        <p:nvSpPr>
          <p:cNvPr id="151" name="Google Shape;151;g5bf52634e6_0_1"/>
          <p:cNvSpPr/>
          <p:nvPr/>
        </p:nvSpPr>
        <p:spPr>
          <a:xfrm>
            <a:off x="256350" y="550325"/>
            <a:ext cx="11935800" cy="2842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SEDE: </a:t>
            </a:r>
            <a:r>
              <a:rPr lang="es-EC" sz="2400">
                <a:solidFill>
                  <a:srgbClr val="2E75B5"/>
                </a:solidFill>
                <a:latin typeface="Calibri"/>
                <a:ea typeface="Calibri"/>
                <a:cs typeface="Calibri"/>
                <a:sym typeface="Calibri"/>
              </a:rPr>
              <a:t>REYNOSA, TAMAULIPAS</a:t>
            </a:r>
            <a:endParaRPr sz="2400"/>
          </a:p>
          <a:p>
            <a:pPr marL="0" marR="0" lvl="0" indent="0" algn="l" rtl="0">
              <a:spcBef>
                <a:spcPts val="0"/>
              </a:spcBef>
              <a:spcAft>
                <a:spcPts val="0"/>
              </a:spcAft>
              <a:buNone/>
            </a:pPr>
            <a:r>
              <a:rPr lang="es-EC" sz="2400">
                <a:solidFill>
                  <a:schemeClr val="dk1"/>
                </a:solidFill>
                <a:latin typeface="Calibri"/>
                <a:ea typeface="Calibri"/>
                <a:cs typeface="Calibri"/>
                <a:sym typeface="Calibri"/>
              </a:rPr>
              <a:t>FECHA: </a:t>
            </a:r>
            <a:r>
              <a:rPr lang="es-EC" sz="2400">
                <a:solidFill>
                  <a:srgbClr val="2E75B5"/>
                </a:solidFill>
                <a:latin typeface="Calibri"/>
                <a:ea typeface="Calibri"/>
                <a:cs typeface="Calibri"/>
                <a:sym typeface="Calibri"/>
              </a:rPr>
              <a:t>27 DE MAYO</a:t>
            </a:r>
            <a:r>
              <a:rPr lang="es-EC" sz="2400">
                <a:solidFill>
                  <a:schemeClr val="dk1"/>
                </a:solidFill>
                <a:latin typeface="Calibri"/>
                <a:ea typeface="Calibri"/>
                <a:cs typeface="Calibri"/>
                <a:sym typeface="Calibri"/>
              </a:rPr>
              <a:t/>
            </a:r>
            <a:br>
              <a:rPr lang="es-EC" sz="2400">
                <a:solidFill>
                  <a:schemeClr val="dk1"/>
                </a:solidFill>
                <a:latin typeface="Calibri"/>
                <a:ea typeface="Calibri"/>
                <a:cs typeface="Calibri"/>
                <a:sym typeface="Calibri"/>
              </a:rPr>
            </a:br>
            <a:r>
              <a:rPr lang="es-EC" sz="2400">
                <a:solidFill>
                  <a:schemeClr val="dk1"/>
                </a:solidFill>
                <a:latin typeface="Calibri"/>
                <a:ea typeface="Calibri"/>
                <a:cs typeface="Calibri"/>
                <a:sym typeface="Calibri"/>
              </a:rPr>
              <a:t>ORGANIZADOR LOCAL: </a:t>
            </a:r>
            <a:r>
              <a:rPr lang="es-EC" sz="2400">
                <a:solidFill>
                  <a:srgbClr val="2E75B5"/>
                </a:solidFill>
                <a:latin typeface="Calibri"/>
                <a:ea typeface="Calibri"/>
                <a:cs typeface="Calibri"/>
                <a:sym typeface="Calibri"/>
              </a:rPr>
              <a:t>COORDINACIÓN TÉCNICA DE LA DIPUTADA FEDERAL NOHEMÍ HERNÁNDEZ EN COORDINACIÓN CON EL GOBIERNO DEL ESTADO </a:t>
            </a:r>
            <a:br>
              <a:rPr lang="es-EC" sz="2400">
                <a:solidFill>
                  <a:srgbClr val="2E75B5"/>
                </a:solidFill>
                <a:latin typeface="Calibri"/>
                <a:ea typeface="Calibri"/>
                <a:cs typeface="Calibri"/>
                <a:sym typeface="Calibri"/>
              </a:rPr>
            </a:br>
            <a:r>
              <a:rPr lang="es-EC" sz="2400">
                <a:solidFill>
                  <a:schemeClr val="dk1"/>
                </a:solidFill>
                <a:latin typeface="Calibri"/>
                <a:ea typeface="Calibri"/>
                <a:cs typeface="Calibri"/>
                <a:sym typeface="Calibri"/>
              </a:rPr>
              <a:t>LOCACIÓN: </a:t>
            </a:r>
            <a:r>
              <a:rPr lang="es-EC" sz="2400">
                <a:solidFill>
                  <a:srgbClr val="2E75B5"/>
                </a:solidFill>
                <a:latin typeface="Calibri"/>
                <a:ea typeface="Calibri"/>
                <a:cs typeface="Calibri"/>
                <a:sym typeface="Calibri"/>
              </a:rPr>
              <a:t>PARQUE CULTURAL</a:t>
            </a:r>
            <a:endParaRPr sz="2400"/>
          </a:p>
          <a:p>
            <a:pPr marL="0" marR="0" lvl="0" indent="0" algn="l" rtl="0">
              <a:spcBef>
                <a:spcPts val="0"/>
              </a:spcBef>
              <a:spcAft>
                <a:spcPts val="0"/>
              </a:spcAft>
              <a:buNone/>
            </a:pPr>
            <a:r>
              <a:rPr lang="es-EC" sz="2400">
                <a:solidFill>
                  <a:schemeClr val="dk1"/>
                </a:solidFill>
                <a:latin typeface="Calibri"/>
                <a:ea typeface="Calibri"/>
                <a:cs typeface="Calibri"/>
                <a:sym typeface="Calibri"/>
              </a:rPr>
              <a:t>TOTAL REGISTRADOS EN MESAS: 60</a:t>
            </a:r>
            <a:r>
              <a:rPr lang="es-EC" sz="1800">
                <a:solidFill>
                  <a:schemeClr val="dk1"/>
                </a:solidFill>
                <a:latin typeface="Calibri"/>
                <a:ea typeface="Calibri"/>
                <a:cs typeface="Calibri"/>
                <a:sym typeface="Calibri"/>
              </a:rPr>
              <a:t/>
            </a:r>
            <a:br>
              <a:rPr lang="es-EC" sz="1800">
                <a:solidFill>
                  <a:schemeClr val="dk1"/>
                </a:solidFill>
                <a:latin typeface="Calibri"/>
                <a:ea typeface="Calibri"/>
                <a:cs typeface="Calibri"/>
                <a:sym typeface="Calibri"/>
              </a:rPr>
            </a:br>
            <a:r>
              <a:rPr lang="es-EC" sz="1800">
                <a:solidFill>
                  <a:schemeClr val="dk1"/>
                </a:solidFill>
                <a:latin typeface="Calibri"/>
                <a:ea typeface="Calibri"/>
                <a:cs typeface="Calibri"/>
                <a:sym typeface="Calibri"/>
              </a:rPr>
              <a:t> </a:t>
            </a:r>
            <a:endParaRPr/>
          </a:p>
        </p:txBody>
      </p:sp>
      <p:pic>
        <p:nvPicPr>
          <p:cNvPr id="152" name="Google Shape;152;g5bf52634e6_0_1"/>
          <p:cNvPicPr preferRelativeResize="0"/>
          <p:nvPr/>
        </p:nvPicPr>
        <p:blipFill>
          <a:blip r:embed="rId3">
            <a:alphaModFix/>
          </a:blip>
          <a:stretch>
            <a:fillRect/>
          </a:stretch>
        </p:blipFill>
        <p:spPr>
          <a:xfrm>
            <a:off x="481450" y="3463625"/>
            <a:ext cx="5287843" cy="3172700"/>
          </a:xfrm>
          <a:prstGeom prst="rect">
            <a:avLst/>
          </a:prstGeom>
          <a:noFill/>
          <a:ln>
            <a:noFill/>
          </a:ln>
        </p:spPr>
      </p:pic>
      <p:pic>
        <p:nvPicPr>
          <p:cNvPr id="153" name="Google Shape;153;g5bf52634e6_0_1"/>
          <p:cNvPicPr preferRelativeResize="0"/>
          <p:nvPr/>
        </p:nvPicPr>
        <p:blipFill rotWithShape="1">
          <a:blip r:embed="rId4">
            <a:alphaModFix/>
          </a:blip>
          <a:srcRect t="15511"/>
          <a:stretch/>
        </p:blipFill>
        <p:spPr>
          <a:xfrm>
            <a:off x="7036925" y="3463625"/>
            <a:ext cx="4500451" cy="3172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5bfcd27679_0_51" title="Chart"/>
          <p:cNvPicPr preferRelativeResize="0"/>
          <p:nvPr/>
        </p:nvPicPr>
        <p:blipFill rotWithShape="1">
          <a:blip r:embed="rId3">
            <a:alphaModFix/>
          </a:blip>
          <a:srcRect b="21746"/>
          <a:stretch/>
        </p:blipFill>
        <p:spPr>
          <a:xfrm>
            <a:off x="304425" y="568475"/>
            <a:ext cx="5542851" cy="2908600"/>
          </a:xfrm>
          <a:prstGeom prst="rect">
            <a:avLst/>
          </a:prstGeom>
          <a:noFill/>
          <a:ln>
            <a:noFill/>
          </a:ln>
        </p:spPr>
      </p:pic>
      <p:pic>
        <p:nvPicPr>
          <p:cNvPr id="159" name="Google Shape;159;g5bfcd27679_0_51" title="Chart"/>
          <p:cNvPicPr preferRelativeResize="0"/>
          <p:nvPr/>
        </p:nvPicPr>
        <p:blipFill rotWithShape="1">
          <a:blip r:embed="rId4">
            <a:alphaModFix/>
          </a:blip>
          <a:srcRect b="18180"/>
          <a:stretch/>
        </p:blipFill>
        <p:spPr>
          <a:xfrm>
            <a:off x="3354625" y="3831025"/>
            <a:ext cx="7140676" cy="3018275"/>
          </a:xfrm>
          <a:prstGeom prst="rect">
            <a:avLst/>
          </a:prstGeom>
          <a:noFill/>
          <a:ln>
            <a:noFill/>
          </a:ln>
        </p:spPr>
      </p:pic>
      <p:pic>
        <p:nvPicPr>
          <p:cNvPr id="160" name="Google Shape;160;g5bfcd27679_0_51" title="Chart"/>
          <p:cNvPicPr preferRelativeResize="0"/>
          <p:nvPr/>
        </p:nvPicPr>
        <p:blipFill rotWithShape="1">
          <a:blip r:embed="rId5">
            <a:alphaModFix/>
          </a:blip>
          <a:srcRect b="14646"/>
          <a:stretch/>
        </p:blipFill>
        <p:spPr>
          <a:xfrm>
            <a:off x="7015525" y="813200"/>
            <a:ext cx="5128401" cy="2760000"/>
          </a:xfrm>
          <a:prstGeom prst="rect">
            <a:avLst/>
          </a:prstGeom>
          <a:noFill/>
          <a:ln>
            <a:noFill/>
          </a:ln>
        </p:spPr>
      </p:pic>
      <p:sp>
        <p:nvSpPr>
          <p:cNvPr id="161" name="Google Shape;161;g5bfcd27679_0_51"/>
          <p:cNvSpPr txBox="1">
            <a:spLocks noGrp="1"/>
          </p:cNvSpPr>
          <p:nvPr>
            <p:ph type="title"/>
          </p:nvPr>
        </p:nvSpPr>
        <p:spPr>
          <a:xfrm>
            <a:off x="7839538" y="1752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EDAD </a:t>
            </a:r>
            <a:endParaRPr sz="3000"/>
          </a:p>
        </p:txBody>
      </p:sp>
      <p:sp>
        <p:nvSpPr>
          <p:cNvPr id="162" name="Google Shape;162;g5bfcd27679_0_51"/>
          <p:cNvSpPr txBox="1">
            <a:spLocks noGrp="1"/>
          </p:cNvSpPr>
          <p:nvPr>
            <p:ph type="title"/>
          </p:nvPr>
        </p:nvSpPr>
        <p:spPr>
          <a:xfrm>
            <a:off x="557088" y="2514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SEXO</a:t>
            </a:r>
            <a:endParaRPr sz="3000"/>
          </a:p>
        </p:txBody>
      </p:sp>
      <p:sp>
        <p:nvSpPr>
          <p:cNvPr id="163" name="Google Shape;163;g5bfcd27679_0_51"/>
          <p:cNvSpPr txBox="1">
            <a:spLocks noGrp="1"/>
          </p:cNvSpPr>
          <p:nvPr>
            <p:ph type="title"/>
          </p:nvPr>
        </p:nvSpPr>
        <p:spPr>
          <a:xfrm>
            <a:off x="2643854" y="3344675"/>
            <a:ext cx="57618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SECTOR</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5bfcd27679_0_62"/>
          <p:cNvSpPr txBox="1"/>
          <p:nvPr/>
        </p:nvSpPr>
        <p:spPr>
          <a:xfrm>
            <a:off x="5168200" y="1995400"/>
            <a:ext cx="6938100" cy="38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3000">
                <a:solidFill>
                  <a:schemeClr val="dk1"/>
                </a:solidFill>
                <a:latin typeface="Calibri"/>
                <a:ea typeface="Calibri"/>
                <a:cs typeface="Calibri"/>
                <a:sym typeface="Calibri"/>
              </a:rPr>
              <a:t>Se manifestó la importancia de lograr el adecuado vínculo institucional entre producción de energía y uso sustentable del agua. </a:t>
            </a:r>
            <a:endParaRPr sz="30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s-EC" sz="3000">
                <a:solidFill>
                  <a:schemeClr val="dk1"/>
                </a:solidFill>
                <a:latin typeface="Calibri"/>
                <a:ea typeface="Calibri"/>
                <a:cs typeface="Calibri"/>
                <a:sym typeface="Calibri"/>
              </a:rPr>
              <a:t>Contundentemente se expresó la necesidad de revisar los usos en las concesiones, en especial para los distritos de riego.</a:t>
            </a:r>
            <a:endParaRPr sz="3000"/>
          </a:p>
        </p:txBody>
      </p:sp>
      <p:sp>
        <p:nvSpPr>
          <p:cNvPr id="169" name="Google Shape;169;g5bfcd27679_0_62"/>
          <p:cNvSpPr txBox="1">
            <a:spLocks noGrp="1"/>
          </p:cNvSpPr>
          <p:nvPr>
            <p:ph type="title"/>
          </p:nvPr>
        </p:nvSpPr>
        <p:spPr>
          <a:xfrm>
            <a:off x="838200" y="125224"/>
            <a:ext cx="105156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PARTICULARIDAD DEL FORO 2, Reynosa </a:t>
            </a:r>
            <a:r>
              <a:rPr lang="es-EC" sz="2000">
                <a:solidFill>
                  <a:srgbClr val="2E75B5"/>
                </a:solidFill>
              </a:rPr>
              <a:t/>
            </a:r>
            <a:br>
              <a:rPr lang="es-EC" sz="2000">
                <a:solidFill>
                  <a:srgbClr val="2E75B5"/>
                </a:solidFill>
              </a:rPr>
            </a:br>
            <a:endParaRPr sz="2000">
              <a:solidFill>
                <a:srgbClr val="2E75B5"/>
              </a:solidFill>
            </a:endParaRPr>
          </a:p>
        </p:txBody>
      </p:sp>
      <p:sp>
        <p:nvSpPr>
          <p:cNvPr id="170" name="Google Shape;170;g5bfcd27679_0_62"/>
          <p:cNvSpPr txBox="1"/>
          <p:nvPr/>
        </p:nvSpPr>
        <p:spPr>
          <a:xfrm>
            <a:off x="1217775" y="3172625"/>
            <a:ext cx="1874700" cy="10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a:latin typeface="Calibri"/>
              <a:ea typeface="Calibri"/>
              <a:cs typeface="Calibri"/>
              <a:sym typeface="Calibri"/>
            </a:endParaRPr>
          </a:p>
        </p:txBody>
      </p:sp>
      <p:pic>
        <p:nvPicPr>
          <p:cNvPr id="171" name="Google Shape;171;g5bfcd27679_0_62"/>
          <p:cNvPicPr preferRelativeResize="0"/>
          <p:nvPr/>
        </p:nvPicPr>
        <p:blipFill rotWithShape="1">
          <a:blip r:embed="rId3">
            <a:alphaModFix/>
          </a:blip>
          <a:srcRect l="2600" t="14612" b="26584"/>
          <a:stretch/>
        </p:blipFill>
        <p:spPr>
          <a:xfrm>
            <a:off x="483275" y="1113450"/>
            <a:ext cx="4799100" cy="2434500"/>
          </a:xfrm>
          <a:prstGeom prst="rect">
            <a:avLst/>
          </a:prstGeom>
          <a:noFill/>
          <a:ln>
            <a:noFill/>
          </a:ln>
        </p:spPr>
      </p:pic>
      <p:pic>
        <p:nvPicPr>
          <p:cNvPr id="172" name="Google Shape;172;g5bfcd27679_0_62"/>
          <p:cNvPicPr preferRelativeResize="0"/>
          <p:nvPr/>
        </p:nvPicPr>
        <p:blipFill>
          <a:blip r:embed="rId4">
            <a:alphaModFix/>
          </a:blip>
          <a:stretch>
            <a:fillRect/>
          </a:stretch>
        </p:blipFill>
        <p:spPr>
          <a:xfrm>
            <a:off x="483275" y="3850150"/>
            <a:ext cx="4799101" cy="28794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Google Shape;177;g5bf52634e6_0_8"/>
          <p:cNvGraphicFramePr/>
          <p:nvPr/>
        </p:nvGraphicFramePr>
        <p:xfrm>
          <a:off x="-12" y="5"/>
          <a:ext cx="12192000" cy="6728300"/>
        </p:xfrm>
        <a:graphic>
          <a:graphicData uri="http://schemas.openxmlformats.org/drawingml/2006/table">
            <a:tbl>
              <a:tblPr firstRow="1" bandRow="1">
                <a:noFill/>
                <a:tableStyleId>{7EAB7E35-7E47-420C-BCCA-5A1D8EC1B022}</a:tableStyleId>
              </a:tblPr>
              <a:tblGrid>
                <a:gridCol w="4635100"/>
                <a:gridCol w="1393400"/>
                <a:gridCol w="1961075"/>
                <a:gridCol w="1021425"/>
                <a:gridCol w="1058175"/>
                <a:gridCol w="2122825"/>
              </a:tblGrid>
              <a:tr h="1414100">
                <a:tc>
                  <a:txBody>
                    <a:bodyPr/>
                    <a:lstStyle/>
                    <a:p>
                      <a:pPr marL="0" marR="0" lvl="0" indent="0" algn="ctr" rtl="0">
                        <a:spcBef>
                          <a:spcPts val="0"/>
                        </a:spcBef>
                        <a:spcAft>
                          <a:spcPts val="0"/>
                        </a:spcAft>
                        <a:buNone/>
                      </a:pPr>
                      <a:r>
                        <a:rPr lang="es-EC" sz="1800"/>
                        <a:t>MESAS DE TRABAJO</a:t>
                      </a:r>
                      <a:endParaRPr sz="1800"/>
                    </a:p>
                  </a:txBody>
                  <a:tcPr marL="91450" marR="91450" marT="45725" marB="45725" anchor="ctr"/>
                </a:tc>
                <a:tc>
                  <a:txBody>
                    <a:bodyPr/>
                    <a:lstStyle/>
                    <a:p>
                      <a:pPr marL="0" marR="0" lvl="0" indent="0" algn="ctr" rtl="0">
                        <a:spcBef>
                          <a:spcPts val="0"/>
                        </a:spcBef>
                        <a:spcAft>
                          <a:spcPts val="0"/>
                        </a:spcAft>
                        <a:buNone/>
                      </a:pPr>
                      <a:r>
                        <a:rPr lang="es-EC" sz="1800"/>
                        <a:t>NÚMERO DE MESA</a:t>
                      </a:r>
                      <a:endParaRPr sz="1800"/>
                    </a:p>
                  </a:txBody>
                  <a:tcPr marL="91450" marR="91450" marT="45725" marB="45725" anchor="ctr"/>
                </a:tc>
                <a:tc>
                  <a:txBody>
                    <a:bodyPr/>
                    <a:lstStyle/>
                    <a:p>
                      <a:pPr marL="0" marR="0" lvl="0" indent="0" algn="ctr" rtl="0">
                        <a:spcBef>
                          <a:spcPts val="0"/>
                        </a:spcBef>
                        <a:spcAft>
                          <a:spcPts val="0"/>
                        </a:spcAft>
                        <a:buNone/>
                      </a:pPr>
                      <a:r>
                        <a:rPr lang="es-EC" sz="1800"/>
                        <a:t>TOTAL DE PARTICIPANTES POR MESA</a:t>
                      </a:r>
                      <a:endParaRPr sz="1800"/>
                    </a:p>
                  </a:txBody>
                  <a:tcPr marL="91450" marR="91450" marT="45725" marB="45725" anchor="ctr"/>
                </a:tc>
                <a:tc>
                  <a:txBody>
                    <a:bodyPr/>
                    <a:lstStyle/>
                    <a:p>
                      <a:pPr marL="0" marR="0" lvl="0" indent="0" algn="ctr" rtl="0">
                        <a:spcBef>
                          <a:spcPts val="0"/>
                        </a:spcBef>
                        <a:spcAft>
                          <a:spcPts val="0"/>
                        </a:spcAft>
                        <a:buNone/>
                      </a:pPr>
                      <a:r>
                        <a:rPr lang="es-EC" sz="1800"/>
                        <a:t>HOMBRES </a:t>
                      </a:r>
                      <a:endParaRPr sz="1800"/>
                    </a:p>
                  </a:txBody>
                  <a:tcPr marL="91450" marR="91450" marT="45725" marB="45725" anchor="ctr"/>
                </a:tc>
                <a:tc>
                  <a:txBody>
                    <a:bodyPr/>
                    <a:lstStyle/>
                    <a:p>
                      <a:pPr marL="0" marR="0" lvl="0" indent="0" algn="ctr" rtl="0">
                        <a:spcBef>
                          <a:spcPts val="0"/>
                        </a:spcBef>
                        <a:spcAft>
                          <a:spcPts val="0"/>
                        </a:spcAft>
                        <a:buNone/>
                      </a:pPr>
                      <a:r>
                        <a:rPr lang="es-EC" sz="1800"/>
                        <a:t>MUJERES  </a:t>
                      </a:r>
                      <a:endParaRPr sz="1800"/>
                    </a:p>
                  </a:txBody>
                  <a:tcPr marL="91450" marR="91450" marT="45725" marB="45725" anchor="ctr"/>
                </a:tc>
                <a:tc>
                  <a:txBody>
                    <a:bodyPr/>
                    <a:lstStyle/>
                    <a:p>
                      <a:pPr marL="0" marR="0" lvl="0" indent="0" algn="ctr" rtl="0">
                        <a:spcBef>
                          <a:spcPts val="0"/>
                        </a:spcBef>
                        <a:spcAft>
                          <a:spcPts val="0"/>
                        </a:spcAft>
                        <a:buNone/>
                      </a:pPr>
                      <a:r>
                        <a:rPr lang="es-EC" sz="1800"/>
                        <a:t>PROPUESTAS ADICIONALES ENTREGADAS </a:t>
                      </a:r>
                      <a:endParaRPr sz="1800"/>
                    </a:p>
                  </a:txBody>
                  <a:tcPr marL="91450" marR="91450" marT="45725" marB="45725" anchor="ctr"/>
                </a:tc>
              </a:tr>
              <a:tr h="519925">
                <a:tc>
                  <a:txBody>
                    <a:bodyPr/>
                    <a:lstStyle/>
                    <a:p>
                      <a:pPr marL="0" marR="0" lvl="0" indent="0" algn="ctr" rtl="0">
                        <a:spcBef>
                          <a:spcPts val="0"/>
                        </a:spcBef>
                        <a:spcAft>
                          <a:spcPts val="0"/>
                        </a:spcAft>
                        <a:buNone/>
                      </a:pPr>
                      <a:r>
                        <a:rPr lang="es-EC"/>
                        <a:t>Agua potable y Saneamiento como Derecho Humano</a:t>
                      </a:r>
                      <a:endParaRPr/>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s-EC" sz="2000"/>
                        <a:t>1</a:t>
                      </a:r>
                      <a:endParaRPr sz="2000"/>
                    </a:p>
                  </a:txBody>
                  <a:tcPr marL="91450" marR="91450" marT="45725" marB="45725" anchor="ctr"/>
                </a:tc>
                <a:tc>
                  <a:txBody>
                    <a:bodyPr/>
                    <a:lstStyle/>
                    <a:p>
                      <a:pPr marL="0" marR="0" lvl="0" indent="0" algn="ctr" rtl="0">
                        <a:spcBef>
                          <a:spcPts val="0"/>
                        </a:spcBef>
                        <a:spcAft>
                          <a:spcPts val="0"/>
                        </a:spcAft>
                        <a:buNone/>
                      </a:pPr>
                      <a:r>
                        <a:rPr lang="es-EC" sz="2000"/>
                        <a:t>11</a:t>
                      </a:r>
                      <a:endParaRPr sz="2000"/>
                    </a:p>
                  </a:txBody>
                  <a:tcPr marL="91450" marR="91450" marT="45725" marB="45725" anchor="ctr"/>
                </a:tc>
                <a:tc>
                  <a:txBody>
                    <a:bodyPr/>
                    <a:lstStyle/>
                    <a:p>
                      <a:pPr marL="0" marR="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6</a:t>
                      </a:r>
                      <a:endParaRPr sz="2000"/>
                    </a:p>
                  </a:txBody>
                  <a:tcPr marL="91450" marR="91450" marT="45725" marB="45725" anchor="ctr"/>
                </a:tc>
                <a:tc rowSpan="11">
                  <a:txBody>
                    <a:bodyPr/>
                    <a:lstStyle/>
                    <a:p>
                      <a:pPr marL="0" lvl="0" indent="0" algn="ctr" rtl="0">
                        <a:spcBef>
                          <a:spcPts val="0"/>
                        </a:spcBef>
                        <a:spcAft>
                          <a:spcPts val="0"/>
                        </a:spcAft>
                        <a:buNone/>
                      </a:pPr>
                      <a:r>
                        <a:rPr lang="es-EC" sz="1800"/>
                        <a:t>Total: 4</a:t>
                      </a:r>
                      <a:endParaRPr sz="1800"/>
                    </a:p>
                    <a:p>
                      <a:pPr marL="0" lvl="0" indent="0" algn="ctr" rtl="0">
                        <a:spcBef>
                          <a:spcPts val="0"/>
                        </a:spcBef>
                        <a:spcAft>
                          <a:spcPts val="0"/>
                        </a:spcAft>
                        <a:buNone/>
                      </a:pPr>
                      <a:r>
                        <a:rPr lang="es-EC" sz="1800"/>
                        <a:t>1- Propuesta metodológica para Foros Regionales</a:t>
                      </a:r>
                      <a:endParaRPr sz="1800"/>
                    </a:p>
                    <a:p>
                      <a:pPr marL="0" lvl="0" indent="0" algn="ctr" rtl="0">
                        <a:spcBef>
                          <a:spcPts val="0"/>
                        </a:spcBef>
                        <a:spcAft>
                          <a:spcPts val="0"/>
                        </a:spcAft>
                        <a:buNone/>
                      </a:pPr>
                      <a:r>
                        <a:rPr lang="es-EC" sz="1800"/>
                        <a:t>2- </a:t>
                      </a:r>
                      <a:r>
                        <a:rPr lang="es-EC" sz="1800">
                          <a:solidFill>
                            <a:schemeClr val="dk1"/>
                          </a:solidFill>
                          <a:latin typeface="Calibri"/>
                          <a:ea typeface="Calibri"/>
                          <a:cs typeface="Calibri"/>
                          <a:sym typeface="Calibri"/>
                        </a:rPr>
                        <a:t> Propuesta </a:t>
                      </a:r>
                      <a:r>
                        <a:rPr lang="es-EC" sz="1800"/>
                        <a:t>Ley General de aguas</a:t>
                      </a:r>
                      <a:endParaRPr sz="1800"/>
                    </a:p>
                    <a:p>
                      <a:pPr marL="0" lvl="0" indent="0" algn="ctr" rtl="0">
                        <a:spcBef>
                          <a:spcPts val="0"/>
                        </a:spcBef>
                        <a:spcAft>
                          <a:spcPts val="0"/>
                        </a:spcAft>
                        <a:buNone/>
                      </a:pPr>
                      <a:r>
                        <a:rPr lang="es-EC" sz="1800"/>
                        <a:t>3- Propuesta respecto a los ingresos COMAPA, Reynosa</a:t>
                      </a:r>
                      <a:endParaRPr sz="1800"/>
                    </a:p>
                    <a:p>
                      <a:pPr marL="0" lvl="0" indent="0" algn="ctr" rtl="0">
                        <a:spcBef>
                          <a:spcPts val="0"/>
                        </a:spcBef>
                        <a:spcAft>
                          <a:spcPts val="0"/>
                        </a:spcAft>
                        <a:buNone/>
                      </a:pPr>
                      <a:r>
                        <a:rPr lang="es-EC" sz="1800"/>
                        <a:t>4- Garantizar equidad entre usuarios</a:t>
                      </a:r>
                      <a:endParaRPr sz="1800"/>
                    </a:p>
                  </a:txBody>
                  <a:tcPr marL="91450" marR="91450" marT="45725" marB="45725" anchor="ctr"/>
                </a:tc>
              </a:tr>
              <a:tr h="424375">
                <a:tc rowSpan="2">
                  <a:txBody>
                    <a:bodyPr/>
                    <a:lstStyle/>
                    <a:p>
                      <a:pPr marL="0" marR="0" lvl="0" indent="0" algn="ctr" rtl="0">
                        <a:spcBef>
                          <a:spcPts val="0"/>
                        </a:spcBef>
                        <a:spcAft>
                          <a:spcPts val="0"/>
                        </a:spcAft>
                        <a:buNone/>
                      </a:pPr>
                      <a:r>
                        <a:rPr lang="es-EC"/>
                        <a:t>Economía, Finanzas y financiamiento de la infraestructura </a:t>
                      </a:r>
                      <a:endParaRPr/>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s-EC" sz="2000"/>
                        <a:t>2 (a)</a:t>
                      </a:r>
                      <a:endParaRPr sz="20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r h="424375">
                <a:tc vMerge="1">
                  <a:txBody>
                    <a:bodyPr/>
                    <a:lstStyle/>
                    <a:p>
                      <a:endParaRPr lang="es-MX"/>
                    </a:p>
                  </a:txBody>
                  <a:tcPr/>
                </a:tc>
                <a:tc>
                  <a:txBody>
                    <a:bodyPr/>
                    <a:lstStyle/>
                    <a:p>
                      <a:pPr marL="0" lvl="0" indent="0" algn="ctr" rtl="0">
                        <a:spcBef>
                          <a:spcPts val="0"/>
                        </a:spcBef>
                        <a:spcAft>
                          <a:spcPts val="0"/>
                        </a:spcAft>
                        <a:buClr>
                          <a:schemeClr val="dk1"/>
                        </a:buClr>
                        <a:buFont typeface="Arial"/>
                        <a:buNone/>
                      </a:pPr>
                      <a:r>
                        <a:rPr lang="es-EC" sz="2000"/>
                        <a:t>2(b)</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1</a:t>
                      </a:r>
                      <a:endParaRPr sz="2000"/>
                    </a:p>
                  </a:txBody>
                  <a:tcPr marL="91450" marR="91450" marT="45725" marB="45725" anchor="ctr"/>
                </a:tc>
                <a:tc vMerge="1">
                  <a:txBody>
                    <a:bodyPr/>
                    <a:lstStyle/>
                    <a:p>
                      <a:endParaRPr lang="es-MX"/>
                    </a:p>
                  </a:txBody>
                  <a:tcPr/>
                </a:tc>
              </a:tr>
              <a:tr h="424375">
                <a:tc rowSpan="3">
                  <a:txBody>
                    <a:bodyPr/>
                    <a:lstStyle/>
                    <a:p>
                      <a:pPr marL="0" marR="0" lvl="0" indent="0" algn="ctr" rtl="0">
                        <a:spcBef>
                          <a:spcPts val="0"/>
                        </a:spcBef>
                        <a:spcAft>
                          <a:spcPts val="0"/>
                        </a:spcAft>
                        <a:buNone/>
                      </a:pPr>
                      <a:r>
                        <a:rPr lang="es-EC"/>
                        <a:t>Eficiencia y operatividad de los organismos operadores de agua y las unidades y módulos de riego</a:t>
                      </a:r>
                      <a:endParaRPr/>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s-EC" sz="2000"/>
                        <a:t>3 (a)</a:t>
                      </a:r>
                      <a:endParaRPr sz="2000"/>
                    </a:p>
                  </a:txBody>
                  <a:tcPr marL="91450" marR="91450" marT="45725" marB="45725" anchor="ctr"/>
                </a:tc>
                <a:tc>
                  <a:txBody>
                    <a:bodyPr/>
                    <a:lstStyle/>
                    <a:p>
                      <a:pPr marL="0" marR="0" lvl="0" indent="0" algn="ctr" rtl="0">
                        <a:spcBef>
                          <a:spcPts val="0"/>
                        </a:spcBef>
                        <a:spcAft>
                          <a:spcPts val="0"/>
                        </a:spcAft>
                        <a:buNone/>
                      </a:pPr>
                      <a:r>
                        <a:rPr lang="es-EC" sz="2000"/>
                        <a:t>9</a:t>
                      </a:r>
                      <a:endParaRPr sz="2000"/>
                    </a:p>
                  </a:txBody>
                  <a:tcPr marL="91450" marR="91450" marT="45725" marB="45725" anchor="ctr"/>
                </a:tc>
                <a:tc>
                  <a:txBody>
                    <a:bodyPr/>
                    <a:lstStyle/>
                    <a:p>
                      <a:pPr marL="0" marR="0" lvl="0" indent="0" algn="ctr" rtl="0">
                        <a:spcBef>
                          <a:spcPts val="0"/>
                        </a:spcBef>
                        <a:spcAft>
                          <a:spcPts val="0"/>
                        </a:spcAft>
                        <a:buNone/>
                      </a:pPr>
                      <a:r>
                        <a:rPr lang="es-EC" sz="2000"/>
                        <a:t>8</a:t>
                      </a:r>
                      <a:endParaRPr sz="2000"/>
                    </a:p>
                  </a:txBody>
                  <a:tcPr marL="91450" marR="91450" marT="45725" marB="45725" anchor="ctr"/>
                </a:tc>
                <a:tc>
                  <a:txBody>
                    <a:bodyPr/>
                    <a:lstStyle/>
                    <a:p>
                      <a:pPr marL="0" marR="0" lvl="0" indent="0" algn="ctr" rtl="0">
                        <a:spcBef>
                          <a:spcPts val="0"/>
                        </a:spcBef>
                        <a:spcAft>
                          <a:spcPts val="0"/>
                        </a:spcAft>
                        <a:buNone/>
                      </a:pPr>
                      <a:r>
                        <a:rPr lang="es-EC" sz="2000"/>
                        <a:t>1</a:t>
                      </a:r>
                      <a:endParaRPr sz="2000"/>
                    </a:p>
                  </a:txBody>
                  <a:tcPr marL="91450" marR="91450" marT="45725" marB="45725" anchor="ctr"/>
                </a:tc>
                <a:tc vMerge="1">
                  <a:txBody>
                    <a:bodyPr/>
                    <a:lstStyle/>
                    <a:p>
                      <a:endParaRPr lang="es-MX"/>
                    </a:p>
                  </a:txBody>
                  <a:tcPr/>
                </a:tc>
              </a:tr>
              <a:tr h="424375">
                <a:tc vMerge="1">
                  <a:txBody>
                    <a:bodyPr/>
                    <a:lstStyle/>
                    <a:p>
                      <a:endParaRPr lang="es-MX"/>
                    </a:p>
                  </a:txBody>
                  <a:tcPr/>
                </a:tc>
                <a:tc>
                  <a:txBody>
                    <a:bodyPr/>
                    <a:lstStyle/>
                    <a:p>
                      <a:pPr marL="0" lvl="0" indent="0" algn="ctr" rtl="0">
                        <a:spcBef>
                          <a:spcPts val="0"/>
                        </a:spcBef>
                        <a:spcAft>
                          <a:spcPts val="0"/>
                        </a:spcAft>
                        <a:buClr>
                          <a:schemeClr val="dk1"/>
                        </a:buClr>
                        <a:buFont typeface="Arial"/>
                        <a:buNone/>
                      </a:pPr>
                      <a:r>
                        <a:rPr lang="es-EC" sz="2000"/>
                        <a:t>3 (b)</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r h="495700">
                <a:tc vMerge="1">
                  <a:txBody>
                    <a:bodyPr/>
                    <a:lstStyle/>
                    <a:p>
                      <a:endParaRPr lang="es-MX"/>
                    </a:p>
                  </a:txBody>
                  <a:tcPr/>
                </a:tc>
                <a:tc>
                  <a:txBody>
                    <a:bodyPr/>
                    <a:lstStyle/>
                    <a:p>
                      <a:pPr marL="0" lvl="0" indent="0" algn="ctr" rtl="0">
                        <a:spcBef>
                          <a:spcPts val="0"/>
                        </a:spcBef>
                        <a:spcAft>
                          <a:spcPts val="0"/>
                        </a:spcAft>
                        <a:buNone/>
                      </a:pPr>
                      <a:r>
                        <a:rPr lang="es-EC" sz="2000"/>
                        <a:t>3 (c)</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r h="519925">
                <a:tc>
                  <a:txBody>
                    <a:bodyPr/>
                    <a:lstStyle/>
                    <a:p>
                      <a:pPr marL="0" marR="0" lvl="0" indent="0" algn="ctr" rtl="0">
                        <a:spcBef>
                          <a:spcPts val="0"/>
                        </a:spcBef>
                        <a:spcAft>
                          <a:spcPts val="0"/>
                        </a:spcAft>
                        <a:buNone/>
                      </a:pPr>
                      <a:r>
                        <a:rPr lang="es-EC"/>
                        <a:t>Aguas Internacionales, Disponibilidad, eficiencia en su uso y buenas prácticas</a:t>
                      </a:r>
                      <a:endParaRPr sz="1800"/>
                    </a:p>
                  </a:txBody>
                  <a:tcPr marL="91450" marR="91450" marT="45725" marB="45725" anchor="ctr"/>
                </a:tc>
                <a:tc>
                  <a:txBody>
                    <a:bodyPr/>
                    <a:lstStyle/>
                    <a:p>
                      <a:pPr marL="0" lvl="0" indent="0" algn="ctr" rtl="0">
                        <a:spcBef>
                          <a:spcPts val="0"/>
                        </a:spcBef>
                        <a:spcAft>
                          <a:spcPts val="0"/>
                        </a:spcAft>
                        <a:buClr>
                          <a:schemeClr val="dk1"/>
                        </a:buClr>
                        <a:buSzPts val="1100"/>
                        <a:buFont typeface="Arial"/>
                        <a:buNone/>
                      </a:pPr>
                      <a:r>
                        <a:rPr lang="es-EC" sz="2000"/>
                        <a:t>4 </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r h="733325">
                <a:tc>
                  <a:txBody>
                    <a:bodyPr/>
                    <a:lstStyle/>
                    <a:p>
                      <a:pPr marL="0" marR="0" lvl="0" indent="0" algn="ctr" rtl="0">
                        <a:spcBef>
                          <a:spcPts val="0"/>
                        </a:spcBef>
                        <a:spcAft>
                          <a:spcPts val="0"/>
                        </a:spcAft>
                        <a:buNone/>
                      </a:pPr>
                      <a:r>
                        <a:rPr lang="es-EC"/>
                        <a:t>Concesiones, Asignaciones y la participación de la iniciativa privada en el sector hídrico nacional</a:t>
                      </a:r>
                      <a:endParaRPr/>
                    </a:p>
                  </a:txBody>
                  <a:tcPr marL="91450" marR="91450" marT="45725" marB="45725" anchor="ctr"/>
                </a:tc>
                <a:tc>
                  <a:txBody>
                    <a:bodyPr/>
                    <a:lstStyle/>
                    <a:p>
                      <a:pPr marL="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r h="424375">
                <a:tc rowSpan="2">
                  <a:txBody>
                    <a:bodyPr/>
                    <a:lstStyle/>
                    <a:p>
                      <a:pPr marL="0" marR="0" lvl="0" indent="0" algn="ctr" rtl="0">
                        <a:spcBef>
                          <a:spcPts val="0"/>
                        </a:spcBef>
                        <a:spcAft>
                          <a:spcPts val="0"/>
                        </a:spcAft>
                        <a:buNone/>
                      </a:pPr>
                      <a:r>
                        <a:rPr lang="es-EC"/>
                        <a:t>Aprovechamiento del agua para el sector agropecuario</a:t>
                      </a:r>
                      <a:endParaRPr/>
                    </a:p>
                  </a:txBody>
                  <a:tcPr marL="91450" marR="91450" marT="45725" marB="45725" anchor="ctr"/>
                </a:tc>
                <a:tc>
                  <a:txBody>
                    <a:bodyPr/>
                    <a:lstStyle/>
                    <a:p>
                      <a:pPr marL="0" lvl="0" indent="0" algn="ctr" rtl="0">
                        <a:spcBef>
                          <a:spcPts val="0"/>
                        </a:spcBef>
                        <a:spcAft>
                          <a:spcPts val="0"/>
                        </a:spcAft>
                        <a:buNone/>
                      </a:pPr>
                      <a:r>
                        <a:rPr lang="es-EC" sz="2000"/>
                        <a:t>6 (a)</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r h="403525">
                <a:tc vMerge="1">
                  <a:txBody>
                    <a:bodyPr/>
                    <a:lstStyle/>
                    <a:p>
                      <a:endParaRPr lang="es-MX"/>
                    </a:p>
                  </a:txBody>
                  <a:tcPr/>
                </a:tc>
                <a:tc>
                  <a:txBody>
                    <a:bodyPr/>
                    <a:lstStyle/>
                    <a:p>
                      <a:pPr marL="0" lvl="0" indent="0" algn="ctr" rtl="0">
                        <a:spcBef>
                          <a:spcPts val="0"/>
                        </a:spcBef>
                        <a:spcAft>
                          <a:spcPts val="0"/>
                        </a:spcAft>
                        <a:buNone/>
                      </a:pPr>
                      <a:r>
                        <a:rPr lang="es-EC" sz="2000"/>
                        <a:t>6 (b)</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1</a:t>
                      </a:r>
                      <a:endParaRPr sz="2000"/>
                    </a:p>
                  </a:txBody>
                  <a:tcPr marL="91450" marR="91450" marT="45725" marB="45725" anchor="ctr"/>
                </a:tc>
                <a:tc vMerge="1">
                  <a:txBody>
                    <a:bodyPr/>
                    <a:lstStyle/>
                    <a:p>
                      <a:endParaRPr lang="es-MX"/>
                    </a:p>
                  </a:txBody>
                  <a:tcPr/>
                </a:tc>
              </a:tr>
              <a:tr h="519925">
                <a:tc>
                  <a:txBody>
                    <a:bodyPr/>
                    <a:lstStyle/>
                    <a:p>
                      <a:pPr marL="0" marR="0" lvl="0" indent="0" algn="ctr" rtl="0">
                        <a:spcBef>
                          <a:spcPts val="0"/>
                        </a:spcBef>
                        <a:spcAft>
                          <a:spcPts val="0"/>
                        </a:spcAft>
                        <a:buNone/>
                      </a:pPr>
                      <a:r>
                        <a:rPr lang="es-EC"/>
                        <a:t> La infraestructura hídrica como soporte económico para el desarrollo turístico</a:t>
                      </a:r>
                      <a:endParaRPr/>
                    </a:p>
                  </a:txBody>
                  <a:tcPr marL="91450" marR="91450" marT="45725" marB="45725" anchor="ctr"/>
                </a:tc>
                <a:tc>
                  <a:txBody>
                    <a:bodyPr/>
                    <a:lstStyle/>
                    <a:p>
                      <a:pPr marL="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12</a:t>
                      </a:r>
                      <a:endParaRPr sz="2000"/>
                    </a:p>
                  </a:txBody>
                  <a:tcPr marL="91450" marR="91450" marT="45725" marB="45725" anchor="ctr"/>
                </a:tc>
                <a:tc>
                  <a:txBody>
                    <a:bodyPr/>
                    <a:lstStyle/>
                    <a:p>
                      <a:pPr marL="0" marR="0" lvl="0" indent="0" algn="ctr" rtl="0">
                        <a:spcBef>
                          <a:spcPts val="0"/>
                        </a:spcBef>
                        <a:spcAft>
                          <a:spcPts val="0"/>
                        </a:spcAft>
                        <a:buNone/>
                      </a:pPr>
                      <a:r>
                        <a:rPr lang="es-EC" sz="2000"/>
                        <a:t>8</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vMerge="1">
                  <a:txBody>
                    <a:bodyPr/>
                    <a:lstStyle/>
                    <a:p>
                      <a:endParaRPr lang="es-MX"/>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Google Shape;182;g5bf52634e6_0_12"/>
          <p:cNvGraphicFramePr/>
          <p:nvPr/>
        </p:nvGraphicFramePr>
        <p:xfrm>
          <a:off x="202092" y="185298"/>
          <a:ext cx="11787800" cy="6586079"/>
        </p:xfrm>
        <a:graphic>
          <a:graphicData uri="http://schemas.openxmlformats.org/drawingml/2006/table">
            <a:tbl>
              <a:tblPr firstRow="1" bandRow="1">
                <a:noFill/>
                <a:tableStyleId>{7EAB7E35-7E47-420C-BCCA-5A1D8EC1B022}</a:tableStyleId>
              </a:tblPr>
              <a:tblGrid>
                <a:gridCol w="1960150"/>
                <a:gridCol w="5325775"/>
                <a:gridCol w="4501875"/>
              </a:tblGrid>
              <a:tr h="400425">
                <a:tc gridSpan="3">
                  <a:txBody>
                    <a:bodyPr/>
                    <a:lstStyle/>
                    <a:p>
                      <a:pPr marL="0" lvl="0" indent="0" algn="ctr" rtl="0">
                        <a:lnSpc>
                          <a:spcPct val="90000"/>
                        </a:lnSpc>
                        <a:spcBef>
                          <a:spcPts val="0"/>
                        </a:spcBef>
                        <a:spcAft>
                          <a:spcPts val="0"/>
                        </a:spcAft>
                        <a:buClr>
                          <a:srgbClr val="2E75B5"/>
                        </a:buClr>
                        <a:buSzPts val="4000"/>
                        <a:buFont typeface="Calibri"/>
                        <a:buNone/>
                      </a:pPr>
                      <a:r>
                        <a:rPr lang="es-EC" sz="2400" b="0">
                          <a:solidFill>
                            <a:srgbClr val="4A86E8"/>
                          </a:solidFill>
                        </a:rPr>
                        <a:t>FORO 2: CONCLUSIONES GENERALES DE MESAS </a:t>
                      </a:r>
                      <a:endParaRPr sz="2400">
                        <a:solidFill>
                          <a:srgbClr val="4A86E8"/>
                        </a:solidFill>
                      </a:endParaRPr>
                    </a:p>
                  </a:txBody>
                  <a:tcPr marL="91450" marR="91450" marT="45725" marB="4572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FFFFFF"/>
                    </a:solidFill>
                  </a:tcPr>
                </a:tc>
                <a:tc hMerge="1">
                  <a:txBody>
                    <a:bodyPr/>
                    <a:lstStyle/>
                    <a:p>
                      <a:endParaRPr lang="es-MX"/>
                    </a:p>
                  </a:txBody>
                  <a:tcPr/>
                </a:tc>
                <a:tc hMerge="1">
                  <a:txBody>
                    <a:bodyPr/>
                    <a:lstStyle/>
                    <a:p>
                      <a:endParaRPr lang="es-MX"/>
                    </a:p>
                  </a:txBody>
                  <a:tcPr/>
                </a:tc>
              </a:tr>
              <a:tr h="714750">
                <a:tc>
                  <a:txBody>
                    <a:bodyPr/>
                    <a:lstStyle/>
                    <a:p>
                      <a:pPr marL="0" marR="0" lvl="0" indent="0" algn="ctr" rtl="0">
                        <a:spcBef>
                          <a:spcPts val="0"/>
                        </a:spcBef>
                        <a:spcAft>
                          <a:spcPts val="0"/>
                        </a:spcAft>
                        <a:buNone/>
                      </a:pPr>
                      <a:r>
                        <a:rPr lang="es-EC" sz="1800" b="1"/>
                        <a:t>NÚMERO DE MESA</a:t>
                      </a:r>
                      <a:endParaRPr sz="1800" b="1"/>
                    </a:p>
                  </a:txBody>
                  <a:tcPr marL="91450" marR="91450" marT="45725" marB="45725">
                    <a:lnT w="38100" cap="flat" cmpd="sng">
                      <a:solidFill>
                        <a:srgbClr val="666666"/>
                      </a:solidFill>
                      <a:prstDash val="solid"/>
                      <a:round/>
                      <a:headEnd type="none" w="sm" len="sm"/>
                      <a:tailEnd type="none" w="sm" len="sm"/>
                    </a:lnT>
                  </a:tcPr>
                </a:tc>
                <a:tc>
                  <a:txBody>
                    <a:bodyPr/>
                    <a:lstStyle/>
                    <a:p>
                      <a:pPr marL="0" marR="0" lvl="0" indent="0" algn="ctr" rtl="0">
                        <a:spcBef>
                          <a:spcPts val="0"/>
                        </a:spcBef>
                        <a:spcAft>
                          <a:spcPts val="0"/>
                        </a:spcAft>
                        <a:buNone/>
                      </a:pPr>
                      <a:r>
                        <a:rPr lang="es-EC" sz="1800" b="1"/>
                        <a:t>CONCLUSIÓN GENERAL  </a:t>
                      </a:r>
                      <a:endParaRPr sz="1800" b="1"/>
                    </a:p>
                    <a:p>
                      <a:pPr marL="0" marR="0" lvl="0" indent="0" algn="ctr" rtl="0">
                        <a:spcBef>
                          <a:spcPts val="0"/>
                        </a:spcBef>
                        <a:spcAft>
                          <a:spcPts val="0"/>
                        </a:spcAft>
                        <a:buNone/>
                      </a:pPr>
                      <a:r>
                        <a:rPr lang="es-EC" sz="1800" b="1"/>
                        <a:t>(RETO PRINCIPAL) </a:t>
                      </a:r>
                      <a:endParaRPr sz="1800" b="1"/>
                    </a:p>
                  </a:txBody>
                  <a:tcPr marL="91450" marR="91450" marT="45725" marB="45725">
                    <a:lnT w="38100" cap="flat" cmpd="sng">
                      <a:solidFill>
                        <a:srgbClr val="666666"/>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EC" sz="1800" b="1"/>
                        <a:t>PROPUESTA</a:t>
                      </a:r>
                      <a:endParaRPr sz="1800" b="1"/>
                    </a:p>
                  </a:txBody>
                  <a:tcPr marL="91450" marR="91450" marT="45725" marB="45725">
                    <a:lnT w="38100" cap="flat" cmpd="sng">
                      <a:solidFill>
                        <a:srgbClr val="666666"/>
                      </a:solidFill>
                      <a:prstDash val="solid"/>
                      <a:round/>
                      <a:headEnd type="none" w="sm" len="sm"/>
                      <a:tailEnd type="none" w="sm" len="sm"/>
                    </a:lnT>
                  </a:tcPr>
                </a:tc>
              </a:tr>
              <a:tr h="457650">
                <a:tc>
                  <a:txBody>
                    <a:bodyPr/>
                    <a:lstStyle/>
                    <a:p>
                      <a:pPr marL="0" marR="0" lvl="0" indent="0" algn="ctr" rtl="0">
                        <a:spcBef>
                          <a:spcPts val="0"/>
                        </a:spcBef>
                        <a:spcAft>
                          <a:spcPts val="0"/>
                        </a:spcAft>
                        <a:buNone/>
                      </a:pPr>
                      <a:r>
                        <a:rPr lang="es-EC" sz="1800"/>
                        <a:t>1</a:t>
                      </a:r>
                      <a:endParaRPr sz="1800"/>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es-EC" sz="1600"/>
                        <a:t>Reducir el impacto ambiental mediante el control del buen financiamiento</a:t>
                      </a:r>
                      <a:endParaRPr sz="16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EC" sz="1600"/>
                        <a:t>Ciudadanización de la administración y gestión del agua</a:t>
                      </a:r>
                      <a:endParaRPr sz="1600"/>
                    </a:p>
                  </a:txBody>
                  <a:tcPr marL="91450" marR="91450" marT="45725" marB="45725">
                    <a:lnL w="12700" cap="flat" cmpd="sng">
                      <a:solidFill>
                        <a:schemeClr val="lt1"/>
                      </a:solidFill>
                      <a:prstDash val="solid"/>
                      <a:round/>
                      <a:headEnd type="none" w="sm" len="sm"/>
                      <a:tailEnd type="none" w="sm" len="sm"/>
                    </a:lnL>
                  </a:tcPr>
                </a:tc>
              </a:tr>
              <a:tr h="371925">
                <a:tc>
                  <a:txBody>
                    <a:bodyPr/>
                    <a:lstStyle/>
                    <a:p>
                      <a:pPr marL="0" marR="0" lvl="0" indent="0" algn="ctr" rtl="0">
                        <a:spcBef>
                          <a:spcPts val="0"/>
                        </a:spcBef>
                        <a:spcAft>
                          <a:spcPts val="0"/>
                        </a:spcAft>
                        <a:buNone/>
                      </a:pPr>
                      <a:r>
                        <a:rPr lang="es-EC" sz="1800"/>
                        <a:t>2 (a)</a:t>
                      </a:r>
                      <a:endParaRPr sz="1800"/>
                    </a:p>
                  </a:txBody>
                  <a:tcPr marL="91450" marR="91450" marT="45725" marB="45725"/>
                </a:tc>
                <a:tc>
                  <a:txBody>
                    <a:bodyPr/>
                    <a:lstStyle/>
                    <a:p>
                      <a:pPr marL="0" marR="0" lvl="0" indent="0" algn="ctr" rtl="0">
                        <a:spcBef>
                          <a:spcPts val="0"/>
                        </a:spcBef>
                        <a:spcAft>
                          <a:spcPts val="0"/>
                        </a:spcAft>
                        <a:buNone/>
                      </a:pPr>
                      <a:r>
                        <a:rPr lang="es-EC" sz="1600"/>
                        <a:t>Pago justo por las tarifas al consumo de agua</a:t>
                      </a:r>
                      <a:endParaRPr sz="1600"/>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s-EC" sz="1600"/>
                        <a:t>Bajar tarifas de luz entre 30 y 40 por ciento</a:t>
                      </a:r>
                      <a:endParaRPr sz="1600"/>
                    </a:p>
                  </a:txBody>
                  <a:tcPr marL="91450" marR="91450" marT="45725" marB="45725"/>
                </a:tc>
              </a:tr>
              <a:tr h="371925">
                <a:tc>
                  <a:txBody>
                    <a:bodyPr/>
                    <a:lstStyle/>
                    <a:p>
                      <a:pPr marL="0" marR="0" lvl="0" indent="0" algn="ctr" rtl="0">
                        <a:spcBef>
                          <a:spcPts val="0"/>
                        </a:spcBef>
                        <a:spcAft>
                          <a:spcPts val="0"/>
                        </a:spcAft>
                        <a:buNone/>
                      </a:pPr>
                      <a:r>
                        <a:rPr lang="es-EC" sz="1800"/>
                        <a:t>2 (b)</a:t>
                      </a:r>
                      <a:endParaRPr sz="1800"/>
                    </a:p>
                  </a:txBody>
                  <a:tcPr marL="91450" marR="91450" marT="45725" marB="45725"/>
                </a:tc>
                <a:tc>
                  <a:txBody>
                    <a:bodyPr/>
                    <a:lstStyle/>
                    <a:p>
                      <a:pPr marL="0" marR="0" lvl="0" indent="0" algn="ctr" rtl="0">
                        <a:spcBef>
                          <a:spcPts val="0"/>
                        </a:spcBef>
                        <a:spcAft>
                          <a:spcPts val="0"/>
                        </a:spcAft>
                        <a:buNone/>
                      </a:pPr>
                      <a:r>
                        <a:rPr lang="es-EC" sz="1600"/>
                        <a:t>Falta de una planeación integral que nos enseñe el camino a seguir</a:t>
                      </a:r>
                      <a:endParaRPr sz="1600"/>
                    </a:p>
                  </a:txBody>
                  <a:tcPr marL="91450" marR="91450" marT="45725" marB="45725"/>
                </a:tc>
                <a:tc>
                  <a:txBody>
                    <a:bodyPr/>
                    <a:lstStyle/>
                    <a:p>
                      <a:pPr marL="0" marR="0" lvl="0" indent="0" algn="ctr" rtl="0">
                        <a:spcBef>
                          <a:spcPts val="0"/>
                        </a:spcBef>
                        <a:spcAft>
                          <a:spcPts val="0"/>
                        </a:spcAft>
                        <a:buNone/>
                      </a:pPr>
                      <a:r>
                        <a:rPr lang="es-EC" sz="1600"/>
                        <a:t>Recaudación por cobro de derechos de agua se reinvierte en el sector</a:t>
                      </a:r>
                      <a:endParaRPr sz="1600"/>
                    </a:p>
                  </a:txBody>
                  <a:tcPr marL="91450" marR="91450" marT="45725" marB="45725"/>
                </a:tc>
              </a:tr>
              <a:tr h="443375">
                <a:tc>
                  <a:txBody>
                    <a:bodyPr/>
                    <a:lstStyle/>
                    <a:p>
                      <a:pPr marL="0" marR="0" lvl="0" indent="0" algn="ctr" rtl="0">
                        <a:spcBef>
                          <a:spcPts val="0"/>
                        </a:spcBef>
                        <a:spcAft>
                          <a:spcPts val="0"/>
                        </a:spcAft>
                        <a:buNone/>
                      </a:pPr>
                      <a:r>
                        <a:rPr lang="es-EC" sz="1800"/>
                        <a:t>3 (a)</a:t>
                      </a:r>
                      <a:endParaRPr sz="1800"/>
                    </a:p>
                  </a:txBody>
                  <a:tcPr marL="91450" marR="91450" marT="45725" marB="45725"/>
                </a:tc>
                <a:tc>
                  <a:txBody>
                    <a:bodyPr/>
                    <a:lstStyle/>
                    <a:p>
                      <a:pPr marL="0" marR="0" lvl="0" indent="0" algn="ctr" rtl="0">
                        <a:spcBef>
                          <a:spcPts val="0"/>
                        </a:spcBef>
                        <a:spcAft>
                          <a:spcPts val="0"/>
                        </a:spcAft>
                        <a:buNone/>
                      </a:pPr>
                      <a:r>
                        <a:rPr lang="es-EC" sz="1600"/>
                        <a:t>Garantizar las concesiones para uso actual y futuro</a:t>
                      </a:r>
                      <a:endParaRPr sz="1600"/>
                    </a:p>
                  </a:txBody>
                  <a:tcPr marL="91450" marR="91450" marT="45725" marB="45725"/>
                </a:tc>
                <a:tc>
                  <a:txBody>
                    <a:bodyPr/>
                    <a:lstStyle/>
                    <a:p>
                      <a:pPr marL="0" marR="0" lvl="0" indent="0" algn="ctr" rtl="0">
                        <a:spcBef>
                          <a:spcPts val="0"/>
                        </a:spcBef>
                        <a:spcAft>
                          <a:spcPts val="0"/>
                        </a:spcAft>
                        <a:buNone/>
                      </a:pPr>
                      <a:r>
                        <a:rPr lang="es-EC" sz="1600"/>
                        <a:t>Contemplar en la ley prelación en usos</a:t>
                      </a:r>
                      <a:endParaRPr sz="1600"/>
                    </a:p>
                  </a:txBody>
                  <a:tcPr marL="91450" marR="91450" marT="45725" marB="45725"/>
                </a:tc>
              </a:tr>
              <a:tr h="400500">
                <a:tc>
                  <a:txBody>
                    <a:bodyPr/>
                    <a:lstStyle/>
                    <a:p>
                      <a:pPr marL="0" marR="0" lvl="0" indent="0" algn="ctr" rtl="0">
                        <a:spcBef>
                          <a:spcPts val="0"/>
                        </a:spcBef>
                        <a:spcAft>
                          <a:spcPts val="0"/>
                        </a:spcAft>
                        <a:buNone/>
                      </a:pPr>
                      <a:r>
                        <a:rPr lang="es-EC" sz="1800"/>
                        <a:t>3 (b)</a:t>
                      </a:r>
                      <a:endParaRPr sz="1800"/>
                    </a:p>
                  </a:txBody>
                  <a:tcPr marL="91450" marR="91450" marT="45725" marB="45725"/>
                </a:tc>
                <a:tc>
                  <a:txBody>
                    <a:bodyPr/>
                    <a:lstStyle/>
                    <a:p>
                      <a:pPr marL="0" marR="0" lvl="0" indent="0" algn="ctr" rtl="0">
                        <a:spcBef>
                          <a:spcPts val="0"/>
                        </a:spcBef>
                        <a:spcAft>
                          <a:spcPts val="0"/>
                        </a:spcAft>
                        <a:buNone/>
                      </a:pPr>
                      <a:r>
                        <a:rPr lang="es-EC" sz="1600"/>
                        <a:t>Desincorporar el uso público urbano de la red de distribución del sistema de riego</a:t>
                      </a:r>
                      <a:endParaRPr sz="1600"/>
                    </a:p>
                  </a:txBody>
                  <a:tcPr marL="91450" marR="91450" marT="45725" marB="45725"/>
                </a:tc>
                <a:tc>
                  <a:txBody>
                    <a:bodyPr/>
                    <a:lstStyle/>
                    <a:p>
                      <a:pPr marL="0" marR="0" lvl="0" indent="0" algn="ctr" rtl="0">
                        <a:spcBef>
                          <a:spcPts val="0"/>
                        </a:spcBef>
                        <a:spcAft>
                          <a:spcPts val="0"/>
                        </a:spcAft>
                        <a:buNone/>
                      </a:pPr>
                      <a:r>
                        <a:rPr lang="es-EC" sz="1600"/>
                        <a:t>Financiamiento al usuario en corto y largo plazo, por parte de la Federación</a:t>
                      </a:r>
                      <a:endParaRPr sz="1600"/>
                    </a:p>
                  </a:txBody>
                  <a:tcPr marL="91450" marR="91450" marT="45725" marB="45725"/>
                </a:tc>
              </a:tr>
              <a:tr h="321100">
                <a:tc>
                  <a:txBody>
                    <a:bodyPr/>
                    <a:lstStyle/>
                    <a:p>
                      <a:pPr marL="0" marR="0" lvl="0" indent="0" algn="ctr" rtl="0">
                        <a:spcBef>
                          <a:spcPts val="0"/>
                        </a:spcBef>
                        <a:spcAft>
                          <a:spcPts val="0"/>
                        </a:spcAft>
                        <a:buNone/>
                      </a:pPr>
                      <a:r>
                        <a:rPr lang="es-EC" sz="1800"/>
                        <a:t>3 (c)</a:t>
                      </a:r>
                      <a:endParaRPr sz="1800"/>
                    </a:p>
                  </a:txBody>
                  <a:tcPr marL="91450" marR="91450" marT="45725" marB="45725"/>
                </a:tc>
                <a:tc>
                  <a:txBody>
                    <a:bodyPr/>
                    <a:lstStyle/>
                    <a:p>
                      <a:pPr marL="0" marR="0" lvl="0" indent="0" algn="ctr" rtl="0">
                        <a:spcBef>
                          <a:spcPts val="0"/>
                        </a:spcBef>
                        <a:spcAft>
                          <a:spcPts val="0"/>
                        </a:spcAft>
                        <a:buNone/>
                      </a:pPr>
                      <a:r>
                        <a:rPr lang="es-EC" sz="1600"/>
                        <a:t>Uso eficiente del agua</a:t>
                      </a:r>
                      <a:endParaRPr sz="1600"/>
                    </a:p>
                  </a:txBody>
                  <a:tcPr marL="91450" marR="91450" marT="45725" marB="45725"/>
                </a:tc>
                <a:tc>
                  <a:txBody>
                    <a:bodyPr/>
                    <a:lstStyle/>
                    <a:p>
                      <a:pPr marL="0" marR="0" lvl="0" indent="0" algn="ctr" rtl="0">
                        <a:spcBef>
                          <a:spcPts val="0"/>
                        </a:spcBef>
                        <a:spcAft>
                          <a:spcPts val="0"/>
                        </a:spcAft>
                        <a:buNone/>
                      </a:pPr>
                      <a:r>
                        <a:rPr lang="es-EC" sz="1600"/>
                        <a:t>Mayor flexibilidad en las inversiones</a:t>
                      </a:r>
                      <a:endParaRPr sz="1600"/>
                    </a:p>
                  </a:txBody>
                  <a:tcPr marL="91450" marR="91450" marT="45725" marB="45725"/>
                </a:tc>
              </a:tr>
              <a:tr h="429075">
                <a:tc>
                  <a:txBody>
                    <a:bodyPr/>
                    <a:lstStyle/>
                    <a:p>
                      <a:pPr marL="0" marR="0" lvl="0" indent="0" algn="ctr" rtl="0">
                        <a:spcBef>
                          <a:spcPts val="0"/>
                        </a:spcBef>
                        <a:spcAft>
                          <a:spcPts val="0"/>
                        </a:spcAft>
                        <a:buNone/>
                      </a:pPr>
                      <a:r>
                        <a:rPr lang="es-EC" sz="1800"/>
                        <a:t>4</a:t>
                      </a:r>
                      <a:endParaRPr sz="1800"/>
                    </a:p>
                  </a:txBody>
                  <a:tcPr marL="91450" marR="91450" marT="45725" marB="45725"/>
                </a:tc>
                <a:tc>
                  <a:txBody>
                    <a:bodyPr/>
                    <a:lstStyle/>
                    <a:p>
                      <a:pPr marL="0" marR="0" lvl="0" indent="0" algn="ctr" rtl="0">
                        <a:spcBef>
                          <a:spcPts val="0"/>
                        </a:spcBef>
                        <a:spcAft>
                          <a:spcPts val="0"/>
                        </a:spcAft>
                        <a:buNone/>
                      </a:pPr>
                      <a:r>
                        <a:rPr lang="es-EC" sz="1600"/>
                        <a:t>Incumplimiento de tratados internacionales</a:t>
                      </a:r>
                      <a:endParaRPr sz="1600"/>
                    </a:p>
                  </a:txBody>
                  <a:tcPr marL="91450" marR="91450" marT="45725" marB="45725"/>
                </a:tc>
                <a:tc>
                  <a:txBody>
                    <a:bodyPr/>
                    <a:lstStyle/>
                    <a:p>
                      <a:pPr marL="0" marR="0" lvl="0" indent="0" algn="ctr" rtl="0">
                        <a:spcBef>
                          <a:spcPts val="0"/>
                        </a:spcBef>
                        <a:spcAft>
                          <a:spcPts val="0"/>
                        </a:spcAft>
                        <a:buNone/>
                      </a:pPr>
                      <a:r>
                        <a:rPr lang="es-EC" sz="1600"/>
                        <a:t>Elaboración del reglamento de la Cuenca</a:t>
                      </a:r>
                      <a:endParaRPr sz="1600"/>
                    </a:p>
                  </a:txBody>
                  <a:tcPr marL="91450" marR="91450" marT="45725" marB="45725"/>
                </a:tc>
              </a:tr>
              <a:tr h="343350">
                <a:tc>
                  <a:txBody>
                    <a:bodyPr/>
                    <a:lstStyle/>
                    <a:p>
                      <a:pPr marL="0" marR="0" lvl="0" indent="0" algn="ctr" rtl="0">
                        <a:spcBef>
                          <a:spcPts val="0"/>
                        </a:spcBef>
                        <a:spcAft>
                          <a:spcPts val="0"/>
                        </a:spcAft>
                        <a:buNone/>
                      </a:pPr>
                      <a:r>
                        <a:rPr lang="es-EC" sz="1800"/>
                        <a:t>5</a:t>
                      </a:r>
                      <a:endParaRPr sz="1800"/>
                    </a:p>
                  </a:txBody>
                  <a:tcPr marL="91450" marR="91450" marT="45725" marB="45725"/>
                </a:tc>
                <a:tc>
                  <a:txBody>
                    <a:bodyPr/>
                    <a:lstStyle/>
                    <a:p>
                      <a:pPr marL="0" marR="0" lvl="0" indent="0" algn="ctr" rtl="0">
                        <a:spcBef>
                          <a:spcPts val="0"/>
                        </a:spcBef>
                        <a:spcAft>
                          <a:spcPts val="0"/>
                        </a:spcAft>
                        <a:buNone/>
                      </a:pPr>
                      <a:r>
                        <a:rPr lang="es-EC" sz="1600"/>
                        <a:t>Cambiar el artículo 22 constitucional, sin contravenir los artículos 4, 27, 73, 115 y 124 constitucionales</a:t>
                      </a:r>
                      <a:endParaRPr sz="1600"/>
                    </a:p>
                  </a:txBody>
                  <a:tcPr marL="91450" marR="91450" marT="45725" marB="45725"/>
                </a:tc>
                <a:tc>
                  <a:txBody>
                    <a:bodyPr/>
                    <a:lstStyle/>
                    <a:p>
                      <a:pPr marL="0" marR="0" lvl="0" indent="0" algn="ctr" rtl="0">
                        <a:spcBef>
                          <a:spcPts val="0"/>
                        </a:spcBef>
                        <a:spcAft>
                          <a:spcPts val="0"/>
                        </a:spcAft>
                        <a:buNone/>
                      </a:pPr>
                      <a:r>
                        <a:rPr lang="es-EC" sz="1600"/>
                        <a:t>Crear fiscalía del agua, que dé seguimiento a derechos y obligaciones de usuarios</a:t>
                      </a:r>
                      <a:endParaRPr sz="1600"/>
                    </a:p>
                  </a:txBody>
                  <a:tcPr marL="91450" marR="91450" marT="45725" marB="45725"/>
                </a:tc>
              </a:tr>
              <a:tr h="343375">
                <a:tc>
                  <a:txBody>
                    <a:bodyPr/>
                    <a:lstStyle/>
                    <a:p>
                      <a:pPr marL="0" marR="0" lvl="0" indent="0" algn="ctr" rtl="0">
                        <a:spcBef>
                          <a:spcPts val="0"/>
                        </a:spcBef>
                        <a:spcAft>
                          <a:spcPts val="0"/>
                        </a:spcAft>
                        <a:buNone/>
                      </a:pPr>
                      <a:r>
                        <a:rPr lang="es-EC" sz="1800"/>
                        <a:t>6 (a)</a:t>
                      </a:r>
                      <a:endParaRPr sz="1800"/>
                    </a:p>
                  </a:txBody>
                  <a:tcPr marL="91450" marR="91450" marT="45725" marB="45725"/>
                </a:tc>
                <a:tc>
                  <a:txBody>
                    <a:bodyPr/>
                    <a:lstStyle/>
                    <a:p>
                      <a:pPr marL="0" marR="0" lvl="0" indent="0" algn="ctr" rtl="0">
                        <a:spcBef>
                          <a:spcPts val="0"/>
                        </a:spcBef>
                        <a:spcAft>
                          <a:spcPts val="0"/>
                        </a:spcAft>
                        <a:buNone/>
                      </a:pPr>
                      <a:r>
                        <a:rPr lang="es-EC" sz="1600"/>
                        <a:t>Que se respete la ley establecida</a:t>
                      </a:r>
                      <a:endParaRPr sz="1600"/>
                    </a:p>
                  </a:txBody>
                  <a:tcPr marL="91450" marR="91450" marT="45725" marB="45725"/>
                </a:tc>
                <a:tc>
                  <a:txBody>
                    <a:bodyPr/>
                    <a:lstStyle/>
                    <a:p>
                      <a:pPr marL="0" marR="0" lvl="0" indent="0" algn="ctr" rtl="0">
                        <a:spcBef>
                          <a:spcPts val="0"/>
                        </a:spcBef>
                        <a:spcAft>
                          <a:spcPts val="0"/>
                        </a:spcAft>
                        <a:buNone/>
                      </a:pPr>
                      <a:r>
                        <a:rPr lang="es-EC" sz="1600"/>
                        <a:t>Fortalecer  participación de usuarios</a:t>
                      </a:r>
                      <a:endParaRPr sz="1600"/>
                    </a:p>
                  </a:txBody>
                  <a:tcPr marL="91450" marR="91450" marT="45725" marB="45725"/>
                </a:tc>
              </a:tr>
              <a:tr h="343375">
                <a:tc>
                  <a:txBody>
                    <a:bodyPr/>
                    <a:lstStyle/>
                    <a:p>
                      <a:pPr marL="0" marR="0" lvl="0" indent="0" algn="ctr" rtl="0">
                        <a:spcBef>
                          <a:spcPts val="0"/>
                        </a:spcBef>
                        <a:spcAft>
                          <a:spcPts val="0"/>
                        </a:spcAft>
                        <a:buNone/>
                      </a:pPr>
                      <a:r>
                        <a:rPr lang="es-EC" sz="1800"/>
                        <a:t>6 (b)</a:t>
                      </a:r>
                      <a:endParaRPr sz="1800"/>
                    </a:p>
                  </a:txBody>
                  <a:tcPr marL="91450" marR="91450" marT="45725" marB="45725"/>
                </a:tc>
                <a:tc>
                  <a:txBody>
                    <a:bodyPr/>
                    <a:lstStyle/>
                    <a:p>
                      <a:pPr marL="0" marR="0" lvl="0" indent="0" algn="ctr" rtl="0">
                        <a:spcBef>
                          <a:spcPts val="0"/>
                        </a:spcBef>
                        <a:spcAft>
                          <a:spcPts val="0"/>
                        </a:spcAft>
                        <a:buNone/>
                      </a:pPr>
                      <a:r>
                        <a:rPr lang="es-EC" sz="1600"/>
                        <a:t>Administrar uso agropecuario</a:t>
                      </a:r>
                      <a:endParaRPr sz="1600"/>
                    </a:p>
                  </a:txBody>
                  <a:tcPr marL="91450" marR="91450" marT="45725" marB="45725"/>
                </a:tc>
                <a:tc>
                  <a:txBody>
                    <a:bodyPr/>
                    <a:lstStyle/>
                    <a:p>
                      <a:pPr marL="0" marR="0" lvl="0" indent="0" algn="ctr" rtl="0">
                        <a:spcBef>
                          <a:spcPts val="0"/>
                        </a:spcBef>
                        <a:spcAft>
                          <a:spcPts val="0"/>
                        </a:spcAft>
                        <a:buNone/>
                      </a:pPr>
                      <a:r>
                        <a:rPr lang="es-EC" sz="1600"/>
                        <a:t>Capacitación técnica e introducción de nuevas tecnologías en el riego</a:t>
                      </a:r>
                      <a:endParaRPr sz="1600"/>
                    </a:p>
                  </a:txBody>
                  <a:tcPr marL="91450" marR="91450" marT="45725" marB="45725"/>
                </a:tc>
              </a:tr>
              <a:tr h="343375">
                <a:tc>
                  <a:txBody>
                    <a:bodyPr/>
                    <a:lstStyle/>
                    <a:p>
                      <a:pPr marL="0" marR="0" lvl="0" indent="0" algn="ctr" rtl="0">
                        <a:spcBef>
                          <a:spcPts val="0"/>
                        </a:spcBef>
                        <a:spcAft>
                          <a:spcPts val="0"/>
                        </a:spcAft>
                        <a:buNone/>
                      </a:pPr>
                      <a:r>
                        <a:rPr lang="es-EC" sz="1800"/>
                        <a:t>7</a:t>
                      </a:r>
                      <a:endParaRPr sz="1800"/>
                    </a:p>
                  </a:txBody>
                  <a:tcPr marL="91450" marR="91450" marT="45725" marB="45725"/>
                </a:tc>
                <a:tc>
                  <a:txBody>
                    <a:bodyPr/>
                    <a:lstStyle/>
                    <a:p>
                      <a:pPr marL="0" marR="0" lvl="0" indent="0" algn="ctr" rtl="0">
                        <a:spcBef>
                          <a:spcPts val="0"/>
                        </a:spcBef>
                        <a:spcAft>
                          <a:spcPts val="0"/>
                        </a:spcAft>
                        <a:buNone/>
                      </a:pPr>
                      <a:r>
                        <a:rPr lang="es-EC" sz="1600"/>
                        <a:t>Gestión sustentable de cuencas y acuíferos</a:t>
                      </a:r>
                      <a:endParaRPr sz="1600"/>
                    </a:p>
                  </a:txBody>
                  <a:tcPr marL="91450" marR="91450" marT="45725" marB="45725"/>
                </a:tc>
                <a:tc>
                  <a:txBody>
                    <a:bodyPr/>
                    <a:lstStyle/>
                    <a:p>
                      <a:pPr marL="0" marR="0" lvl="0" indent="0" algn="ctr" rtl="0">
                        <a:spcBef>
                          <a:spcPts val="0"/>
                        </a:spcBef>
                        <a:spcAft>
                          <a:spcPts val="0"/>
                        </a:spcAft>
                        <a:buNone/>
                      </a:pPr>
                      <a:r>
                        <a:rPr lang="es-EC" sz="1600"/>
                        <a:t>Generar un marco legislativo integral para las aguas subterráneas y superficiales</a:t>
                      </a:r>
                      <a:endParaRPr sz="1600"/>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5bf52634e6_0_16"/>
          <p:cNvSpPr txBox="1">
            <a:spLocks noGrp="1"/>
          </p:cNvSpPr>
          <p:nvPr>
            <p:ph type="title"/>
          </p:nvPr>
        </p:nvSpPr>
        <p:spPr>
          <a:xfrm>
            <a:off x="-980100" y="125225"/>
            <a:ext cx="74373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FORO 3</a:t>
            </a:r>
            <a:r>
              <a:rPr lang="es-EC" sz="2000">
                <a:solidFill>
                  <a:srgbClr val="2E75B5"/>
                </a:solidFill>
              </a:rPr>
              <a:t/>
            </a:r>
            <a:br>
              <a:rPr lang="es-EC" sz="2000">
                <a:solidFill>
                  <a:srgbClr val="2E75B5"/>
                </a:solidFill>
              </a:rPr>
            </a:br>
            <a:endParaRPr sz="2000">
              <a:solidFill>
                <a:srgbClr val="2E75B5"/>
              </a:solidFill>
            </a:endParaRPr>
          </a:p>
        </p:txBody>
      </p:sp>
      <p:sp>
        <p:nvSpPr>
          <p:cNvPr id="188" name="Google Shape;188;g5bf52634e6_0_16"/>
          <p:cNvSpPr txBox="1"/>
          <p:nvPr/>
        </p:nvSpPr>
        <p:spPr>
          <a:xfrm>
            <a:off x="455950" y="965291"/>
            <a:ext cx="5590008" cy="23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400" dirty="0">
                <a:solidFill>
                  <a:schemeClr val="dk1"/>
                </a:solidFill>
                <a:latin typeface="Calibri"/>
                <a:ea typeface="Calibri"/>
                <a:cs typeface="Calibri"/>
                <a:sym typeface="Calibri"/>
              </a:rPr>
              <a:t>SEDE: </a:t>
            </a:r>
            <a:r>
              <a:rPr lang="es-EC" sz="2400" dirty="0">
                <a:solidFill>
                  <a:srgbClr val="2E75B5"/>
                </a:solidFill>
                <a:latin typeface="Calibri"/>
                <a:ea typeface="Calibri"/>
                <a:cs typeface="Calibri"/>
                <a:sym typeface="Calibri"/>
              </a:rPr>
              <a:t>TUXTLA GUTIÉRREZ, CHIAPAS</a:t>
            </a:r>
            <a:endParaRPr sz="2400" dirty="0">
              <a:solidFill>
                <a:schemeClr val="dk1"/>
              </a:solidFill>
            </a:endParaRPr>
          </a:p>
          <a:p>
            <a:pPr marL="0" lvl="0" indent="0" algn="l" rtl="0">
              <a:spcBef>
                <a:spcPts val="0"/>
              </a:spcBef>
              <a:spcAft>
                <a:spcPts val="0"/>
              </a:spcAft>
              <a:buNone/>
            </a:pPr>
            <a:r>
              <a:rPr lang="es-EC" sz="2400" dirty="0">
                <a:solidFill>
                  <a:schemeClr val="dk1"/>
                </a:solidFill>
                <a:latin typeface="Calibri"/>
                <a:ea typeface="Calibri"/>
                <a:cs typeface="Calibri"/>
                <a:sym typeface="Calibri"/>
              </a:rPr>
              <a:t>FECHA: </a:t>
            </a:r>
            <a:r>
              <a:rPr lang="es-EC" sz="2400" dirty="0">
                <a:solidFill>
                  <a:srgbClr val="2E75B5"/>
                </a:solidFill>
                <a:latin typeface="Calibri"/>
                <a:ea typeface="Calibri"/>
                <a:cs typeface="Calibri"/>
                <a:sym typeface="Calibri"/>
              </a:rPr>
              <a:t>07 DE JUNIO </a:t>
            </a:r>
            <a:r>
              <a:rPr lang="es-EC" sz="2400" dirty="0">
                <a:solidFill>
                  <a:schemeClr val="dk1"/>
                </a:solidFill>
                <a:latin typeface="Calibri"/>
                <a:ea typeface="Calibri"/>
                <a:cs typeface="Calibri"/>
                <a:sym typeface="Calibri"/>
              </a:rPr>
              <a:t/>
            </a:r>
            <a:br>
              <a:rPr lang="es-EC" sz="2400" dirty="0">
                <a:solidFill>
                  <a:schemeClr val="dk1"/>
                </a:solidFill>
                <a:latin typeface="Calibri"/>
                <a:ea typeface="Calibri"/>
                <a:cs typeface="Calibri"/>
                <a:sym typeface="Calibri"/>
              </a:rPr>
            </a:br>
            <a:r>
              <a:rPr lang="es-EC" sz="2400" dirty="0">
                <a:solidFill>
                  <a:schemeClr val="dk1"/>
                </a:solidFill>
                <a:latin typeface="Calibri"/>
                <a:ea typeface="Calibri"/>
                <a:cs typeface="Calibri"/>
                <a:sym typeface="Calibri"/>
              </a:rPr>
              <a:t>ORGANIZADOR LOCAL:</a:t>
            </a:r>
            <a:r>
              <a:rPr lang="es-EC" sz="2400" dirty="0">
                <a:solidFill>
                  <a:srgbClr val="2E75B5"/>
                </a:solidFill>
                <a:latin typeface="Calibri"/>
                <a:ea typeface="Calibri"/>
                <a:cs typeface="Calibri"/>
                <a:sym typeface="Calibri"/>
              </a:rPr>
              <a:t> INESA, FUNDACIÓN CÁNTARO AZUL, MESA DE GOBERNANZA DEL AGUA .</a:t>
            </a:r>
            <a:br>
              <a:rPr lang="es-EC" sz="2400" dirty="0">
                <a:solidFill>
                  <a:srgbClr val="2E75B5"/>
                </a:solidFill>
                <a:latin typeface="Calibri"/>
                <a:ea typeface="Calibri"/>
                <a:cs typeface="Calibri"/>
                <a:sym typeface="Calibri"/>
              </a:rPr>
            </a:br>
            <a:r>
              <a:rPr lang="es-EC" sz="2400" dirty="0">
                <a:solidFill>
                  <a:schemeClr val="dk1"/>
                </a:solidFill>
                <a:latin typeface="Calibri"/>
                <a:ea typeface="Calibri"/>
                <a:cs typeface="Calibri"/>
                <a:sym typeface="Calibri"/>
              </a:rPr>
              <a:t>LOCACIÓN: </a:t>
            </a:r>
            <a:r>
              <a:rPr lang="es-EC" sz="2400" dirty="0">
                <a:solidFill>
                  <a:srgbClr val="2E75B5"/>
                </a:solidFill>
                <a:latin typeface="Calibri"/>
                <a:ea typeface="Calibri"/>
                <a:cs typeface="Calibri"/>
                <a:sym typeface="Calibri"/>
              </a:rPr>
              <a:t>UNIVERSIDAD DE CIENCIAS Y ARTES DE CHIAPAS (UNICHA)</a:t>
            </a:r>
            <a:endParaRPr sz="2400" dirty="0">
              <a:solidFill>
                <a:schemeClr val="dk1"/>
              </a:solidFill>
            </a:endParaRPr>
          </a:p>
          <a:p>
            <a:pPr marL="0" lvl="0" indent="0" algn="l" rtl="0">
              <a:spcBef>
                <a:spcPts val="0"/>
              </a:spcBef>
              <a:spcAft>
                <a:spcPts val="0"/>
              </a:spcAft>
              <a:buNone/>
            </a:pPr>
            <a:r>
              <a:rPr lang="es-EC" sz="2400" dirty="0">
                <a:solidFill>
                  <a:schemeClr val="dk1"/>
                </a:solidFill>
                <a:latin typeface="Calibri"/>
                <a:ea typeface="Calibri"/>
                <a:cs typeface="Calibri"/>
                <a:sym typeface="Calibri"/>
              </a:rPr>
              <a:t>TOTAL REGISTRADOS EN MESAS: </a:t>
            </a:r>
            <a:r>
              <a:rPr lang="es-EC" sz="2400" dirty="0">
                <a:solidFill>
                  <a:srgbClr val="2E75B5"/>
                </a:solidFill>
                <a:latin typeface="Calibri"/>
                <a:ea typeface="Calibri"/>
                <a:cs typeface="Calibri"/>
                <a:sym typeface="Calibri"/>
              </a:rPr>
              <a:t>184 </a:t>
            </a:r>
            <a:br>
              <a:rPr lang="es-EC" sz="2400" dirty="0">
                <a:solidFill>
                  <a:srgbClr val="2E75B5"/>
                </a:solidFill>
                <a:latin typeface="Calibri"/>
                <a:ea typeface="Calibri"/>
                <a:cs typeface="Calibri"/>
                <a:sym typeface="Calibri"/>
              </a:rPr>
            </a:br>
            <a:endParaRPr sz="2400" dirty="0"/>
          </a:p>
        </p:txBody>
      </p:sp>
      <p:sp>
        <p:nvSpPr>
          <p:cNvPr id="189" name="Google Shape;189;g5bf52634e6_0_16"/>
          <p:cNvSpPr txBox="1"/>
          <p:nvPr/>
        </p:nvSpPr>
        <p:spPr>
          <a:xfrm>
            <a:off x="5079400" y="4438450"/>
            <a:ext cx="1874700" cy="10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a:latin typeface="Calibri"/>
              <a:ea typeface="Calibri"/>
              <a:cs typeface="Calibri"/>
              <a:sym typeface="Calibri"/>
            </a:endParaRPr>
          </a:p>
        </p:txBody>
      </p:sp>
      <p:pic>
        <p:nvPicPr>
          <p:cNvPr id="190" name="Google Shape;190;g5bf52634e6_0_16"/>
          <p:cNvPicPr preferRelativeResize="0"/>
          <p:nvPr/>
        </p:nvPicPr>
        <p:blipFill rotWithShape="1">
          <a:blip r:embed="rId3">
            <a:alphaModFix/>
          </a:blip>
          <a:srcRect t="-7769" b="7770"/>
          <a:stretch/>
        </p:blipFill>
        <p:spPr>
          <a:xfrm>
            <a:off x="455950" y="3855656"/>
            <a:ext cx="4933101" cy="2774869"/>
          </a:xfrm>
          <a:prstGeom prst="rect">
            <a:avLst/>
          </a:prstGeom>
          <a:noFill/>
          <a:ln>
            <a:noFill/>
          </a:ln>
        </p:spPr>
      </p:pic>
      <p:pic>
        <p:nvPicPr>
          <p:cNvPr id="191" name="Google Shape;191;g5bf52634e6_0_16"/>
          <p:cNvPicPr preferRelativeResize="0"/>
          <p:nvPr/>
        </p:nvPicPr>
        <p:blipFill rotWithShape="1">
          <a:blip r:embed="rId4">
            <a:alphaModFix/>
          </a:blip>
          <a:srcRect l="-32" t="21989" r="1" b="16142"/>
          <a:stretch/>
        </p:blipFill>
        <p:spPr>
          <a:xfrm>
            <a:off x="6141493" y="965291"/>
            <a:ext cx="5746909" cy="32518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5bfcd27679_0_68" title="Chart"/>
          <p:cNvPicPr preferRelativeResize="0"/>
          <p:nvPr/>
        </p:nvPicPr>
        <p:blipFill>
          <a:blip r:embed="rId3">
            <a:alphaModFix/>
          </a:blip>
          <a:stretch>
            <a:fillRect/>
          </a:stretch>
        </p:blipFill>
        <p:spPr>
          <a:xfrm>
            <a:off x="7068552" y="734100"/>
            <a:ext cx="5130899" cy="2591225"/>
          </a:xfrm>
          <a:prstGeom prst="rect">
            <a:avLst/>
          </a:prstGeom>
          <a:noFill/>
          <a:ln>
            <a:noFill/>
          </a:ln>
        </p:spPr>
      </p:pic>
      <p:pic>
        <p:nvPicPr>
          <p:cNvPr id="197" name="Google Shape;197;g5bfcd27679_0_68" title="Chart"/>
          <p:cNvPicPr preferRelativeResize="0"/>
          <p:nvPr/>
        </p:nvPicPr>
        <p:blipFill rotWithShape="1">
          <a:blip r:embed="rId4">
            <a:alphaModFix/>
          </a:blip>
          <a:srcRect b="11229"/>
          <a:stretch/>
        </p:blipFill>
        <p:spPr>
          <a:xfrm>
            <a:off x="3085168" y="3168750"/>
            <a:ext cx="7443357" cy="3689249"/>
          </a:xfrm>
          <a:prstGeom prst="rect">
            <a:avLst/>
          </a:prstGeom>
          <a:noFill/>
          <a:ln>
            <a:noFill/>
          </a:ln>
        </p:spPr>
      </p:pic>
      <p:pic>
        <p:nvPicPr>
          <p:cNvPr id="198" name="Google Shape;198;g5bfcd27679_0_68" title="Chart"/>
          <p:cNvPicPr preferRelativeResize="0"/>
          <p:nvPr/>
        </p:nvPicPr>
        <p:blipFill rotWithShape="1">
          <a:blip r:embed="rId5">
            <a:alphaModFix/>
          </a:blip>
          <a:srcRect b="12018"/>
          <a:stretch/>
        </p:blipFill>
        <p:spPr>
          <a:xfrm>
            <a:off x="536350" y="734100"/>
            <a:ext cx="5303150" cy="2434641"/>
          </a:xfrm>
          <a:prstGeom prst="rect">
            <a:avLst/>
          </a:prstGeom>
          <a:noFill/>
          <a:ln>
            <a:noFill/>
          </a:ln>
        </p:spPr>
      </p:pic>
      <p:sp>
        <p:nvSpPr>
          <p:cNvPr id="199" name="Google Shape;199;g5bfcd27679_0_68"/>
          <p:cNvSpPr txBox="1">
            <a:spLocks noGrp="1"/>
          </p:cNvSpPr>
          <p:nvPr>
            <p:ph type="title"/>
          </p:nvPr>
        </p:nvSpPr>
        <p:spPr>
          <a:xfrm>
            <a:off x="7839538" y="1752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EDAD </a:t>
            </a:r>
            <a:endParaRPr sz="3000"/>
          </a:p>
        </p:txBody>
      </p:sp>
      <p:sp>
        <p:nvSpPr>
          <p:cNvPr id="200" name="Google Shape;200;g5bfcd27679_0_68"/>
          <p:cNvSpPr txBox="1">
            <a:spLocks noGrp="1"/>
          </p:cNvSpPr>
          <p:nvPr>
            <p:ph type="title"/>
          </p:nvPr>
        </p:nvSpPr>
        <p:spPr>
          <a:xfrm>
            <a:off x="557088" y="2514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SEXO</a:t>
            </a:r>
            <a:endParaRPr sz="3000"/>
          </a:p>
        </p:txBody>
      </p:sp>
      <p:sp>
        <p:nvSpPr>
          <p:cNvPr id="201" name="Google Shape;201;g5bfcd27679_0_68"/>
          <p:cNvSpPr txBox="1">
            <a:spLocks noGrp="1"/>
          </p:cNvSpPr>
          <p:nvPr>
            <p:ph type="title"/>
          </p:nvPr>
        </p:nvSpPr>
        <p:spPr>
          <a:xfrm>
            <a:off x="2491454" y="3039875"/>
            <a:ext cx="57618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SECTOR</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5bfcd27679_0_79"/>
          <p:cNvSpPr txBox="1"/>
          <p:nvPr/>
        </p:nvSpPr>
        <p:spPr>
          <a:xfrm>
            <a:off x="4983275" y="1146925"/>
            <a:ext cx="6938100" cy="51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3000">
                <a:solidFill>
                  <a:schemeClr val="dk1"/>
                </a:solidFill>
                <a:latin typeface="Calibri"/>
                <a:ea typeface="Calibri"/>
                <a:cs typeface="Calibri"/>
                <a:sym typeface="Calibri"/>
              </a:rPr>
              <a:t>Sobresale la necesidad de fortalecer los mecanismos de gobernanza y participación ciudadana en la gestión del agua, particularmente los comités comunitarios de agua. </a:t>
            </a:r>
            <a:endParaRPr sz="3000">
              <a:solidFill>
                <a:schemeClr val="dk1"/>
              </a:solidFill>
              <a:latin typeface="Calibri"/>
              <a:ea typeface="Calibri"/>
              <a:cs typeface="Calibri"/>
              <a:sym typeface="Calibri"/>
            </a:endParaRPr>
          </a:p>
          <a:p>
            <a:pPr marL="0" lvl="0" indent="0" algn="ctr" rtl="0">
              <a:spcBef>
                <a:spcPts val="0"/>
              </a:spcBef>
              <a:spcAft>
                <a:spcPts val="0"/>
              </a:spcAft>
              <a:buNone/>
            </a:pPr>
            <a:r>
              <a:rPr lang="es-EC" sz="3000">
                <a:solidFill>
                  <a:schemeClr val="dk1"/>
                </a:solidFill>
                <a:latin typeface="Calibri"/>
                <a:ea typeface="Calibri"/>
                <a:cs typeface="Calibri"/>
                <a:sym typeface="Calibri"/>
              </a:rPr>
              <a:t>Además, es necesario incrementar las acciones en saneamiento y en conservación de los ecosistemas hídricos.</a:t>
            </a:r>
            <a:endParaRPr sz="3000"/>
          </a:p>
        </p:txBody>
      </p:sp>
      <p:sp>
        <p:nvSpPr>
          <p:cNvPr id="207" name="Google Shape;207;g5bfcd27679_0_79"/>
          <p:cNvSpPr txBox="1">
            <a:spLocks noGrp="1"/>
          </p:cNvSpPr>
          <p:nvPr>
            <p:ph type="title"/>
          </p:nvPr>
        </p:nvSpPr>
        <p:spPr>
          <a:xfrm>
            <a:off x="838200" y="125224"/>
            <a:ext cx="105156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PARTICULARIDAD DEL FORO 3, Tuxtla </a:t>
            </a:r>
            <a:r>
              <a:rPr lang="es-EC" sz="2000">
                <a:solidFill>
                  <a:srgbClr val="2E75B5"/>
                </a:solidFill>
              </a:rPr>
              <a:t/>
            </a:r>
            <a:br>
              <a:rPr lang="es-EC" sz="2000">
                <a:solidFill>
                  <a:srgbClr val="2E75B5"/>
                </a:solidFill>
              </a:rPr>
            </a:br>
            <a:endParaRPr sz="2000">
              <a:solidFill>
                <a:srgbClr val="2E75B5"/>
              </a:solidFill>
            </a:endParaRPr>
          </a:p>
        </p:txBody>
      </p:sp>
      <p:sp>
        <p:nvSpPr>
          <p:cNvPr id="208" name="Google Shape;208;g5bfcd27679_0_79"/>
          <p:cNvSpPr txBox="1"/>
          <p:nvPr/>
        </p:nvSpPr>
        <p:spPr>
          <a:xfrm>
            <a:off x="1217775" y="3172625"/>
            <a:ext cx="1874700" cy="10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a:latin typeface="Calibri"/>
              <a:ea typeface="Calibri"/>
              <a:cs typeface="Calibri"/>
              <a:sym typeface="Calibri"/>
            </a:endParaRPr>
          </a:p>
        </p:txBody>
      </p:sp>
      <p:pic>
        <p:nvPicPr>
          <p:cNvPr id="209" name="Google Shape;209;g5bfcd27679_0_79"/>
          <p:cNvPicPr preferRelativeResize="0"/>
          <p:nvPr/>
        </p:nvPicPr>
        <p:blipFill>
          <a:blip r:embed="rId3">
            <a:alphaModFix/>
          </a:blip>
          <a:stretch>
            <a:fillRect/>
          </a:stretch>
        </p:blipFill>
        <p:spPr>
          <a:xfrm>
            <a:off x="138000" y="1612012"/>
            <a:ext cx="4845275" cy="3633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Google Shape;214;g5bf52634e6_0_38"/>
          <p:cNvGraphicFramePr/>
          <p:nvPr/>
        </p:nvGraphicFramePr>
        <p:xfrm>
          <a:off x="120138" y="228605"/>
          <a:ext cx="11951700" cy="6331020"/>
        </p:xfrm>
        <a:graphic>
          <a:graphicData uri="http://schemas.openxmlformats.org/drawingml/2006/table">
            <a:tbl>
              <a:tblPr firstRow="1" bandRow="1">
                <a:noFill/>
                <a:tableStyleId>{7EAB7E35-7E47-420C-BCCA-5A1D8EC1B022}</a:tableStyleId>
              </a:tblPr>
              <a:tblGrid>
                <a:gridCol w="4292675"/>
                <a:gridCol w="1290475"/>
                <a:gridCol w="1816225"/>
                <a:gridCol w="1358650"/>
                <a:gridCol w="1268925"/>
                <a:gridCol w="1924750"/>
              </a:tblGrid>
              <a:tr h="794725">
                <a:tc>
                  <a:txBody>
                    <a:bodyPr/>
                    <a:lstStyle/>
                    <a:p>
                      <a:pPr marL="0" marR="0" lvl="0" indent="0" algn="ctr" rtl="0">
                        <a:spcBef>
                          <a:spcPts val="0"/>
                        </a:spcBef>
                        <a:spcAft>
                          <a:spcPts val="0"/>
                        </a:spcAft>
                        <a:buNone/>
                      </a:pPr>
                      <a:r>
                        <a:rPr lang="es-EC"/>
                        <a:t>MESAS DE TRABAJO</a:t>
                      </a:r>
                      <a:endParaRPr/>
                    </a:p>
                  </a:txBody>
                  <a:tcPr marL="91450" marR="91450" marT="45725" marB="45725" anchor="ctr"/>
                </a:tc>
                <a:tc>
                  <a:txBody>
                    <a:bodyPr/>
                    <a:lstStyle/>
                    <a:p>
                      <a:pPr marL="0" marR="0" lvl="0" indent="0" algn="ctr" rtl="0">
                        <a:spcBef>
                          <a:spcPts val="0"/>
                        </a:spcBef>
                        <a:spcAft>
                          <a:spcPts val="0"/>
                        </a:spcAft>
                        <a:buNone/>
                      </a:pPr>
                      <a:r>
                        <a:rPr lang="es-EC"/>
                        <a:t>NÚMERO DE MESA</a:t>
                      </a:r>
                      <a:endParaRPr/>
                    </a:p>
                  </a:txBody>
                  <a:tcPr marL="91450" marR="91450" marT="45725" marB="45725" anchor="ctr"/>
                </a:tc>
                <a:tc>
                  <a:txBody>
                    <a:bodyPr/>
                    <a:lstStyle/>
                    <a:p>
                      <a:pPr marL="0" marR="0" lvl="0" indent="0" algn="ctr" rtl="0">
                        <a:spcBef>
                          <a:spcPts val="0"/>
                        </a:spcBef>
                        <a:spcAft>
                          <a:spcPts val="0"/>
                        </a:spcAft>
                        <a:buNone/>
                      </a:pPr>
                      <a:r>
                        <a:rPr lang="es-EC"/>
                        <a:t>TOTAL DE PARTICIPANTES POR MESA</a:t>
                      </a:r>
                      <a:endParaRPr/>
                    </a:p>
                  </a:txBody>
                  <a:tcPr marL="91450" marR="91450" marT="45725" marB="45725" anchor="ctr"/>
                </a:tc>
                <a:tc>
                  <a:txBody>
                    <a:bodyPr/>
                    <a:lstStyle/>
                    <a:p>
                      <a:pPr marL="0" marR="0" lvl="0" indent="0" algn="ctr" rtl="0">
                        <a:spcBef>
                          <a:spcPts val="0"/>
                        </a:spcBef>
                        <a:spcAft>
                          <a:spcPts val="0"/>
                        </a:spcAft>
                        <a:buNone/>
                      </a:pPr>
                      <a:r>
                        <a:rPr lang="es-EC"/>
                        <a:t>HOMBRES </a:t>
                      </a:r>
                      <a:endParaRPr/>
                    </a:p>
                  </a:txBody>
                  <a:tcPr marL="91450" marR="91450" marT="45725" marB="45725" anchor="ctr"/>
                </a:tc>
                <a:tc>
                  <a:txBody>
                    <a:bodyPr/>
                    <a:lstStyle/>
                    <a:p>
                      <a:pPr marL="0" marR="0" lvl="0" indent="0" algn="ctr" rtl="0">
                        <a:spcBef>
                          <a:spcPts val="0"/>
                        </a:spcBef>
                        <a:spcAft>
                          <a:spcPts val="0"/>
                        </a:spcAft>
                        <a:buNone/>
                      </a:pPr>
                      <a:r>
                        <a:rPr lang="es-EC"/>
                        <a:t>MUJERES  </a:t>
                      </a:r>
                      <a:endParaRPr/>
                    </a:p>
                  </a:txBody>
                  <a:tcPr marL="91450" marR="91450" marT="45725" marB="45725" anchor="ctr"/>
                </a:tc>
                <a:tc>
                  <a:txBody>
                    <a:bodyPr/>
                    <a:lstStyle/>
                    <a:p>
                      <a:pPr marL="0" marR="0" lvl="0" indent="0" algn="ctr" rtl="0">
                        <a:spcBef>
                          <a:spcPts val="0"/>
                        </a:spcBef>
                        <a:spcAft>
                          <a:spcPts val="0"/>
                        </a:spcAft>
                        <a:buNone/>
                      </a:pPr>
                      <a:r>
                        <a:rPr lang="es-EC"/>
                        <a:t>PROPUESTAS ADICIONALES ENTREGADAS </a:t>
                      </a:r>
                      <a:endParaRPr/>
                    </a:p>
                  </a:txBody>
                  <a:tcPr marL="91450" marR="91450" marT="45725" marB="45725" anchor="ctr"/>
                </a:tc>
              </a:tr>
              <a:tr h="492125">
                <a:tc>
                  <a:txBody>
                    <a:bodyPr/>
                    <a:lstStyle/>
                    <a:p>
                      <a:pPr marL="0" marR="0" lvl="0" indent="0" algn="ctr" rtl="0">
                        <a:spcBef>
                          <a:spcPts val="0"/>
                        </a:spcBef>
                        <a:spcAft>
                          <a:spcPts val="0"/>
                        </a:spcAft>
                        <a:buNone/>
                      </a:pPr>
                      <a:r>
                        <a:rPr lang="es-EC" sz="1600"/>
                        <a:t>Gobernanza y mecanismo de regulación de agua</a:t>
                      </a:r>
                      <a:endParaRPr sz="1600"/>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s-EC" sz="1600"/>
                        <a:t>1</a:t>
                      </a:r>
                      <a:endParaRPr sz="1600"/>
                    </a:p>
                  </a:txBody>
                  <a:tcPr marL="91450" marR="91450" marT="45725" marB="45725" anchor="ctr"/>
                </a:tc>
                <a:tc>
                  <a:txBody>
                    <a:bodyPr/>
                    <a:lstStyle/>
                    <a:p>
                      <a:pPr marL="0" marR="0" lvl="0" indent="0" algn="l" rtl="0">
                        <a:spcBef>
                          <a:spcPts val="0"/>
                        </a:spcBef>
                        <a:spcAft>
                          <a:spcPts val="0"/>
                        </a:spcAft>
                        <a:buNone/>
                      </a:pPr>
                      <a:r>
                        <a:rPr lang="es-EC" sz="1600"/>
                        <a:t>31</a:t>
                      </a:r>
                      <a:endParaRPr sz="1600"/>
                    </a:p>
                  </a:txBody>
                  <a:tcPr marL="91450" marR="91450" marT="45725" marB="45725" anchor="ctr"/>
                </a:tc>
                <a:tc>
                  <a:txBody>
                    <a:bodyPr/>
                    <a:lstStyle/>
                    <a:p>
                      <a:pPr marL="0" marR="0" lvl="0" indent="0" algn="l" rtl="0">
                        <a:spcBef>
                          <a:spcPts val="0"/>
                        </a:spcBef>
                        <a:spcAft>
                          <a:spcPts val="0"/>
                        </a:spcAft>
                        <a:buNone/>
                      </a:pPr>
                      <a:r>
                        <a:rPr lang="es-EC" sz="1600"/>
                        <a:t>22</a:t>
                      </a:r>
                      <a:endParaRPr sz="1600"/>
                    </a:p>
                  </a:txBody>
                  <a:tcPr marL="91450" marR="91450" marT="45725" marB="45725" anchor="ctr"/>
                </a:tc>
                <a:tc>
                  <a:txBody>
                    <a:bodyPr/>
                    <a:lstStyle/>
                    <a:p>
                      <a:pPr marL="0" marR="0" lvl="0" indent="0" algn="ctr" rtl="0">
                        <a:spcBef>
                          <a:spcPts val="0"/>
                        </a:spcBef>
                        <a:spcAft>
                          <a:spcPts val="0"/>
                        </a:spcAft>
                        <a:buNone/>
                      </a:pPr>
                      <a:r>
                        <a:rPr lang="es-EC" sz="1600"/>
                        <a:t>9</a:t>
                      </a:r>
                      <a:endParaRPr sz="1600"/>
                    </a:p>
                  </a:txBody>
                  <a:tcPr marL="91450" marR="91450" marT="45725" marB="45725" anchor="ctr"/>
                </a:tc>
                <a:tc rowSpan="12">
                  <a:txBody>
                    <a:bodyPr/>
                    <a:lstStyle/>
                    <a:p>
                      <a:pPr marL="0" lvl="0" indent="0" algn="l" rtl="0">
                        <a:spcBef>
                          <a:spcPts val="0"/>
                        </a:spcBef>
                        <a:spcAft>
                          <a:spcPts val="0"/>
                        </a:spcAft>
                        <a:buNone/>
                      </a:pPr>
                      <a:r>
                        <a:rPr lang="es-EC"/>
                        <a:t>Total: 4 </a:t>
                      </a:r>
                      <a:endParaRPr/>
                    </a:p>
                    <a:p>
                      <a:pPr marL="0" lvl="0" indent="0" algn="l" rtl="0">
                        <a:spcBef>
                          <a:spcPts val="0"/>
                        </a:spcBef>
                        <a:spcAft>
                          <a:spcPts val="0"/>
                        </a:spcAft>
                        <a:buNone/>
                      </a:pPr>
                      <a:r>
                        <a:rPr lang="es-EC"/>
                        <a:t>1 - Acta de asamblea</a:t>
                      </a:r>
                      <a:endParaRPr/>
                    </a:p>
                    <a:p>
                      <a:pPr marL="0" lvl="0" indent="0" algn="l" rtl="0">
                        <a:spcBef>
                          <a:spcPts val="0"/>
                        </a:spcBef>
                        <a:spcAft>
                          <a:spcPts val="0"/>
                        </a:spcAft>
                        <a:buNone/>
                      </a:pPr>
                      <a:r>
                        <a:rPr lang="es-EC"/>
                        <a:t>2 - Cartel con propuestas concretas de manejo de agua y suelo</a:t>
                      </a:r>
                      <a:endParaRPr/>
                    </a:p>
                    <a:p>
                      <a:pPr marL="0" lvl="0" indent="0" algn="l" rtl="0">
                        <a:spcBef>
                          <a:spcPts val="0"/>
                        </a:spcBef>
                        <a:spcAft>
                          <a:spcPts val="0"/>
                        </a:spcAft>
                        <a:buNone/>
                      </a:pPr>
                      <a:r>
                        <a:rPr lang="es-EC"/>
                        <a:t>3 - Documento con propuestas dirigido a la Comisión de recursos hidráulicos agua y saneamiento, así como al presidente de la república. </a:t>
                      </a:r>
                      <a:endParaRPr/>
                    </a:p>
                    <a:p>
                      <a:pPr marL="0" lvl="0" indent="0" algn="l" rtl="0">
                        <a:spcBef>
                          <a:spcPts val="0"/>
                        </a:spcBef>
                        <a:spcAft>
                          <a:spcPts val="0"/>
                        </a:spcAft>
                        <a:buNone/>
                      </a:pPr>
                      <a:r>
                        <a:rPr lang="es-EC"/>
                        <a:t>4 - Documento con observaciones y peticiones a la Comisión de recursos hidráulicos agua potable y saneamiento</a:t>
                      </a:r>
                      <a:endParaRPr/>
                    </a:p>
                  </a:txBody>
                  <a:tcPr marL="91450" marR="91450" marT="45725" marB="45725" anchor="ctr"/>
                </a:tc>
              </a:tr>
              <a:tr h="401675">
                <a:tc rowSpan="2">
                  <a:txBody>
                    <a:bodyPr/>
                    <a:lstStyle/>
                    <a:p>
                      <a:pPr marL="0" marR="0" lvl="0" indent="0" algn="l" rtl="0">
                        <a:spcBef>
                          <a:spcPts val="0"/>
                        </a:spcBef>
                        <a:spcAft>
                          <a:spcPts val="0"/>
                        </a:spcAft>
                        <a:buNone/>
                      </a:pPr>
                      <a:r>
                        <a:rPr lang="es-EC" sz="1600"/>
                        <a:t>Saneamiento y Contaminación</a:t>
                      </a:r>
                      <a:endParaRPr sz="1600"/>
                    </a:p>
                  </a:txBody>
                  <a:tcPr marL="91450" marR="91450" marT="45725" marB="45725" anchor="ctr"/>
                </a:tc>
                <a:tc>
                  <a:txBody>
                    <a:bodyPr/>
                    <a:lstStyle/>
                    <a:p>
                      <a:pPr marL="0" lvl="0" indent="0" algn="l" rtl="0">
                        <a:spcBef>
                          <a:spcPts val="0"/>
                        </a:spcBef>
                        <a:spcAft>
                          <a:spcPts val="0"/>
                        </a:spcAft>
                        <a:buClr>
                          <a:schemeClr val="dk1"/>
                        </a:buClr>
                        <a:buFont typeface="Arial"/>
                        <a:buNone/>
                      </a:pPr>
                      <a:r>
                        <a:rPr lang="es-EC" sz="1600"/>
                        <a:t>2 (a)</a:t>
                      </a:r>
                      <a:endParaRPr sz="1600"/>
                    </a:p>
                  </a:txBody>
                  <a:tcPr marL="91450" marR="91450" marT="45725" marB="45725" anchor="ctr"/>
                </a:tc>
                <a:tc>
                  <a:txBody>
                    <a:bodyPr/>
                    <a:lstStyle/>
                    <a:p>
                      <a:pPr marL="0" marR="0" lvl="0" indent="0" algn="ctr" rtl="0">
                        <a:spcBef>
                          <a:spcPts val="0"/>
                        </a:spcBef>
                        <a:spcAft>
                          <a:spcPts val="0"/>
                        </a:spcAft>
                        <a:buNone/>
                      </a:pPr>
                      <a:r>
                        <a:rPr lang="es-EC" sz="1600"/>
                        <a:t>23</a:t>
                      </a:r>
                      <a:endParaRPr sz="1600"/>
                    </a:p>
                  </a:txBody>
                  <a:tcPr marL="91450" marR="91450" marT="45725" marB="45725" anchor="ctr"/>
                </a:tc>
                <a:tc>
                  <a:txBody>
                    <a:bodyPr/>
                    <a:lstStyle/>
                    <a:p>
                      <a:pPr marL="0" marR="0" lvl="0" indent="0" algn="ctr" rtl="0">
                        <a:spcBef>
                          <a:spcPts val="0"/>
                        </a:spcBef>
                        <a:spcAft>
                          <a:spcPts val="0"/>
                        </a:spcAft>
                        <a:buNone/>
                      </a:pPr>
                      <a:r>
                        <a:rPr lang="es-EC" sz="1600"/>
                        <a:t>18</a:t>
                      </a:r>
                      <a:endParaRPr sz="1600"/>
                    </a:p>
                  </a:txBody>
                  <a:tcPr marL="91450" marR="91450" marT="45725" marB="45725" anchor="ctr"/>
                </a:tc>
                <a:tc>
                  <a:txBody>
                    <a:bodyPr/>
                    <a:lstStyle/>
                    <a:p>
                      <a:pPr marL="0" marR="0" lvl="0" indent="0" algn="ctr" rtl="0">
                        <a:spcBef>
                          <a:spcPts val="0"/>
                        </a:spcBef>
                        <a:spcAft>
                          <a:spcPts val="0"/>
                        </a:spcAft>
                        <a:buNone/>
                      </a:pPr>
                      <a:r>
                        <a:rPr lang="es-EC" sz="1600"/>
                        <a:t>5</a:t>
                      </a:r>
                      <a:endParaRPr sz="1600"/>
                    </a:p>
                  </a:txBody>
                  <a:tcPr marL="91450" marR="91450" marT="45725" marB="45725" anchor="ctr"/>
                </a:tc>
                <a:tc vMerge="1">
                  <a:txBody>
                    <a:bodyPr/>
                    <a:lstStyle/>
                    <a:p>
                      <a:endParaRPr lang="es-MX"/>
                    </a:p>
                  </a:txBody>
                  <a:tcPr/>
                </a:tc>
              </a:tr>
              <a:tr h="401675">
                <a:tc vMerge="1">
                  <a:txBody>
                    <a:bodyPr/>
                    <a:lstStyle/>
                    <a:p>
                      <a:endParaRPr lang="es-MX"/>
                    </a:p>
                  </a:txBody>
                  <a:tcPr/>
                </a:tc>
                <a:tc>
                  <a:txBody>
                    <a:bodyPr/>
                    <a:lstStyle/>
                    <a:p>
                      <a:pPr marL="0" lvl="0" indent="0" algn="l" rtl="0">
                        <a:spcBef>
                          <a:spcPts val="0"/>
                        </a:spcBef>
                        <a:spcAft>
                          <a:spcPts val="0"/>
                        </a:spcAft>
                        <a:buClr>
                          <a:schemeClr val="dk1"/>
                        </a:buClr>
                        <a:buFont typeface="Arial"/>
                        <a:buNone/>
                      </a:pPr>
                      <a:r>
                        <a:rPr lang="es-EC" sz="1600"/>
                        <a:t>2 (b)</a:t>
                      </a:r>
                      <a:endParaRPr sz="1600"/>
                    </a:p>
                  </a:txBody>
                  <a:tcPr marL="91450" marR="91450" marT="45725" marB="45725" anchor="ctr"/>
                </a:tc>
                <a:tc>
                  <a:txBody>
                    <a:bodyPr/>
                    <a:lstStyle/>
                    <a:p>
                      <a:pPr marL="0" marR="0" lvl="0" indent="0" algn="ctr" rtl="0">
                        <a:spcBef>
                          <a:spcPts val="0"/>
                        </a:spcBef>
                        <a:spcAft>
                          <a:spcPts val="0"/>
                        </a:spcAft>
                        <a:buNone/>
                      </a:pPr>
                      <a:r>
                        <a:rPr lang="es-EC" sz="1600"/>
                        <a:t>5</a:t>
                      </a:r>
                      <a:endParaRPr sz="1600"/>
                    </a:p>
                  </a:txBody>
                  <a:tcPr marL="91450" marR="91450" marT="45725" marB="45725" anchor="ctr"/>
                </a:tc>
                <a:tc>
                  <a:txBody>
                    <a:bodyPr/>
                    <a:lstStyle/>
                    <a:p>
                      <a:pPr marL="0" marR="0" lvl="0" indent="0" algn="ctr" rtl="0">
                        <a:spcBef>
                          <a:spcPts val="0"/>
                        </a:spcBef>
                        <a:spcAft>
                          <a:spcPts val="0"/>
                        </a:spcAft>
                        <a:buNone/>
                      </a:pPr>
                      <a:r>
                        <a:rPr lang="es-EC" sz="1600"/>
                        <a:t>2</a:t>
                      </a:r>
                      <a:endParaRPr sz="1600"/>
                    </a:p>
                  </a:txBody>
                  <a:tcPr marL="91450" marR="91450" marT="45725" marB="45725" anchor="ctr"/>
                </a:tc>
                <a:tc>
                  <a:txBody>
                    <a:bodyPr/>
                    <a:lstStyle/>
                    <a:p>
                      <a:pPr marL="0" marR="0" lvl="0" indent="0" algn="ctr" rtl="0">
                        <a:spcBef>
                          <a:spcPts val="0"/>
                        </a:spcBef>
                        <a:spcAft>
                          <a:spcPts val="0"/>
                        </a:spcAft>
                        <a:buNone/>
                      </a:pPr>
                      <a:r>
                        <a:rPr lang="es-EC" sz="1600"/>
                        <a:t>3</a:t>
                      </a:r>
                      <a:endParaRPr sz="1600"/>
                    </a:p>
                  </a:txBody>
                  <a:tcPr marL="91450" marR="91450" marT="45725" marB="45725" anchor="ctr"/>
                </a:tc>
                <a:tc vMerge="1">
                  <a:txBody>
                    <a:bodyPr/>
                    <a:lstStyle/>
                    <a:p>
                      <a:endParaRPr lang="es-MX"/>
                    </a:p>
                  </a:txBody>
                  <a:tcPr/>
                </a:tc>
              </a:tr>
              <a:tr h="492125">
                <a:tc>
                  <a:txBody>
                    <a:bodyPr/>
                    <a:lstStyle/>
                    <a:p>
                      <a:pPr marL="0" marR="0" lvl="0" indent="0" algn="l" rtl="0">
                        <a:lnSpc>
                          <a:spcPct val="100000"/>
                        </a:lnSpc>
                        <a:spcBef>
                          <a:spcPts val="0"/>
                        </a:spcBef>
                        <a:spcAft>
                          <a:spcPts val="0"/>
                        </a:spcAft>
                        <a:buClr>
                          <a:schemeClr val="dk1"/>
                        </a:buClr>
                        <a:buFont typeface="Arial"/>
                        <a:buNone/>
                      </a:pPr>
                      <a:r>
                        <a:rPr lang="es-EC" sz="1600"/>
                        <a:t>Agua y Ecosistemas</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3</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15</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10</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5</a:t>
                      </a:r>
                      <a:endParaRPr sz="1600"/>
                    </a:p>
                  </a:txBody>
                  <a:tcPr marL="91450" marR="91450" marT="45725" marB="45725" anchor="ctr"/>
                </a:tc>
                <a:tc vMerge="1">
                  <a:txBody>
                    <a:bodyPr/>
                    <a:lstStyle/>
                    <a:p>
                      <a:endParaRPr lang="es-MX"/>
                    </a:p>
                  </a:txBody>
                  <a:tcPr/>
                </a:tc>
              </a:tr>
              <a:tr h="549900">
                <a:tc>
                  <a:txBody>
                    <a:bodyPr/>
                    <a:lstStyle/>
                    <a:p>
                      <a:pPr marL="0" marR="0" lvl="0" indent="0" algn="l" rtl="0">
                        <a:lnSpc>
                          <a:spcPct val="100000"/>
                        </a:lnSpc>
                        <a:spcBef>
                          <a:spcPts val="0"/>
                        </a:spcBef>
                        <a:spcAft>
                          <a:spcPts val="0"/>
                        </a:spcAft>
                        <a:buClr>
                          <a:schemeClr val="dk1"/>
                        </a:buClr>
                        <a:buFont typeface="Arial"/>
                        <a:buNone/>
                      </a:pPr>
                      <a:r>
                        <a:rPr lang="es-EC" sz="1600"/>
                        <a:t>Cuencas transfronterizas</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4</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9</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4</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5</a:t>
                      </a:r>
                      <a:endParaRPr sz="1600"/>
                    </a:p>
                  </a:txBody>
                  <a:tcPr marL="91450" marR="91450" marT="45725" marB="45725" anchor="ctr"/>
                </a:tc>
                <a:tc vMerge="1">
                  <a:txBody>
                    <a:bodyPr/>
                    <a:lstStyle/>
                    <a:p>
                      <a:endParaRPr lang="es-MX"/>
                    </a:p>
                  </a:txBody>
                  <a:tcPr/>
                </a:tc>
              </a:tr>
              <a:tr h="394450">
                <a:tc>
                  <a:txBody>
                    <a:bodyPr/>
                    <a:lstStyle/>
                    <a:p>
                      <a:pPr marL="0" marR="0" lvl="0" indent="0" algn="l" rtl="0">
                        <a:lnSpc>
                          <a:spcPct val="100000"/>
                        </a:lnSpc>
                        <a:spcBef>
                          <a:spcPts val="0"/>
                        </a:spcBef>
                        <a:spcAft>
                          <a:spcPts val="0"/>
                        </a:spcAft>
                        <a:buClr>
                          <a:schemeClr val="dk1"/>
                        </a:buClr>
                        <a:buFont typeface="Arial"/>
                        <a:buNone/>
                      </a:pPr>
                      <a:r>
                        <a:rPr lang="es-EC" sz="1600"/>
                        <a:t>Organismos operadores y Planes de seguridad del Agua</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5</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21</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14</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7</a:t>
                      </a:r>
                      <a:endParaRPr sz="1600"/>
                    </a:p>
                  </a:txBody>
                  <a:tcPr marL="91450" marR="91450" marT="45725" marB="45725" anchor="ctr"/>
                </a:tc>
                <a:tc vMerge="1">
                  <a:txBody>
                    <a:bodyPr/>
                    <a:lstStyle/>
                    <a:p>
                      <a:endParaRPr lang="es-MX"/>
                    </a:p>
                  </a:txBody>
                  <a:tcPr/>
                </a:tc>
              </a:tr>
              <a:tr h="492125">
                <a:tc>
                  <a:txBody>
                    <a:bodyPr/>
                    <a:lstStyle/>
                    <a:p>
                      <a:pPr marL="0" marR="0" lvl="0" indent="0" algn="l" rtl="0">
                        <a:lnSpc>
                          <a:spcPct val="100000"/>
                        </a:lnSpc>
                        <a:spcBef>
                          <a:spcPts val="0"/>
                        </a:spcBef>
                        <a:spcAft>
                          <a:spcPts val="0"/>
                        </a:spcAft>
                        <a:buClr>
                          <a:schemeClr val="dk1"/>
                        </a:buClr>
                        <a:buFont typeface="Arial"/>
                        <a:buNone/>
                      </a:pPr>
                      <a:r>
                        <a:rPr lang="es-EC" sz="1600"/>
                        <a:t>Gestión Comunitaria del Agua</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6</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22</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15</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7</a:t>
                      </a:r>
                      <a:endParaRPr sz="1600"/>
                    </a:p>
                  </a:txBody>
                  <a:tcPr marL="91450" marR="91450" marT="45725" marB="45725" anchor="ctr"/>
                </a:tc>
                <a:tc vMerge="1">
                  <a:txBody>
                    <a:bodyPr/>
                    <a:lstStyle/>
                    <a:p>
                      <a:endParaRPr lang="es-MX"/>
                    </a:p>
                  </a:txBody>
                  <a:tcPr/>
                </a:tc>
              </a:tr>
              <a:tr h="492125">
                <a:tc>
                  <a:txBody>
                    <a:bodyPr/>
                    <a:lstStyle/>
                    <a:p>
                      <a:pPr marL="0" marR="0" lvl="0" indent="0" algn="l" rtl="0">
                        <a:lnSpc>
                          <a:spcPct val="100000"/>
                        </a:lnSpc>
                        <a:spcBef>
                          <a:spcPts val="0"/>
                        </a:spcBef>
                        <a:spcAft>
                          <a:spcPts val="0"/>
                        </a:spcAft>
                        <a:buClr>
                          <a:schemeClr val="dk1"/>
                        </a:buClr>
                        <a:buFont typeface="Arial"/>
                        <a:buNone/>
                      </a:pPr>
                      <a:r>
                        <a:rPr lang="es-EC" sz="1600"/>
                        <a:t>Administración del Agua</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7</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9</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8</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a:t>
                      </a:r>
                      <a:endParaRPr sz="1600"/>
                    </a:p>
                  </a:txBody>
                  <a:tcPr marL="91450" marR="91450" marT="45725" marB="45725" anchor="ctr"/>
                </a:tc>
                <a:tc vMerge="1">
                  <a:txBody>
                    <a:bodyPr/>
                    <a:lstStyle/>
                    <a:p>
                      <a:endParaRPr lang="es-MX"/>
                    </a:p>
                  </a:txBody>
                  <a:tcPr/>
                </a:tc>
              </a:tr>
              <a:tr h="395975">
                <a:tc>
                  <a:txBody>
                    <a:bodyPr/>
                    <a:lstStyle/>
                    <a:p>
                      <a:pPr marL="0" marR="0" lvl="0" indent="0" algn="l" rtl="0">
                        <a:lnSpc>
                          <a:spcPct val="100000"/>
                        </a:lnSpc>
                        <a:spcBef>
                          <a:spcPts val="0"/>
                        </a:spcBef>
                        <a:spcAft>
                          <a:spcPts val="0"/>
                        </a:spcAft>
                        <a:buClr>
                          <a:schemeClr val="dk1"/>
                        </a:buClr>
                        <a:buFont typeface="Arial"/>
                        <a:buNone/>
                      </a:pPr>
                      <a:r>
                        <a:rPr lang="es-EC" sz="1600"/>
                        <a:t>Cultura del Agua</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8</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25</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14</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11</a:t>
                      </a:r>
                      <a:endParaRPr sz="1600"/>
                    </a:p>
                  </a:txBody>
                  <a:tcPr marL="91450" marR="91450" marT="45725" marB="45725" anchor="ctr"/>
                </a:tc>
                <a:tc vMerge="1">
                  <a:txBody>
                    <a:bodyPr/>
                    <a:lstStyle/>
                    <a:p>
                      <a:endParaRPr lang="es-MX"/>
                    </a:p>
                  </a:txBody>
                  <a:tcPr/>
                </a:tc>
              </a:tr>
              <a:tr h="492125">
                <a:tc rowSpan="2">
                  <a:txBody>
                    <a:bodyPr/>
                    <a:lstStyle/>
                    <a:p>
                      <a:pPr marL="0" marR="0" lvl="0" indent="0" algn="l" rtl="0">
                        <a:lnSpc>
                          <a:spcPct val="100000"/>
                        </a:lnSpc>
                        <a:spcBef>
                          <a:spcPts val="0"/>
                        </a:spcBef>
                        <a:spcAft>
                          <a:spcPts val="0"/>
                        </a:spcAft>
                        <a:buClr>
                          <a:schemeClr val="dk1"/>
                        </a:buClr>
                        <a:buFont typeface="Arial"/>
                        <a:buNone/>
                      </a:pPr>
                      <a:r>
                        <a:rPr lang="es-EC" sz="1600"/>
                        <a:t>Cuencas y Usos del Agua</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9 (a)</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8</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5</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3</a:t>
                      </a:r>
                      <a:endParaRPr sz="1600"/>
                    </a:p>
                  </a:txBody>
                  <a:tcPr marL="91450" marR="91450" marT="45725" marB="45725" anchor="ctr"/>
                </a:tc>
                <a:tc vMerge="1">
                  <a:txBody>
                    <a:bodyPr/>
                    <a:lstStyle/>
                    <a:p>
                      <a:endParaRPr lang="es-MX"/>
                    </a:p>
                  </a:txBody>
                  <a:tcPr/>
                </a:tc>
              </a:tr>
              <a:tr h="412025">
                <a:tc vMerge="1">
                  <a:txBody>
                    <a:bodyPr/>
                    <a:lstStyle/>
                    <a:p>
                      <a:endParaRPr lang="es-MX"/>
                    </a:p>
                  </a:txBody>
                  <a:tcPr/>
                </a:tc>
                <a:tc>
                  <a:txBody>
                    <a:bodyPr/>
                    <a:lstStyle/>
                    <a:p>
                      <a:pPr marL="0" marR="0" lvl="0" indent="0" algn="l" rtl="0">
                        <a:lnSpc>
                          <a:spcPct val="100000"/>
                        </a:lnSpc>
                        <a:spcBef>
                          <a:spcPts val="0"/>
                        </a:spcBef>
                        <a:spcAft>
                          <a:spcPts val="0"/>
                        </a:spcAft>
                        <a:buClr>
                          <a:schemeClr val="dk1"/>
                        </a:buClr>
                        <a:buFont typeface="Arial"/>
                        <a:buNone/>
                      </a:pPr>
                      <a:r>
                        <a:rPr lang="es-EC" sz="1600"/>
                        <a:t>9 (b)</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15</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13</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2</a:t>
                      </a:r>
                      <a:endParaRPr sz="1600"/>
                    </a:p>
                  </a:txBody>
                  <a:tcPr marL="91450" marR="91450" marT="45725" marB="45725" anchor="ctr"/>
                </a:tc>
                <a:tc vMerge="1">
                  <a:txBody>
                    <a:bodyPr/>
                    <a:lstStyle/>
                    <a:p>
                      <a:endParaRPr lang="es-MX"/>
                    </a:p>
                  </a:txBody>
                  <a:tcPr/>
                </a:tc>
              </a:tr>
              <a:tr h="299850">
                <a:tc>
                  <a:txBody>
                    <a:bodyPr/>
                    <a:lstStyle/>
                    <a:p>
                      <a:pPr marL="0" marR="0" lvl="0" indent="0" algn="l" rtl="0">
                        <a:lnSpc>
                          <a:spcPct val="100000"/>
                        </a:lnSpc>
                        <a:spcBef>
                          <a:spcPts val="0"/>
                        </a:spcBef>
                        <a:spcAft>
                          <a:spcPts val="0"/>
                        </a:spcAft>
                        <a:buClr>
                          <a:schemeClr val="dk1"/>
                        </a:buClr>
                        <a:buFont typeface="Arial"/>
                        <a:buNone/>
                      </a:pPr>
                      <a:r>
                        <a:rPr lang="es-EC" sz="1600"/>
                        <a:t>Vulnerabilidad y Riesgo</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10</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14</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8</a:t>
                      </a:r>
                      <a:endParaRPr sz="1600"/>
                    </a:p>
                  </a:txBody>
                  <a:tcPr marL="91450" marR="91450" marT="45725" marB="45725" anchor="ctr"/>
                </a:tc>
                <a:tc>
                  <a:txBody>
                    <a:bodyPr/>
                    <a:lstStyle/>
                    <a:p>
                      <a:pPr marL="0" marR="0" lvl="0" indent="0" algn="l" rtl="0">
                        <a:lnSpc>
                          <a:spcPct val="100000"/>
                        </a:lnSpc>
                        <a:spcBef>
                          <a:spcPts val="0"/>
                        </a:spcBef>
                        <a:spcAft>
                          <a:spcPts val="0"/>
                        </a:spcAft>
                        <a:buClr>
                          <a:schemeClr val="dk1"/>
                        </a:buClr>
                        <a:buFont typeface="Arial"/>
                        <a:buNone/>
                      </a:pPr>
                      <a:r>
                        <a:rPr lang="es-EC" sz="1600"/>
                        <a:t>6</a:t>
                      </a:r>
                      <a:endParaRPr sz="1600"/>
                    </a:p>
                  </a:txBody>
                  <a:tcPr marL="91450" marR="91450" marT="45725" marB="45725" anchor="ctr"/>
                </a:tc>
                <a:tc vMerge="1">
                  <a:txBody>
                    <a:bodyPr/>
                    <a:lstStyle/>
                    <a:p>
                      <a:endParaRPr lang="es-MX"/>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5bf52634e6_0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graphicFrame>
        <p:nvGraphicFramePr>
          <p:cNvPr id="220" name="Google Shape;220;g5bf52634e6_0_42"/>
          <p:cNvGraphicFramePr/>
          <p:nvPr/>
        </p:nvGraphicFramePr>
        <p:xfrm>
          <a:off x="202092" y="185298"/>
          <a:ext cx="11787800" cy="6347534"/>
        </p:xfrm>
        <a:graphic>
          <a:graphicData uri="http://schemas.openxmlformats.org/drawingml/2006/table">
            <a:tbl>
              <a:tblPr firstRow="1" bandRow="1">
                <a:noFill/>
                <a:tableStyleId>{7EAB7E35-7E47-420C-BCCA-5A1D8EC1B022}</a:tableStyleId>
              </a:tblPr>
              <a:tblGrid>
                <a:gridCol w="1960150"/>
                <a:gridCol w="5325775"/>
                <a:gridCol w="4501875"/>
              </a:tblGrid>
              <a:tr h="400425">
                <a:tc gridSpan="3">
                  <a:txBody>
                    <a:bodyPr/>
                    <a:lstStyle/>
                    <a:p>
                      <a:pPr marL="0" lvl="0" indent="0" algn="ctr" rtl="0">
                        <a:lnSpc>
                          <a:spcPct val="90000"/>
                        </a:lnSpc>
                        <a:spcBef>
                          <a:spcPts val="0"/>
                        </a:spcBef>
                        <a:spcAft>
                          <a:spcPts val="0"/>
                        </a:spcAft>
                        <a:buClr>
                          <a:srgbClr val="2E75B5"/>
                        </a:buClr>
                        <a:buSzPts val="4000"/>
                        <a:buFont typeface="Calibri"/>
                        <a:buNone/>
                      </a:pPr>
                      <a:r>
                        <a:rPr lang="es-EC" sz="2400" b="0">
                          <a:solidFill>
                            <a:srgbClr val="4A86E8"/>
                          </a:solidFill>
                        </a:rPr>
                        <a:t>FORO 3: CONCLUSIONES GENERALES DE MESAS </a:t>
                      </a:r>
                      <a:endParaRPr sz="2400">
                        <a:solidFill>
                          <a:srgbClr val="4A86E8"/>
                        </a:solidFill>
                      </a:endParaRPr>
                    </a:p>
                  </a:txBody>
                  <a:tcPr marL="91450" marR="91450" marT="45725" marB="4572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FFFFFF"/>
                    </a:solidFill>
                  </a:tcPr>
                </a:tc>
                <a:tc hMerge="1">
                  <a:txBody>
                    <a:bodyPr/>
                    <a:lstStyle/>
                    <a:p>
                      <a:endParaRPr lang="es-MX"/>
                    </a:p>
                  </a:txBody>
                  <a:tcPr/>
                </a:tc>
                <a:tc hMerge="1">
                  <a:txBody>
                    <a:bodyPr/>
                    <a:lstStyle/>
                    <a:p>
                      <a:endParaRPr lang="es-MX"/>
                    </a:p>
                  </a:txBody>
                  <a:tcPr/>
                </a:tc>
              </a:tr>
              <a:tr h="714750">
                <a:tc>
                  <a:txBody>
                    <a:bodyPr/>
                    <a:lstStyle/>
                    <a:p>
                      <a:pPr marL="0" marR="0" lvl="0" indent="0" algn="ctr" rtl="0">
                        <a:spcBef>
                          <a:spcPts val="0"/>
                        </a:spcBef>
                        <a:spcAft>
                          <a:spcPts val="0"/>
                        </a:spcAft>
                        <a:buNone/>
                      </a:pPr>
                      <a:r>
                        <a:rPr lang="es-EC" sz="1800" b="1"/>
                        <a:t>NÚMERO DE MESA</a:t>
                      </a:r>
                      <a:endParaRPr sz="1800" b="1"/>
                    </a:p>
                  </a:txBody>
                  <a:tcPr marL="91450" marR="91450" marT="45725" marB="45725">
                    <a:lnT w="38100" cap="flat" cmpd="sng">
                      <a:solidFill>
                        <a:srgbClr val="666666"/>
                      </a:solidFill>
                      <a:prstDash val="solid"/>
                      <a:round/>
                      <a:headEnd type="none" w="sm" len="sm"/>
                      <a:tailEnd type="none" w="sm" len="sm"/>
                    </a:lnT>
                  </a:tcPr>
                </a:tc>
                <a:tc>
                  <a:txBody>
                    <a:bodyPr/>
                    <a:lstStyle/>
                    <a:p>
                      <a:pPr marL="0" marR="0" lvl="0" indent="0" algn="ctr" rtl="0">
                        <a:spcBef>
                          <a:spcPts val="0"/>
                        </a:spcBef>
                        <a:spcAft>
                          <a:spcPts val="0"/>
                        </a:spcAft>
                        <a:buNone/>
                      </a:pPr>
                      <a:r>
                        <a:rPr lang="es-EC" sz="1800" b="1"/>
                        <a:t>CONCLUSIÓN GENERAL  </a:t>
                      </a:r>
                      <a:endParaRPr sz="1800" b="1"/>
                    </a:p>
                    <a:p>
                      <a:pPr marL="0" marR="0" lvl="0" indent="0" algn="ctr" rtl="0">
                        <a:spcBef>
                          <a:spcPts val="0"/>
                        </a:spcBef>
                        <a:spcAft>
                          <a:spcPts val="0"/>
                        </a:spcAft>
                        <a:buNone/>
                      </a:pPr>
                      <a:r>
                        <a:rPr lang="es-EC" sz="1800" b="1"/>
                        <a:t>(RETO PRINCIPAL) </a:t>
                      </a:r>
                      <a:endParaRPr sz="1800" b="1"/>
                    </a:p>
                  </a:txBody>
                  <a:tcPr marL="91450" marR="91450" marT="45725" marB="45725">
                    <a:lnT w="38100" cap="flat" cmpd="sng">
                      <a:solidFill>
                        <a:srgbClr val="666666"/>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EC" sz="1800" b="1"/>
                        <a:t>PROPUESTA</a:t>
                      </a:r>
                      <a:endParaRPr sz="1800" b="1"/>
                    </a:p>
                  </a:txBody>
                  <a:tcPr marL="91450" marR="91450" marT="45725" marB="45725">
                    <a:lnT w="38100" cap="flat" cmpd="sng">
                      <a:solidFill>
                        <a:srgbClr val="666666"/>
                      </a:solidFill>
                      <a:prstDash val="solid"/>
                      <a:round/>
                      <a:headEnd type="none" w="sm" len="sm"/>
                      <a:tailEnd type="none" w="sm" len="sm"/>
                    </a:lnT>
                  </a:tcPr>
                </a:tc>
              </a:tr>
              <a:tr h="457650">
                <a:tc>
                  <a:txBody>
                    <a:bodyPr/>
                    <a:lstStyle/>
                    <a:p>
                      <a:pPr marL="0" marR="0" lvl="0" indent="0" algn="ctr" rtl="0">
                        <a:lnSpc>
                          <a:spcPct val="100000"/>
                        </a:lnSpc>
                        <a:spcBef>
                          <a:spcPts val="0"/>
                        </a:spcBef>
                        <a:spcAft>
                          <a:spcPts val="0"/>
                        </a:spcAft>
                        <a:buNone/>
                      </a:pPr>
                      <a:r>
                        <a:rPr lang="es-EC" sz="1800"/>
                        <a:t>1</a:t>
                      </a:r>
                      <a:endParaRPr sz="1800"/>
                    </a:p>
                  </a:txBody>
                  <a:tcPr marL="91450" marR="91450" marT="45725" marB="45725">
                    <a:lnR w="12700" cap="flat" cmpd="sng">
                      <a:solidFill>
                        <a:schemeClr val="lt1"/>
                      </a:solidFill>
                      <a:prstDash val="solid"/>
                      <a:round/>
                      <a:headEnd type="none" w="sm" len="sm"/>
                      <a:tailEnd type="none" w="sm" len="sm"/>
                    </a:lnR>
                    <a:solidFill>
                      <a:srgbClr val="E9EFF7"/>
                    </a:solidFill>
                  </a:tcPr>
                </a:tc>
                <a:tc>
                  <a:txBody>
                    <a:bodyPr/>
                    <a:lstStyle/>
                    <a:p>
                      <a:pPr marL="0" marR="0" lvl="0" indent="0" algn="ctr" rtl="0">
                        <a:lnSpc>
                          <a:spcPct val="100000"/>
                        </a:lnSpc>
                        <a:spcBef>
                          <a:spcPts val="0"/>
                        </a:spcBef>
                        <a:spcAft>
                          <a:spcPts val="0"/>
                        </a:spcAft>
                        <a:buNone/>
                      </a:pPr>
                      <a:r>
                        <a:rPr lang="es-EC" sz="1200"/>
                        <a:t>Lograr la participación efectiva y democrática de los diferentes actores y sectores involucrados en la gestión integrada del recurso hídrico a distintos niveles y escalas </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FF7"/>
                    </a:solidFill>
                  </a:tcPr>
                </a:tc>
                <a:tc>
                  <a:txBody>
                    <a:bodyPr/>
                    <a:lstStyle/>
                    <a:p>
                      <a:pPr marL="0" marR="0" lvl="0" indent="0" algn="ctr" rtl="0">
                        <a:lnSpc>
                          <a:spcPct val="100000"/>
                        </a:lnSpc>
                        <a:spcBef>
                          <a:spcPts val="0"/>
                        </a:spcBef>
                        <a:spcAft>
                          <a:spcPts val="0"/>
                        </a:spcAft>
                        <a:buNone/>
                      </a:pPr>
                      <a:r>
                        <a:rPr lang="es-EC" sz="1200"/>
                        <a:t>Reestructurar el sistema actual de participación social que propone la Ley de Aguas Nacionales y transitar a un modelo de participación integral y efectiva que abone a la GIRH  con una visión garantista del Derecho Humano al Agua y saneamiento, a través de sistemas oportunos y eficientes, de información, transparencia y rendición de cuentas </a:t>
                      </a:r>
                      <a:endParaRPr sz="1200"/>
                    </a:p>
                  </a:txBody>
                  <a:tcPr marL="91450" marR="91450" marT="45725" marB="45725">
                    <a:lnL w="12700" cap="flat" cmpd="sng">
                      <a:solidFill>
                        <a:schemeClr val="lt1"/>
                      </a:solidFill>
                      <a:prstDash val="solid"/>
                      <a:round/>
                      <a:headEnd type="none" w="sm" len="sm"/>
                      <a:tailEnd type="none" w="sm" len="sm"/>
                    </a:lnL>
                    <a:solidFill>
                      <a:srgbClr val="E9EFF7"/>
                    </a:solidFill>
                  </a:tcPr>
                </a:tc>
              </a:tr>
              <a:tr h="371925">
                <a:tc>
                  <a:txBody>
                    <a:bodyPr/>
                    <a:lstStyle/>
                    <a:p>
                      <a:pPr marL="0" marR="0" lvl="0" indent="0" algn="ctr" rtl="0">
                        <a:lnSpc>
                          <a:spcPct val="100000"/>
                        </a:lnSpc>
                        <a:spcBef>
                          <a:spcPts val="0"/>
                        </a:spcBef>
                        <a:spcAft>
                          <a:spcPts val="0"/>
                        </a:spcAft>
                        <a:buNone/>
                      </a:pPr>
                      <a:r>
                        <a:rPr lang="es-EC" sz="1800"/>
                        <a:t>2 (a)</a:t>
                      </a:r>
                      <a:endParaRPr sz="1800"/>
                    </a:p>
                  </a:txBody>
                  <a:tcPr marL="91450" marR="91450" marT="45725" marB="45725">
                    <a:solidFill>
                      <a:srgbClr val="D0DEEF"/>
                    </a:solidFill>
                  </a:tcPr>
                </a:tc>
                <a:tc>
                  <a:txBody>
                    <a:bodyPr/>
                    <a:lstStyle/>
                    <a:p>
                      <a:pPr marL="0" marR="0" lvl="0" indent="0" algn="ctr" rtl="0">
                        <a:lnSpc>
                          <a:spcPct val="100000"/>
                        </a:lnSpc>
                        <a:spcBef>
                          <a:spcPts val="0"/>
                        </a:spcBef>
                        <a:spcAft>
                          <a:spcPts val="0"/>
                        </a:spcAft>
                        <a:buNone/>
                      </a:pPr>
                      <a:r>
                        <a:rPr lang="es-EC" sz="1200"/>
                        <a:t>Falta de capacitación y presupuesto para la operación y mantenimiento de las PTAR´S. ya sea por corrupción como por falta de pago de los usuarios </a:t>
                      </a:r>
                      <a:endParaRPr sz="1200"/>
                    </a:p>
                  </a:txBody>
                  <a:tcPr marL="91450" marR="91450" marT="45725" marB="45725">
                    <a:lnT w="12700" cap="flat" cmpd="sng">
                      <a:solidFill>
                        <a:schemeClr val="lt1"/>
                      </a:solidFill>
                      <a:prstDash val="solid"/>
                      <a:round/>
                      <a:headEnd type="none" w="sm" len="sm"/>
                      <a:tailEnd type="none" w="sm" len="sm"/>
                    </a:lnT>
                    <a:solidFill>
                      <a:srgbClr val="D0DEEF"/>
                    </a:solidFill>
                  </a:tcPr>
                </a:tc>
                <a:tc>
                  <a:txBody>
                    <a:bodyPr/>
                    <a:lstStyle/>
                    <a:p>
                      <a:pPr marL="0" lvl="0" indent="0" algn="ctr" rtl="0">
                        <a:lnSpc>
                          <a:spcPct val="100000"/>
                        </a:lnSpc>
                        <a:spcBef>
                          <a:spcPts val="0"/>
                        </a:spcBef>
                        <a:spcAft>
                          <a:spcPts val="0"/>
                        </a:spcAft>
                        <a:buNone/>
                      </a:pPr>
                      <a:r>
                        <a:rPr lang="es-EC" sz="1200"/>
                        <a:t>Establecer un mayor porcentaje de presupuesto para saneamiento, desde el congreso de la unión, seguimiento a denuncias. Garantizar el saneamiento de las aguas residuales con tecnología adecuada. Ser más estrictos con el número de parámetros y LMP  de las NOM´S </a:t>
                      </a:r>
                      <a:endParaRPr sz="1200"/>
                    </a:p>
                  </a:txBody>
                  <a:tcPr marL="91450" marR="91450" marT="45725" marB="45725">
                    <a:solidFill>
                      <a:srgbClr val="D0DEEF"/>
                    </a:solidFill>
                  </a:tcPr>
                </a:tc>
              </a:tr>
              <a:tr h="371925">
                <a:tc>
                  <a:txBody>
                    <a:bodyPr/>
                    <a:lstStyle/>
                    <a:p>
                      <a:pPr marL="0" marR="0" lvl="0" indent="0" algn="ctr" rtl="0">
                        <a:lnSpc>
                          <a:spcPct val="100000"/>
                        </a:lnSpc>
                        <a:spcBef>
                          <a:spcPts val="0"/>
                        </a:spcBef>
                        <a:spcAft>
                          <a:spcPts val="0"/>
                        </a:spcAft>
                        <a:buNone/>
                      </a:pPr>
                      <a:r>
                        <a:rPr lang="es-EC" sz="1800"/>
                        <a:t>2 (b)</a:t>
                      </a:r>
                      <a:endParaRPr sz="1800"/>
                    </a:p>
                  </a:txBody>
                  <a:tcPr marL="91450" marR="91450" marT="45725" marB="45725"/>
                </a:tc>
                <a:tc>
                  <a:txBody>
                    <a:bodyPr/>
                    <a:lstStyle/>
                    <a:p>
                      <a:pPr marL="0" lvl="0" indent="0" algn="ctr" rtl="0">
                        <a:lnSpc>
                          <a:spcPct val="100000"/>
                        </a:lnSpc>
                        <a:spcBef>
                          <a:spcPts val="0"/>
                        </a:spcBef>
                        <a:spcAft>
                          <a:spcPts val="0"/>
                        </a:spcAft>
                        <a:buNone/>
                      </a:pPr>
                      <a:r>
                        <a:rPr lang="es-EC" sz="1200"/>
                        <a:t>Falta de continuidad a problemáticas relacionadas con el agua </a:t>
                      </a:r>
                      <a:endParaRPr sz="1200"/>
                    </a:p>
                  </a:txBody>
                  <a:tcPr marL="91450" marR="91450" marT="45725" marB="45725"/>
                </a:tc>
                <a:tc>
                  <a:txBody>
                    <a:bodyPr/>
                    <a:lstStyle/>
                    <a:p>
                      <a:pPr marL="0" lvl="0" indent="0" algn="ctr" rtl="0">
                        <a:lnSpc>
                          <a:spcPct val="100000"/>
                        </a:lnSpc>
                        <a:spcBef>
                          <a:spcPts val="0"/>
                        </a:spcBef>
                        <a:spcAft>
                          <a:spcPts val="0"/>
                        </a:spcAft>
                        <a:buNone/>
                      </a:pPr>
                      <a:r>
                        <a:rPr lang="es-EC" sz="1200"/>
                        <a:t>Crear un comité interinstitucional encargado del análisis de los temas relacionados con el agua </a:t>
                      </a:r>
                      <a:endParaRPr sz="1200"/>
                    </a:p>
                  </a:txBody>
                  <a:tcPr marL="91450" marR="91450" marT="45725" marB="45725"/>
                </a:tc>
              </a:tr>
              <a:tr h="400500">
                <a:tc>
                  <a:txBody>
                    <a:bodyPr/>
                    <a:lstStyle/>
                    <a:p>
                      <a:pPr marL="0" marR="0" lvl="0" indent="0" algn="ctr" rtl="0">
                        <a:lnSpc>
                          <a:spcPct val="100000"/>
                        </a:lnSpc>
                        <a:spcBef>
                          <a:spcPts val="0"/>
                        </a:spcBef>
                        <a:spcAft>
                          <a:spcPts val="0"/>
                        </a:spcAft>
                        <a:buNone/>
                      </a:pPr>
                      <a:r>
                        <a:rPr lang="es-EC" sz="1800"/>
                        <a:t>3 </a:t>
                      </a:r>
                      <a:endParaRPr sz="1800"/>
                    </a:p>
                  </a:txBody>
                  <a:tcPr marL="91450" marR="91450" marT="45725" marB="45725"/>
                </a:tc>
                <a:tc>
                  <a:txBody>
                    <a:bodyPr/>
                    <a:lstStyle/>
                    <a:p>
                      <a:pPr marL="0" lvl="0" indent="0" algn="ctr" rtl="0">
                        <a:lnSpc>
                          <a:spcPct val="100000"/>
                        </a:lnSpc>
                        <a:spcBef>
                          <a:spcPts val="0"/>
                        </a:spcBef>
                        <a:spcAft>
                          <a:spcPts val="0"/>
                        </a:spcAft>
                        <a:buNone/>
                      </a:pPr>
                      <a:r>
                        <a:rPr lang="es-EC" sz="1200"/>
                        <a:t>Conservar y restaurar los ecosistemas para garantizar la existencia del recurso hídrico y los bienes y servicios ambientales </a:t>
                      </a:r>
                      <a:endParaRPr sz="1200"/>
                    </a:p>
                  </a:txBody>
                  <a:tcPr marL="91450" marR="91450" marT="45725" marB="45725"/>
                </a:tc>
                <a:tc>
                  <a:txBody>
                    <a:bodyPr/>
                    <a:lstStyle/>
                    <a:p>
                      <a:pPr marL="0" lvl="0" indent="0" algn="ctr" rtl="0">
                        <a:lnSpc>
                          <a:spcPct val="100000"/>
                        </a:lnSpc>
                        <a:spcBef>
                          <a:spcPts val="0"/>
                        </a:spcBef>
                        <a:spcAft>
                          <a:spcPts val="0"/>
                        </a:spcAft>
                        <a:buNone/>
                      </a:pPr>
                      <a:r>
                        <a:rPr lang="es-EC" sz="1200"/>
                        <a:t>Que el orden de prelación sobre los usos del agua garanticen de manera prioritaria los derechos humanos y la protección, restauración y conservación de los ecosistemas, así como generar mecanismos ciudadanos para participar en la conservación y restauración de los mismos </a:t>
                      </a:r>
                      <a:endParaRPr sz="1200"/>
                    </a:p>
                  </a:txBody>
                  <a:tcPr marL="91450" marR="91450" marT="45725" marB="45725"/>
                </a:tc>
              </a:tr>
              <a:tr h="321100">
                <a:tc>
                  <a:txBody>
                    <a:bodyPr/>
                    <a:lstStyle/>
                    <a:p>
                      <a:pPr marL="0" marR="0" lvl="0" indent="0" algn="ctr" rtl="0">
                        <a:lnSpc>
                          <a:spcPct val="100000"/>
                        </a:lnSpc>
                        <a:spcBef>
                          <a:spcPts val="0"/>
                        </a:spcBef>
                        <a:spcAft>
                          <a:spcPts val="0"/>
                        </a:spcAft>
                        <a:buNone/>
                      </a:pPr>
                      <a:r>
                        <a:rPr lang="es-EC" sz="1800"/>
                        <a:t>4</a:t>
                      </a:r>
                      <a:endParaRPr sz="1800"/>
                    </a:p>
                  </a:txBody>
                  <a:tcPr marL="91450" marR="91450" marT="45725" marB="45725"/>
                </a:tc>
                <a:tc>
                  <a:txBody>
                    <a:bodyPr/>
                    <a:lstStyle/>
                    <a:p>
                      <a:pPr marL="0" lvl="0" indent="0" algn="ctr" rtl="0">
                        <a:lnSpc>
                          <a:spcPct val="100000"/>
                        </a:lnSpc>
                        <a:spcBef>
                          <a:spcPts val="0"/>
                        </a:spcBef>
                        <a:spcAft>
                          <a:spcPts val="0"/>
                        </a:spcAft>
                        <a:buNone/>
                      </a:pPr>
                      <a:r>
                        <a:rPr lang="es-EC" sz="1200"/>
                        <a:t>Una ley que incluya aguas superficiales, acuíferos. Deberían existir arreglos institucionales mexicanos para el sur y el norte con amplia participación social. Fomentar acuerdos binacionales, firmas y convenios y compartir la información</a:t>
                      </a:r>
                      <a:endParaRPr sz="1200"/>
                    </a:p>
                  </a:txBody>
                  <a:tcPr marL="91450" marR="91450" marT="45725" marB="45725"/>
                </a:tc>
                <a:tc>
                  <a:txBody>
                    <a:bodyPr/>
                    <a:lstStyle/>
                    <a:p>
                      <a:pPr marL="0" lvl="0" indent="0" algn="ctr" rtl="0">
                        <a:lnSpc>
                          <a:spcPct val="100000"/>
                        </a:lnSpc>
                        <a:spcBef>
                          <a:spcPts val="0"/>
                        </a:spcBef>
                        <a:spcAft>
                          <a:spcPts val="0"/>
                        </a:spcAft>
                        <a:buNone/>
                      </a:pPr>
                      <a:r>
                        <a:rPr lang="es-EC" sz="1200"/>
                        <a:t>Cada Cuenca debe ser gestionada de forma personalizada con la identidad de los habitantes. Para el Río Usumacinta resaltar la importancia del decreto de reserva del agua del 6 de junio de 2018</a:t>
                      </a:r>
                      <a:endParaRPr sz="1200"/>
                    </a:p>
                  </a:txBody>
                  <a:tcPr marL="91450" marR="91450" marT="45725" marB="45725"/>
                </a:tc>
              </a:tr>
              <a:tr h="429075">
                <a:tc>
                  <a:txBody>
                    <a:bodyPr/>
                    <a:lstStyle/>
                    <a:p>
                      <a:pPr marL="0" marR="0" lvl="0" indent="0" algn="ctr" rtl="0">
                        <a:lnSpc>
                          <a:spcPct val="100000"/>
                        </a:lnSpc>
                        <a:spcBef>
                          <a:spcPts val="0"/>
                        </a:spcBef>
                        <a:spcAft>
                          <a:spcPts val="0"/>
                        </a:spcAft>
                        <a:buNone/>
                      </a:pPr>
                      <a:r>
                        <a:rPr lang="es-EC" sz="1800"/>
                        <a:t>5</a:t>
                      </a:r>
                      <a:endParaRPr sz="1800"/>
                    </a:p>
                  </a:txBody>
                  <a:tcPr marL="91450" marR="91450" marT="45725" marB="45725"/>
                </a:tc>
                <a:tc>
                  <a:txBody>
                    <a:bodyPr/>
                    <a:lstStyle/>
                    <a:p>
                      <a:pPr marL="0" lvl="0" indent="0" algn="ctr" rtl="0">
                        <a:lnSpc>
                          <a:spcPct val="100000"/>
                        </a:lnSpc>
                        <a:spcBef>
                          <a:spcPts val="0"/>
                        </a:spcBef>
                        <a:spcAft>
                          <a:spcPts val="0"/>
                        </a:spcAft>
                        <a:buNone/>
                      </a:pPr>
                      <a:r>
                        <a:rPr lang="es-EC" sz="1200"/>
                        <a:t>Formar el consejo interinstitucional, es decir un organismo consultivo de gobierno que represente a todos los sectores de la población</a:t>
                      </a:r>
                      <a:endParaRPr sz="1200"/>
                    </a:p>
                  </a:txBody>
                  <a:tcPr marL="91450" marR="91450" marT="45725" marB="45725"/>
                </a:tc>
                <a:tc>
                  <a:txBody>
                    <a:bodyPr/>
                    <a:lstStyle/>
                    <a:p>
                      <a:pPr marL="0" lvl="0" indent="0" algn="ctr" rtl="0">
                        <a:lnSpc>
                          <a:spcPct val="100000"/>
                        </a:lnSpc>
                        <a:spcBef>
                          <a:spcPts val="0"/>
                        </a:spcBef>
                        <a:spcAft>
                          <a:spcPts val="0"/>
                        </a:spcAft>
                        <a:buNone/>
                      </a:pPr>
                      <a:r>
                        <a:rPr lang="es-EC" sz="1200"/>
                        <a:t>Capacitación y profesionalización del organismo operador </a:t>
                      </a:r>
                      <a:endParaRPr sz="1200"/>
                    </a:p>
                  </a:txBody>
                  <a:tcPr marL="91450" marR="91450" marT="45725" marB="45725"/>
                </a:tc>
              </a:tr>
              <a:tr h="343350">
                <a:tc>
                  <a:txBody>
                    <a:bodyPr/>
                    <a:lstStyle/>
                    <a:p>
                      <a:pPr marL="0" marR="0" lvl="0" indent="0" algn="ctr" rtl="0">
                        <a:lnSpc>
                          <a:spcPct val="100000"/>
                        </a:lnSpc>
                        <a:spcBef>
                          <a:spcPts val="0"/>
                        </a:spcBef>
                        <a:spcAft>
                          <a:spcPts val="0"/>
                        </a:spcAft>
                        <a:buNone/>
                      </a:pPr>
                      <a:r>
                        <a:rPr lang="es-EC" sz="1800"/>
                        <a:t>6</a:t>
                      </a:r>
                      <a:endParaRPr sz="1800"/>
                    </a:p>
                  </a:txBody>
                  <a:tcPr marL="91450" marR="91450" marT="45725" marB="45725"/>
                </a:tc>
                <a:tc>
                  <a:txBody>
                    <a:bodyPr/>
                    <a:lstStyle/>
                    <a:p>
                      <a:pPr marL="0" lvl="0" indent="0" algn="ctr" rtl="0">
                        <a:lnSpc>
                          <a:spcPct val="100000"/>
                        </a:lnSpc>
                        <a:spcBef>
                          <a:spcPts val="0"/>
                        </a:spcBef>
                        <a:spcAft>
                          <a:spcPts val="0"/>
                        </a:spcAft>
                        <a:buNone/>
                      </a:pPr>
                      <a:r>
                        <a:rPr lang="es-EC" sz="1200"/>
                        <a:t>No hay representación legal, no hay representación de la gestión comunitaria del agua en espacios de decisión, no tienen recursos, información y capacidades para </a:t>
                      </a:r>
                      <a:endParaRPr sz="1200"/>
                    </a:p>
                  </a:txBody>
                  <a:tcPr marL="91450" marR="91450" marT="45725" marB="45725"/>
                </a:tc>
                <a:tc>
                  <a:txBody>
                    <a:bodyPr/>
                    <a:lstStyle/>
                    <a:p>
                      <a:pPr marL="0" lvl="0" indent="0" algn="ctr" rtl="0">
                        <a:lnSpc>
                          <a:spcPct val="100000"/>
                        </a:lnSpc>
                        <a:spcBef>
                          <a:spcPts val="0"/>
                        </a:spcBef>
                        <a:spcAft>
                          <a:spcPts val="0"/>
                        </a:spcAft>
                        <a:buNone/>
                      </a:pPr>
                      <a:r>
                        <a:rPr lang="es-EC" sz="1200"/>
                        <a:t>Reconocer a la gestión comunitaria, sus virtudes, y capacidades, acercar información para la toma de decisiones. Ayuntamientos y gestión comunitaria trabajar </a:t>
                      </a:r>
                      <a:endParaRPr sz="1200"/>
                    </a:p>
                  </a:txBody>
                  <a:tcPr marL="91450" marR="91450" marT="45725" marB="457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88500" y="192550"/>
            <a:ext cx="12015000" cy="169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00"/>
              <a:buFont typeface="Arial"/>
              <a:buNone/>
            </a:pPr>
            <a:r>
              <a:rPr lang="es-EC" sz="2400">
                <a:latin typeface="Arial"/>
                <a:ea typeface="Arial"/>
                <a:cs typeface="Arial"/>
                <a:sym typeface="Arial"/>
              </a:rPr>
              <a:t/>
            </a:r>
            <a:br>
              <a:rPr lang="es-EC" sz="2400">
                <a:latin typeface="Arial"/>
                <a:ea typeface="Arial"/>
                <a:cs typeface="Arial"/>
                <a:sym typeface="Arial"/>
              </a:rPr>
            </a:br>
            <a:r>
              <a:rPr lang="es-EC" sz="2400"/>
              <a:t>En respuesta al interés de diversos actores de la ciudadanía y respondiendo al mandato de actualizar el marco legal del agua se han iniciado los Foros Regionales denominados: </a:t>
            </a:r>
            <a:endParaRPr sz="2400"/>
          </a:p>
          <a:p>
            <a:pPr marL="0" lvl="0" indent="0" algn="ctr" rtl="0">
              <a:lnSpc>
                <a:spcPct val="90000"/>
              </a:lnSpc>
              <a:spcBef>
                <a:spcPts val="0"/>
              </a:spcBef>
              <a:spcAft>
                <a:spcPts val="0"/>
              </a:spcAft>
              <a:buClr>
                <a:schemeClr val="dk1"/>
              </a:buClr>
              <a:buSzPts val="3000"/>
              <a:buFont typeface="Arial"/>
              <a:buNone/>
            </a:pPr>
            <a:endParaRPr sz="2400"/>
          </a:p>
          <a:p>
            <a:pPr marL="0" lvl="0" indent="0" algn="ctr" rtl="0">
              <a:lnSpc>
                <a:spcPct val="90000"/>
              </a:lnSpc>
              <a:spcBef>
                <a:spcPts val="0"/>
              </a:spcBef>
              <a:spcAft>
                <a:spcPts val="0"/>
              </a:spcAft>
              <a:buClr>
                <a:schemeClr val="dk1"/>
              </a:buClr>
              <a:buSzPts val="3000"/>
              <a:buFont typeface="Arial"/>
              <a:buNone/>
            </a:pPr>
            <a:r>
              <a:rPr lang="es-EC" sz="3600">
                <a:solidFill>
                  <a:srgbClr val="2E75B5"/>
                </a:solidFill>
              </a:rPr>
              <a:t>“Rumbo a la Construcción de una nueva Ley General de Aguas”</a:t>
            </a:r>
            <a:br>
              <a:rPr lang="es-EC" sz="3600">
                <a:solidFill>
                  <a:srgbClr val="2E75B5"/>
                </a:solidFill>
              </a:rPr>
            </a:br>
            <a:endParaRPr sz="3600" b="1">
              <a:solidFill>
                <a:srgbClr val="2E75B5"/>
              </a:solidFill>
            </a:endParaRPr>
          </a:p>
        </p:txBody>
      </p:sp>
      <p:sp>
        <p:nvSpPr>
          <p:cNvPr id="92" name="Google Shape;92;p1"/>
          <p:cNvSpPr txBox="1">
            <a:spLocks noGrp="1"/>
          </p:cNvSpPr>
          <p:nvPr>
            <p:ph type="body" idx="1"/>
          </p:nvPr>
        </p:nvSpPr>
        <p:spPr>
          <a:xfrm>
            <a:off x="839787" y="2288483"/>
            <a:ext cx="5157900" cy="452700"/>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ts val="2400"/>
              <a:buNone/>
            </a:pPr>
            <a:r>
              <a:rPr lang="es-EC" sz="3600" b="0">
                <a:solidFill>
                  <a:srgbClr val="2E75B5"/>
                </a:solidFill>
              </a:rPr>
              <a:t>Objetivo:</a:t>
            </a:r>
            <a:endParaRPr>
              <a:latin typeface="Calibri"/>
              <a:ea typeface="Calibri"/>
              <a:cs typeface="Calibri"/>
              <a:sym typeface="Calibri"/>
            </a:endParaRPr>
          </a:p>
        </p:txBody>
      </p:sp>
      <p:sp>
        <p:nvSpPr>
          <p:cNvPr id="93" name="Google Shape;93;p1"/>
          <p:cNvSpPr txBox="1">
            <a:spLocks noGrp="1"/>
          </p:cNvSpPr>
          <p:nvPr>
            <p:ph type="body" idx="2"/>
          </p:nvPr>
        </p:nvSpPr>
        <p:spPr>
          <a:xfrm>
            <a:off x="339825" y="2893625"/>
            <a:ext cx="5352900" cy="3684600"/>
          </a:xfrm>
          <a:prstGeom prst="rect">
            <a:avLst/>
          </a:prstGeom>
          <a:noFill/>
          <a:ln>
            <a:noFill/>
          </a:ln>
        </p:spPr>
        <p:txBody>
          <a:bodyPr spcFirstLastPara="1" wrap="square" lIns="91425" tIns="45700" rIns="91425" bIns="45700" anchor="t" anchorCtr="0">
            <a:normAutofit/>
          </a:bodyPr>
          <a:lstStyle/>
          <a:p>
            <a:pPr marL="228600" lvl="0" indent="-50800" algn="ctr" rtl="0">
              <a:lnSpc>
                <a:spcPct val="90000"/>
              </a:lnSpc>
              <a:spcBef>
                <a:spcPts val="0"/>
              </a:spcBef>
              <a:spcAft>
                <a:spcPts val="0"/>
              </a:spcAft>
              <a:buClr>
                <a:schemeClr val="dk1"/>
              </a:buClr>
              <a:buSzPts val="2800"/>
              <a:buNone/>
            </a:pPr>
            <a:r>
              <a:rPr lang="es-EC" sz="3000"/>
              <a:t>Entablar un diálogo abierto, incluyente y participativo entre actores de diferentes contextos del país, sobre los retos y propuestas en torno al agua, que nos permita construir e impulsar una nueva Ley General de Aguas.</a:t>
            </a:r>
            <a:endParaRPr sz="3000"/>
          </a:p>
        </p:txBody>
      </p:sp>
      <p:pic>
        <p:nvPicPr>
          <p:cNvPr id="94" name="Google Shape;94;p1"/>
          <p:cNvPicPr preferRelativeResize="0"/>
          <p:nvPr/>
        </p:nvPicPr>
        <p:blipFill>
          <a:blip r:embed="rId3">
            <a:alphaModFix/>
          </a:blip>
          <a:stretch>
            <a:fillRect/>
          </a:stretch>
        </p:blipFill>
        <p:spPr>
          <a:xfrm>
            <a:off x="6150087" y="2038750"/>
            <a:ext cx="5889514" cy="44171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aphicFrame>
        <p:nvGraphicFramePr>
          <p:cNvPr id="225" name="Google Shape;225;g5bfcd56a79_0_20"/>
          <p:cNvGraphicFramePr/>
          <p:nvPr/>
        </p:nvGraphicFramePr>
        <p:xfrm>
          <a:off x="202092" y="185298"/>
          <a:ext cx="11787800" cy="6009186"/>
        </p:xfrm>
        <a:graphic>
          <a:graphicData uri="http://schemas.openxmlformats.org/drawingml/2006/table">
            <a:tbl>
              <a:tblPr firstRow="1" bandRow="1">
                <a:noFill/>
                <a:tableStyleId>{7EAB7E35-7E47-420C-BCCA-5A1D8EC1B022}</a:tableStyleId>
              </a:tblPr>
              <a:tblGrid>
                <a:gridCol w="1960150"/>
                <a:gridCol w="5325775"/>
                <a:gridCol w="4501875"/>
              </a:tblGrid>
              <a:tr h="400425">
                <a:tc gridSpan="3">
                  <a:txBody>
                    <a:bodyPr/>
                    <a:lstStyle/>
                    <a:p>
                      <a:pPr marL="0" lvl="0" indent="0" algn="ctr" rtl="0">
                        <a:lnSpc>
                          <a:spcPct val="90000"/>
                        </a:lnSpc>
                        <a:spcBef>
                          <a:spcPts val="0"/>
                        </a:spcBef>
                        <a:spcAft>
                          <a:spcPts val="0"/>
                        </a:spcAft>
                        <a:buClr>
                          <a:srgbClr val="2E75B5"/>
                        </a:buClr>
                        <a:buSzPts val="4000"/>
                        <a:buFont typeface="Calibri"/>
                        <a:buNone/>
                      </a:pPr>
                      <a:r>
                        <a:rPr lang="es-EC" sz="2400" b="0">
                          <a:solidFill>
                            <a:srgbClr val="4A86E8"/>
                          </a:solidFill>
                        </a:rPr>
                        <a:t>FORO 3: CONCLUSIONES GENERALES DE MESAS </a:t>
                      </a:r>
                      <a:endParaRPr sz="2400">
                        <a:solidFill>
                          <a:srgbClr val="4A86E8"/>
                        </a:solidFill>
                      </a:endParaRPr>
                    </a:p>
                  </a:txBody>
                  <a:tcPr marL="91450" marR="91450" marT="45725" marB="45725">
                    <a:lnL w="12700" cap="flat" cmpd="sng">
                      <a:solidFill>
                        <a:srgbClr val="666666"/>
                      </a:solidFill>
                      <a:prstDash val="solid"/>
                      <a:round/>
                      <a:headEnd type="none" w="sm" len="sm"/>
                      <a:tailEnd type="none" w="sm" len="sm"/>
                    </a:lnL>
                    <a:lnR w="12700" cap="flat" cmpd="sng">
                      <a:solidFill>
                        <a:srgbClr val="666666"/>
                      </a:solidFill>
                      <a:prstDash val="solid"/>
                      <a:round/>
                      <a:headEnd type="none" w="sm" len="sm"/>
                      <a:tailEnd type="none" w="sm" len="sm"/>
                    </a:lnR>
                    <a:lnT w="127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FFFFFF"/>
                    </a:solidFill>
                  </a:tcPr>
                </a:tc>
                <a:tc hMerge="1">
                  <a:txBody>
                    <a:bodyPr/>
                    <a:lstStyle/>
                    <a:p>
                      <a:endParaRPr lang="es-MX"/>
                    </a:p>
                  </a:txBody>
                  <a:tcPr/>
                </a:tc>
                <a:tc hMerge="1">
                  <a:txBody>
                    <a:bodyPr/>
                    <a:lstStyle/>
                    <a:p>
                      <a:endParaRPr lang="es-MX"/>
                    </a:p>
                  </a:txBody>
                  <a:tcPr/>
                </a:tc>
              </a:tr>
              <a:tr h="714750">
                <a:tc>
                  <a:txBody>
                    <a:bodyPr/>
                    <a:lstStyle/>
                    <a:p>
                      <a:pPr marL="0" marR="0" lvl="0" indent="0" algn="ctr" rtl="0">
                        <a:spcBef>
                          <a:spcPts val="0"/>
                        </a:spcBef>
                        <a:spcAft>
                          <a:spcPts val="0"/>
                        </a:spcAft>
                        <a:buNone/>
                      </a:pPr>
                      <a:r>
                        <a:rPr lang="es-EC" sz="1800" b="1"/>
                        <a:t>NÚMERO DE MESA</a:t>
                      </a:r>
                      <a:endParaRPr sz="1800" b="1"/>
                    </a:p>
                  </a:txBody>
                  <a:tcPr marL="91450" marR="91450" marT="45725" marB="45725">
                    <a:lnT w="38100" cap="flat" cmpd="sng">
                      <a:solidFill>
                        <a:srgbClr val="666666"/>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EC" sz="1800" b="1"/>
                        <a:t>CONCLUSIÓN GENERAL  </a:t>
                      </a:r>
                      <a:endParaRPr sz="1800" b="1"/>
                    </a:p>
                    <a:p>
                      <a:pPr marL="0" marR="0" lvl="0" indent="0" algn="ctr" rtl="0">
                        <a:spcBef>
                          <a:spcPts val="0"/>
                        </a:spcBef>
                        <a:spcAft>
                          <a:spcPts val="0"/>
                        </a:spcAft>
                        <a:buNone/>
                      </a:pPr>
                      <a:r>
                        <a:rPr lang="es-EC" sz="1800" b="1"/>
                        <a:t>(RETO PRINCIPAL) </a:t>
                      </a:r>
                      <a:endParaRPr sz="1800" b="1"/>
                    </a:p>
                  </a:txBody>
                  <a:tcPr marL="91450" marR="91450" marT="45725" marB="45725">
                    <a:lnT w="38100" cap="flat" cmpd="sng">
                      <a:solidFill>
                        <a:srgbClr val="666666"/>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EC" sz="1800" b="1"/>
                        <a:t>PROPUESTA</a:t>
                      </a:r>
                      <a:endParaRPr sz="1800" b="1"/>
                    </a:p>
                  </a:txBody>
                  <a:tcPr marL="91450" marR="91450" marT="45725" marB="45725">
                    <a:lnT w="38100" cap="flat" cmpd="sng">
                      <a:solidFill>
                        <a:srgbClr val="666666"/>
                      </a:solidFill>
                      <a:prstDash val="solid"/>
                      <a:round/>
                      <a:headEnd type="none" w="sm" len="sm"/>
                      <a:tailEnd type="none" w="sm" len="sm"/>
                    </a:lnT>
                    <a:lnB w="12700" cap="flat" cmpd="sng">
                      <a:solidFill>
                        <a:schemeClr val="lt1"/>
                      </a:solidFill>
                      <a:prstDash val="solid"/>
                      <a:round/>
                      <a:headEnd type="none" w="sm" len="sm"/>
                      <a:tailEnd type="none" w="sm" len="sm"/>
                    </a:lnB>
                  </a:tcPr>
                </a:tc>
              </a:tr>
              <a:tr h="457650">
                <a:tc>
                  <a:txBody>
                    <a:bodyPr/>
                    <a:lstStyle/>
                    <a:p>
                      <a:pPr marL="0" marR="0" lvl="0" indent="0" algn="ctr" rtl="0">
                        <a:lnSpc>
                          <a:spcPct val="115000"/>
                        </a:lnSpc>
                        <a:spcBef>
                          <a:spcPts val="0"/>
                        </a:spcBef>
                        <a:spcAft>
                          <a:spcPts val="0"/>
                        </a:spcAft>
                        <a:buNone/>
                      </a:pPr>
                      <a:r>
                        <a:rPr lang="es-EC" sz="1800"/>
                        <a:t>7</a:t>
                      </a: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EC" sz="1800"/>
                        <a:t>Modificación de la ley de acuerdo a cada región y caso específico</a:t>
                      </a: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EC" sz="1800"/>
                        <a:t>Una ley que contemple las diferencias regionales, naturales y socioeconómicas y de fácil aplicación, que además contemple a los diferentes grupos étnicos </a:t>
                      </a: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457650">
                <a:tc>
                  <a:txBody>
                    <a:bodyPr/>
                    <a:lstStyle/>
                    <a:p>
                      <a:pPr marL="0" marR="0" lvl="0" indent="0" algn="ctr" rtl="0">
                        <a:lnSpc>
                          <a:spcPct val="115000"/>
                        </a:lnSpc>
                        <a:spcBef>
                          <a:spcPts val="0"/>
                        </a:spcBef>
                        <a:spcAft>
                          <a:spcPts val="0"/>
                        </a:spcAft>
                        <a:buNone/>
                      </a:pPr>
                      <a:r>
                        <a:rPr lang="es-EC" sz="1800"/>
                        <a:t>8</a:t>
                      </a: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EC" sz="1800"/>
                        <a:t>Cultura equivocada del agua </a:t>
                      </a: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EC" sz="1800"/>
                        <a:t>Crear una institución que se encargue de la difusión de Cultura del Agua, con campañas de sensibilización, promoviendo la </a:t>
                      </a: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r h="457650">
                <a:tc>
                  <a:txBody>
                    <a:bodyPr/>
                    <a:lstStyle/>
                    <a:p>
                      <a:pPr marL="0" marR="0" lvl="0" indent="0" algn="ctr" rtl="0">
                        <a:lnSpc>
                          <a:spcPct val="115000"/>
                        </a:lnSpc>
                        <a:spcBef>
                          <a:spcPts val="0"/>
                        </a:spcBef>
                        <a:spcAft>
                          <a:spcPts val="0"/>
                        </a:spcAft>
                        <a:buNone/>
                      </a:pPr>
                      <a:r>
                        <a:rPr lang="es-EC" sz="1800"/>
                        <a:t>9 (a)</a:t>
                      </a:r>
                      <a:endParaRPr sz="1800"/>
                    </a:p>
                  </a:txBody>
                  <a:tcPr marL="91450" marR="91450" marT="45725" marB="45725">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solidFill>
                      <a:srgbClr val="E9EFF7"/>
                    </a:solidFill>
                  </a:tcPr>
                </a:tc>
                <a:tc>
                  <a:txBody>
                    <a:bodyPr/>
                    <a:lstStyle/>
                    <a:p>
                      <a:pPr marL="0" marR="0" lvl="0" indent="0" algn="ctr" rtl="0">
                        <a:lnSpc>
                          <a:spcPct val="115000"/>
                        </a:lnSpc>
                        <a:spcBef>
                          <a:spcPts val="0"/>
                        </a:spcBef>
                        <a:spcAft>
                          <a:spcPts val="0"/>
                        </a:spcAft>
                        <a:buNone/>
                      </a:pPr>
                      <a:r>
                        <a:rPr lang="es-EC" sz="1800"/>
                        <a:t>Politización</a:t>
                      </a: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FF7"/>
                    </a:solidFill>
                  </a:tcPr>
                </a:tc>
                <a:tc>
                  <a:txBody>
                    <a:bodyPr/>
                    <a:lstStyle/>
                    <a:p>
                      <a:pPr marL="0" marR="0" lvl="0" indent="0" algn="ctr" rtl="0">
                        <a:lnSpc>
                          <a:spcPct val="115000"/>
                        </a:lnSpc>
                        <a:spcBef>
                          <a:spcPts val="0"/>
                        </a:spcBef>
                        <a:spcAft>
                          <a:spcPts val="0"/>
                        </a:spcAft>
                        <a:buNone/>
                      </a:pPr>
                      <a:r>
                        <a:rPr lang="es-EC" sz="1800"/>
                        <a:t>Actualizar la ley e incluir la integración de la sociedad en la toma de decisiones </a:t>
                      </a:r>
                      <a:endParaRPr sz="1800"/>
                    </a:p>
                  </a:txBody>
                  <a:tcPr marL="91450" marR="91450" marT="45725" marB="45725">
                    <a:lnL w="127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solidFill>
                      <a:srgbClr val="E9EFF7"/>
                    </a:solidFill>
                  </a:tcPr>
                </a:tc>
              </a:tr>
              <a:tr h="371925">
                <a:tc>
                  <a:txBody>
                    <a:bodyPr/>
                    <a:lstStyle/>
                    <a:p>
                      <a:pPr marL="0" marR="0" lvl="0" indent="0" algn="ctr" rtl="0">
                        <a:lnSpc>
                          <a:spcPct val="115000"/>
                        </a:lnSpc>
                        <a:spcBef>
                          <a:spcPts val="0"/>
                        </a:spcBef>
                        <a:spcAft>
                          <a:spcPts val="0"/>
                        </a:spcAft>
                        <a:buNone/>
                      </a:pPr>
                      <a:r>
                        <a:rPr lang="es-EC" sz="1800"/>
                        <a:t>9 (b)</a:t>
                      </a:r>
                      <a:endParaRPr sz="1800"/>
                    </a:p>
                  </a:txBody>
                  <a:tcPr marL="91450" marR="91450" marT="45725" marB="45725">
                    <a:solidFill>
                      <a:srgbClr val="D0DEEF"/>
                    </a:solidFill>
                  </a:tcPr>
                </a:tc>
                <a:tc>
                  <a:txBody>
                    <a:bodyPr/>
                    <a:lstStyle/>
                    <a:p>
                      <a:pPr marL="0" marR="0" lvl="0" indent="0" algn="ctr" rtl="0">
                        <a:lnSpc>
                          <a:spcPct val="115000"/>
                        </a:lnSpc>
                        <a:spcBef>
                          <a:spcPts val="0"/>
                        </a:spcBef>
                        <a:spcAft>
                          <a:spcPts val="0"/>
                        </a:spcAft>
                        <a:buNone/>
                      </a:pPr>
                      <a:r>
                        <a:rPr lang="es-EC" sz="1800"/>
                        <a:t>Recuperación de las microcuencas</a:t>
                      </a:r>
                      <a:endParaRPr sz="1800"/>
                    </a:p>
                  </a:txBody>
                  <a:tcPr marL="91450" marR="91450" marT="45725" marB="45725">
                    <a:lnT w="12700" cap="flat" cmpd="sng">
                      <a:solidFill>
                        <a:schemeClr val="lt1"/>
                      </a:solidFill>
                      <a:prstDash val="solid"/>
                      <a:round/>
                      <a:headEnd type="none" w="sm" len="sm"/>
                      <a:tailEnd type="none" w="sm" len="sm"/>
                    </a:lnT>
                    <a:solidFill>
                      <a:srgbClr val="D0DEEF"/>
                    </a:solidFill>
                  </a:tcPr>
                </a:tc>
                <a:tc>
                  <a:txBody>
                    <a:bodyPr/>
                    <a:lstStyle/>
                    <a:p>
                      <a:pPr marL="0" marR="0" lvl="0" indent="0" algn="ctr" rtl="0">
                        <a:lnSpc>
                          <a:spcPct val="115000"/>
                        </a:lnSpc>
                        <a:spcBef>
                          <a:spcPts val="0"/>
                        </a:spcBef>
                        <a:spcAft>
                          <a:spcPts val="0"/>
                        </a:spcAft>
                        <a:buNone/>
                      </a:pPr>
                      <a:r>
                        <a:rPr lang="es-EC" sz="1800"/>
                        <a:t>Trabajo en conjunto, reforestación y saneamiento</a:t>
                      </a:r>
                      <a:endParaRPr sz="1800"/>
                    </a:p>
                  </a:txBody>
                  <a:tcPr marL="91450" marR="91450" marT="45725" marB="45725">
                    <a:solidFill>
                      <a:srgbClr val="D0DEEF"/>
                    </a:solidFill>
                  </a:tcPr>
                </a:tc>
              </a:tr>
              <a:tr h="371925">
                <a:tc>
                  <a:txBody>
                    <a:bodyPr/>
                    <a:lstStyle/>
                    <a:p>
                      <a:pPr marL="0" marR="0" lvl="0" indent="0" algn="ctr" rtl="0">
                        <a:lnSpc>
                          <a:spcPct val="115000"/>
                        </a:lnSpc>
                        <a:spcBef>
                          <a:spcPts val="0"/>
                        </a:spcBef>
                        <a:spcAft>
                          <a:spcPts val="0"/>
                        </a:spcAft>
                        <a:buNone/>
                      </a:pPr>
                      <a:r>
                        <a:rPr lang="es-EC" sz="1800"/>
                        <a:t>10 </a:t>
                      </a:r>
                      <a:endParaRPr sz="1200"/>
                    </a:p>
                  </a:txBody>
                  <a:tcPr marL="91450" marR="91450" marT="45725" marB="45725">
                    <a:solidFill>
                      <a:srgbClr val="E9EFF7"/>
                    </a:solidFill>
                  </a:tcPr>
                </a:tc>
                <a:tc>
                  <a:txBody>
                    <a:bodyPr/>
                    <a:lstStyle/>
                    <a:p>
                      <a:pPr marL="0" marR="0" lvl="0" indent="0" algn="ctr" rtl="0">
                        <a:lnSpc>
                          <a:spcPct val="115000"/>
                        </a:lnSpc>
                        <a:spcBef>
                          <a:spcPts val="0"/>
                        </a:spcBef>
                        <a:spcAft>
                          <a:spcPts val="0"/>
                        </a:spcAft>
                        <a:buNone/>
                      </a:pPr>
                      <a:r>
                        <a:rPr lang="es-EC" sz="1800"/>
                        <a:t>Falta de aplicación del estado de derecho</a:t>
                      </a:r>
                      <a:endParaRPr sz="1800"/>
                    </a:p>
                  </a:txBody>
                  <a:tcPr marL="91450" marR="91450" marT="45725" marB="45725">
                    <a:solidFill>
                      <a:srgbClr val="E9EFF7"/>
                    </a:solidFill>
                  </a:tcPr>
                </a:tc>
                <a:tc>
                  <a:txBody>
                    <a:bodyPr/>
                    <a:lstStyle/>
                    <a:p>
                      <a:pPr marL="0" marR="0" lvl="0" indent="0" algn="ctr" rtl="0">
                        <a:lnSpc>
                          <a:spcPct val="115000"/>
                        </a:lnSpc>
                        <a:spcBef>
                          <a:spcPts val="0"/>
                        </a:spcBef>
                        <a:spcAft>
                          <a:spcPts val="0"/>
                        </a:spcAft>
                        <a:buNone/>
                      </a:pPr>
                      <a:r>
                        <a:rPr lang="es-EC" sz="1800"/>
                        <a:t>Vincular y aplicar la ley anticorrupción en los permisos de obra, ingresos, inversión, fondos en temas hídricos</a:t>
                      </a:r>
                      <a:endParaRPr sz="1800"/>
                    </a:p>
                  </a:txBody>
                  <a:tcPr marL="91450" marR="91450" marT="45725" marB="45725">
                    <a:solidFill>
                      <a:srgbClr val="E9EFF7"/>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5bf52634e6_0_46"/>
          <p:cNvSpPr txBox="1">
            <a:spLocks noGrp="1"/>
          </p:cNvSpPr>
          <p:nvPr>
            <p:ph type="title"/>
          </p:nvPr>
        </p:nvSpPr>
        <p:spPr>
          <a:xfrm>
            <a:off x="-980100" y="125225"/>
            <a:ext cx="74373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FORO 4 </a:t>
            </a:r>
            <a:r>
              <a:rPr lang="es-EC" sz="2000">
                <a:solidFill>
                  <a:srgbClr val="2E75B5"/>
                </a:solidFill>
              </a:rPr>
              <a:t/>
            </a:r>
            <a:br>
              <a:rPr lang="es-EC" sz="2000">
                <a:solidFill>
                  <a:srgbClr val="2E75B5"/>
                </a:solidFill>
              </a:rPr>
            </a:br>
            <a:endParaRPr sz="2000">
              <a:solidFill>
                <a:srgbClr val="2E75B5"/>
              </a:solidFill>
            </a:endParaRPr>
          </a:p>
        </p:txBody>
      </p:sp>
      <p:sp>
        <p:nvSpPr>
          <p:cNvPr id="231" name="Google Shape;231;g5bf52634e6_0_46"/>
          <p:cNvSpPr/>
          <p:nvPr/>
        </p:nvSpPr>
        <p:spPr>
          <a:xfrm>
            <a:off x="296850" y="1056400"/>
            <a:ext cx="5616000" cy="2848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SEDE: </a:t>
            </a:r>
            <a:r>
              <a:rPr lang="es-EC" sz="2400">
                <a:solidFill>
                  <a:srgbClr val="2E75B5"/>
                </a:solidFill>
                <a:latin typeface="Calibri"/>
                <a:ea typeface="Calibri"/>
                <a:cs typeface="Calibri"/>
                <a:sym typeface="Calibri"/>
              </a:rPr>
              <a:t>Querétaro, Santiago de Querétaro</a:t>
            </a:r>
            <a:endParaRPr sz="2400">
              <a:solidFill>
                <a:srgbClr val="2E75B5"/>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FECHA: </a:t>
            </a:r>
            <a:r>
              <a:rPr lang="es-EC" sz="2400">
                <a:solidFill>
                  <a:srgbClr val="2E75B5"/>
                </a:solidFill>
                <a:latin typeface="Calibri"/>
                <a:ea typeface="Calibri"/>
                <a:cs typeface="Calibri"/>
                <a:sym typeface="Calibri"/>
              </a:rPr>
              <a:t>13 y 14 DE JUNIO</a:t>
            </a:r>
            <a:r>
              <a:rPr lang="es-EC" sz="2400">
                <a:solidFill>
                  <a:schemeClr val="dk1"/>
                </a:solidFill>
                <a:latin typeface="Calibri"/>
                <a:ea typeface="Calibri"/>
                <a:cs typeface="Calibri"/>
                <a:sym typeface="Calibri"/>
              </a:rPr>
              <a:t/>
            </a:r>
            <a:br>
              <a:rPr lang="es-EC" sz="2400">
                <a:solidFill>
                  <a:schemeClr val="dk1"/>
                </a:solidFill>
                <a:latin typeface="Calibri"/>
                <a:ea typeface="Calibri"/>
                <a:cs typeface="Calibri"/>
                <a:sym typeface="Calibri"/>
              </a:rPr>
            </a:br>
            <a:r>
              <a:rPr lang="es-EC" sz="2400">
                <a:solidFill>
                  <a:schemeClr val="dk1"/>
                </a:solidFill>
                <a:latin typeface="Calibri"/>
                <a:ea typeface="Calibri"/>
                <a:cs typeface="Calibri"/>
                <a:sym typeface="Calibri"/>
              </a:rPr>
              <a:t>ORGANIZADOR LOCAL: </a:t>
            </a:r>
            <a:r>
              <a:rPr lang="es-EC" sz="2400">
                <a:solidFill>
                  <a:srgbClr val="2E75B5"/>
                </a:solidFill>
                <a:latin typeface="Calibri"/>
                <a:ea typeface="Calibri"/>
                <a:cs typeface="Calibri"/>
                <a:sym typeface="Calibri"/>
              </a:rPr>
              <a:t>ING. MANUEL ZAMORANO Y DIPUTADO JULIO CARRANZA</a:t>
            </a:r>
            <a:br>
              <a:rPr lang="es-EC" sz="2400">
                <a:solidFill>
                  <a:srgbClr val="2E75B5"/>
                </a:solidFill>
                <a:latin typeface="Calibri"/>
                <a:ea typeface="Calibri"/>
                <a:cs typeface="Calibri"/>
                <a:sym typeface="Calibri"/>
              </a:rPr>
            </a:br>
            <a:r>
              <a:rPr lang="es-EC" sz="2400">
                <a:solidFill>
                  <a:schemeClr val="dk1"/>
                </a:solidFill>
                <a:latin typeface="Calibri"/>
                <a:ea typeface="Calibri"/>
                <a:cs typeface="Calibri"/>
                <a:sym typeface="Calibri"/>
              </a:rPr>
              <a:t>LOCACIÓN:</a:t>
            </a:r>
            <a:r>
              <a:rPr lang="es-EC" sz="2400">
                <a:solidFill>
                  <a:srgbClr val="2E75B5"/>
                </a:solidFill>
                <a:latin typeface="Calibri"/>
                <a:ea typeface="Calibri"/>
                <a:cs typeface="Calibri"/>
                <a:sym typeface="Calibri"/>
              </a:rPr>
              <a:t>PARQUE  BIOTECNOLÓGICO, FACULTAD DE INGENIERÍA, UNIVERSIDAD AUTÓNOMA DE QUERÉTARO</a:t>
            </a:r>
            <a:endParaRPr sz="2400">
              <a:solidFill>
                <a:srgbClr val="2E75B5"/>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TOTAL REGISTRADOS EN MESAS: </a:t>
            </a:r>
            <a:r>
              <a:rPr lang="es-EC" sz="2400">
                <a:solidFill>
                  <a:srgbClr val="2E75B5"/>
                </a:solidFill>
                <a:latin typeface="Calibri"/>
                <a:ea typeface="Calibri"/>
                <a:cs typeface="Calibri"/>
                <a:sym typeface="Calibri"/>
              </a:rPr>
              <a:t>73</a:t>
            </a:r>
            <a:r>
              <a:rPr lang="es-EC" sz="2400">
                <a:solidFill>
                  <a:schemeClr val="dk1"/>
                </a:solidFill>
                <a:latin typeface="Calibri"/>
                <a:ea typeface="Calibri"/>
                <a:cs typeface="Calibri"/>
                <a:sym typeface="Calibri"/>
              </a:rPr>
              <a:t/>
            </a:r>
            <a:br>
              <a:rPr lang="es-EC" sz="2400">
                <a:solidFill>
                  <a:schemeClr val="dk1"/>
                </a:solidFill>
                <a:latin typeface="Calibri"/>
                <a:ea typeface="Calibri"/>
                <a:cs typeface="Calibri"/>
                <a:sym typeface="Calibri"/>
              </a:rPr>
            </a:br>
            <a:r>
              <a:rPr lang="es-EC" sz="2400">
                <a:solidFill>
                  <a:schemeClr val="dk1"/>
                </a:solidFill>
                <a:latin typeface="Calibri"/>
                <a:ea typeface="Calibri"/>
                <a:cs typeface="Calibri"/>
                <a:sym typeface="Calibri"/>
              </a:rPr>
              <a:t> </a:t>
            </a:r>
            <a:endParaRPr sz="2400"/>
          </a:p>
        </p:txBody>
      </p:sp>
      <p:pic>
        <p:nvPicPr>
          <p:cNvPr id="232" name="Google Shape;232;g5bf52634e6_0_46"/>
          <p:cNvPicPr preferRelativeResize="0"/>
          <p:nvPr/>
        </p:nvPicPr>
        <p:blipFill rotWithShape="1">
          <a:blip r:embed="rId3">
            <a:alphaModFix/>
          </a:blip>
          <a:srcRect t="27698"/>
          <a:stretch/>
        </p:blipFill>
        <p:spPr>
          <a:xfrm>
            <a:off x="6457200" y="4208325"/>
            <a:ext cx="4652026" cy="2522626"/>
          </a:xfrm>
          <a:prstGeom prst="rect">
            <a:avLst/>
          </a:prstGeom>
          <a:noFill/>
          <a:ln>
            <a:noFill/>
          </a:ln>
        </p:spPr>
      </p:pic>
      <p:pic>
        <p:nvPicPr>
          <p:cNvPr id="233" name="Google Shape;233;g5bf52634e6_0_46"/>
          <p:cNvPicPr preferRelativeResize="0"/>
          <p:nvPr/>
        </p:nvPicPr>
        <p:blipFill rotWithShape="1">
          <a:blip r:embed="rId4">
            <a:alphaModFix/>
          </a:blip>
          <a:srcRect t="27698"/>
          <a:stretch/>
        </p:blipFill>
        <p:spPr>
          <a:xfrm>
            <a:off x="498775" y="4208325"/>
            <a:ext cx="4652026" cy="2522626"/>
          </a:xfrm>
          <a:prstGeom prst="rect">
            <a:avLst/>
          </a:prstGeom>
          <a:noFill/>
          <a:ln>
            <a:noFill/>
          </a:ln>
        </p:spPr>
      </p:pic>
      <p:pic>
        <p:nvPicPr>
          <p:cNvPr id="234" name="Google Shape;234;g5bf52634e6_0_46"/>
          <p:cNvPicPr preferRelativeResize="0"/>
          <p:nvPr/>
        </p:nvPicPr>
        <p:blipFill>
          <a:blip r:embed="rId5">
            <a:alphaModFix/>
          </a:blip>
          <a:stretch>
            <a:fillRect/>
          </a:stretch>
        </p:blipFill>
        <p:spPr>
          <a:xfrm>
            <a:off x="6457200" y="221675"/>
            <a:ext cx="4652026" cy="34890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5bfcd27679_0_85" title="Chart"/>
          <p:cNvPicPr preferRelativeResize="0"/>
          <p:nvPr/>
        </p:nvPicPr>
        <p:blipFill>
          <a:blip r:embed="rId3">
            <a:alphaModFix/>
          </a:blip>
          <a:stretch>
            <a:fillRect/>
          </a:stretch>
        </p:blipFill>
        <p:spPr>
          <a:xfrm>
            <a:off x="7425445" y="547650"/>
            <a:ext cx="4582730" cy="2908875"/>
          </a:xfrm>
          <a:prstGeom prst="rect">
            <a:avLst/>
          </a:prstGeom>
          <a:noFill/>
          <a:ln>
            <a:noFill/>
          </a:ln>
        </p:spPr>
      </p:pic>
      <p:pic>
        <p:nvPicPr>
          <p:cNvPr id="240" name="Google Shape;240;g5bfcd27679_0_85" title="Chart"/>
          <p:cNvPicPr preferRelativeResize="0"/>
          <p:nvPr/>
        </p:nvPicPr>
        <p:blipFill>
          <a:blip r:embed="rId4">
            <a:alphaModFix/>
          </a:blip>
          <a:stretch>
            <a:fillRect/>
          </a:stretch>
        </p:blipFill>
        <p:spPr>
          <a:xfrm>
            <a:off x="323837" y="547650"/>
            <a:ext cx="4909039" cy="3034825"/>
          </a:xfrm>
          <a:prstGeom prst="rect">
            <a:avLst/>
          </a:prstGeom>
          <a:noFill/>
          <a:ln>
            <a:noFill/>
          </a:ln>
        </p:spPr>
      </p:pic>
      <p:pic>
        <p:nvPicPr>
          <p:cNvPr id="241" name="Google Shape;241;g5bfcd27679_0_85" title="Chart"/>
          <p:cNvPicPr preferRelativeResize="0"/>
          <p:nvPr/>
        </p:nvPicPr>
        <p:blipFill rotWithShape="1">
          <a:blip r:embed="rId5">
            <a:alphaModFix/>
          </a:blip>
          <a:srcRect b="6472"/>
          <a:stretch/>
        </p:blipFill>
        <p:spPr>
          <a:xfrm>
            <a:off x="3696309" y="3856650"/>
            <a:ext cx="6393667" cy="2908875"/>
          </a:xfrm>
          <a:prstGeom prst="rect">
            <a:avLst/>
          </a:prstGeom>
          <a:noFill/>
          <a:ln>
            <a:noFill/>
          </a:ln>
        </p:spPr>
      </p:pic>
      <p:sp>
        <p:nvSpPr>
          <p:cNvPr id="242" name="Google Shape;242;g5bfcd27679_0_85"/>
          <p:cNvSpPr txBox="1">
            <a:spLocks noGrp="1"/>
          </p:cNvSpPr>
          <p:nvPr>
            <p:ph type="title"/>
          </p:nvPr>
        </p:nvSpPr>
        <p:spPr>
          <a:xfrm>
            <a:off x="7839538" y="1752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EDAD </a:t>
            </a:r>
            <a:endParaRPr sz="3000"/>
          </a:p>
        </p:txBody>
      </p:sp>
      <p:sp>
        <p:nvSpPr>
          <p:cNvPr id="243" name="Google Shape;243;g5bfcd27679_0_85"/>
          <p:cNvSpPr txBox="1">
            <a:spLocks noGrp="1"/>
          </p:cNvSpPr>
          <p:nvPr>
            <p:ph type="title"/>
          </p:nvPr>
        </p:nvSpPr>
        <p:spPr>
          <a:xfrm>
            <a:off x="557088" y="2514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SEXO</a:t>
            </a:r>
            <a:endParaRPr sz="3000"/>
          </a:p>
        </p:txBody>
      </p:sp>
      <p:sp>
        <p:nvSpPr>
          <p:cNvPr id="244" name="Google Shape;244;g5bfcd27679_0_85"/>
          <p:cNvSpPr txBox="1">
            <a:spLocks noGrp="1"/>
          </p:cNvSpPr>
          <p:nvPr>
            <p:ph type="title"/>
          </p:nvPr>
        </p:nvSpPr>
        <p:spPr>
          <a:xfrm>
            <a:off x="2278504" y="3608925"/>
            <a:ext cx="57618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SECTOR</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5bfcd27679_0_96"/>
          <p:cNvSpPr txBox="1"/>
          <p:nvPr/>
        </p:nvSpPr>
        <p:spPr>
          <a:xfrm>
            <a:off x="6255325" y="1070725"/>
            <a:ext cx="5666100" cy="555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3600">
                <a:solidFill>
                  <a:schemeClr val="dk1"/>
                </a:solidFill>
                <a:latin typeface="Calibri"/>
                <a:ea typeface="Calibri"/>
                <a:cs typeface="Calibri"/>
                <a:sym typeface="Calibri"/>
              </a:rPr>
              <a:t>Preocupa sobremanera la injusticia que sufren muchos municipios y comunidades en cuanto al pago de derechos por uso de agua, destacando elevadísimos costos en las tarifas, lo que impide el cumplimiento del derecho humano al agua y saneamiento.</a:t>
            </a:r>
            <a:endParaRPr sz="3600"/>
          </a:p>
        </p:txBody>
      </p:sp>
      <p:sp>
        <p:nvSpPr>
          <p:cNvPr id="250" name="Google Shape;250;g5bfcd27679_0_96"/>
          <p:cNvSpPr txBox="1">
            <a:spLocks noGrp="1"/>
          </p:cNvSpPr>
          <p:nvPr>
            <p:ph type="title"/>
          </p:nvPr>
        </p:nvSpPr>
        <p:spPr>
          <a:xfrm>
            <a:off x="838200" y="125224"/>
            <a:ext cx="105156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PARTICULARIDAD DEL FORO 4, Querétaro </a:t>
            </a:r>
            <a:r>
              <a:rPr lang="es-EC" sz="2000">
                <a:solidFill>
                  <a:srgbClr val="2E75B5"/>
                </a:solidFill>
              </a:rPr>
              <a:t/>
            </a:r>
            <a:br>
              <a:rPr lang="es-EC" sz="2000">
                <a:solidFill>
                  <a:srgbClr val="2E75B5"/>
                </a:solidFill>
              </a:rPr>
            </a:br>
            <a:endParaRPr sz="2000">
              <a:solidFill>
                <a:srgbClr val="2E75B5"/>
              </a:solidFill>
            </a:endParaRPr>
          </a:p>
        </p:txBody>
      </p:sp>
      <p:pic>
        <p:nvPicPr>
          <p:cNvPr id="251" name="Google Shape;251;g5bfcd27679_0_96"/>
          <p:cNvPicPr preferRelativeResize="0"/>
          <p:nvPr/>
        </p:nvPicPr>
        <p:blipFill rotWithShape="1">
          <a:blip r:embed="rId3">
            <a:alphaModFix/>
          </a:blip>
          <a:srcRect t="34503"/>
          <a:stretch/>
        </p:blipFill>
        <p:spPr>
          <a:xfrm>
            <a:off x="422550" y="1056399"/>
            <a:ext cx="5460150" cy="2682233"/>
          </a:xfrm>
          <a:prstGeom prst="rect">
            <a:avLst/>
          </a:prstGeom>
          <a:noFill/>
          <a:ln>
            <a:noFill/>
          </a:ln>
        </p:spPr>
      </p:pic>
      <p:pic>
        <p:nvPicPr>
          <p:cNvPr id="252" name="Google Shape;252;g5bfcd27679_0_96"/>
          <p:cNvPicPr preferRelativeResize="0"/>
          <p:nvPr/>
        </p:nvPicPr>
        <p:blipFill rotWithShape="1">
          <a:blip r:embed="rId4">
            <a:alphaModFix/>
          </a:blip>
          <a:srcRect t="27922"/>
          <a:stretch/>
        </p:blipFill>
        <p:spPr>
          <a:xfrm>
            <a:off x="457200" y="3848862"/>
            <a:ext cx="5425501" cy="29329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g5bf52634e6_0_53"/>
          <p:cNvGraphicFramePr/>
          <p:nvPr/>
        </p:nvGraphicFramePr>
        <p:xfrm>
          <a:off x="435475" y="216055"/>
          <a:ext cx="11640375" cy="6213875"/>
        </p:xfrm>
        <a:graphic>
          <a:graphicData uri="http://schemas.openxmlformats.org/drawingml/2006/table">
            <a:tbl>
              <a:tblPr firstRow="1" bandRow="1">
                <a:noFill/>
                <a:tableStyleId>{7EAB7E35-7E47-420C-BCCA-5A1D8EC1B022}</a:tableStyleId>
              </a:tblPr>
              <a:tblGrid>
                <a:gridCol w="4425375"/>
                <a:gridCol w="1330375"/>
                <a:gridCol w="1302100"/>
                <a:gridCol w="1098525"/>
                <a:gridCol w="1149000"/>
                <a:gridCol w="2335000"/>
              </a:tblGrid>
              <a:tr h="1544500">
                <a:tc>
                  <a:txBody>
                    <a:bodyPr/>
                    <a:lstStyle/>
                    <a:p>
                      <a:pPr marL="0" marR="0" lvl="0" indent="0" algn="ctr" rtl="0">
                        <a:spcBef>
                          <a:spcPts val="0"/>
                        </a:spcBef>
                        <a:spcAft>
                          <a:spcPts val="0"/>
                        </a:spcAft>
                        <a:buNone/>
                      </a:pPr>
                      <a:r>
                        <a:rPr lang="es-EC" sz="1800"/>
                        <a:t>MESAS DE TRABAJO</a:t>
                      </a:r>
                      <a:endParaRPr sz="1800"/>
                    </a:p>
                  </a:txBody>
                  <a:tcPr marL="91450" marR="91450" marT="45725" marB="45725" anchor="ctr"/>
                </a:tc>
                <a:tc>
                  <a:txBody>
                    <a:bodyPr/>
                    <a:lstStyle/>
                    <a:p>
                      <a:pPr marL="0" marR="0" lvl="0" indent="0" algn="ctr" rtl="0">
                        <a:spcBef>
                          <a:spcPts val="0"/>
                        </a:spcBef>
                        <a:spcAft>
                          <a:spcPts val="0"/>
                        </a:spcAft>
                        <a:buNone/>
                      </a:pPr>
                      <a:r>
                        <a:rPr lang="es-EC" sz="1800"/>
                        <a:t>número de mesa</a:t>
                      </a:r>
                      <a:endParaRPr sz="1800"/>
                    </a:p>
                  </a:txBody>
                  <a:tcPr marL="91450" marR="91450" marT="45725" marB="45725" anchor="ctr"/>
                </a:tc>
                <a:tc>
                  <a:txBody>
                    <a:bodyPr/>
                    <a:lstStyle/>
                    <a:p>
                      <a:pPr marL="0" marR="0" lvl="0" indent="0" algn="ctr" rtl="0">
                        <a:spcBef>
                          <a:spcPts val="0"/>
                        </a:spcBef>
                        <a:spcAft>
                          <a:spcPts val="0"/>
                        </a:spcAft>
                        <a:buNone/>
                      </a:pPr>
                      <a:r>
                        <a:rPr lang="es-EC" sz="1800"/>
                        <a:t>TOTAL DE PARTICIPANTES POR MESA</a:t>
                      </a:r>
                      <a:endParaRPr sz="1800"/>
                    </a:p>
                  </a:txBody>
                  <a:tcPr marL="91450" marR="91450" marT="45725" marB="45725" anchor="ctr"/>
                </a:tc>
                <a:tc>
                  <a:txBody>
                    <a:bodyPr/>
                    <a:lstStyle/>
                    <a:p>
                      <a:pPr marL="0" marR="0" lvl="0" indent="0" algn="ctr" rtl="0">
                        <a:spcBef>
                          <a:spcPts val="0"/>
                        </a:spcBef>
                        <a:spcAft>
                          <a:spcPts val="0"/>
                        </a:spcAft>
                        <a:buNone/>
                      </a:pPr>
                      <a:r>
                        <a:rPr lang="es-EC" sz="1800"/>
                        <a:t>HOMBRES </a:t>
                      </a:r>
                      <a:endParaRPr sz="1800"/>
                    </a:p>
                  </a:txBody>
                  <a:tcPr marL="91450" marR="91450" marT="45725" marB="45725" anchor="ctr"/>
                </a:tc>
                <a:tc>
                  <a:txBody>
                    <a:bodyPr/>
                    <a:lstStyle/>
                    <a:p>
                      <a:pPr marL="0" marR="0" lvl="0" indent="0" algn="ctr" rtl="0">
                        <a:spcBef>
                          <a:spcPts val="0"/>
                        </a:spcBef>
                        <a:spcAft>
                          <a:spcPts val="0"/>
                        </a:spcAft>
                        <a:buNone/>
                      </a:pPr>
                      <a:r>
                        <a:rPr lang="es-EC" sz="1800"/>
                        <a:t>MUJERES  </a:t>
                      </a:r>
                      <a:endParaRPr sz="1800"/>
                    </a:p>
                  </a:txBody>
                  <a:tcPr marL="91450" marR="91450" marT="45725" marB="45725" anchor="ctr"/>
                </a:tc>
                <a:tc>
                  <a:txBody>
                    <a:bodyPr/>
                    <a:lstStyle/>
                    <a:p>
                      <a:pPr marL="0" marR="0" lvl="0" indent="0" algn="ctr" rtl="0">
                        <a:spcBef>
                          <a:spcPts val="0"/>
                        </a:spcBef>
                        <a:spcAft>
                          <a:spcPts val="0"/>
                        </a:spcAft>
                        <a:buNone/>
                      </a:pPr>
                      <a:r>
                        <a:rPr lang="es-EC" sz="1800"/>
                        <a:t>PROPUESTAS ADICIONALES ENTREGADAS </a:t>
                      </a:r>
                      <a:endParaRPr sz="1800"/>
                    </a:p>
                  </a:txBody>
                  <a:tcPr marL="91450" marR="91450" marT="45725" marB="45725" anchor="ctr"/>
                </a:tc>
              </a:tr>
              <a:tr h="567875">
                <a:tc>
                  <a:txBody>
                    <a:bodyPr/>
                    <a:lstStyle/>
                    <a:p>
                      <a:pPr marL="0" marR="0" lvl="0" indent="0" algn="ctr" rtl="0">
                        <a:spcBef>
                          <a:spcPts val="0"/>
                        </a:spcBef>
                        <a:spcAft>
                          <a:spcPts val="0"/>
                        </a:spcAft>
                        <a:buNone/>
                      </a:pPr>
                      <a:r>
                        <a:rPr lang="es-EC" sz="2000"/>
                        <a:t>Bienestar social y políticas hídricas</a:t>
                      </a:r>
                      <a:endParaRPr sz="2000"/>
                    </a:p>
                  </a:txBody>
                  <a:tcPr marL="91450" marR="91450" marT="45725" marB="45725" anchor="ctr"/>
                </a:tc>
                <a:tc>
                  <a:txBody>
                    <a:bodyPr/>
                    <a:lstStyle/>
                    <a:p>
                      <a:pPr marL="0" lvl="0" indent="0" algn="ctr" rtl="0">
                        <a:spcBef>
                          <a:spcPts val="0"/>
                        </a:spcBef>
                        <a:spcAft>
                          <a:spcPts val="0"/>
                        </a:spcAft>
                        <a:buNone/>
                      </a:pPr>
                      <a:r>
                        <a:rPr lang="es-EC" sz="2000"/>
                        <a:t>1</a:t>
                      </a:r>
                      <a:endParaRPr sz="2000"/>
                    </a:p>
                  </a:txBody>
                  <a:tcPr marL="91450" marR="91450" marT="45725" marB="45725" anchor="ctr"/>
                </a:tc>
                <a:tc>
                  <a:txBody>
                    <a:bodyPr/>
                    <a:lstStyle/>
                    <a:p>
                      <a:pPr marL="0" marR="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1</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rowSpan="8">
                  <a:txBody>
                    <a:bodyPr/>
                    <a:lstStyle/>
                    <a:p>
                      <a:pPr marL="0" lvl="0" indent="0" algn="ctr" rtl="0">
                        <a:spcBef>
                          <a:spcPts val="0"/>
                        </a:spcBef>
                        <a:spcAft>
                          <a:spcPts val="0"/>
                        </a:spcAft>
                        <a:buNone/>
                      </a:pPr>
                      <a:r>
                        <a:rPr lang="es-EC" sz="1800"/>
                        <a:t>Se realizaron cuatro formatos de entrega para propuestas, de las cuales dos fueron entregadas en físico y las restantes compartidas vía electrónica.</a:t>
                      </a:r>
                      <a:endParaRPr sz="1800"/>
                    </a:p>
                  </a:txBody>
                  <a:tcPr marL="91450" marR="91450" marT="45725" marB="45725" anchor="ctr"/>
                </a:tc>
              </a:tr>
              <a:tr h="463500">
                <a:tc rowSpan="2">
                  <a:txBody>
                    <a:bodyPr/>
                    <a:lstStyle/>
                    <a:p>
                      <a:pPr marL="0" marR="0" lvl="0" indent="0" algn="ctr" rtl="0">
                        <a:spcBef>
                          <a:spcPts val="0"/>
                        </a:spcBef>
                        <a:spcAft>
                          <a:spcPts val="0"/>
                        </a:spcAft>
                        <a:buNone/>
                      </a:pPr>
                      <a:r>
                        <a:rPr lang="es-EC" sz="2000"/>
                        <a:t>Riesgos hidrometeorológicos, protección civil e hidrología forense</a:t>
                      </a:r>
                      <a:endParaRPr sz="2000"/>
                    </a:p>
                  </a:txBody>
                  <a:tcPr marL="91450" marR="91450" marT="45725" marB="45725" anchor="ctr"/>
                </a:tc>
                <a:tc rowSpan="2">
                  <a:txBody>
                    <a:bodyPr/>
                    <a:lstStyle/>
                    <a:p>
                      <a:pPr marL="0" lvl="0" indent="0" algn="ctr" rtl="0">
                        <a:spcBef>
                          <a:spcPts val="0"/>
                        </a:spcBef>
                        <a:spcAft>
                          <a:spcPts val="0"/>
                        </a:spcAft>
                        <a:buNone/>
                      </a:pPr>
                      <a:r>
                        <a:rPr lang="es-EC" sz="2000"/>
                        <a:t>2</a:t>
                      </a:r>
                      <a:endParaRPr sz="2000"/>
                    </a:p>
                  </a:txBody>
                  <a:tcPr marL="91450" marR="91450" marT="45725" marB="45725" anchor="ctr"/>
                </a:tc>
                <a:tc rowSpan="2">
                  <a:txBody>
                    <a:bodyPr/>
                    <a:lstStyle/>
                    <a:p>
                      <a:pPr marL="0" lvl="0" indent="0" algn="ctr" rtl="0">
                        <a:spcBef>
                          <a:spcPts val="0"/>
                        </a:spcBef>
                        <a:spcAft>
                          <a:spcPts val="0"/>
                        </a:spcAft>
                        <a:buNone/>
                      </a:pPr>
                      <a:r>
                        <a:rPr lang="es-EC" sz="2000"/>
                        <a:t>10</a:t>
                      </a:r>
                      <a:endParaRPr sz="2000"/>
                    </a:p>
                  </a:txBody>
                  <a:tcPr marL="91450" marR="91450" marT="45725" marB="45725" anchor="ctr"/>
                </a:tc>
                <a:tc rowSpan="2">
                  <a:txBody>
                    <a:bodyPr/>
                    <a:lstStyle/>
                    <a:p>
                      <a:pPr marL="0" lvl="0" indent="0" algn="ctr" rtl="0">
                        <a:spcBef>
                          <a:spcPts val="0"/>
                        </a:spcBef>
                        <a:spcAft>
                          <a:spcPts val="0"/>
                        </a:spcAft>
                        <a:buNone/>
                      </a:pPr>
                      <a:r>
                        <a:rPr lang="es-EC" sz="2000"/>
                        <a:t>9</a:t>
                      </a:r>
                      <a:endParaRPr sz="2000"/>
                    </a:p>
                  </a:txBody>
                  <a:tcPr marL="91450" marR="91450" marT="45725" marB="45725" anchor="ctr"/>
                </a:tc>
                <a:tc rowSpan="2">
                  <a:txBody>
                    <a:bodyPr/>
                    <a:lstStyle/>
                    <a:p>
                      <a:pPr marL="0" lvl="0" indent="0" algn="ctr" rtl="0">
                        <a:spcBef>
                          <a:spcPts val="0"/>
                        </a:spcBef>
                        <a:spcAft>
                          <a:spcPts val="0"/>
                        </a:spcAft>
                        <a:buNone/>
                      </a:pPr>
                      <a:r>
                        <a:rPr lang="es-EC" sz="2000"/>
                        <a:t>1</a:t>
                      </a:r>
                      <a:endParaRPr sz="2000"/>
                    </a:p>
                  </a:txBody>
                  <a:tcPr marL="91450" marR="91450" marT="45725" marB="45725" anchor="ctr"/>
                </a:tc>
                <a:tc vMerge="1">
                  <a:txBody>
                    <a:bodyPr/>
                    <a:lstStyle/>
                    <a:p>
                      <a:endParaRPr lang="es-MX"/>
                    </a:p>
                  </a:txBody>
                  <a:tcPr/>
                </a:tc>
              </a:tr>
              <a:tr h="46350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r>
              <a:tr h="463500">
                <a:tc rowSpan="3">
                  <a:txBody>
                    <a:bodyPr/>
                    <a:lstStyle/>
                    <a:p>
                      <a:pPr marL="0" marR="0" lvl="0" indent="0" algn="ctr" rtl="0">
                        <a:spcBef>
                          <a:spcPts val="0"/>
                        </a:spcBef>
                        <a:spcAft>
                          <a:spcPts val="0"/>
                        </a:spcAft>
                        <a:buNone/>
                      </a:pPr>
                      <a:r>
                        <a:rPr lang="es-EC" sz="2000"/>
                        <a:t>Agua urbana y pluvial</a:t>
                      </a:r>
                      <a:endParaRPr sz="2000"/>
                    </a:p>
                  </a:txBody>
                  <a:tcPr marL="91450" marR="91450" marT="45725" marB="45725" anchor="ctr"/>
                </a:tc>
                <a:tc rowSpan="3">
                  <a:txBody>
                    <a:bodyPr/>
                    <a:lstStyle/>
                    <a:p>
                      <a:pPr marL="0" lvl="0" indent="0" algn="ctr" rtl="0">
                        <a:spcBef>
                          <a:spcPts val="0"/>
                        </a:spcBef>
                        <a:spcAft>
                          <a:spcPts val="0"/>
                        </a:spcAft>
                        <a:buNone/>
                      </a:pPr>
                      <a:r>
                        <a:rPr lang="es-EC" sz="2000"/>
                        <a:t>3</a:t>
                      </a:r>
                      <a:endParaRPr sz="2000"/>
                    </a:p>
                  </a:txBody>
                  <a:tcPr marL="91450" marR="91450" marT="45725" marB="45725" anchor="ctr"/>
                </a:tc>
                <a:tc rowSpan="3">
                  <a:txBody>
                    <a:bodyPr/>
                    <a:lstStyle/>
                    <a:p>
                      <a:pPr marL="0" lvl="0" indent="0" algn="ctr" rtl="0">
                        <a:spcBef>
                          <a:spcPts val="0"/>
                        </a:spcBef>
                        <a:spcAft>
                          <a:spcPts val="0"/>
                        </a:spcAft>
                        <a:buNone/>
                      </a:pPr>
                      <a:r>
                        <a:rPr lang="es-EC" sz="2000"/>
                        <a:t>17</a:t>
                      </a:r>
                      <a:endParaRPr sz="2000"/>
                    </a:p>
                  </a:txBody>
                  <a:tcPr marL="91450" marR="91450" marT="45725" marB="45725" anchor="ctr"/>
                </a:tc>
                <a:tc rowSpan="3">
                  <a:txBody>
                    <a:bodyPr/>
                    <a:lstStyle/>
                    <a:p>
                      <a:pPr marL="0" lvl="0" indent="0" algn="ctr" rtl="0">
                        <a:spcBef>
                          <a:spcPts val="0"/>
                        </a:spcBef>
                        <a:spcAft>
                          <a:spcPts val="0"/>
                        </a:spcAft>
                        <a:buNone/>
                      </a:pPr>
                      <a:r>
                        <a:rPr lang="es-EC" sz="2000"/>
                        <a:t>15</a:t>
                      </a:r>
                      <a:endParaRPr sz="2000"/>
                    </a:p>
                  </a:txBody>
                  <a:tcPr marL="91450" marR="91450" marT="45725" marB="45725" anchor="ctr"/>
                </a:tc>
                <a:tc rowSpan="3">
                  <a:txBody>
                    <a:bodyPr/>
                    <a:lstStyle/>
                    <a:p>
                      <a:pPr marL="0" lvl="0" indent="0" algn="ctr" rtl="0">
                        <a:spcBef>
                          <a:spcPts val="0"/>
                        </a:spcBef>
                        <a:spcAft>
                          <a:spcPts val="0"/>
                        </a:spcAft>
                        <a:buNone/>
                      </a:pPr>
                      <a:r>
                        <a:rPr lang="es-EC" sz="2000"/>
                        <a:t>2</a:t>
                      </a:r>
                      <a:endParaRPr sz="2000"/>
                    </a:p>
                  </a:txBody>
                  <a:tcPr marL="91450" marR="91450" marT="45725" marB="45725" anchor="ctr"/>
                </a:tc>
                <a:tc vMerge="1">
                  <a:txBody>
                    <a:bodyPr/>
                    <a:lstStyle/>
                    <a:p>
                      <a:endParaRPr lang="es-MX"/>
                    </a:p>
                  </a:txBody>
                  <a:tcPr/>
                </a:tc>
              </a:tr>
              <a:tr h="46350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r>
              <a:tr h="10000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r>
              <a:tr h="864050">
                <a:tc>
                  <a:txBody>
                    <a:bodyPr/>
                    <a:lstStyle/>
                    <a:p>
                      <a:pPr marL="0" marR="0" lvl="0" indent="0" algn="ctr" rtl="0">
                        <a:spcBef>
                          <a:spcPts val="0"/>
                        </a:spcBef>
                        <a:spcAft>
                          <a:spcPts val="0"/>
                        </a:spcAft>
                        <a:buNone/>
                      </a:pPr>
                      <a:r>
                        <a:rPr lang="es-EC" sz="2000"/>
                        <a:t>Manejo de agua por cuencas y adaptación al cambio climático</a:t>
                      </a:r>
                      <a:endParaRPr sz="2000"/>
                    </a:p>
                  </a:txBody>
                  <a:tcPr marL="91450" marR="91450" marT="45725" marB="45725" anchor="ctr"/>
                </a:tc>
                <a:tc>
                  <a:txBody>
                    <a:bodyPr/>
                    <a:lstStyle/>
                    <a:p>
                      <a:pPr marL="0" lvl="0" indent="0" algn="ctr" rtl="0">
                        <a:spcBef>
                          <a:spcPts val="0"/>
                        </a:spcBef>
                        <a:spcAft>
                          <a:spcPts val="0"/>
                        </a:spcAft>
                        <a:buNone/>
                      </a:pPr>
                      <a:r>
                        <a:rPr lang="es-EC" sz="2000"/>
                        <a:t> 4</a:t>
                      </a:r>
                      <a:endParaRPr sz="2000"/>
                    </a:p>
                  </a:txBody>
                  <a:tcPr marL="91450" marR="91450" marT="45725" marB="45725" anchor="ctr"/>
                </a:tc>
                <a:tc>
                  <a:txBody>
                    <a:bodyPr/>
                    <a:lstStyle/>
                    <a:p>
                      <a:pPr marL="0" marR="0" lvl="0" indent="0" algn="ctr" rtl="0">
                        <a:spcBef>
                          <a:spcPts val="0"/>
                        </a:spcBef>
                        <a:spcAft>
                          <a:spcPts val="0"/>
                        </a:spcAft>
                        <a:buNone/>
                      </a:pPr>
                      <a:r>
                        <a:rPr lang="es-EC" sz="2000"/>
                        <a:t>19</a:t>
                      </a:r>
                      <a:endParaRPr sz="2000"/>
                    </a:p>
                  </a:txBody>
                  <a:tcPr marL="91450" marR="91450" marT="45725" marB="45725" anchor="ctr"/>
                </a:tc>
                <a:tc>
                  <a:txBody>
                    <a:bodyPr/>
                    <a:lstStyle/>
                    <a:p>
                      <a:pPr marL="0" marR="0" lvl="0" indent="0" algn="ctr" rtl="0">
                        <a:spcBef>
                          <a:spcPts val="0"/>
                        </a:spcBef>
                        <a:spcAft>
                          <a:spcPts val="0"/>
                        </a:spcAft>
                        <a:buNone/>
                      </a:pPr>
                      <a:r>
                        <a:rPr lang="es-EC" sz="2000"/>
                        <a:t>13</a:t>
                      </a:r>
                      <a:endParaRPr sz="2000"/>
                    </a:p>
                  </a:txBody>
                  <a:tcPr marL="91450" marR="91450" marT="45725" marB="45725" anchor="ctr"/>
                </a:tc>
                <a:tc>
                  <a:txBody>
                    <a:bodyPr/>
                    <a:lstStyle/>
                    <a:p>
                      <a:pPr marL="0" marR="0" lvl="0" indent="0" algn="ctr" rtl="0">
                        <a:spcBef>
                          <a:spcPts val="0"/>
                        </a:spcBef>
                        <a:spcAft>
                          <a:spcPts val="0"/>
                        </a:spcAft>
                        <a:buNone/>
                      </a:pPr>
                      <a:r>
                        <a:rPr lang="es-EC" sz="2000"/>
                        <a:t>6</a:t>
                      </a:r>
                      <a:endParaRPr sz="2000"/>
                    </a:p>
                  </a:txBody>
                  <a:tcPr marL="91450" marR="91450" marT="45725" marB="45725" anchor="ctr"/>
                </a:tc>
                <a:tc vMerge="1">
                  <a:txBody>
                    <a:bodyPr/>
                    <a:lstStyle/>
                    <a:p>
                      <a:endParaRPr lang="es-MX"/>
                    </a:p>
                  </a:txBody>
                  <a:tcPr/>
                </a:tc>
              </a:tr>
              <a:tr h="1283450">
                <a:tc>
                  <a:txBody>
                    <a:bodyPr/>
                    <a:lstStyle/>
                    <a:p>
                      <a:pPr marL="0" marR="0" lvl="0" indent="0" algn="ctr" rtl="0">
                        <a:spcBef>
                          <a:spcPts val="0"/>
                        </a:spcBef>
                        <a:spcAft>
                          <a:spcPts val="0"/>
                        </a:spcAft>
                        <a:buNone/>
                      </a:pPr>
                      <a:r>
                        <a:rPr lang="es-EC" sz="2000"/>
                        <a:t>Judicialización del derecho humano al agua</a:t>
                      </a:r>
                      <a:endParaRPr sz="2000"/>
                    </a:p>
                  </a:txBody>
                  <a:tcPr marL="91450" marR="91450" marT="45725" marB="45725" anchor="ctr"/>
                </a:tc>
                <a:tc>
                  <a:txBody>
                    <a:bodyPr/>
                    <a:lstStyle/>
                    <a:p>
                      <a:pPr marL="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22</a:t>
                      </a:r>
                      <a:endParaRPr sz="2000"/>
                    </a:p>
                  </a:txBody>
                  <a:tcPr marL="91450" marR="91450" marT="45725" marB="45725" anchor="ctr"/>
                </a:tc>
                <a:tc>
                  <a:txBody>
                    <a:bodyPr/>
                    <a:lstStyle/>
                    <a:p>
                      <a:pPr marL="0" marR="0" lvl="0" indent="0" algn="ctr" rtl="0">
                        <a:spcBef>
                          <a:spcPts val="0"/>
                        </a:spcBef>
                        <a:spcAft>
                          <a:spcPts val="0"/>
                        </a:spcAft>
                        <a:buNone/>
                      </a:pPr>
                      <a:r>
                        <a:rPr lang="es-EC" sz="2000"/>
                        <a:t>10</a:t>
                      </a:r>
                      <a:endParaRPr sz="2000"/>
                    </a:p>
                  </a:txBody>
                  <a:tcPr marL="91450" marR="91450" marT="45725" marB="45725" anchor="ctr"/>
                </a:tc>
                <a:tc>
                  <a:txBody>
                    <a:bodyPr/>
                    <a:lstStyle/>
                    <a:p>
                      <a:pPr marL="0" marR="0" lvl="0" indent="0" algn="ctr" rtl="0">
                        <a:spcBef>
                          <a:spcPts val="0"/>
                        </a:spcBef>
                        <a:spcAft>
                          <a:spcPts val="0"/>
                        </a:spcAft>
                        <a:buNone/>
                      </a:pPr>
                      <a:r>
                        <a:rPr lang="es-EC" sz="2000"/>
                        <a:t>9</a:t>
                      </a:r>
                      <a:endParaRPr sz="2000"/>
                    </a:p>
                  </a:txBody>
                  <a:tcPr marL="91450" marR="91450" marT="45725" marB="45725" anchor="ctr"/>
                </a:tc>
                <a:tc vMerge="1">
                  <a:txBody>
                    <a:bodyPr/>
                    <a:lstStyle/>
                    <a:p>
                      <a:endParaRPr lang="es-MX"/>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aphicFrame>
        <p:nvGraphicFramePr>
          <p:cNvPr id="262" name="Google Shape;262;g5bf52634e6_0_57"/>
          <p:cNvGraphicFramePr/>
          <p:nvPr/>
        </p:nvGraphicFramePr>
        <p:xfrm>
          <a:off x="202092" y="329411"/>
          <a:ext cx="11787800" cy="6380965"/>
        </p:xfrm>
        <a:graphic>
          <a:graphicData uri="http://schemas.openxmlformats.org/drawingml/2006/table">
            <a:tbl>
              <a:tblPr firstRow="1" bandRow="1">
                <a:noFill/>
                <a:tableStyleId>{7EAB7E35-7E47-420C-BCCA-5A1D8EC1B022}</a:tableStyleId>
              </a:tblPr>
              <a:tblGrid>
                <a:gridCol w="1960150"/>
                <a:gridCol w="5325775"/>
                <a:gridCol w="4501875"/>
              </a:tblGrid>
              <a:tr h="708875">
                <a:tc gridSpan="3">
                  <a:txBody>
                    <a:bodyPr/>
                    <a:lstStyle/>
                    <a:p>
                      <a:pPr marL="0" lvl="0" indent="0" algn="ctr" rtl="0">
                        <a:lnSpc>
                          <a:spcPct val="90000"/>
                        </a:lnSpc>
                        <a:spcBef>
                          <a:spcPts val="0"/>
                        </a:spcBef>
                        <a:spcAft>
                          <a:spcPts val="0"/>
                        </a:spcAft>
                        <a:buNone/>
                      </a:pPr>
                      <a:r>
                        <a:rPr lang="es-EC" sz="2400" b="0">
                          <a:solidFill>
                            <a:srgbClr val="4A86E8"/>
                          </a:solidFill>
                        </a:rPr>
                        <a:t>FORO 4: CONCLUSIONES GENERALES DE MESAS </a:t>
                      </a:r>
                      <a:endParaRPr sz="2400">
                        <a:solidFill>
                          <a:srgbClr val="4A86E8"/>
                        </a:solidFill>
                      </a:endParaRPr>
                    </a:p>
                  </a:txBody>
                  <a:tcPr marL="91450" marR="91450" marT="45725" marB="45725">
                    <a:lnL w="12700" cap="flat" cmpd="sng">
                      <a:solidFill>
                        <a:srgbClr val="666666">
                          <a:alpha val="0"/>
                        </a:srgbClr>
                      </a:solidFill>
                      <a:prstDash val="solid"/>
                      <a:round/>
                      <a:headEnd type="none" w="sm" len="sm"/>
                      <a:tailEnd type="none" w="sm" len="sm"/>
                    </a:lnL>
                    <a:lnR w="12700" cap="flat" cmpd="sng">
                      <a:solidFill>
                        <a:srgbClr val="666666">
                          <a:alpha val="0"/>
                        </a:srgbClr>
                      </a:solidFill>
                      <a:prstDash val="solid"/>
                      <a:round/>
                      <a:headEnd type="none" w="sm" len="sm"/>
                      <a:tailEnd type="none" w="sm" len="sm"/>
                    </a:lnR>
                    <a:lnT w="12700" cap="flat" cmpd="sng">
                      <a:solidFill>
                        <a:srgbClr val="666666">
                          <a:alpha val="0"/>
                        </a:srgbClr>
                      </a:solidFill>
                      <a:prstDash val="solid"/>
                      <a:round/>
                      <a:headEnd type="none" w="sm" len="sm"/>
                      <a:tailEnd type="none" w="sm" len="sm"/>
                    </a:lnT>
                    <a:lnB w="38100" cap="flat" cmpd="sng">
                      <a:solidFill>
                        <a:srgbClr val="666666">
                          <a:alpha val="0"/>
                        </a:srgbClr>
                      </a:solidFill>
                      <a:prstDash val="solid"/>
                      <a:round/>
                      <a:headEnd type="none" w="sm" len="sm"/>
                      <a:tailEnd type="none" w="sm" len="sm"/>
                    </a:lnB>
                    <a:solidFill>
                      <a:srgbClr val="FFFFFF"/>
                    </a:solidFill>
                  </a:tcPr>
                </a:tc>
                <a:tc hMerge="1">
                  <a:txBody>
                    <a:bodyPr/>
                    <a:lstStyle/>
                    <a:p>
                      <a:endParaRPr lang="es-MX"/>
                    </a:p>
                  </a:txBody>
                  <a:tcPr/>
                </a:tc>
                <a:tc hMerge="1">
                  <a:txBody>
                    <a:bodyPr/>
                    <a:lstStyle/>
                    <a:p>
                      <a:endParaRPr lang="es-MX"/>
                    </a:p>
                  </a:txBody>
                  <a:tcPr/>
                </a:tc>
              </a:tr>
              <a:tr h="691800">
                <a:tc>
                  <a:txBody>
                    <a:bodyPr/>
                    <a:lstStyle/>
                    <a:p>
                      <a:pPr marL="0" marR="0" lvl="0" indent="0" algn="ctr" rtl="0">
                        <a:spcBef>
                          <a:spcPts val="0"/>
                        </a:spcBef>
                        <a:spcAft>
                          <a:spcPts val="0"/>
                        </a:spcAft>
                        <a:buNone/>
                      </a:pPr>
                      <a:r>
                        <a:rPr lang="es-EC" sz="1800" b="1"/>
                        <a:t>NÚMERO DE MESA</a:t>
                      </a:r>
                      <a:endParaRPr sz="1800" b="1"/>
                    </a:p>
                  </a:txBody>
                  <a:tcPr marL="91450" marR="91450" marT="45725" marB="45725">
                    <a:lnT w="38100" cap="flat" cmpd="sng">
                      <a:solidFill>
                        <a:srgbClr val="666666">
                          <a:alpha val="0"/>
                        </a:srgbClr>
                      </a:solidFill>
                      <a:prstDash val="solid"/>
                      <a:round/>
                      <a:headEnd type="none" w="sm" len="sm"/>
                      <a:tailEnd type="none" w="sm" len="sm"/>
                    </a:lnT>
                  </a:tcPr>
                </a:tc>
                <a:tc>
                  <a:txBody>
                    <a:bodyPr/>
                    <a:lstStyle/>
                    <a:p>
                      <a:pPr marL="0" marR="0" lvl="0" indent="0" algn="ctr" rtl="0">
                        <a:spcBef>
                          <a:spcPts val="0"/>
                        </a:spcBef>
                        <a:spcAft>
                          <a:spcPts val="0"/>
                        </a:spcAft>
                        <a:buNone/>
                      </a:pPr>
                      <a:r>
                        <a:rPr lang="es-EC" sz="1800" b="1"/>
                        <a:t>CONCLUSIÓN GENERAL  </a:t>
                      </a:r>
                      <a:endParaRPr sz="1800" b="1"/>
                    </a:p>
                    <a:p>
                      <a:pPr marL="0" marR="0" lvl="0" indent="0" algn="ctr" rtl="0">
                        <a:spcBef>
                          <a:spcPts val="0"/>
                        </a:spcBef>
                        <a:spcAft>
                          <a:spcPts val="0"/>
                        </a:spcAft>
                        <a:buNone/>
                      </a:pPr>
                      <a:r>
                        <a:rPr lang="es-EC" sz="1800" b="1"/>
                        <a:t>(RETO PRINCIPAL) </a:t>
                      </a:r>
                      <a:endParaRPr sz="1800" b="1"/>
                    </a:p>
                  </a:txBody>
                  <a:tcPr marL="91450" marR="91450" marT="45725" marB="45725">
                    <a:lnT w="38100" cap="flat" cmpd="sng">
                      <a:solidFill>
                        <a:srgbClr val="666666">
                          <a:alpha val="0"/>
                        </a:srgbClr>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EC" sz="1800" b="1"/>
                        <a:t>PROPUESTA</a:t>
                      </a:r>
                      <a:endParaRPr sz="1800" b="1"/>
                    </a:p>
                  </a:txBody>
                  <a:tcPr marL="91450" marR="91450" marT="45725" marB="45725">
                    <a:lnT w="38100" cap="flat" cmpd="sng">
                      <a:solidFill>
                        <a:srgbClr val="666666">
                          <a:alpha val="0"/>
                        </a:srgbClr>
                      </a:solidFill>
                      <a:prstDash val="solid"/>
                      <a:round/>
                      <a:headEnd type="none" w="sm" len="sm"/>
                      <a:tailEnd type="none" w="sm" len="sm"/>
                    </a:lnT>
                  </a:tcPr>
                </a:tc>
              </a:tr>
              <a:tr h="979075">
                <a:tc>
                  <a:txBody>
                    <a:bodyPr/>
                    <a:lstStyle/>
                    <a:p>
                      <a:pPr marL="0" marR="0" lvl="0" indent="0" algn="ctr" rtl="0">
                        <a:spcBef>
                          <a:spcPts val="0"/>
                        </a:spcBef>
                        <a:spcAft>
                          <a:spcPts val="0"/>
                        </a:spcAft>
                        <a:buNone/>
                      </a:pPr>
                      <a:r>
                        <a:rPr lang="es-EC" sz="1800"/>
                        <a:t>1</a:t>
                      </a:r>
                      <a:endParaRPr sz="1800"/>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es-EC"/>
                        <a:t>Es necesario que haya transversalidad en las políticas públicas para no duplicar funciones y programas, y para lograr una mejor aplicación de los recursos financieros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s-EC"/>
                        <a:t>Armonizar leyes federales con estatales, tener leyes generales, entre ellas la del agua, que sean concisas y breves y enseguida, desarrollar leyes secundarias concretas</a:t>
                      </a:r>
                      <a:endParaRPr/>
                    </a:p>
                  </a:txBody>
                  <a:tcPr marL="91450" marR="91450" marT="45725" marB="45725">
                    <a:lnL w="12700" cap="flat" cmpd="sng">
                      <a:solidFill>
                        <a:schemeClr val="lt1"/>
                      </a:solidFill>
                      <a:prstDash val="solid"/>
                      <a:round/>
                      <a:headEnd type="none" w="sm" len="sm"/>
                      <a:tailEnd type="none" w="sm" len="sm"/>
                    </a:lnL>
                  </a:tcPr>
                </a:tc>
              </a:tr>
              <a:tr h="620600">
                <a:tc>
                  <a:txBody>
                    <a:bodyPr/>
                    <a:lstStyle/>
                    <a:p>
                      <a:pPr marL="0" marR="0" lvl="0" indent="0" algn="ctr" rtl="0">
                        <a:spcBef>
                          <a:spcPts val="0"/>
                        </a:spcBef>
                        <a:spcAft>
                          <a:spcPts val="0"/>
                        </a:spcAft>
                        <a:buNone/>
                      </a:pPr>
                      <a:r>
                        <a:rPr lang="es-EC" sz="1800"/>
                        <a:t>2</a:t>
                      </a:r>
                      <a:endParaRPr sz="1800"/>
                    </a:p>
                  </a:txBody>
                  <a:tcPr marL="91450" marR="91450" marT="45725" marB="45725"/>
                </a:tc>
                <a:tc>
                  <a:txBody>
                    <a:bodyPr/>
                    <a:lstStyle/>
                    <a:p>
                      <a:pPr marL="0" marR="0" lvl="0" indent="0" algn="ctr" rtl="0">
                        <a:spcBef>
                          <a:spcPts val="0"/>
                        </a:spcBef>
                        <a:spcAft>
                          <a:spcPts val="0"/>
                        </a:spcAft>
                        <a:buNone/>
                      </a:pPr>
                      <a:endParaRPr sz="1600"/>
                    </a:p>
                    <a:p>
                      <a:pPr marL="0" marR="0" lvl="0" indent="0" algn="ctr" rtl="0">
                        <a:spcBef>
                          <a:spcPts val="0"/>
                        </a:spcBef>
                        <a:spcAft>
                          <a:spcPts val="0"/>
                        </a:spcAft>
                        <a:buNone/>
                      </a:pPr>
                      <a:endParaRPr sz="1600"/>
                    </a:p>
                    <a:p>
                      <a:pPr marL="0" marR="0" lvl="0" indent="0" algn="ctr" rtl="0">
                        <a:spcBef>
                          <a:spcPts val="0"/>
                        </a:spcBef>
                        <a:spcAft>
                          <a:spcPts val="0"/>
                        </a:spcAft>
                        <a:buNone/>
                      </a:pPr>
                      <a:r>
                        <a:rPr lang="es-EC"/>
                        <a:t>Lograr la prevención en zonas de salvaguarda en el tema hídrico, para la protección de la población</a:t>
                      </a:r>
                      <a:endParaRPr/>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s-EC"/>
                        <a:t>Crear y actualizar constantemente atlas de riesgos; la normatividad asociada a riesgos y uso de suelo; homologar sistema de alertamiento; proveer de atención a asentamientos irregulares; generar base de datos estadísticos para aplicar los modelos; plan de operación de presas de CONAGUA </a:t>
                      </a:r>
                      <a:endParaRPr/>
                    </a:p>
                  </a:txBody>
                  <a:tcPr marL="91450" marR="91450" marT="45725" marB="45725"/>
                </a:tc>
              </a:tr>
              <a:tr h="291025">
                <a:tc>
                  <a:txBody>
                    <a:bodyPr/>
                    <a:lstStyle/>
                    <a:p>
                      <a:pPr marL="0" marR="0" lvl="0" indent="0" algn="ctr" rtl="0">
                        <a:spcBef>
                          <a:spcPts val="0"/>
                        </a:spcBef>
                        <a:spcAft>
                          <a:spcPts val="0"/>
                        </a:spcAft>
                        <a:buNone/>
                      </a:pPr>
                      <a:r>
                        <a:rPr lang="es-EC" sz="1800"/>
                        <a:t>3</a:t>
                      </a:r>
                      <a:endParaRPr sz="1800"/>
                    </a:p>
                  </a:txBody>
                  <a:tcPr marL="91450" marR="91450" marT="45725" marB="45725"/>
                </a:tc>
                <a:tc>
                  <a:txBody>
                    <a:bodyPr/>
                    <a:lstStyle/>
                    <a:p>
                      <a:pPr marL="0" marR="0" lvl="0" indent="0" algn="ctr" rtl="0">
                        <a:spcBef>
                          <a:spcPts val="0"/>
                        </a:spcBef>
                        <a:spcAft>
                          <a:spcPts val="0"/>
                        </a:spcAft>
                        <a:buNone/>
                      </a:pPr>
                      <a:r>
                        <a:rPr lang="es-EC"/>
                        <a:t>Existe un mal manejo del agua y la distribución no es equitativa, además, no se cuenta con sistemas de drenaje eficientes, y hay poca rendición de cuentas y no se fincan responsabilidades</a:t>
                      </a:r>
                      <a:endParaRPr/>
                    </a:p>
                  </a:txBody>
                  <a:tcPr marL="91450" marR="91450" marT="45725" marB="45725"/>
                </a:tc>
                <a:tc>
                  <a:txBody>
                    <a:bodyPr/>
                    <a:lstStyle/>
                    <a:p>
                      <a:pPr marL="0" marR="0" lvl="0" indent="0" algn="ctr" rtl="0">
                        <a:spcBef>
                          <a:spcPts val="0"/>
                        </a:spcBef>
                        <a:spcAft>
                          <a:spcPts val="0"/>
                        </a:spcAft>
                        <a:buNone/>
                      </a:pPr>
                      <a:r>
                        <a:rPr lang="es-EC"/>
                        <a:t>Obligatoriedad para contar con un plan maestro de aprovechamiento de las aguas residuales y de reúso dentro de una economía circular, además que a los organismos operadores se les responsabilice de la administración del agua, en todas las etapas de su aprovechamiento</a:t>
                      </a:r>
                      <a:endParaRPr/>
                    </a:p>
                  </a:txBody>
                  <a:tcPr marL="91450" marR="91450" marT="45725" marB="45725"/>
                </a:tc>
              </a:tr>
              <a:tr h="739825">
                <a:tc>
                  <a:txBody>
                    <a:bodyPr/>
                    <a:lstStyle/>
                    <a:p>
                      <a:pPr marL="0" marR="0" lvl="0" indent="0" algn="ctr" rtl="0">
                        <a:spcBef>
                          <a:spcPts val="0"/>
                        </a:spcBef>
                        <a:spcAft>
                          <a:spcPts val="0"/>
                        </a:spcAft>
                        <a:buNone/>
                      </a:pPr>
                      <a:r>
                        <a:rPr lang="es-EC" sz="1800"/>
                        <a:t>4</a:t>
                      </a:r>
                      <a:endParaRPr sz="1800"/>
                    </a:p>
                  </a:txBody>
                  <a:tcPr marL="91450" marR="91450" marT="45725" marB="45725"/>
                </a:tc>
                <a:tc>
                  <a:txBody>
                    <a:bodyPr/>
                    <a:lstStyle/>
                    <a:p>
                      <a:pPr marL="0" marR="0" lvl="0" indent="0" algn="ctr" rtl="0">
                        <a:spcBef>
                          <a:spcPts val="0"/>
                        </a:spcBef>
                        <a:spcAft>
                          <a:spcPts val="0"/>
                        </a:spcAft>
                        <a:buNone/>
                      </a:pPr>
                      <a:r>
                        <a:rPr lang="es-EC"/>
                        <a:t>Uso, control y manejo del agua subterránea dentro de la gestión del agua en cuencas, es decir, comprender la interacción entre el agua subterránea y la superficial</a:t>
                      </a:r>
                      <a:endParaRPr/>
                    </a:p>
                  </a:txBody>
                  <a:tcPr marL="91450" marR="91450" marT="45725" marB="45725"/>
                </a:tc>
                <a:tc>
                  <a:txBody>
                    <a:bodyPr/>
                    <a:lstStyle/>
                    <a:p>
                      <a:pPr marL="0" marR="0" lvl="0" indent="0" algn="ctr" rtl="0">
                        <a:spcBef>
                          <a:spcPts val="0"/>
                        </a:spcBef>
                        <a:spcAft>
                          <a:spcPts val="0"/>
                        </a:spcAft>
                        <a:buNone/>
                      </a:pPr>
                      <a:r>
                        <a:rPr lang="es-EC"/>
                        <a:t>Actualizar el marco normativo, jurídico, entre ellas, las normas 09 y 11. Establecer el servicio hidrogeológico nacional para el mantenimiento del agua subterránea</a:t>
                      </a:r>
                      <a:endParaRPr/>
                    </a:p>
                  </a:txBody>
                  <a:tcPr marL="91450" marR="91450" marT="45725" marB="45725"/>
                </a:tc>
              </a:tr>
              <a:tr h="456175">
                <a:tc>
                  <a:txBody>
                    <a:bodyPr/>
                    <a:lstStyle/>
                    <a:p>
                      <a:pPr marL="0" marR="0" lvl="0" indent="0" algn="ctr" rtl="0">
                        <a:spcBef>
                          <a:spcPts val="0"/>
                        </a:spcBef>
                        <a:spcAft>
                          <a:spcPts val="0"/>
                        </a:spcAft>
                        <a:buNone/>
                      </a:pPr>
                      <a:r>
                        <a:rPr lang="es-EC" sz="1800"/>
                        <a:t>5</a:t>
                      </a:r>
                      <a:endParaRPr sz="1800"/>
                    </a:p>
                  </a:txBody>
                  <a:tcPr marL="91450" marR="91450" marT="45725" marB="45725"/>
                </a:tc>
                <a:tc>
                  <a:txBody>
                    <a:bodyPr/>
                    <a:lstStyle/>
                    <a:p>
                      <a:pPr marL="0" marR="0" lvl="0" indent="0" algn="ctr" rtl="0">
                        <a:spcBef>
                          <a:spcPts val="0"/>
                        </a:spcBef>
                        <a:spcAft>
                          <a:spcPts val="0"/>
                        </a:spcAft>
                        <a:buNone/>
                      </a:pPr>
                      <a:r>
                        <a:rPr lang="es-EC"/>
                        <a:t>El acceso al agua no está concebido como un derecho humano, hace falta transparencia en la calidad del agua, así como incluir los costos de los servicios ambientales que presta el agua</a:t>
                      </a:r>
                      <a:endParaRPr/>
                    </a:p>
                  </a:txBody>
                  <a:tcPr marL="91450" marR="91450" marT="45725" marB="45725"/>
                </a:tc>
                <a:tc>
                  <a:txBody>
                    <a:bodyPr/>
                    <a:lstStyle/>
                    <a:p>
                      <a:pPr marL="0" marR="0" lvl="0" indent="0" algn="ctr" rtl="0">
                        <a:spcBef>
                          <a:spcPts val="0"/>
                        </a:spcBef>
                        <a:spcAft>
                          <a:spcPts val="0"/>
                        </a:spcAft>
                        <a:buNone/>
                      </a:pPr>
                      <a:r>
                        <a:rPr lang="es-EC"/>
                        <a:t>Instrumentalizar el principio de equidad en el acceso al agua, armonizar la legislación y crear un organismo social que supervise el cumplimiento de la ley</a:t>
                      </a:r>
                      <a:endParaRPr/>
                    </a:p>
                  </a:txBody>
                  <a:tcPr marL="91450" marR="91450"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5bf52634e6_0_88"/>
          <p:cNvSpPr txBox="1">
            <a:spLocks noGrp="1"/>
          </p:cNvSpPr>
          <p:nvPr>
            <p:ph type="title"/>
          </p:nvPr>
        </p:nvSpPr>
        <p:spPr>
          <a:xfrm>
            <a:off x="1782675" y="196800"/>
            <a:ext cx="8425200" cy="88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solidFill>
                  <a:srgbClr val="000000"/>
                </a:solidFill>
                <a:latin typeface="Arial"/>
                <a:ea typeface="Arial"/>
                <a:cs typeface="Arial"/>
                <a:sym typeface="Arial"/>
              </a:rPr>
              <a:t/>
            </a:r>
            <a:br>
              <a:rPr lang="es-EC" sz="2000">
                <a:solidFill>
                  <a:srgbClr val="000000"/>
                </a:solidFill>
                <a:latin typeface="Arial"/>
                <a:ea typeface="Arial"/>
                <a:cs typeface="Arial"/>
                <a:sym typeface="Arial"/>
              </a:rPr>
            </a:br>
            <a:r>
              <a:rPr lang="es-EC" sz="4000">
                <a:solidFill>
                  <a:srgbClr val="2E75B5"/>
                </a:solidFill>
                <a:latin typeface="Arial"/>
                <a:ea typeface="Arial"/>
                <a:cs typeface="Arial"/>
                <a:sym typeface="Arial"/>
              </a:rPr>
              <a:t>Síntesis de evaluación de los Foros</a:t>
            </a:r>
            <a:r>
              <a:rPr lang="es-EC" sz="2000">
                <a:solidFill>
                  <a:srgbClr val="2E75B5"/>
                </a:solidFill>
                <a:latin typeface="Arial"/>
                <a:ea typeface="Arial"/>
                <a:cs typeface="Arial"/>
                <a:sym typeface="Arial"/>
              </a:rPr>
              <a:t/>
            </a:r>
            <a:br>
              <a:rPr lang="es-EC" sz="2000">
                <a:solidFill>
                  <a:srgbClr val="2E75B5"/>
                </a:solidFill>
                <a:latin typeface="Arial"/>
                <a:ea typeface="Arial"/>
                <a:cs typeface="Arial"/>
                <a:sym typeface="Arial"/>
              </a:rPr>
            </a:br>
            <a:endParaRPr sz="2000">
              <a:solidFill>
                <a:srgbClr val="2E75B5"/>
              </a:solidFill>
              <a:latin typeface="Arial"/>
              <a:ea typeface="Arial"/>
              <a:cs typeface="Arial"/>
              <a:sym typeface="Arial"/>
            </a:endParaRPr>
          </a:p>
          <a:p>
            <a:pPr marL="0" lvl="0" indent="0" algn="ctr" rtl="0">
              <a:lnSpc>
                <a:spcPct val="90000"/>
              </a:lnSpc>
              <a:spcBef>
                <a:spcPts val="0"/>
              </a:spcBef>
              <a:spcAft>
                <a:spcPts val="0"/>
              </a:spcAft>
              <a:buClr>
                <a:schemeClr val="dk1"/>
              </a:buClr>
              <a:buSzPts val="2000"/>
              <a:buFont typeface="Calibri"/>
              <a:buNone/>
            </a:pPr>
            <a:endParaRPr sz="2000">
              <a:solidFill>
                <a:srgbClr val="2E75B5"/>
              </a:solidFill>
            </a:endParaRPr>
          </a:p>
        </p:txBody>
      </p:sp>
      <p:pic>
        <p:nvPicPr>
          <p:cNvPr id="268" name="Google Shape;268;g5bf52634e6_0_88" title="Chart"/>
          <p:cNvPicPr preferRelativeResize="0"/>
          <p:nvPr/>
        </p:nvPicPr>
        <p:blipFill>
          <a:blip r:embed="rId3">
            <a:alphaModFix/>
          </a:blip>
          <a:stretch>
            <a:fillRect/>
          </a:stretch>
        </p:blipFill>
        <p:spPr>
          <a:xfrm>
            <a:off x="304800" y="1003800"/>
            <a:ext cx="4926575" cy="2771597"/>
          </a:xfrm>
          <a:prstGeom prst="rect">
            <a:avLst/>
          </a:prstGeom>
          <a:noFill/>
          <a:ln>
            <a:noFill/>
          </a:ln>
        </p:spPr>
      </p:pic>
      <p:pic>
        <p:nvPicPr>
          <p:cNvPr id="269" name="Google Shape;269;g5bf52634e6_0_88" title="Chart"/>
          <p:cNvPicPr preferRelativeResize="0"/>
          <p:nvPr/>
        </p:nvPicPr>
        <p:blipFill>
          <a:blip r:embed="rId4">
            <a:alphaModFix/>
          </a:blip>
          <a:stretch>
            <a:fillRect/>
          </a:stretch>
        </p:blipFill>
        <p:spPr>
          <a:xfrm>
            <a:off x="6680050" y="851400"/>
            <a:ext cx="4926574" cy="3047126"/>
          </a:xfrm>
          <a:prstGeom prst="rect">
            <a:avLst/>
          </a:prstGeom>
          <a:noFill/>
          <a:ln>
            <a:noFill/>
          </a:ln>
        </p:spPr>
      </p:pic>
      <p:pic>
        <p:nvPicPr>
          <p:cNvPr id="270" name="Google Shape;270;g5bf52634e6_0_88" title="Chart"/>
          <p:cNvPicPr preferRelativeResize="0"/>
          <p:nvPr/>
        </p:nvPicPr>
        <p:blipFill>
          <a:blip r:embed="rId5">
            <a:alphaModFix/>
          </a:blip>
          <a:stretch>
            <a:fillRect/>
          </a:stretch>
        </p:blipFill>
        <p:spPr>
          <a:xfrm>
            <a:off x="398912" y="3898525"/>
            <a:ext cx="4776864" cy="2955101"/>
          </a:xfrm>
          <a:prstGeom prst="rect">
            <a:avLst/>
          </a:prstGeom>
          <a:noFill/>
          <a:ln>
            <a:noFill/>
          </a:ln>
        </p:spPr>
      </p:pic>
      <p:pic>
        <p:nvPicPr>
          <p:cNvPr id="271" name="Google Shape;271;g5bf52634e6_0_88" title="Chart"/>
          <p:cNvPicPr preferRelativeResize="0"/>
          <p:nvPr/>
        </p:nvPicPr>
        <p:blipFill>
          <a:blip r:embed="rId6">
            <a:alphaModFix/>
          </a:blip>
          <a:stretch>
            <a:fillRect/>
          </a:stretch>
        </p:blipFill>
        <p:spPr>
          <a:xfrm>
            <a:off x="6853800" y="4014575"/>
            <a:ext cx="4436929" cy="2771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5bf52634e6_0_94"/>
          <p:cNvSpPr txBox="1">
            <a:spLocks noGrp="1"/>
          </p:cNvSpPr>
          <p:nvPr>
            <p:ph type="title"/>
          </p:nvPr>
        </p:nvSpPr>
        <p:spPr>
          <a:xfrm>
            <a:off x="648300" y="511775"/>
            <a:ext cx="10895400" cy="1149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solidFill>
                  <a:srgbClr val="000000"/>
                </a:solidFill>
                <a:latin typeface="Arial"/>
                <a:ea typeface="Arial"/>
                <a:cs typeface="Arial"/>
                <a:sym typeface="Arial"/>
              </a:rPr>
              <a:t/>
            </a:r>
            <a:br>
              <a:rPr lang="es-EC" sz="2000">
                <a:solidFill>
                  <a:srgbClr val="000000"/>
                </a:solidFill>
                <a:latin typeface="Arial"/>
                <a:ea typeface="Arial"/>
                <a:cs typeface="Arial"/>
                <a:sym typeface="Arial"/>
              </a:rPr>
            </a:br>
            <a:r>
              <a:rPr lang="es-EC" sz="4000">
                <a:solidFill>
                  <a:srgbClr val="2E75B5"/>
                </a:solidFill>
                <a:latin typeface="Arial"/>
                <a:ea typeface="Arial"/>
                <a:cs typeface="Arial"/>
                <a:sym typeface="Arial"/>
              </a:rPr>
              <a:t>Algunas recomendaciones generales para los Foros, según los participantes de las mesas de trabajo</a:t>
            </a:r>
            <a:r>
              <a:rPr lang="es-EC" sz="2000">
                <a:solidFill>
                  <a:srgbClr val="2E75B5"/>
                </a:solidFill>
                <a:latin typeface="Arial"/>
                <a:ea typeface="Arial"/>
                <a:cs typeface="Arial"/>
                <a:sym typeface="Arial"/>
              </a:rPr>
              <a:t/>
            </a:r>
            <a:br>
              <a:rPr lang="es-EC" sz="2000">
                <a:solidFill>
                  <a:srgbClr val="2E75B5"/>
                </a:solidFill>
                <a:latin typeface="Arial"/>
                <a:ea typeface="Arial"/>
                <a:cs typeface="Arial"/>
                <a:sym typeface="Arial"/>
              </a:rPr>
            </a:br>
            <a:endParaRPr sz="2000">
              <a:solidFill>
                <a:srgbClr val="2E75B5"/>
              </a:solidFill>
              <a:latin typeface="Arial"/>
              <a:ea typeface="Arial"/>
              <a:cs typeface="Arial"/>
              <a:sym typeface="Arial"/>
            </a:endParaRPr>
          </a:p>
          <a:p>
            <a:pPr marL="0" lvl="0" indent="0" algn="ctr" rtl="0">
              <a:lnSpc>
                <a:spcPct val="90000"/>
              </a:lnSpc>
              <a:spcBef>
                <a:spcPts val="0"/>
              </a:spcBef>
              <a:spcAft>
                <a:spcPts val="0"/>
              </a:spcAft>
              <a:buClr>
                <a:schemeClr val="dk1"/>
              </a:buClr>
              <a:buSzPts val="2000"/>
              <a:buFont typeface="Calibri"/>
              <a:buNone/>
            </a:pPr>
            <a:endParaRPr sz="2000">
              <a:solidFill>
                <a:srgbClr val="2E75B5"/>
              </a:solidFill>
            </a:endParaRPr>
          </a:p>
        </p:txBody>
      </p:sp>
      <p:sp>
        <p:nvSpPr>
          <p:cNvPr id="277" name="Google Shape;277;g5bf52634e6_0_94"/>
          <p:cNvSpPr txBox="1"/>
          <p:nvPr/>
        </p:nvSpPr>
        <p:spPr>
          <a:xfrm>
            <a:off x="286500" y="2308850"/>
            <a:ext cx="5801700" cy="4209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s-EC" sz="2400">
                <a:latin typeface="Calibri"/>
                <a:ea typeface="Calibri"/>
                <a:cs typeface="Calibri"/>
                <a:sym typeface="Calibri"/>
              </a:rPr>
              <a:t>Dedicar </a:t>
            </a:r>
            <a:r>
              <a:rPr lang="es-EC" sz="2400" b="1">
                <a:latin typeface="Calibri"/>
                <a:ea typeface="Calibri"/>
                <a:cs typeface="Calibri"/>
                <a:sym typeface="Calibri"/>
              </a:rPr>
              <a:t>mayor tiempo a las mesas de trabajo</a:t>
            </a:r>
            <a:r>
              <a:rPr lang="es-EC" sz="2400">
                <a:latin typeface="Calibri"/>
                <a:ea typeface="Calibri"/>
                <a:cs typeface="Calibri"/>
                <a:sym typeface="Calibri"/>
              </a:rPr>
              <a:t>, y reducir el tiempo y número de ponencias magistrales.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s-EC" sz="2400">
                <a:latin typeface="Calibri"/>
                <a:ea typeface="Calibri"/>
                <a:cs typeface="Calibri"/>
                <a:sym typeface="Calibri"/>
              </a:rPr>
              <a:t>Dar </a:t>
            </a:r>
            <a:r>
              <a:rPr lang="es-EC" sz="2400" b="1">
                <a:latin typeface="Calibri"/>
                <a:ea typeface="Calibri"/>
                <a:cs typeface="Calibri"/>
                <a:sym typeface="Calibri"/>
              </a:rPr>
              <a:t>mayor difusión a los eventos</a:t>
            </a:r>
            <a:r>
              <a:rPr lang="es-EC" sz="2400">
                <a:latin typeface="Calibri"/>
                <a:ea typeface="Calibri"/>
                <a:cs typeface="Calibri"/>
                <a:sym typeface="Calibri"/>
              </a:rPr>
              <a:t> para que el público en general tenga mayor información acerca de los mismos para que participen más personas.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s-EC" sz="2400">
                <a:latin typeface="Calibri"/>
                <a:ea typeface="Calibri"/>
                <a:cs typeface="Calibri"/>
                <a:sym typeface="Calibri"/>
              </a:rPr>
              <a:t>Hacer llegar al público el número y temas de las mesas de trabajo, y la metodología con la que se trabaja, para </a:t>
            </a:r>
            <a:r>
              <a:rPr lang="es-EC" sz="2400" b="1">
                <a:latin typeface="Calibri"/>
                <a:ea typeface="Calibri"/>
                <a:cs typeface="Calibri"/>
                <a:sym typeface="Calibri"/>
              </a:rPr>
              <a:t>que la participación sea más informada</a:t>
            </a:r>
            <a:r>
              <a:rPr lang="es-EC" sz="2400">
                <a:latin typeface="Calibri"/>
                <a:ea typeface="Calibri"/>
                <a:cs typeface="Calibri"/>
                <a:sym typeface="Calibri"/>
              </a:rPr>
              <a:t>.</a:t>
            </a:r>
            <a:endParaRPr sz="2400">
              <a:latin typeface="Calibri"/>
              <a:ea typeface="Calibri"/>
              <a:cs typeface="Calibri"/>
              <a:sym typeface="Calibri"/>
            </a:endParaRPr>
          </a:p>
        </p:txBody>
      </p:sp>
      <p:sp>
        <p:nvSpPr>
          <p:cNvPr id="278" name="Google Shape;278;g5bf52634e6_0_94"/>
          <p:cNvSpPr txBox="1"/>
          <p:nvPr/>
        </p:nvSpPr>
        <p:spPr>
          <a:xfrm>
            <a:off x="6333000" y="2255125"/>
            <a:ext cx="5502900" cy="4110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s-EC" sz="2400">
                <a:latin typeface="Calibri"/>
                <a:ea typeface="Calibri"/>
                <a:cs typeface="Calibri"/>
                <a:sym typeface="Calibri"/>
              </a:rPr>
              <a:t>Las personas </a:t>
            </a:r>
            <a:r>
              <a:rPr lang="es-EC" sz="2400" b="1">
                <a:latin typeface="Calibri"/>
                <a:ea typeface="Calibri"/>
                <a:cs typeface="Calibri"/>
                <a:sym typeface="Calibri"/>
              </a:rPr>
              <a:t>facilitadoras y relatoras tienen que tener experiencia</a:t>
            </a:r>
            <a:r>
              <a:rPr lang="es-EC" sz="2400">
                <a:latin typeface="Calibri"/>
                <a:ea typeface="Calibri"/>
                <a:cs typeface="Calibri"/>
                <a:sym typeface="Calibri"/>
              </a:rPr>
              <a:t> en esos roles, además de conocimiento de los temas a tratar.</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s-EC" sz="2400">
                <a:latin typeface="Calibri"/>
                <a:ea typeface="Calibri"/>
                <a:cs typeface="Calibri"/>
                <a:sym typeface="Calibri"/>
              </a:rPr>
              <a:t>Promover </a:t>
            </a:r>
            <a:r>
              <a:rPr lang="es-EC" sz="2400" b="1">
                <a:latin typeface="Calibri"/>
                <a:ea typeface="Calibri"/>
                <a:cs typeface="Calibri"/>
                <a:sym typeface="Calibri"/>
              </a:rPr>
              <a:t>que participen todas las personas</a:t>
            </a:r>
            <a:r>
              <a:rPr lang="es-EC" sz="2400">
                <a:latin typeface="Calibri"/>
                <a:ea typeface="Calibri"/>
                <a:cs typeface="Calibri"/>
                <a:sym typeface="Calibri"/>
              </a:rPr>
              <a:t>, no centrar la palabra en unos cuantos, reconocer que todos somos “expertos”.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s-EC" sz="2400">
                <a:latin typeface="Calibri"/>
                <a:ea typeface="Calibri"/>
                <a:cs typeface="Calibri"/>
                <a:sym typeface="Calibri"/>
              </a:rPr>
              <a:t>Promover la </a:t>
            </a:r>
            <a:r>
              <a:rPr lang="es-EC" sz="2400" b="1">
                <a:latin typeface="Calibri"/>
                <a:ea typeface="Calibri"/>
                <a:cs typeface="Calibri"/>
                <a:sym typeface="Calibri"/>
              </a:rPr>
              <a:t>participación de diversos sectores</a:t>
            </a:r>
            <a:r>
              <a:rPr lang="es-EC" sz="2400">
                <a:latin typeface="Calibri"/>
                <a:ea typeface="Calibri"/>
                <a:cs typeface="Calibri"/>
                <a:sym typeface="Calibri"/>
              </a:rPr>
              <a:t> para tener un diálogo plural.</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s-EC" sz="2400">
                <a:latin typeface="Calibri"/>
                <a:ea typeface="Calibri"/>
                <a:cs typeface="Calibri"/>
                <a:sym typeface="Calibri"/>
              </a:rPr>
              <a:t>Promover un </a:t>
            </a:r>
            <a:r>
              <a:rPr lang="es-EC" sz="2400" b="1">
                <a:latin typeface="Calibri"/>
                <a:ea typeface="Calibri"/>
                <a:cs typeface="Calibri"/>
                <a:sym typeface="Calibri"/>
              </a:rPr>
              <a:t>diálogo respetuoso, ordenado, con objetivos</a:t>
            </a:r>
            <a:r>
              <a:rPr lang="es-EC" sz="2400">
                <a:latin typeface="Calibri"/>
                <a:ea typeface="Calibri"/>
                <a:cs typeface="Calibri"/>
                <a:sym typeface="Calibri"/>
              </a:rPr>
              <a:t> claros.</a:t>
            </a:r>
            <a:endParaRPr sz="24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4" name="Imagen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35517" y="3371000"/>
            <a:ext cx="3257551" cy="3257551"/>
          </a:xfrm>
          <a:prstGeom prst="rect">
            <a:avLst/>
          </a:prstGeom>
        </p:spPr>
      </p:pic>
      <p:pic>
        <p:nvPicPr>
          <p:cNvPr id="3" name="Imagen 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0"/>
            <a:ext cx="2215990" cy="3228673"/>
          </a:xfrm>
          <a:prstGeom prst="rect">
            <a:avLst/>
          </a:prstGeom>
        </p:spPr>
      </p:pic>
      <p:sp>
        <p:nvSpPr>
          <p:cNvPr id="283" name="Google Shape;283;g5bfcd27679_0_102"/>
          <p:cNvSpPr txBox="1">
            <a:spLocks noGrp="1"/>
          </p:cNvSpPr>
          <p:nvPr>
            <p:ph type="title"/>
          </p:nvPr>
        </p:nvSpPr>
        <p:spPr>
          <a:xfrm>
            <a:off x="121224" y="0"/>
            <a:ext cx="7375525" cy="677312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C" sz="2800" dirty="0" smtClean="0">
                <a:solidFill>
                  <a:srgbClr val="3D85C6"/>
                </a:solidFill>
              </a:rPr>
              <a:t/>
            </a:r>
            <a:br>
              <a:rPr lang="es-EC" sz="2800" dirty="0" smtClean="0">
                <a:solidFill>
                  <a:srgbClr val="3D85C6"/>
                </a:solidFill>
              </a:rPr>
            </a:br>
            <a:r>
              <a:rPr lang="es-EC" sz="2800" dirty="0">
                <a:solidFill>
                  <a:srgbClr val="3D85C6"/>
                </a:solidFill>
              </a:rPr>
              <a:t/>
            </a:r>
            <a:br>
              <a:rPr lang="es-EC" sz="2800" dirty="0">
                <a:solidFill>
                  <a:srgbClr val="3D85C6"/>
                </a:solidFill>
              </a:rPr>
            </a:br>
            <a:r>
              <a:rPr lang="es-EC" sz="3000" dirty="0" smtClean="0">
                <a:solidFill>
                  <a:schemeClr val="tx1">
                    <a:lumMod val="95000"/>
                    <a:lumOff val="5000"/>
                  </a:schemeClr>
                </a:solidFill>
                <a:effectLst>
                  <a:outerShdw blurRad="38100" dist="38100" dir="2700000" algn="tl">
                    <a:srgbClr val="000000">
                      <a:alpha val="43137"/>
                    </a:srgbClr>
                  </a:outerShdw>
                </a:effectLst>
              </a:rPr>
              <a:t>Para mayor  </a:t>
            </a:r>
            <a:r>
              <a:rPr lang="es-EC" sz="3000" dirty="0">
                <a:solidFill>
                  <a:schemeClr val="tx1">
                    <a:lumMod val="95000"/>
                    <a:lumOff val="5000"/>
                  </a:schemeClr>
                </a:solidFill>
                <a:effectLst>
                  <a:outerShdw blurRad="38100" dist="38100" dir="2700000" algn="tl">
                    <a:srgbClr val="000000">
                      <a:alpha val="43137"/>
                    </a:srgbClr>
                  </a:outerShdw>
                </a:effectLst>
              </a:rPr>
              <a:t>información </a:t>
            </a:r>
            <a:r>
              <a:rPr lang="es-EC" sz="3000" dirty="0" smtClean="0">
                <a:solidFill>
                  <a:schemeClr val="tx1">
                    <a:lumMod val="95000"/>
                    <a:lumOff val="5000"/>
                  </a:schemeClr>
                </a:solidFill>
                <a:effectLst>
                  <a:outerShdw blurRad="38100" dist="38100" dir="2700000" algn="tl">
                    <a:srgbClr val="000000">
                      <a:alpha val="43137"/>
                    </a:srgbClr>
                  </a:outerShdw>
                </a:effectLst>
              </a:rPr>
              <a:t>consultar con la Secretaría Técnica de la Comisión de Recursos </a:t>
            </a:r>
            <a:r>
              <a:rPr lang="es-EC" sz="3000" dirty="0" smtClean="0">
                <a:solidFill>
                  <a:schemeClr val="tx1">
                    <a:lumMod val="95000"/>
                    <a:lumOff val="5000"/>
                  </a:schemeClr>
                </a:solidFill>
                <a:effectLst>
                  <a:outerShdw blurRad="38100" dist="38100" dir="2700000" algn="tl">
                    <a:srgbClr val="000000">
                      <a:alpha val="43137"/>
                    </a:srgbClr>
                  </a:outerShdw>
                </a:effectLst>
              </a:rPr>
              <a:t>Hi</a:t>
            </a:r>
            <a:r>
              <a:rPr lang="es-EC" sz="3000" dirty="0" smtClean="0">
                <a:solidFill>
                  <a:schemeClr val="tx1">
                    <a:lumMod val="95000"/>
                    <a:lumOff val="5000"/>
                  </a:schemeClr>
                </a:solidFill>
                <a:effectLst>
                  <a:outerShdw blurRad="38100" dist="38100" dir="2700000" algn="tl">
                    <a:srgbClr val="000000">
                      <a:alpha val="43137"/>
                    </a:srgbClr>
                  </a:outerShdw>
                </a:effectLst>
              </a:rPr>
              <a:t>dráulicos</a:t>
            </a:r>
            <a:r>
              <a:rPr lang="es-EC" sz="3000" dirty="0" smtClean="0">
                <a:solidFill>
                  <a:schemeClr val="tx1">
                    <a:lumMod val="95000"/>
                    <a:lumOff val="5000"/>
                  </a:schemeClr>
                </a:solidFill>
                <a:effectLst>
                  <a:outerShdw blurRad="38100" dist="38100" dir="2700000" algn="tl">
                    <a:srgbClr val="000000">
                      <a:alpha val="43137"/>
                    </a:srgbClr>
                  </a:outerShdw>
                </a:effectLst>
              </a:rPr>
              <a:t> de la Cámara de Diputados</a:t>
            </a:r>
            <a:r>
              <a:rPr lang="es-EC" sz="2800" dirty="0" smtClean="0">
                <a:solidFill>
                  <a:schemeClr val="tx1">
                    <a:lumMod val="95000"/>
                    <a:lumOff val="5000"/>
                  </a:schemeClr>
                </a:solidFill>
                <a:effectLst>
                  <a:outerShdw blurRad="38100" dist="38100" dir="2700000" algn="tl">
                    <a:srgbClr val="000000">
                      <a:alpha val="43137"/>
                    </a:srgbClr>
                  </a:outerShdw>
                </a:effectLst>
              </a:rPr>
              <a:t/>
            </a:r>
            <a:br>
              <a:rPr lang="es-EC" sz="2800" dirty="0" smtClean="0">
                <a:solidFill>
                  <a:schemeClr val="tx1">
                    <a:lumMod val="95000"/>
                    <a:lumOff val="5000"/>
                  </a:schemeClr>
                </a:solidFill>
                <a:effectLst>
                  <a:outerShdw blurRad="38100" dist="38100" dir="2700000" algn="tl">
                    <a:srgbClr val="000000">
                      <a:alpha val="43137"/>
                    </a:srgbClr>
                  </a:outerShdw>
                </a:effectLst>
              </a:rPr>
            </a:br>
            <a:r>
              <a:rPr lang="es-EC" sz="2800" dirty="0" smtClean="0">
                <a:solidFill>
                  <a:schemeClr val="tx1">
                    <a:lumMod val="95000"/>
                    <a:lumOff val="5000"/>
                  </a:schemeClr>
                </a:solidFill>
                <a:effectLst>
                  <a:outerShdw blurRad="38100" dist="38100" dir="2700000" algn="tl">
                    <a:srgbClr val="000000">
                      <a:alpha val="43137"/>
                    </a:srgbClr>
                  </a:outerShdw>
                </a:effectLst>
              </a:rPr>
              <a:t/>
            </a:r>
            <a:br>
              <a:rPr lang="es-EC" sz="2800" dirty="0" smtClean="0">
                <a:solidFill>
                  <a:schemeClr val="tx1">
                    <a:lumMod val="95000"/>
                    <a:lumOff val="5000"/>
                  </a:schemeClr>
                </a:solidFill>
                <a:effectLst>
                  <a:outerShdw blurRad="38100" dist="38100" dir="2700000" algn="tl">
                    <a:srgbClr val="000000">
                      <a:alpha val="43137"/>
                    </a:srgbClr>
                  </a:outerShdw>
                </a:effectLst>
              </a:rPr>
            </a:br>
            <a:r>
              <a:rPr lang="es-EC" sz="2000" dirty="0" smtClean="0">
                <a:solidFill>
                  <a:schemeClr val="tx1">
                    <a:lumMod val="95000"/>
                    <a:lumOff val="5000"/>
                  </a:schemeClr>
                </a:solidFill>
                <a:effectLst>
                  <a:outerShdw blurRad="38100" dist="38100" dir="2700000" algn="tl">
                    <a:srgbClr val="000000">
                      <a:alpha val="43137"/>
                    </a:srgbClr>
                  </a:outerShdw>
                </a:effectLst>
              </a:rPr>
              <a:t>Lic. Francisco Rafael Torres Pérez / </a:t>
            </a:r>
            <a:r>
              <a:rPr lang="es-EC" sz="2000" u="sng" dirty="0" smtClean="0">
                <a:solidFill>
                  <a:schemeClr val="tx1">
                    <a:lumMod val="95000"/>
                    <a:lumOff val="5000"/>
                  </a:schemeClr>
                </a:solidFill>
                <a:effectLst>
                  <a:outerShdw blurRad="38100" dist="38100" dir="2700000" algn="tl">
                    <a:srgbClr val="000000">
                      <a:alpha val="43137"/>
                    </a:srgbClr>
                  </a:outerShdw>
                </a:effectLst>
              </a:rPr>
              <a:t>frank_tp@Hotmail.com</a:t>
            </a:r>
            <a:br>
              <a:rPr lang="es-EC" sz="2000" u="sng" dirty="0" smtClean="0">
                <a:solidFill>
                  <a:schemeClr val="tx1">
                    <a:lumMod val="95000"/>
                    <a:lumOff val="5000"/>
                  </a:schemeClr>
                </a:solidFill>
                <a:effectLst>
                  <a:outerShdw blurRad="38100" dist="38100" dir="2700000" algn="tl">
                    <a:srgbClr val="000000">
                      <a:alpha val="43137"/>
                    </a:srgbClr>
                  </a:outerShdw>
                </a:effectLst>
              </a:rPr>
            </a:br>
            <a:r>
              <a:rPr lang="es-EC" sz="2000" dirty="0">
                <a:solidFill>
                  <a:schemeClr val="tx1">
                    <a:lumMod val="95000"/>
                    <a:lumOff val="5000"/>
                  </a:schemeClr>
                </a:solidFill>
                <a:effectLst>
                  <a:outerShdw blurRad="38100" dist="38100" dir="2700000" algn="tl">
                    <a:srgbClr val="000000">
                      <a:alpha val="43137"/>
                    </a:srgbClr>
                  </a:outerShdw>
                </a:effectLst>
              </a:rPr>
              <a:t/>
            </a:r>
            <a:br>
              <a:rPr lang="es-EC" sz="2000" dirty="0">
                <a:solidFill>
                  <a:schemeClr val="tx1">
                    <a:lumMod val="95000"/>
                    <a:lumOff val="5000"/>
                  </a:schemeClr>
                </a:solidFill>
                <a:effectLst>
                  <a:outerShdw blurRad="38100" dist="38100" dir="2700000" algn="tl">
                    <a:srgbClr val="000000">
                      <a:alpha val="43137"/>
                    </a:srgbClr>
                  </a:outerShdw>
                </a:effectLst>
              </a:rPr>
            </a:br>
            <a:r>
              <a:rPr lang="es-EC" sz="2000" dirty="0" smtClean="0">
                <a:solidFill>
                  <a:schemeClr val="tx1">
                    <a:lumMod val="95000"/>
                    <a:lumOff val="5000"/>
                  </a:schemeClr>
                </a:solidFill>
                <a:effectLst>
                  <a:outerShdw blurRad="38100" dist="38100" dir="2700000" algn="tl">
                    <a:srgbClr val="000000">
                      <a:alpha val="43137"/>
                    </a:srgbClr>
                  </a:outerShdw>
                </a:effectLst>
              </a:rPr>
              <a:t>Lic. Edgar Omar Becerril Pineda / </a:t>
            </a:r>
            <a:r>
              <a:rPr lang="es-EC" sz="2000" u="sng" dirty="0" smtClean="0">
                <a:solidFill>
                  <a:schemeClr val="tx1">
                    <a:lumMod val="95000"/>
                    <a:lumOff val="5000"/>
                  </a:schemeClr>
                </a:solidFill>
                <a:effectLst>
                  <a:outerShdw blurRad="38100" dist="38100" dir="2700000" algn="tl">
                    <a:srgbClr val="000000">
                      <a:alpha val="43137"/>
                    </a:srgbClr>
                  </a:outerShdw>
                </a:effectLst>
              </a:rPr>
              <a:t>eomar_1007@Hotmail.com</a:t>
            </a:r>
            <a:r>
              <a:rPr lang="es-EC" sz="2800" b="1" dirty="0" smtClean="0">
                <a:solidFill>
                  <a:schemeClr val="tx1">
                    <a:lumMod val="95000"/>
                    <a:lumOff val="5000"/>
                  </a:schemeClr>
                </a:solidFill>
                <a:effectLst>
                  <a:outerShdw blurRad="38100" dist="38100" dir="2700000" algn="tl">
                    <a:srgbClr val="000000">
                      <a:alpha val="43137"/>
                    </a:srgbClr>
                  </a:outerShdw>
                </a:effectLst>
              </a:rPr>
              <a:t/>
            </a:r>
            <a:br>
              <a:rPr lang="es-EC" sz="2800" b="1" dirty="0" smtClean="0">
                <a:solidFill>
                  <a:schemeClr val="tx1">
                    <a:lumMod val="95000"/>
                    <a:lumOff val="5000"/>
                  </a:schemeClr>
                </a:solidFill>
                <a:effectLst>
                  <a:outerShdw blurRad="38100" dist="38100" dir="2700000" algn="tl">
                    <a:srgbClr val="000000">
                      <a:alpha val="43137"/>
                    </a:srgbClr>
                  </a:outerShdw>
                </a:effectLst>
              </a:rPr>
            </a:br>
            <a:r>
              <a:rPr lang="es-EC" sz="2800" b="1" dirty="0" smtClean="0">
                <a:solidFill>
                  <a:schemeClr val="tx1">
                    <a:lumMod val="95000"/>
                    <a:lumOff val="5000"/>
                  </a:schemeClr>
                </a:solidFill>
                <a:effectLst>
                  <a:outerShdw blurRad="38100" dist="38100" dir="2700000" algn="tl">
                    <a:srgbClr val="000000">
                      <a:alpha val="43137"/>
                    </a:srgbClr>
                  </a:outerShdw>
                </a:effectLst>
              </a:rPr>
              <a:t/>
            </a:r>
            <a:br>
              <a:rPr lang="es-EC" sz="2800" b="1" dirty="0" smtClean="0">
                <a:solidFill>
                  <a:schemeClr val="tx1">
                    <a:lumMod val="95000"/>
                    <a:lumOff val="5000"/>
                  </a:schemeClr>
                </a:solidFill>
                <a:effectLst>
                  <a:outerShdw blurRad="38100" dist="38100" dir="2700000" algn="tl">
                    <a:srgbClr val="000000">
                      <a:alpha val="43137"/>
                    </a:srgbClr>
                  </a:outerShdw>
                </a:effectLst>
              </a:rPr>
            </a:br>
            <a:r>
              <a:rPr lang="es-EC" sz="2800" dirty="0">
                <a:solidFill>
                  <a:schemeClr val="tx1">
                    <a:lumMod val="95000"/>
                    <a:lumOff val="5000"/>
                  </a:schemeClr>
                </a:solidFill>
                <a:effectLst>
                  <a:outerShdw blurRad="38100" dist="38100" dir="2700000" algn="tl">
                    <a:srgbClr val="000000">
                      <a:alpha val="43137"/>
                    </a:srgbClr>
                  </a:outerShdw>
                </a:effectLst>
              </a:rPr>
              <a:t/>
            </a:r>
            <a:br>
              <a:rPr lang="es-EC" sz="2800" dirty="0">
                <a:solidFill>
                  <a:schemeClr val="tx1">
                    <a:lumMod val="95000"/>
                    <a:lumOff val="5000"/>
                  </a:schemeClr>
                </a:solidFill>
                <a:effectLst>
                  <a:outerShdw blurRad="38100" dist="38100" dir="2700000" algn="tl">
                    <a:srgbClr val="000000">
                      <a:alpha val="43137"/>
                    </a:srgbClr>
                  </a:outerShdw>
                </a:effectLst>
              </a:rPr>
            </a:br>
            <a:r>
              <a:rPr lang="es-EC" sz="3200" dirty="0" smtClean="0">
                <a:solidFill>
                  <a:schemeClr val="tx1">
                    <a:lumMod val="95000"/>
                    <a:lumOff val="5000"/>
                  </a:schemeClr>
                </a:solidFill>
                <a:effectLst>
                  <a:outerShdw blurRad="38100" dist="38100" dir="2700000" algn="tl">
                    <a:srgbClr val="000000">
                      <a:alpha val="43137"/>
                    </a:srgbClr>
                  </a:outerShdw>
                </a:effectLst>
              </a:rPr>
              <a:t>Y </a:t>
            </a:r>
            <a:r>
              <a:rPr lang="es-EC" sz="3200" dirty="0" smtClean="0">
                <a:solidFill>
                  <a:schemeClr val="tx1">
                    <a:lumMod val="95000"/>
                    <a:lumOff val="5000"/>
                  </a:schemeClr>
                </a:solidFill>
                <a:effectLst>
                  <a:outerShdw blurRad="38100" dist="38100" dir="2700000" algn="tl">
                    <a:srgbClr val="000000">
                      <a:alpha val="43137"/>
                    </a:srgbClr>
                  </a:outerShdw>
                </a:effectLst>
              </a:rPr>
              <a:t>con </a:t>
            </a:r>
            <a:r>
              <a:rPr lang="es-EC" sz="3200" dirty="0">
                <a:solidFill>
                  <a:schemeClr val="tx1">
                    <a:lumMod val="95000"/>
                    <a:lumOff val="5000"/>
                  </a:schemeClr>
                </a:solidFill>
                <a:effectLst>
                  <a:outerShdw blurRad="38100" dist="38100" dir="2700000" algn="tl">
                    <a:srgbClr val="000000">
                      <a:alpha val="43137"/>
                    </a:srgbClr>
                  </a:outerShdw>
                </a:effectLst>
              </a:rPr>
              <a:t>el equipo de sistematización</a:t>
            </a:r>
            <a:r>
              <a:rPr lang="es-EC" sz="3200" dirty="0" smtClean="0">
                <a:solidFill>
                  <a:schemeClr val="tx1">
                    <a:lumMod val="95000"/>
                    <a:lumOff val="5000"/>
                  </a:schemeClr>
                </a:solidFill>
                <a:effectLst>
                  <a:outerShdw blurRad="38100" dist="38100" dir="2700000" algn="tl">
                    <a:srgbClr val="000000">
                      <a:alpha val="43137"/>
                    </a:srgbClr>
                  </a:outerShdw>
                </a:effectLst>
              </a:rPr>
              <a:t>:</a:t>
            </a:r>
            <a:endParaRPr sz="3200" dirty="0">
              <a:solidFill>
                <a:schemeClr val="tx1">
                  <a:lumMod val="95000"/>
                  <a:lumOff val="5000"/>
                </a:schemeClr>
              </a:solidFill>
              <a:effectLst>
                <a:outerShdw blurRad="38100" dist="38100" dir="2700000" algn="tl">
                  <a:srgbClr val="000000">
                    <a:alpha val="43137"/>
                  </a:srgbClr>
                </a:outerShdw>
              </a:effectLst>
            </a:endParaRPr>
          </a:p>
          <a:p>
            <a:pPr marL="0" lvl="0" indent="0" algn="ctr" rtl="0">
              <a:spcBef>
                <a:spcPts val="0"/>
              </a:spcBef>
              <a:spcAft>
                <a:spcPts val="0"/>
              </a:spcAft>
              <a:buNone/>
            </a:pPr>
            <a:r>
              <a:rPr lang="es-EC" sz="3200" dirty="0">
                <a:solidFill>
                  <a:schemeClr val="tx1">
                    <a:lumMod val="95000"/>
                    <a:lumOff val="5000"/>
                  </a:schemeClr>
                </a:solidFill>
                <a:effectLst>
                  <a:outerShdw blurRad="38100" dist="38100" dir="2700000" algn="tl">
                    <a:srgbClr val="000000">
                      <a:alpha val="43137"/>
                    </a:srgbClr>
                  </a:outerShdw>
                </a:effectLst>
              </a:rPr>
              <a:t>Cántaro Azul A.C.</a:t>
            </a:r>
            <a:endParaRPr sz="3200" dirty="0">
              <a:solidFill>
                <a:schemeClr val="tx1">
                  <a:lumMod val="95000"/>
                  <a:lumOff val="5000"/>
                </a:schemeClr>
              </a:solidFill>
              <a:effectLst>
                <a:outerShdw blurRad="38100" dist="38100" dir="2700000" algn="tl">
                  <a:srgbClr val="000000">
                    <a:alpha val="43137"/>
                  </a:srgbClr>
                </a:outerShdw>
              </a:effectLst>
            </a:endParaRPr>
          </a:p>
          <a:p>
            <a:pPr marL="0" lvl="0" indent="0" algn="ctr" rtl="0">
              <a:spcBef>
                <a:spcPts val="0"/>
              </a:spcBef>
              <a:spcAft>
                <a:spcPts val="0"/>
              </a:spcAft>
              <a:buNone/>
            </a:pPr>
            <a:endParaRPr sz="2400" dirty="0">
              <a:solidFill>
                <a:schemeClr val="tx1">
                  <a:lumMod val="95000"/>
                  <a:lumOff val="5000"/>
                </a:schemeClr>
              </a:solidFill>
              <a:effectLst>
                <a:outerShdw blurRad="38100" dist="38100" dir="2700000" algn="tl">
                  <a:srgbClr val="000000">
                    <a:alpha val="43137"/>
                  </a:srgbClr>
                </a:outerShdw>
              </a:effectLst>
            </a:endParaRPr>
          </a:p>
          <a:p>
            <a:pPr lvl="0" algn="ctr"/>
            <a:r>
              <a:rPr lang="es-EC" sz="2000" u="sng" dirty="0">
                <a:solidFill>
                  <a:schemeClr val="tx1">
                    <a:lumMod val="95000"/>
                    <a:lumOff val="5000"/>
                  </a:schemeClr>
                </a:solidFill>
                <a:effectLst>
                  <a:outerShdw blurRad="38100" dist="38100" dir="2700000" algn="tl">
                    <a:srgbClr val="000000">
                      <a:alpha val="43137"/>
                    </a:srgbClr>
                  </a:outerShdw>
                </a:effectLst>
              </a:rPr>
              <a:t>Ms. Margarita Gutiérrez / margarita@cantaroazul.org</a:t>
            </a:r>
            <a:br>
              <a:rPr lang="es-EC" sz="2000" u="sng" dirty="0">
                <a:solidFill>
                  <a:schemeClr val="tx1">
                    <a:lumMod val="95000"/>
                    <a:lumOff val="5000"/>
                  </a:schemeClr>
                </a:solidFill>
                <a:effectLst>
                  <a:outerShdw blurRad="38100" dist="38100" dir="2700000" algn="tl">
                    <a:srgbClr val="000000">
                      <a:alpha val="43137"/>
                    </a:srgbClr>
                  </a:outerShdw>
                </a:effectLst>
              </a:rPr>
            </a:br>
            <a:r>
              <a:rPr lang="es-EC" sz="2000" u="sng" dirty="0">
                <a:solidFill>
                  <a:schemeClr val="tx1">
                    <a:lumMod val="95000"/>
                    <a:lumOff val="5000"/>
                  </a:schemeClr>
                </a:solidFill>
                <a:effectLst>
                  <a:outerShdw blurRad="38100" dist="38100" dir="2700000" algn="tl">
                    <a:srgbClr val="000000">
                      <a:alpha val="43137"/>
                    </a:srgbClr>
                  </a:outerShdw>
                </a:effectLst>
              </a:rPr>
              <a:t/>
            </a:r>
            <a:br>
              <a:rPr lang="es-EC" sz="2000" u="sng" dirty="0">
                <a:solidFill>
                  <a:schemeClr val="tx1">
                    <a:lumMod val="95000"/>
                    <a:lumOff val="5000"/>
                  </a:schemeClr>
                </a:solidFill>
                <a:effectLst>
                  <a:outerShdw blurRad="38100" dist="38100" dir="2700000" algn="tl">
                    <a:srgbClr val="000000">
                      <a:alpha val="43137"/>
                    </a:srgbClr>
                  </a:outerShdw>
                </a:effectLst>
              </a:rPr>
            </a:br>
            <a:r>
              <a:rPr lang="es-EC" sz="2000" u="sng" dirty="0">
                <a:solidFill>
                  <a:schemeClr val="tx1">
                    <a:lumMod val="95000"/>
                    <a:lumOff val="5000"/>
                  </a:schemeClr>
                </a:solidFill>
                <a:effectLst>
                  <a:outerShdw blurRad="38100" dist="38100" dir="2700000" algn="tl">
                    <a:srgbClr val="000000">
                      <a:alpha val="43137"/>
                    </a:srgbClr>
                  </a:outerShdw>
                </a:effectLst>
              </a:rPr>
              <a:t>Mtra. </a:t>
            </a:r>
            <a:r>
              <a:rPr lang="es-EC" sz="2000" u="sng" dirty="0" err="1">
                <a:solidFill>
                  <a:schemeClr val="tx1">
                    <a:lumMod val="95000"/>
                    <a:lumOff val="5000"/>
                  </a:schemeClr>
                </a:solidFill>
                <a:effectLst>
                  <a:outerShdw blurRad="38100" dist="38100" dir="2700000" algn="tl">
                    <a:srgbClr val="000000">
                      <a:alpha val="43137"/>
                    </a:srgbClr>
                  </a:outerShdw>
                </a:effectLst>
              </a:rPr>
              <a:t>Donají</a:t>
            </a:r>
            <a:r>
              <a:rPr lang="es-EC" sz="2000" u="sng" dirty="0">
                <a:solidFill>
                  <a:schemeClr val="tx1">
                    <a:lumMod val="95000"/>
                    <a:lumOff val="5000"/>
                  </a:schemeClr>
                </a:solidFill>
                <a:effectLst>
                  <a:outerShdw blurRad="38100" dist="38100" dir="2700000" algn="tl">
                    <a:srgbClr val="000000">
                      <a:alpha val="43137"/>
                    </a:srgbClr>
                  </a:outerShdw>
                </a:effectLst>
              </a:rPr>
              <a:t> </a:t>
            </a:r>
            <a:r>
              <a:rPr lang="es-EC" sz="2000" u="sng" dirty="0" err="1">
                <a:solidFill>
                  <a:schemeClr val="tx1">
                    <a:lumMod val="95000"/>
                    <a:lumOff val="5000"/>
                  </a:schemeClr>
                </a:solidFill>
                <a:effectLst>
                  <a:outerShdw blurRad="38100" dist="38100" dir="2700000" algn="tl">
                    <a:srgbClr val="000000">
                      <a:alpha val="43137"/>
                    </a:srgbClr>
                  </a:outerShdw>
                </a:effectLst>
              </a:rPr>
              <a:t>Garcia</a:t>
            </a:r>
            <a:r>
              <a:rPr lang="es-EC" sz="2000" u="sng" dirty="0">
                <a:solidFill>
                  <a:schemeClr val="tx1">
                    <a:lumMod val="95000"/>
                    <a:lumOff val="5000"/>
                  </a:schemeClr>
                </a:solidFill>
                <a:effectLst>
                  <a:outerShdw blurRad="38100" dist="38100" dir="2700000" algn="tl">
                    <a:srgbClr val="000000">
                      <a:alpha val="43137"/>
                    </a:srgbClr>
                  </a:outerShdw>
                </a:effectLst>
              </a:rPr>
              <a:t> / donaji@cantaroazul.org</a:t>
            </a:r>
            <a:br>
              <a:rPr lang="es-EC" sz="2000" u="sng" dirty="0">
                <a:solidFill>
                  <a:schemeClr val="tx1">
                    <a:lumMod val="95000"/>
                    <a:lumOff val="5000"/>
                  </a:schemeClr>
                </a:solidFill>
                <a:effectLst>
                  <a:outerShdw blurRad="38100" dist="38100" dir="2700000" algn="tl">
                    <a:srgbClr val="000000">
                      <a:alpha val="43137"/>
                    </a:srgbClr>
                  </a:outerShdw>
                </a:effectLst>
              </a:rPr>
            </a:br>
            <a:r>
              <a:rPr lang="es-EC" sz="2000" u="sng" dirty="0">
                <a:solidFill>
                  <a:schemeClr val="tx1">
                    <a:lumMod val="95000"/>
                    <a:lumOff val="5000"/>
                  </a:schemeClr>
                </a:solidFill>
                <a:effectLst>
                  <a:outerShdw blurRad="38100" dist="38100" dir="2700000" algn="tl">
                    <a:srgbClr val="000000">
                      <a:alpha val="43137"/>
                    </a:srgbClr>
                  </a:outerShdw>
                </a:effectLst>
              </a:rPr>
              <a:t/>
            </a:r>
            <a:br>
              <a:rPr lang="es-EC" sz="2000" u="sng" dirty="0">
                <a:solidFill>
                  <a:schemeClr val="tx1">
                    <a:lumMod val="95000"/>
                    <a:lumOff val="5000"/>
                  </a:schemeClr>
                </a:solidFill>
                <a:effectLst>
                  <a:outerShdw blurRad="38100" dist="38100" dir="2700000" algn="tl">
                    <a:srgbClr val="000000">
                      <a:alpha val="43137"/>
                    </a:srgbClr>
                  </a:outerShdw>
                </a:effectLst>
              </a:rPr>
            </a:br>
            <a:r>
              <a:rPr lang="es-EC" sz="2000" u="sng" dirty="0">
                <a:solidFill>
                  <a:schemeClr val="tx1">
                    <a:lumMod val="95000"/>
                    <a:lumOff val="5000"/>
                  </a:schemeClr>
                </a:solidFill>
                <a:effectLst>
                  <a:outerShdw blurRad="38100" dist="38100" dir="2700000" algn="tl">
                    <a:srgbClr val="000000">
                      <a:alpha val="43137"/>
                    </a:srgbClr>
                  </a:outerShdw>
                </a:effectLst>
              </a:rPr>
              <a:t>Lic. </a:t>
            </a:r>
            <a:r>
              <a:rPr lang="es-EC" sz="2000" u="sng" dirty="0" err="1">
                <a:solidFill>
                  <a:schemeClr val="tx1">
                    <a:lumMod val="95000"/>
                    <a:lumOff val="5000"/>
                  </a:schemeClr>
                </a:solidFill>
                <a:effectLst>
                  <a:outerShdw blurRad="38100" dist="38100" dir="2700000" algn="tl">
                    <a:srgbClr val="000000">
                      <a:alpha val="43137"/>
                    </a:srgbClr>
                  </a:outerShdw>
                </a:effectLst>
              </a:rPr>
              <a:t>Yussef</a:t>
            </a:r>
            <a:r>
              <a:rPr lang="es-EC" sz="2000" u="sng" dirty="0">
                <a:solidFill>
                  <a:schemeClr val="tx1">
                    <a:lumMod val="95000"/>
                    <a:lumOff val="5000"/>
                  </a:schemeClr>
                </a:solidFill>
                <a:effectLst>
                  <a:outerShdw blurRad="38100" dist="38100" dir="2700000" algn="tl">
                    <a:srgbClr val="000000">
                      <a:alpha val="43137"/>
                    </a:srgbClr>
                  </a:outerShdw>
                </a:effectLst>
              </a:rPr>
              <a:t> </a:t>
            </a:r>
            <a:r>
              <a:rPr lang="es-EC" sz="2000" u="sng" dirty="0" err="1">
                <a:solidFill>
                  <a:schemeClr val="tx1">
                    <a:lumMod val="95000"/>
                    <a:lumOff val="5000"/>
                  </a:schemeClr>
                </a:solidFill>
                <a:effectLst>
                  <a:outerShdw blurRad="38100" dist="38100" dir="2700000" algn="tl">
                    <a:srgbClr val="000000">
                      <a:alpha val="43137"/>
                    </a:srgbClr>
                  </a:outerShdw>
                </a:effectLst>
              </a:rPr>
              <a:t>Abud</a:t>
            </a:r>
            <a:r>
              <a:rPr lang="es-EC" sz="2000" u="sng" dirty="0">
                <a:solidFill>
                  <a:schemeClr val="tx1">
                    <a:lumMod val="95000"/>
                    <a:lumOff val="5000"/>
                  </a:schemeClr>
                </a:solidFill>
                <a:effectLst>
                  <a:outerShdw blurRad="38100" dist="38100" dir="2700000" algn="tl">
                    <a:srgbClr val="000000">
                      <a:alpha val="43137"/>
                    </a:srgbClr>
                  </a:outerShdw>
                </a:effectLst>
              </a:rPr>
              <a:t> / yussef@cantaroazul.org</a:t>
            </a:r>
            <a:br>
              <a:rPr lang="es-EC" sz="2000" u="sng" dirty="0">
                <a:solidFill>
                  <a:schemeClr val="tx1">
                    <a:lumMod val="95000"/>
                    <a:lumOff val="5000"/>
                  </a:schemeClr>
                </a:solidFill>
                <a:effectLst>
                  <a:outerShdw blurRad="38100" dist="38100" dir="2700000" algn="tl">
                    <a:srgbClr val="000000">
                      <a:alpha val="43137"/>
                    </a:srgbClr>
                  </a:outerShdw>
                </a:effectLst>
              </a:rPr>
            </a:br>
            <a:r>
              <a:rPr lang="es-EC" sz="2000" u="sng" dirty="0">
                <a:solidFill>
                  <a:schemeClr val="tx1">
                    <a:lumMod val="95000"/>
                    <a:lumOff val="5000"/>
                  </a:schemeClr>
                </a:solidFill>
                <a:effectLst>
                  <a:outerShdw blurRad="38100" dist="38100" dir="2700000" algn="tl">
                    <a:srgbClr val="000000">
                      <a:alpha val="43137"/>
                    </a:srgbClr>
                  </a:outerShdw>
                </a:effectLst>
              </a:rPr>
              <a:t/>
            </a:r>
            <a:br>
              <a:rPr lang="es-EC" sz="2000" u="sng" dirty="0">
                <a:solidFill>
                  <a:schemeClr val="tx1">
                    <a:lumMod val="95000"/>
                    <a:lumOff val="5000"/>
                  </a:schemeClr>
                </a:solidFill>
                <a:effectLst>
                  <a:outerShdw blurRad="38100" dist="38100" dir="2700000" algn="tl">
                    <a:srgbClr val="000000">
                      <a:alpha val="43137"/>
                    </a:srgbClr>
                  </a:outerShdw>
                </a:effectLst>
              </a:rPr>
            </a:br>
            <a:r>
              <a:rPr lang="es-EC" sz="1400" b="1" u="sng" dirty="0">
                <a:solidFill>
                  <a:schemeClr val="tx1">
                    <a:lumMod val="95000"/>
                    <a:lumOff val="5000"/>
                  </a:schemeClr>
                </a:solidFill>
                <a:effectLst>
                  <a:outerShdw blurRad="38100" dist="38100" dir="2700000" algn="tl">
                    <a:srgbClr val="000000">
                      <a:alpha val="43137"/>
                    </a:srgbClr>
                  </a:outerShdw>
                </a:effectLst>
              </a:rPr>
              <a:t/>
            </a:r>
            <a:br>
              <a:rPr lang="es-EC" sz="1400" b="1" u="sng" dirty="0">
                <a:solidFill>
                  <a:schemeClr val="tx1">
                    <a:lumMod val="95000"/>
                    <a:lumOff val="5000"/>
                  </a:schemeClr>
                </a:solidFill>
                <a:effectLst>
                  <a:outerShdw blurRad="38100" dist="38100" dir="2700000" algn="tl">
                    <a:srgbClr val="000000">
                      <a:alpha val="43137"/>
                    </a:srgbClr>
                  </a:outerShdw>
                </a:effectLst>
              </a:rPr>
            </a:br>
            <a:endParaRPr b="1" u="sng" dirty="0">
              <a:solidFill>
                <a:schemeClr val="tx1">
                  <a:lumMod val="95000"/>
                  <a:lumOff val="5000"/>
                </a:schemeClr>
              </a:solidFill>
              <a:effectLst>
                <a:outerShdw blurRad="38100" dist="38100" dir="2700000" algn="tl">
                  <a:srgbClr val="000000">
                    <a:alpha val="43137"/>
                  </a:srgbClr>
                </a:outerShdw>
              </a:effectLst>
            </a:endParaRPr>
          </a:p>
          <a:p>
            <a:pPr marL="0" lvl="0" indent="0" algn="l" rtl="0">
              <a:spcBef>
                <a:spcPts val="0"/>
              </a:spcBef>
              <a:spcAft>
                <a:spcPts val="0"/>
              </a:spcAft>
              <a:buNone/>
            </a:pPr>
            <a:endParaRPr dirty="0"/>
          </a:p>
        </p:txBody>
      </p:sp>
      <p:pic>
        <p:nvPicPr>
          <p:cNvPr id="284" name="Google Shape;284;g5bfcd27679_0_102"/>
          <p:cNvPicPr preferRelativeResize="0"/>
          <p:nvPr/>
        </p:nvPicPr>
        <p:blipFill>
          <a:blip r:embed="rId5">
            <a:alphaModFix/>
          </a:blip>
          <a:stretch>
            <a:fillRect/>
          </a:stretch>
        </p:blipFill>
        <p:spPr>
          <a:xfrm>
            <a:off x="7496750" y="3371000"/>
            <a:ext cx="4695250" cy="3487000"/>
          </a:xfrm>
          <a:prstGeom prst="rect">
            <a:avLst/>
          </a:prstGeom>
          <a:noFill/>
          <a:ln>
            <a:noFill/>
          </a:ln>
        </p:spPr>
      </p:pic>
      <p:pic>
        <p:nvPicPr>
          <p:cNvPr id="2" name="Imagen 1"/>
          <p:cNvPicPr>
            <a:picLocks noChangeAspect="1"/>
          </p:cNvPicPr>
          <p:nvPr/>
        </p:nvPicPr>
        <p:blipFill rotWithShape="1">
          <a:blip r:embed="rId6">
            <a:extLst>
              <a:ext uri="{28A0092B-C50C-407E-A947-70E740481C1C}">
                <a14:useLocalDpi xmlns:a14="http://schemas.microsoft.com/office/drawing/2010/main" val="0"/>
              </a:ext>
            </a:extLst>
          </a:blip>
          <a:srcRect l="20986" t="13893" r="2952"/>
          <a:stretch/>
        </p:blipFill>
        <p:spPr>
          <a:xfrm>
            <a:off x="7500541" y="0"/>
            <a:ext cx="4676775" cy="32909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99" name="Google Shape;99;p2"/>
          <p:cNvGraphicFramePr/>
          <p:nvPr/>
        </p:nvGraphicFramePr>
        <p:xfrm>
          <a:off x="352811" y="204536"/>
          <a:ext cx="5930575" cy="4755020"/>
        </p:xfrm>
        <a:graphic>
          <a:graphicData uri="http://schemas.openxmlformats.org/drawingml/2006/table">
            <a:tbl>
              <a:tblPr firstRow="1" bandRow="1">
                <a:noFill/>
                <a:tableStyleId>{7EAB7E35-7E47-420C-BCCA-5A1D8EC1B022}</a:tableStyleId>
              </a:tblPr>
              <a:tblGrid>
                <a:gridCol w="2557350"/>
                <a:gridCol w="1863800"/>
                <a:gridCol w="1509425"/>
              </a:tblGrid>
              <a:tr h="228600">
                <a:tc>
                  <a:txBody>
                    <a:bodyPr/>
                    <a:lstStyle/>
                    <a:p>
                      <a:pPr marL="0" marR="0" lvl="0" indent="0" algn="ctr" rtl="0">
                        <a:spcBef>
                          <a:spcPts val="0"/>
                        </a:spcBef>
                        <a:spcAft>
                          <a:spcPts val="0"/>
                        </a:spcAft>
                        <a:buNone/>
                      </a:pPr>
                      <a:r>
                        <a:rPr lang="es-EC" sz="1800" u="none" strike="noStrike" cap="none"/>
                        <a:t>SEDE </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EC" sz="1800" u="none" strike="noStrike" cap="none"/>
                        <a:t>FECHA </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EC" sz="1800" u="none" strike="noStrike" cap="none"/>
                        <a:t>ESTATUS </a:t>
                      </a:r>
                      <a:endParaRPr sz="1800" u="none" strike="noStrike" cap="none"/>
                    </a:p>
                  </a:txBody>
                  <a:tcPr marL="91450" marR="91450" marT="45725" marB="45725" anchor="ctr"/>
                </a:tc>
              </a:tr>
              <a:tr h="127000">
                <a:tc>
                  <a:txBody>
                    <a:bodyPr/>
                    <a:lstStyle/>
                    <a:p>
                      <a:pPr marL="0" marR="0" lvl="0" indent="0" algn="l" rtl="0">
                        <a:spcBef>
                          <a:spcPts val="0"/>
                        </a:spcBef>
                        <a:spcAft>
                          <a:spcPts val="0"/>
                        </a:spcAft>
                        <a:buNone/>
                      </a:pPr>
                      <a:r>
                        <a:rPr lang="es-EC" b="1" i="0" u="none" strike="noStrike" cap="none">
                          <a:latin typeface="Calibri"/>
                          <a:ea typeface="Calibri"/>
                          <a:cs typeface="Calibri"/>
                          <a:sym typeface="Calibri"/>
                        </a:rPr>
                        <a:t>QUINTANA ROO (Playa del Carmen)</a:t>
                      </a:r>
                      <a:endParaRPr b="1" i="0">
                        <a:latin typeface="Calibri"/>
                        <a:ea typeface="Calibri"/>
                        <a:cs typeface="Calibri"/>
                        <a:sym typeface="Calibri"/>
                      </a:endParaRPr>
                    </a:p>
                  </a:txBody>
                  <a:tcPr marL="91450" marR="110675"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17 DE MAYO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REALIZADO</a:t>
                      </a: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TAMAULIPAS (Reynosa)</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27 DE MAYO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REALIZADO</a:t>
                      </a: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CHIAPAS (Tuxtla, Gutiérrez)</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07 DE JUNIO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REALIZADO</a:t>
                      </a: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QUERÉTARO (Querétaro)</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13 y 14 DE JUNIO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REALIZADO</a:t>
                      </a: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ESTADO DE MÉXICO (Valle de Bravo)</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21 DE JUNIO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SAN LUIS POTOSÍ (S.L.P.)</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5 DE JULIO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COLIMA (Colima)</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19 DE JULIO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NAYARIT</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22 DE JULIO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NUEVO LEÓN</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26 DE JULIO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SONORA</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2 y 3 DE AGOSTO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GUERRERO</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9 DE AGOSTO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CHIHUAHUA (Chihuahua)</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15 DE AGOSTO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BAJA CALIFORNIA </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16 DE AGOSTO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bl>
          </a:graphicData>
        </a:graphic>
      </p:graphicFrame>
      <p:graphicFrame>
        <p:nvGraphicFramePr>
          <p:cNvPr id="100" name="Google Shape;100;p2"/>
          <p:cNvGraphicFramePr/>
          <p:nvPr/>
        </p:nvGraphicFramePr>
        <p:xfrm>
          <a:off x="6423986" y="2261923"/>
          <a:ext cx="5699375" cy="4023490"/>
        </p:xfrm>
        <a:graphic>
          <a:graphicData uri="http://schemas.openxmlformats.org/drawingml/2006/table">
            <a:tbl>
              <a:tblPr firstRow="1" bandRow="1">
                <a:noFill/>
                <a:tableStyleId>{7EAB7E35-7E47-420C-BCCA-5A1D8EC1B022}</a:tableStyleId>
              </a:tblPr>
              <a:tblGrid>
                <a:gridCol w="2557350"/>
                <a:gridCol w="1940875"/>
                <a:gridCol w="1201150"/>
              </a:tblGrid>
              <a:tr h="228600">
                <a:tc>
                  <a:txBody>
                    <a:bodyPr/>
                    <a:lstStyle/>
                    <a:p>
                      <a:pPr marL="0" marR="0" lvl="0" indent="0" algn="ctr" rtl="0">
                        <a:spcBef>
                          <a:spcPts val="0"/>
                        </a:spcBef>
                        <a:spcAft>
                          <a:spcPts val="0"/>
                        </a:spcAft>
                        <a:buNone/>
                      </a:pPr>
                      <a:r>
                        <a:rPr lang="es-EC" sz="1800" u="none" strike="noStrike" cap="none"/>
                        <a:t>SEDE </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EC" sz="1800" u="none" strike="noStrike" cap="none"/>
                        <a:t>FECHA </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EC" sz="1800" u="none" strike="noStrike" cap="none"/>
                        <a:t>ESTATUS </a:t>
                      </a:r>
                      <a:endParaRPr sz="1800" u="none" strike="noStrike" cap="none"/>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GUANAJUATO (Guanajuato)</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26 DE AGOSTO</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COAHUILA (Torreón)</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6 DE SEPTIEMBRE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JALISCO</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13 DE SEPTIEMBRE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PUEBLA (Puebla)</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13 DE SEPTIEMBRE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VERACRUZ  (Cosamaloapan)</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27 DE SEPTIEMBRE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TABASCO (Villa Hermosa)</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4 DE OCTUBRE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latin typeface="Calibri"/>
                          <a:ea typeface="Calibri"/>
                          <a:cs typeface="Calibri"/>
                          <a:sym typeface="Calibri"/>
                        </a:rPr>
                        <a:t>CDMX (Cámara de Diputados)</a:t>
                      </a:r>
                      <a:endParaRPr b="1" i="0">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s-EC">
                          <a:latin typeface="Calibri"/>
                          <a:ea typeface="Calibri"/>
                          <a:cs typeface="Calibri"/>
                          <a:sym typeface="Calibri"/>
                        </a:rPr>
                        <a:t>16 DE OCTUBRE </a:t>
                      </a:r>
                      <a:endParaRPr>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a:latin typeface="Calibri"/>
                        <a:ea typeface="Calibri"/>
                        <a:cs typeface="Calibri"/>
                        <a:sym typeface="Calibri"/>
                      </a:endParaRPr>
                    </a:p>
                  </a:txBody>
                  <a:tcPr marL="91450" marR="91450" marT="45725" marB="45725" anchor="ctr"/>
                </a:tc>
              </a:tr>
              <a:tr h="127000">
                <a:tc>
                  <a:txBody>
                    <a:bodyPr/>
                    <a:lstStyle/>
                    <a:p>
                      <a:pPr marL="0" marR="0" lvl="0" indent="0" algn="l" rtl="0">
                        <a:spcBef>
                          <a:spcPts val="0"/>
                        </a:spcBef>
                        <a:spcAft>
                          <a:spcPts val="0"/>
                        </a:spcAft>
                        <a:buNone/>
                      </a:pPr>
                      <a:r>
                        <a:rPr lang="es-EC" b="1" i="0"/>
                        <a:t>BAJA CALIFORNIA SUR </a:t>
                      </a:r>
                      <a:endParaRPr b="1" i="0"/>
                    </a:p>
                  </a:txBody>
                  <a:tcPr marL="91450" marR="91450" marT="45725" marB="45725" anchor="ctr"/>
                </a:tc>
                <a:tc>
                  <a:txBody>
                    <a:bodyPr/>
                    <a:lstStyle/>
                    <a:p>
                      <a:pPr marL="0" marR="0" lvl="0" indent="0" algn="ctr" rtl="0">
                        <a:spcBef>
                          <a:spcPts val="0"/>
                        </a:spcBef>
                        <a:spcAft>
                          <a:spcPts val="0"/>
                        </a:spcAft>
                        <a:buNone/>
                      </a:pPr>
                      <a:r>
                        <a:rPr lang="es-EC"/>
                        <a:t>18 DE OCTUBRE </a:t>
                      </a:r>
                      <a:endParaRPr/>
                    </a:p>
                  </a:txBody>
                  <a:tcPr marL="91450" marR="91450" marT="45725" marB="45725" anchor="ctr"/>
                </a:tc>
                <a:tc>
                  <a:txBody>
                    <a:bodyPr/>
                    <a:lstStyle/>
                    <a:p>
                      <a:pPr marL="0" marR="0" lvl="0" indent="0" algn="ctr" rtl="0">
                        <a:spcBef>
                          <a:spcPts val="0"/>
                        </a:spcBef>
                        <a:spcAft>
                          <a:spcPts val="0"/>
                        </a:spcAft>
                        <a:buNone/>
                      </a:pPr>
                      <a:endParaRPr/>
                    </a:p>
                  </a:txBody>
                  <a:tcPr marL="91450" marR="91450" marT="45725" marB="45725" anchor="ctr"/>
                </a:tc>
              </a:tr>
              <a:tr h="127000">
                <a:tc>
                  <a:txBody>
                    <a:bodyPr/>
                    <a:lstStyle/>
                    <a:p>
                      <a:pPr marL="0" marR="0" lvl="0" indent="0" algn="l" rtl="0">
                        <a:spcBef>
                          <a:spcPts val="0"/>
                        </a:spcBef>
                        <a:spcAft>
                          <a:spcPts val="0"/>
                        </a:spcAft>
                        <a:buNone/>
                      </a:pPr>
                      <a:r>
                        <a:rPr lang="es-EC" b="1" i="0"/>
                        <a:t>HIDALGO</a:t>
                      </a:r>
                      <a:endParaRPr b="1" i="0"/>
                    </a:p>
                  </a:txBody>
                  <a:tcPr marL="91450" marR="91450" marT="45725" marB="45725" anchor="ctr"/>
                </a:tc>
                <a:tc>
                  <a:txBody>
                    <a:bodyPr/>
                    <a:lstStyle/>
                    <a:p>
                      <a:pPr marL="0" marR="0" lvl="0" indent="0" algn="ctr" rtl="0">
                        <a:spcBef>
                          <a:spcPts val="0"/>
                        </a:spcBef>
                        <a:spcAft>
                          <a:spcPts val="0"/>
                        </a:spcAft>
                        <a:buNone/>
                      </a:pPr>
                      <a:r>
                        <a:rPr lang="es-EC"/>
                        <a:t>25 DE OCTUBRE </a:t>
                      </a:r>
                      <a:endParaRPr/>
                    </a:p>
                  </a:txBody>
                  <a:tcPr marL="91450" marR="91450" marT="45725" marB="45725" anchor="ctr"/>
                </a:tc>
                <a:tc>
                  <a:txBody>
                    <a:bodyPr/>
                    <a:lstStyle/>
                    <a:p>
                      <a:pPr marL="0" marR="0" lvl="0" indent="0" algn="ctr" rtl="0">
                        <a:spcBef>
                          <a:spcPts val="0"/>
                        </a:spcBef>
                        <a:spcAft>
                          <a:spcPts val="0"/>
                        </a:spcAft>
                        <a:buNone/>
                      </a:pPr>
                      <a:endParaRPr/>
                    </a:p>
                  </a:txBody>
                  <a:tcPr marL="91450" marR="91450" marT="45725" marB="45725" anchor="ctr"/>
                </a:tc>
              </a:tr>
              <a:tr h="127000">
                <a:tc>
                  <a:txBody>
                    <a:bodyPr/>
                    <a:lstStyle/>
                    <a:p>
                      <a:pPr marL="0" marR="0" lvl="0" indent="0" algn="l" rtl="0">
                        <a:spcBef>
                          <a:spcPts val="0"/>
                        </a:spcBef>
                        <a:spcAft>
                          <a:spcPts val="0"/>
                        </a:spcAft>
                        <a:buNone/>
                      </a:pPr>
                      <a:r>
                        <a:rPr lang="es-EC" b="1" i="0"/>
                        <a:t>MORELOS (Jiutepec)</a:t>
                      </a:r>
                      <a:endParaRPr b="1" i="0"/>
                    </a:p>
                  </a:txBody>
                  <a:tcPr marL="91450" marR="91450" marT="45725" marB="45725" anchor="ctr"/>
                </a:tc>
                <a:tc>
                  <a:txBody>
                    <a:bodyPr/>
                    <a:lstStyle/>
                    <a:p>
                      <a:pPr marL="0" marR="0" lvl="0" indent="0" algn="ctr" rtl="0">
                        <a:spcBef>
                          <a:spcPts val="0"/>
                        </a:spcBef>
                        <a:spcAft>
                          <a:spcPts val="0"/>
                        </a:spcAft>
                        <a:buNone/>
                      </a:pPr>
                      <a:r>
                        <a:rPr lang="es-EC"/>
                        <a:t>30 DE OCTUBRE </a:t>
                      </a:r>
                      <a:endParaRPr/>
                    </a:p>
                  </a:txBody>
                  <a:tcPr marL="91450" marR="91450" marT="45725" marB="45725" anchor="ctr"/>
                </a:tc>
                <a:tc>
                  <a:txBody>
                    <a:bodyPr/>
                    <a:lstStyle/>
                    <a:p>
                      <a:pPr marL="0" marR="0" lvl="0" indent="0" algn="ctr" rtl="0">
                        <a:spcBef>
                          <a:spcPts val="0"/>
                        </a:spcBef>
                        <a:spcAft>
                          <a:spcPts val="0"/>
                        </a:spcAft>
                        <a:buNone/>
                      </a:pPr>
                      <a:endParaRPr/>
                    </a:p>
                  </a:txBody>
                  <a:tcPr marL="91450" marR="91450" marT="45725" marB="45725" anchor="ctr"/>
                </a:tc>
              </a:tr>
              <a:tr h="127000">
                <a:tc>
                  <a:txBody>
                    <a:bodyPr/>
                    <a:lstStyle/>
                    <a:p>
                      <a:pPr marL="0" marR="0" lvl="0" indent="0" algn="l" rtl="0">
                        <a:spcBef>
                          <a:spcPts val="0"/>
                        </a:spcBef>
                        <a:spcAft>
                          <a:spcPts val="0"/>
                        </a:spcAft>
                        <a:buNone/>
                      </a:pPr>
                      <a:r>
                        <a:rPr lang="es-EC" b="1" i="0"/>
                        <a:t>OAXACA (Oaxaca)</a:t>
                      </a:r>
                      <a:endParaRPr b="1" i="0"/>
                    </a:p>
                  </a:txBody>
                  <a:tcPr marL="91450" marR="91450" marT="45725" marB="45725" anchor="ctr"/>
                </a:tc>
                <a:tc>
                  <a:txBody>
                    <a:bodyPr/>
                    <a:lstStyle/>
                    <a:p>
                      <a:pPr marL="0" marR="0" lvl="0" indent="0" algn="ctr" rtl="0">
                        <a:spcBef>
                          <a:spcPts val="0"/>
                        </a:spcBef>
                        <a:spcAft>
                          <a:spcPts val="0"/>
                        </a:spcAft>
                        <a:buNone/>
                      </a:pPr>
                      <a:r>
                        <a:rPr lang="es-EC"/>
                        <a:t>22 DE NOVIEMBRE  </a:t>
                      </a:r>
                      <a:endParaRPr/>
                    </a:p>
                  </a:txBody>
                  <a:tcPr marL="91450" marR="91450" marT="45725" marB="45725" anchor="ctr"/>
                </a:tc>
                <a:tc>
                  <a:txBody>
                    <a:bodyPr/>
                    <a:lstStyle/>
                    <a:p>
                      <a:pPr marL="0" marR="0" lvl="0" indent="0" algn="ctr" rtl="0">
                        <a:spcBef>
                          <a:spcPts val="0"/>
                        </a:spcBef>
                        <a:spcAft>
                          <a:spcPts val="0"/>
                        </a:spcAft>
                        <a:buNone/>
                      </a:pPr>
                      <a:endParaRPr/>
                    </a:p>
                  </a:txBody>
                  <a:tcPr marL="91450" marR="91450" marT="45725" marB="45725" anchor="ctr"/>
                </a:tc>
              </a:tr>
              <a:tr h="127000">
                <a:tc>
                  <a:txBody>
                    <a:bodyPr/>
                    <a:lstStyle/>
                    <a:p>
                      <a:pPr marL="0" marR="0" lvl="0" indent="0" algn="l" rtl="0">
                        <a:spcBef>
                          <a:spcPts val="0"/>
                        </a:spcBef>
                        <a:spcAft>
                          <a:spcPts val="0"/>
                        </a:spcAft>
                        <a:buNone/>
                      </a:pPr>
                      <a:r>
                        <a:rPr lang="es-EC" b="1" i="0"/>
                        <a:t>MICHOACÁN (Morelia)</a:t>
                      </a:r>
                      <a:endParaRPr b="1" i="0"/>
                    </a:p>
                  </a:txBody>
                  <a:tcPr marL="91450" marR="91450" marT="45725" marB="45725" anchor="ctr"/>
                </a:tc>
                <a:tc>
                  <a:txBody>
                    <a:bodyPr/>
                    <a:lstStyle/>
                    <a:p>
                      <a:pPr marL="0" marR="0" lvl="0" indent="0" algn="ctr" rtl="0">
                        <a:spcBef>
                          <a:spcPts val="0"/>
                        </a:spcBef>
                        <a:spcAft>
                          <a:spcPts val="0"/>
                        </a:spcAft>
                        <a:buNone/>
                      </a:pPr>
                      <a:r>
                        <a:rPr lang="es-EC"/>
                        <a:t>06 DE DICIEMBRE </a:t>
                      </a:r>
                      <a:endParaRPr/>
                    </a:p>
                  </a:txBody>
                  <a:tcPr marL="91450" marR="91450" marT="45725" marB="45725" anchor="ctr"/>
                </a:tc>
                <a:tc>
                  <a:txBody>
                    <a:bodyPr/>
                    <a:lstStyle/>
                    <a:p>
                      <a:pPr marL="0" marR="0" lvl="0" indent="0" algn="ctr" rtl="0">
                        <a:spcBef>
                          <a:spcPts val="0"/>
                        </a:spcBef>
                        <a:spcAft>
                          <a:spcPts val="0"/>
                        </a:spcAft>
                        <a:buNone/>
                      </a:pPr>
                      <a:endParaRPr/>
                    </a:p>
                  </a:txBody>
                  <a:tcPr marL="91450" marR="91450" marT="45725" marB="4572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1539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E75B5"/>
              </a:buClr>
              <a:buSzPts val="4400"/>
              <a:buFont typeface="Calibri"/>
              <a:buNone/>
            </a:pPr>
            <a:r>
              <a:rPr lang="es-EC">
                <a:solidFill>
                  <a:srgbClr val="2E75B5"/>
                </a:solidFill>
              </a:rPr>
              <a:t>DATOS GENERALES DE LOS 4 FOROS </a:t>
            </a:r>
            <a:endParaRPr>
              <a:solidFill>
                <a:srgbClr val="2E75B5"/>
              </a:solidFill>
            </a:endParaRPr>
          </a:p>
        </p:txBody>
      </p:sp>
      <p:sp>
        <p:nvSpPr>
          <p:cNvPr id="106" name="Google Shape;106;p3"/>
          <p:cNvSpPr txBox="1"/>
          <p:nvPr/>
        </p:nvSpPr>
        <p:spPr>
          <a:xfrm>
            <a:off x="80775" y="1128725"/>
            <a:ext cx="5519700" cy="25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3000" b="1">
                <a:latin typeface="Calibri"/>
                <a:ea typeface="Calibri"/>
                <a:cs typeface="Calibri"/>
                <a:sym typeface="Calibri"/>
              </a:rPr>
              <a:t>4 foros realizados</a:t>
            </a:r>
            <a:endParaRPr sz="3000" b="1">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r>
              <a:rPr lang="es-EC" sz="3000" b="1">
                <a:latin typeface="Calibri"/>
                <a:ea typeface="Calibri"/>
                <a:cs typeface="Calibri"/>
                <a:sym typeface="Calibri"/>
              </a:rPr>
              <a:t>13 propuestas concretas recibidas</a:t>
            </a:r>
            <a:endParaRPr sz="3000" b="1">
              <a:latin typeface="Calibri"/>
              <a:ea typeface="Calibri"/>
              <a:cs typeface="Calibri"/>
              <a:sym typeface="Calibri"/>
            </a:endParaRPr>
          </a:p>
        </p:txBody>
      </p:sp>
      <p:sp>
        <p:nvSpPr>
          <p:cNvPr id="107" name="Google Shape;107;p3"/>
          <p:cNvSpPr txBox="1"/>
          <p:nvPr/>
        </p:nvSpPr>
        <p:spPr>
          <a:xfrm>
            <a:off x="6572400" y="976325"/>
            <a:ext cx="52905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2400" b="1">
                <a:solidFill>
                  <a:schemeClr val="dk1"/>
                </a:solidFill>
                <a:latin typeface="Calibri"/>
                <a:ea typeface="Calibri"/>
                <a:cs typeface="Calibri"/>
                <a:sym typeface="Calibri"/>
              </a:rPr>
              <a:t>Participantes: </a:t>
            </a:r>
            <a:endParaRPr sz="2400" b="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s-EC" sz="3600" b="1">
                <a:solidFill>
                  <a:schemeClr val="dk1"/>
                </a:solidFill>
                <a:latin typeface="Calibri"/>
                <a:ea typeface="Calibri"/>
                <a:cs typeface="Calibri"/>
                <a:sym typeface="Calibri"/>
              </a:rPr>
              <a:t>950</a:t>
            </a:r>
            <a:r>
              <a:rPr lang="es-EC" sz="2400">
                <a:solidFill>
                  <a:schemeClr val="dk1"/>
                </a:solidFill>
                <a:latin typeface="Calibri"/>
                <a:ea typeface="Calibri"/>
                <a:cs typeface="Calibri"/>
                <a:sym typeface="Calibri"/>
              </a:rPr>
              <a:t> asistentes según organizadores</a:t>
            </a:r>
            <a:endParaRPr sz="24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s-EC" sz="3600" b="1">
                <a:solidFill>
                  <a:schemeClr val="dk1"/>
                </a:solidFill>
                <a:latin typeface="Calibri"/>
                <a:ea typeface="Calibri"/>
                <a:cs typeface="Calibri"/>
                <a:sym typeface="Calibri"/>
              </a:rPr>
              <a:t>571</a:t>
            </a:r>
            <a:r>
              <a:rPr lang="es-EC" sz="2400" b="1">
                <a:solidFill>
                  <a:schemeClr val="dk1"/>
                </a:solidFill>
                <a:latin typeface="Calibri"/>
                <a:ea typeface="Calibri"/>
                <a:cs typeface="Calibri"/>
                <a:sym typeface="Calibri"/>
              </a:rPr>
              <a:t> </a:t>
            </a:r>
            <a:r>
              <a:rPr lang="es-EC" sz="2400">
                <a:solidFill>
                  <a:schemeClr val="dk1"/>
                </a:solidFill>
                <a:latin typeface="Calibri"/>
                <a:ea typeface="Calibri"/>
                <a:cs typeface="Calibri"/>
                <a:sym typeface="Calibri"/>
              </a:rPr>
              <a:t>registrados a los foros en general</a:t>
            </a:r>
            <a:endParaRPr sz="24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s-EC" sz="3600" b="1">
                <a:solidFill>
                  <a:schemeClr val="dk1"/>
                </a:solidFill>
                <a:latin typeface="Calibri"/>
                <a:ea typeface="Calibri"/>
                <a:cs typeface="Calibri"/>
                <a:sym typeface="Calibri"/>
              </a:rPr>
              <a:t>348</a:t>
            </a:r>
            <a:r>
              <a:rPr lang="es-EC" sz="2400" b="1">
                <a:solidFill>
                  <a:schemeClr val="dk1"/>
                </a:solidFill>
                <a:latin typeface="Calibri"/>
                <a:ea typeface="Calibri"/>
                <a:cs typeface="Calibri"/>
                <a:sym typeface="Calibri"/>
              </a:rPr>
              <a:t> </a:t>
            </a:r>
            <a:r>
              <a:rPr lang="es-EC" sz="2400">
                <a:solidFill>
                  <a:schemeClr val="dk1"/>
                </a:solidFill>
                <a:latin typeface="Calibri"/>
                <a:ea typeface="Calibri"/>
                <a:cs typeface="Calibri"/>
                <a:sym typeface="Calibri"/>
              </a:rPr>
              <a:t>registrados en las mesas de trabajo </a:t>
            </a:r>
            <a:endParaRPr/>
          </a:p>
        </p:txBody>
      </p:sp>
      <p:pic>
        <p:nvPicPr>
          <p:cNvPr id="108" name="Google Shape;108;p3" title="Chart"/>
          <p:cNvPicPr preferRelativeResize="0"/>
          <p:nvPr/>
        </p:nvPicPr>
        <p:blipFill>
          <a:blip r:embed="rId3">
            <a:alphaModFix/>
          </a:blip>
          <a:stretch>
            <a:fillRect/>
          </a:stretch>
        </p:blipFill>
        <p:spPr>
          <a:xfrm>
            <a:off x="104000" y="4007775"/>
            <a:ext cx="11935299" cy="2774024"/>
          </a:xfrm>
          <a:prstGeom prst="rect">
            <a:avLst/>
          </a:prstGeom>
          <a:noFill/>
          <a:ln>
            <a:noFill/>
          </a:ln>
        </p:spPr>
      </p:pic>
      <p:sp>
        <p:nvSpPr>
          <p:cNvPr id="109" name="Google Shape;109;p3"/>
          <p:cNvSpPr txBox="1"/>
          <p:nvPr/>
        </p:nvSpPr>
        <p:spPr>
          <a:xfrm>
            <a:off x="291225" y="3011375"/>
            <a:ext cx="5519700" cy="12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3000" b="1">
                <a:latin typeface="Calibri"/>
                <a:ea typeface="Calibri"/>
                <a:cs typeface="Calibri"/>
                <a:sym typeface="Calibri"/>
              </a:rPr>
              <a:t>72% h</a:t>
            </a:r>
            <a:r>
              <a:rPr lang="es-EC" sz="2200">
                <a:latin typeface="Calibri"/>
                <a:ea typeface="Calibri"/>
                <a:cs typeface="Calibri"/>
                <a:sym typeface="Calibri"/>
              </a:rPr>
              <a:t>ombres y </a:t>
            </a:r>
            <a:r>
              <a:rPr lang="es-EC" sz="3000" b="1">
                <a:latin typeface="Calibri"/>
                <a:ea typeface="Calibri"/>
                <a:cs typeface="Calibri"/>
                <a:sym typeface="Calibri"/>
              </a:rPr>
              <a:t>26% m</a:t>
            </a:r>
            <a:r>
              <a:rPr lang="es-EC" sz="2200">
                <a:latin typeface="Calibri"/>
                <a:ea typeface="Calibri"/>
                <a:cs typeface="Calibri"/>
                <a:sym typeface="Calibri"/>
              </a:rPr>
              <a:t>ujeres </a:t>
            </a:r>
            <a:endParaRPr sz="2200">
              <a:latin typeface="Calibri"/>
              <a:ea typeface="Calibri"/>
              <a:cs typeface="Calibri"/>
              <a:sym typeface="Calibri"/>
            </a:endParaRPr>
          </a:p>
          <a:p>
            <a:pPr marL="0" lvl="0" indent="0" algn="ctr" rtl="0">
              <a:spcBef>
                <a:spcPts val="0"/>
              </a:spcBef>
              <a:spcAft>
                <a:spcPts val="0"/>
              </a:spcAft>
              <a:buNone/>
            </a:pPr>
            <a:r>
              <a:rPr lang="es-EC" sz="1800">
                <a:latin typeface="Calibri"/>
                <a:ea typeface="Calibri"/>
                <a:cs typeface="Calibri"/>
                <a:sym typeface="Calibri"/>
              </a:rPr>
              <a:t>(2% sin especificar)</a:t>
            </a:r>
            <a:endParaRPr sz="18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838200" y="125224"/>
            <a:ext cx="105156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FORO 1 </a:t>
            </a:r>
            <a:r>
              <a:rPr lang="es-EC" sz="2000">
                <a:solidFill>
                  <a:srgbClr val="2E75B5"/>
                </a:solidFill>
              </a:rPr>
              <a:t/>
            </a:r>
            <a:br>
              <a:rPr lang="es-EC" sz="2000">
                <a:solidFill>
                  <a:srgbClr val="2E75B5"/>
                </a:solidFill>
              </a:rPr>
            </a:br>
            <a:endParaRPr sz="2000">
              <a:solidFill>
                <a:srgbClr val="2E75B5"/>
              </a:solidFill>
            </a:endParaRPr>
          </a:p>
        </p:txBody>
      </p:sp>
      <p:sp>
        <p:nvSpPr>
          <p:cNvPr id="115" name="Google Shape;115;p4"/>
          <p:cNvSpPr/>
          <p:nvPr/>
        </p:nvSpPr>
        <p:spPr>
          <a:xfrm>
            <a:off x="592525" y="822725"/>
            <a:ext cx="8012100" cy="2233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SEDE: </a:t>
            </a:r>
            <a:r>
              <a:rPr lang="es-EC" sz="2400">
                <a:solidFill>
                  <a:srgbClr val="2E75B5"/>
                </a:solidFill>
                <a:latin typeface="Calibri"/>
                <a:ea typeface="Calibri"/>
                <a:cs typeface="Calibri"/>
                <a:sym typeface="Calibri"/>
              </a:rPr>
              <a:t>PLAYA DEL CARMEN, QUINTANA ROO</a:t>
            </a:r>
            <a:endParaRPr sz="2400"/>
          </a:p>
          <a:p>
            <a:pPr marL="0" marR="0" lvl="0" indent="0" algn="l" rtl="0">
              <a:spcBef>
                <a:spcPts val="0"/>
              </a:spcBef>
              <a:spcAft>
                <a:spcPts val="0"/>
              </a:spcAft>
              <a:buNone/>
            </a:pPr>
            <a:r>
              <a:rPr lang="es-EC" sz="2400">
                <a:solidFill>
                  <a:schemeClr val="dk1"/>
                </a:solidFill>
                <a:latin typeface="Calibri"/>
                <a:ea typeface="Calibri"/>
                <a:cs typeface="Calibri"/>
                <a:sym typeface="Calibri"/>
              </a:rPr>
              <a:t>FECHA: </a:t>
            </a:r>
            <a:r>
              <a:rPr lang="es-EC" sz="2400">
                <a:solidFill>
                  <a:srgbClr val="2E75B5"/>
                </a:solidFill>
                <a:latin typeface="Calibri"/>
                <a:ea typeface="Calibri"/>
                <a:cs typeface="Calibri"/>
                <a:sym typeface="Calibri"/>
              </a:rPr>
              <a:t>17 DE MAYO</a:t>
            </a:r>
            <a:r>
              <a:rPr lang="es-EC" sz="2400">
                <a:solidFill>
                  <a:schemeClr val="dk1"/>
                </a:solidFill>
                <a:latin typeface="Calibri"/>
                <a:ea typeface="Calibri"/>
                <a:cs typeface="Calibri"/>
                <a:sym typeface="Calibri"/>
              </a:rPr>
              <a:t/>
            </a:r>
            <a:br>
              <a:rPr lang="es-EC" sz="2400">
                <a:solidFill>
                  <a:schemeClr val="dk1"/>
                </a:solidFill>
                <a:latin typeface="Calibri"/>
                <a:ea typeface="Calibri"/>
                <a:cs typeface="Calibri"/>
                <a:sym typeface="Calibri"/>
              </a:rPr>
            </a:br>
            <a:r>
              <a:rPr lang="es-EC" sz="2400">
                <a:solidFill>
                  <a:schemeClr val="dk1"/>
                </a:solidFill>
                <a:latin typeface="Calibri"/>
                <a:ea typeface="Calibri"/>
                <a:cs typeface="Calibri"/>
                <a:sym typeface="Calibri"/>
              </a:rPr>
              <a:t>ORGANIZADOR LOCAL: </a:t>
            </a:r>
            <a:r>
              <a:rPr lang="es-EC" sz="2400">
                <a:solidFill>
                  <a:srgbClr val="2E75B5"/>
                </a:solidFill>
                <a:latin typeface="Calibri"/>
                <a:ea typeface="Calibri"/>
                <a:cs typeface="Calibri"/>
                <a:sym typeface="Calibri"/>
              </a:rPr>
              <a:t>CENTINELAS DEL AGUA A.C. </a:t>
            </a:r>
            <a:br>
              <a:rPr lang="es-EC" sz="2400">
                <a:solidFill>
                  <a:srgbClr val="2E75B5"/>
                </a:solidFill>
                <a:latin typeface="Calibri"/>
                <a:ea typeface="Calibri"/>
                <a:cs typeface="Calibri"/>
                <a:sym typeface="Calibri"/>
              </a:rPr>
            </a:br>
            <a:r>
              <a:rPr lang="es-EC" sz="2400">
                <a:solidFill>
                  <a:schemeClr val="dk1"/>
                </a:solidFill>
                <a:latin typeface="Calibri"/>
                <a:ea typeface="Calibri"/>
                <a:cs typeface="Calibri"/>
                <a:sym typeface="Calibri"/>
              </a:rPr>
              <a:t>LOCACIÓN: </a:t>
            </a:r>
            <a:r>
              <a:rPr lang="es-EC" sz="2400">
                <a:solidFill>
                  <a:srgbClr val="2E75B5"/>
                </a:solidFill>
                <a:latin typeface="Calibri"/>
                <a:ea typeface="Calibri"/>
                <a:cs typeface="Calibri"/>
                <a:sym typeface="Calibri"/>
              </a:rPr>
              <a:t>RÍO ESCONDIDO</a:t>
            </a:r>
            <a:endParaRPr sz="2400"/>
          </a:p>
          <a:p>
            <a:pPr marL="0" marR="0" lvl="0" indent="0" algn="l" rtl="0">
              <a:spcBef>
                <a:spcPts val="0"/>
              </a:spcBef>
              <a:spcAft>
                <a:spcPts val="0"/>
              </a:spcAft>
              <a:buNone/>
            </a:pPr>
            <a:r>
              <a:rPr lang="es-EC" sz="2400">
                <a:solidFill>
                  <a:schemeClr val="dk1"/>
                </a:solidFill>
                <a:latin typeface="Calibri"/>
                <a:ea typeface="Calibri"/>
                <a:cs typeface="Calibri"/>
                <a:sym typeface="Calibri"/>
              </a:rPr>
              <a:t>TOTAL REGISTRADOS EN MESAS: </a:t>
            </a:r>
            <a:r>
              <a:rPr lang="es-EC" sz="2400">
                <a:solidFill>
                  <a:srgbClr val="2E75B5"/>
                </a:solidFill>
                <a:latin typeface="Calibri"/>
                <a:ea typeface="Calibri"/>
                <a:cs typeface="Calibri"/>
                <a:sym typeface="Calibri"/>
              </a:rPr>
              <a:t>31</a:t>
            </a:r>
            <a:r>
              <a:rPr lang="es-EC" sz="2400">
                <a:solidFill>
                  <a:schemeClr val="dk1"/>
                </a:solidFill>
                <a:latin typeface="Calibri"/>
                <a:ea typeface="Calibri"/>
                <a:cs typeface="Calibri"/>
                <a:sym typeface="Calibri"/>
              </a:rPr>
              <a:t/>
            </a:r>
            <a:br>
              <a:rPr lang="es-EC" sz="2400">
                <a:solidFill>
                  <a:schemeClr val="dk1"/>
                </a:solidFill>
                <a:latin typeface="Calibri"/>
                <a:ea typeface="Calibri"/>
                <a:cs typeface="Calibri"/>
                <a:sym typeface="Calibri"/>
              </a:rPr>
            </a:br>
            <a:r>
              <a:rPr lang="es-EC" sz="2400">
                <a:solidFill>
                  <a:schemeClr val="dk1"/>
                </a:solidFill>
                <a:latin typeface="Calibri"/>
                <a:ea typeface="Calibri"/>
                <a:cs typeface="Calibri"/>
                <a:sym typeface="Calibri"/>
              </a:rPr>
              <a:t> </a:t>
            </a:r>
            <a:endParaRPr sz="2400"/>
          </a:p>
        </p:txBody>
      </p:sp>
      <p:pic>
        <p:nvPicPr>
          <p:cNvPr id="116" name="Google Shape;116;p4"/>
          <p:cNvPicPr preferRelativeResize="0"/>
          <p:nvPr/>
        </p:nvPicPr>
        <p:blipFill rotWithShape="1">
          <a:blip r:embed="rId3">
            <a:alphaModFix/>
          </a:blip>
          <a:srcRect/>
          <a:stretch/>
        </p:blipFill>
        <p:spPr>
          <a:xfrm>
            <a:off x="592525" y="3671225"/>
            <a:ext cx="7046026" cy="2840400"/>
          </a:xfrm>
          <a:prstGeom prst="rect">
            <a:avLst/>
          </a:prstGeom>
          <a:noFill/>
          <a:ln>
            <a:noFill/>
          </a:ln>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395" y="377551"/>
            <a:ext cx="3830987" cy="59222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5bfcd27679_0_21" title="Chart"/>
          <p:cNvPicPr preferRelativeResize="0"/>
          <p:nvPr/>
        </p:nvPicPr>
        <p:blipFill>
          <a:blip r:embed="rId3">
            <a:alphaModFix/>
          </a:blip>
          <a:stretch>
            <a:fillRect/>
          </a:stretch>
        </p:blipFill>
        <p:spPr>
          <a:xfrm>
            <a:off x="3313275" y="3202625"/>
            <a:ext cx="6023750" cy="3628125"/>
          </a:xfrm>
          <a:prstGeom prst="rect">
            <a:avLst/>
          </a:prstGeom>
          <a:noFill/>
          <a:ln>
            <a:noFill/>
          </a:ln>
        </p:spPr>
      </p:pic>
      <p:pic>
        <p:nvPicPr>
          <p:cNvPr id="123" name="Google Shape;123;g5bfcd27679_0_21" title="Chart"/>
          <p:cNvPicPr preferRelativeResize="0"/>
          <p:nvPr/>
        </p:nvPicPr>
        <p:blipFill>
          <a:blip r:embed="rId4">
            <a:alphaModFix/>
          </a:blip>
          <a:stretch>
            <a:fillRect/>
          </a:stretch>
        </p:blipFill>
        <p:spPr>
          <a:xfrm>
            <a:off x="76200" y="195655"/>
            <a:ext cx="5588275" cy="3443850"/>
          </a:xfrm>
          <a:prstGeom prst="rect">
            <a:avLst/>
          </a:prstGeom>
          <a:noFill/>
          <a:ln>
            <a:noFill/>
          </a:ln>
        </p:spPr>
      </p:pic>
      <p:pic>
        <p:nvPicPr>
          <p:cNvPr id="124" name="Google Shape;124;g5bfcd27679_0_21" title="Chart"/>
          <p:cNvPicPr preferRelativeResize="0"/>
          <p:nvPr/>
        </p:nvPicPr>
        <p:blipFill>
          <a:blip r:embed="rId5">
            <a:alphaModFix/>
          </a:blip>
          <a:stretch>
            <a:fillRect/>
          </a:stretch>
        </p:blipFill>
        <p:spPr>
          <a:xfrm>
            <a:off x="7707250" y="22850"/>
            <a:ext cx="4491576" cy="3784625"/>
          </a:xfrm>
          <a:prstGeom prst="rect">
            <a:avLst/>
          </a:prstGeom>
          <a:noFill/>
          <a:ln>
            <a:noFill/>
          </a:ln>
        </p:spPr>
      </p:pic>
      <p:sp>
        <p:nvSpPr>
          <p:cNvPr id="125" name="Google Shape;125;g5bfcd27679_0_21"/>
          <p:cNvSpPr txBox="1">
            <a:spLocks noGrp="1"/>
          </p:cNvSpPr>
          <p:nvPr>
            <p:ph type="title"/>
          </p:nvPr>
        </p:nvSpPr>
        <p:spPr>
          <a:xfrm>
            <a:off x="7839538" y="228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EDAD </a:t>
            </a:r>
            <a:endParaRPr sz="3000"/>
          </a:p>
        </p:txBody>
      </p:sp>
      <p:sp>
        <p:nvSpPr>
          <p:cNvPr id="126" name="Google Shape;126;g5bfcd27679_0_21"/>
          <p:cNvSpPr txBox="1">
            <a:spLocks noGrp="1"/>
          </p:cNvSpPr>
          <p:nvPr>
            <p:ph type="title"/>
          </p:nvPr>
        </p:nvSpPr>
        <p:spPr>
          <a:xfrm>
            <a:off x="557088" y="228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SEXO</a:t>
            </a:r>
            <a:endParaRPr sz="3000"/>
          </a:p>
        </p:txBody>
      </p:sp>
      <p:sp>
        <p:nvSpPr>
          <p:cNvPr id="127" name="Google Shape;127;g5bfcd27679_0_21"/>
          <p:cNvSpPr txBox="1">
            <a:spLocks noGrp="1"/>
          </p:cNvSpPr>
          <p:nvPr>
            <p:ph type="title"/>
          </p:nvPr>
        </p:nvSpPr>
        <p:spPr>
          <a:xfrm>
            <a:off x="4026688" y="2731150"/>
            <a:ext cx="4379400" cy="76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E75B5"/>
              </a:buClr>
              <a:buSzPts val="4000"/>
              <a:buFont typeface="Calibri"/>
              <a:buNone/>
            </a:pPr>
            <a:r>
              <a:rPr lang="es-EC" sz="3000">
                <a:solidFill>
                  <a:srgbClr val="2E75B5"/>
                </a:solidFill>
              </a:rPr>
              <a:t>PARTICIPANTES POR SECTOR</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5bfcd27679_0_33"/>
          <p:cNvSpPr txBox="1"/>
          <p:nvPr/>
        </p:nvSpPr>
        <p:spPr>
          <a:xfrm>
            <a:off x="4983275" y="1146925"/>
            <a:ext cx="6938100" cy="51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3000" dirty="0">
                <a:solidFill>
                  <a:schemeClr val="dk1"/>
                </a:solidFill>
                <a:latin typeface="Calibri"/>
                <a:ea typeface="Calibri"/>
                <a:cs typeface="Calibri"/>
                <a:sym typeface="Calibri"/>
              </a:rPr>
              <a:t>Fue transversal en todas las mesas la propuesta y urgencia de crear un marco normativo y de gobernanza contextualizado a cada región de México, que gestione desde una visión de funcionamiento sistémico las aguas superficiales y subterráneas, tomando estas últimas como base del funcionamiento del agua en el sistema de acuíferos kársticos de la península: base del equilibrio ecológico</a:t>
            </a:r>
            <a:endParaRPr sz="3000" dirty="0"/>
          </a:p>
        </p:txBody>
      </p:sp>
      <p:sp>
        <p:nvSpPr>
          <p:cNvPr id="133" name="Google Shape;133;g5bfcd27679_0_33"/>
          <p:cNvSpPr txBox="1">
            <a:spLocks noGrp="1"/>
          </p:cNvSpPr>
          <p:nvPr>
            <p:ph type="title"/>
          </p:nvPr>
        </p:nvSpPr>
        <p:spPr>
          <a:xfrm>
            <a:off x="838200" y="125224"/>
            <a:ext cx="10515600" cy="65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s-EC" sz="2000"/>
              <a:t/>
            </a:r>
            <a:br>
              <a:rPr lang="es-EC" sz="2000"/>
            </a:br>
            <a:r>
              <a:rPr lang="es-EC" sz="4000">
                <a:solidFill>
                  <a:srgbClr val="2E75B5"/>
                </a:solidFill>
              </a:rPr>
              <a:t>PARTICULARIDAD DEL FORO 1, Playa del Carmen </a:t>
            </a:r>
            <a:r>
              <a:rPr lang="es-EC" sz="2000">
                <a:solidFill>
                  <a:srgbClr val="2E75B5"/>
                </a:solidFill>
              </a:rPr>
              <a:t/>
            </a:r>
            <a:br>
              <a:rPr lang="es-EC" sz="2000">
                <a:solidFill>
                  <a:srgbClr val="2E75B5"/>
                </a:solidFill>
              </a:rPr>
            </a:br>
            <a:endParaRPr sz="2000">
              <a:solidFill>
                <a:srgbClr val="2E75B5"/>
              </a:solidFill>
            </a:endParaRPr>
          </a:p>
        </p:txBody>
      </p:sp>
      <p:pic>
        <p:nvPicPr>
          <p:cNvPr id="1026" name="Picture 2" descr="La imagen puede contener: 1 persona, sala de estar e interior"/>
          <p:cNvPicPr>
            <a:picLocks noChangeAspect="1" noChangeArrowheads="1"/>
          </p:cNvPicPr>
          <p:nvPr/>
        </p:nvPicPr>
        <p:blipFill rotWithShape="1">
          <a:blip r:embed="rId3">
            <a:extLst>
              <a:ext uri="{28A0092B-C50C-407E-A947-70E740481C1C}">
                <a14:useLocalDpi xmlns:a14="http://schemas.microsoft.com/office/drawing/2010/main" val="0"/>
              </a:ext>
            </a:extLst>
          </a:blip>
          <a:srcRect t="23652"/>
          <a:stretch/>
        </p:blipFill>
        <p:spPr bwMode="auto">
          <a:xfrm>
            <a:off x="161365" y="1132760"/>
            <a:ext cx="4685432" cy="2682911"/>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117;p4"/>
          <p:cNvPicPr preferRelativeResize="0"/>
          <p:nvPr/>
        </p:nvPicPr>
        <p:blipFill rotWithShape="1">
          <a:blip r:embed="rId4">
            <a:alphaModFix/>
          </a:blip>
          <a:srcRect t="15168"/>
          <a:stretch/>
        </p:blipFill>
        <p:spPr>
          <a:xfrm>
            <a:off x="161365" y="4080678"/>
            <a:ext cx="4685432" cy="26271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39" name="Google Shape;139;p5"/>
          <p:cNvGraphicFramePr/>
          <p:nvPr/>
        </p:nvGraphicFramePr>
        <p:xfrm>
          <a:off x="280788" y="1386393"/>
          <a:ext cx="11630425" cy="4546400"/>
        </p:xfrm>
        <a:graphic>
          <a:graphicData uri="http://schemas.openxmlformats.org/drawingml/2006/table">
            <a:tbl>
              <a:tblPr firstRow="1" bandRow="1">
                <a:noFill/>
                <a:tableStyleId>{7EAB7E35-7E47-420C-BCCA-5A1D8EC1B022}</a:tableStyleId>
              </a:tblPr>
              <a:tblGrid>
                <a:gridCol w="4556550"/>
                <a:gridCol w="1496175"/>
                <a:gridCol w="1618000"/>
                <a:gridCol w="1030575"/>
                <a:gridCol w="1002600"/>
                <a:gridCol w="1926525"/>
              </a:tblGrid>
              <a:tr h="950900">
                <a:tc>
                  <a:txBody>
                    <a:bodyPr/>
                    <a:lstStyle/>
                    <a:p>
                      <a:pPr marL="0" marR="0" lvl="0" indent="0" algn="ctr" rtl="0">
                        <a:spcBef>
                          <a:spcPts val="0"/>
                        </a:spcBef>
                        <a:spcAft>
                          <a:spcPts val="0"/>
                        </a:spcAft>
                        <a:buNone/>
                      </a:pPr>
                      <a:r>
                        <a:rPr lang="es-EC" sz="1800"/>
                        <a:t>MESAS DE TRABAJO</a:t>
                      </a:r>
                      <a:endParaRPr sz="1800"/>
                    </a:p>
                  </a:txBody>
                  <a:tcPr marL="91450" marR="91450" marT="45725" marB="45725" anchor="ctr"/>
                </a:tc>
                <a:tc>
                  <a:txBody>
                    <a:bodyPr/>
                    <a:lstStyle/>
                    <a:p>
                      <a:pPr marL="0" marR="0" lvl="0" indent="0" algn="ctr" rtl="0">
                        <a:spcBef>
                          <a:spcPts val="0"/>
                        </a:spcBef>
                        <a:spcAft>
                          <a:spcPts val="0"/>
                        </a:spcAft>
                        <a:buNone/>
                      </a:pPr>
                      <a:r>
                        <a:rPr lang="es-EC" sz="1800"/>
                        <a:t>NÚMERO DE MESA</a:t>
                      </a:r>
                      <a:endParaRPr sz="1800"/>
                    </a:p>
                  </a:txBody>
                  <a:tcPr marL="91450" marR="91450" marT="45725" marB="45725" anchor="ctr"/>
                </a:tc>
                <a:tc>
                  <a:txBody>
                    <a:bodyPr/>
                    <a:lstStyle/>
                    <a:p>
                      <a:pPr marL="0" marR="0" lvl="0" indent="0" algn="ctr" rtl="0">
                        <a:spcBef>
                          <a:spcPts val="0"/>
                        </a:spcBef>
                        <a:spcAft>
                          <a:spcPts val="0"/>
                        </a:spcAft>
                        <a:buNone/>
                      </a:pPr>
                      <a:r>
                        <a:rPr lang="es-EC" sz="1800"/>
                        <a:t>TOTAL DE PARTICIPANTES POR MESA</a:t>
                      </a:r>
                      <a:endParaRPr sz="1800"/>
                    </a:p>
                  </a:txBody>
                  <a:tcPr marL="91450" marR="91450" marT="45725" marB="45725" anchor="ctr"/>
                </a:tc>
                <a:tc>
                  <a:txBody>
                    <a:bodyPr/>
                    <a:lstStyle/>
                    <a:p>
                      <a:pPr marL="0" marR="0" lvl="0" indent="0" algn="ctr" rtl="0">
                        <a:spcBef>
                          <a:spcPts val="0"/>
                        </a:spcBef>
                        <a:spcAft>
                          <a:spcPts val="0"/>
                        </a:spcAft>
                        <a:buNone/>
                      </a:pPr>
                      <a:r>
                        <a:rPr lang="es-EC" sz="1800"/>
                        <a:t>HOMBRES </a:t>
                      </a:r>
                      <a:endParaRPr sz="1800"/>
                    </a:p>
                  </a:txBody>
                  <a:tcPr marL="91450" marR="91450" marT="45725" marB="45725" anchor="ctr"/>
                </a:tc>
                <a:tc>
                  <a:txBody>
                    <a:bodyPr/>
                    <a:lstStyle/>
                    <a:p>
                      <a:pPr marL="0" marR="0" lvl="0" indent="0" algn="ctr" rtl="0">
                        <a:spcBef>
                          <a:spcPts val="0"/>
                        </a:spcBef>
                        <a:spcAft>
                          <a:spcPts val="0"/>
                        </a:spcAft>
                        <a:buNone/>
                      </a:pPr>
                      <a:r>
                        <a:rPr lang="es-EC" sz="1800"/>
                        <a:t>MUJERES  </a:t>
                      </a:r>
                      <a:endParaRPr sz="1800"/>
                    </a:p>
                  </a:txBody>
                  <a:tcPr marL="91450" marR="91450" marT="45725" marB="45725" anchor="ctr"/>
                </a:tc>
                <a:tc>
                  <a:txBody>
                    <a:bodyPr/>
                    <a:lstStyle/>
                    <a:p>
                      <a:pPr marL="0" marR="0" lvl="0" indent="0" algn="ctr" rtl="0">
                        <a:spcBef>
                          <a:spcPts val="0"/>
                        </a:spcBef>
                        <a:spcAft>
                          <a:spcPts val="0"/>
                        </a:spcAft>
                        <a:buNone/>
                      </a:pPr>
                      <a:r>
                        <a:rPr lang="es-EC" sz="1800"/>
                        <a:t>PROPUESTAS ADICIONALES ENTREGADAS </a:t>
                      </a:r>
                      <a:endParaRPr sz="1800"/>
                    </a:p>
                  </a:txBody>
                  <a:tcPr marL="91450" marR="91450" marT="45725" marB="45725" anchor="ctr"/>
                </a:tc>
              </a:tr>
              <a:tr h="464475">
                <a:tc>
                  <a:txBody>
                    <a:bodyPr/>
                    <a:lstStyle/>
                    <a:p>
                      <a:pPr marL="0" marR="0" lvl="0" indent="0" algn="ctr" rtl="0">
                        <a:spcBef>
                          <a:spcPts val="0"/>
                        </a:spcBef>
                        <a:spcAft>
                          <a:spcPts val="0"/>
                        </a:spcAft>
                        <a:buNone/>
                      </a:pPr>
                      <a:r>
                        <a:rPr lang="es-EC" sz="1600"/>
                        <a:t>Saneamiento y calidad del agua</a:t>
                      </a:r>
                      <a:endParaRPr sz="1600"/>
                    </a:p>
                  </a:txBody>
                  <a:tcPr marL="91450" marR="91450" marT="45725" marB="45725" anchor="ctr"/>
                </a:tc>
                <a:tc>
                  <a:txBody>
                    <a:bodyPr/>
                    <a:lstStyle/>
                    <a:p>
                      <a:pPr marL="0" marR="0" lvl="0" indent="0" algn="ctr" rtl="0">
                        <a:spcBef>
                          <a:spcPts val="0"/>
                        </a:spcBef>
                        <a:spcAft>
                          <a:spcPts val="0"/>
                        </a:spcAft>
                        <a:buNone/>
                      </a:pPr>
                      <a:r>
                        <a:rPr lang="es-EC" sz="2000"/>
                        <a:t>1</a:t>
                      </a:r>
                      <a:endParaRPr sz="2000"/>
                    </a:p>
                  </a:txBody>
                  <a:tcPr marL="91450" marR="91450" marT="45725" marB="45725" anchor="ctr"/>
                </a:tc>
                <a:tc>
                  <a:txBody>
                    <a:bodyPr/>
                    <a:lstStyle/>
                    <a:p>
                      <a:pPr marL="0" marR="0" lvl="0" indent="0" algn="ctr" rtl="0">
                        <a:spcBef>
                          <a:spcPts val="0"/>
                        </a:spcBef>
                        <a:spcAft>
                          <a:spcPts val="0"/>
                        </a:spcAft>
                        <a:buNone/>
                      </a:pPr>
                      <a:r>
                        <a:rPr lang="es-EC" sz="2000"/>
                        <a:t>13</a:t>
                      </a:r>
                      <a:endParaRPr sz="2000"/>
                    </a:p>
                  </a:txBody>
                  <a:tcPr marL="91450" marR="91450" marT="45725" marB="45725" anchor="ctr"/>
                </a:tc>
                <a:tc>
                  <a:txBody>
                    <a:bodyPr/>
                    <a:lstStyle/>
                    <a:p>
                      <a:pPr marL="0" marR="0" lvl="0" indent="0" algn="ctr" rtl="0">
                        <a:spcBef>
                          <a:spcPts val="0"/>
                        </a:spcBef>
                        <a:spcAft>
                          <a:spcPts val="0"/>
                        </a:spcAft>
                        <a:buNone/>
                      </a:pPr>
                      <a:r>
                        <a:rPr lang="es-EC" sz="2000"/>
                        <a:t>6</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rowSpan="6">
                  <a:txBody>
                    <a:bodyPr/>
                    <a:lstStyle/>
                    <a:p>
                      <a:pPr marL="0" lvl="0" indent="0" algn="ctr" rtl="0">
                        <a:spcBef>
                          <a:spcPts val="0"/>
                        </a:spcBef>
                        <a:spcAft>
                          <a:spcPts val="0"/>
                        </a:spcAft>
                        <a:buNone/>
                      </a:pPr>
                      <a:r>
                        <a:rPr lang="es-EC" sz="1800">
                          <a:solidFill>
                            <a:schemeClr val="dk1"/>
                          </a:solidFill>
                          <a:latin typeface="Calibri"/>
                          <a:ea typeface="Calibri"/>
                          <a:cs typeface="Calibri"/>
                          <a:sym typeface="Calibri"/>
                        </a:rPr>
                        <a:t>Se recibió un documento de propuesta en físico y respaldado en archivo digital (USB), intitulado: Propuestas del municipio de Bacalar, Quintana Roo</a:t>
                      </a:r>
                      <a:endParaRPr sz="1800">
                        <a:solidFill>
                          <a:schemeClr val="dk1"/>
                        </a:solidFill>
                        <a:latin typeface="Calibri"/>
                        <a:ea typeface="Calibri"/>
                        <a:cs typeface="Calibri"/>
                        <a:sym typeface="Calibri"/>
                      </a:endParaRPr>
                    </a:p>
                  </a:txBody>
                  <a:tcPr marL="91450" marR="91450" marT="45725" marB="45725" anchor="ctr"/>
                </a:tc>
              </a:tr>
              <a:tr h="464125">
                <a:tc>
                  <a:txBody>
                    <a:bodyPr/>
                    <a:lstStyle/>
                    <a:p>
                      <a:pPr marL="0" marR="0" lvl="0" indent="0" algn="ctr" rtl="0">
                        <a:spcBef>
                          <a:spcPts val="0"/>
                        </a:spcBef>
                        <a:spcAft>
                          <a:spcPts val="0"/>
                        </a:spcAft>
                        <a:buNone/>
                      </a:pPr>
                      <a:r>
                        <a:rPr lang="es-EC" sz="1600"/>
                        <a:t>El derecho humano al agua </a:t>
                      </a:r>
                      <a:endParaRPr sz="1600"/>
                    </a:p>
                  </a:txBody>
                  <a:tcPr marL="91450" marR="91450" marT="45725" marB="45725" anchor="ctr"/>
                </a:tc>
                <a:tc>
                  <a:txBody>
                    <a:bodyPr/>
                    <a:lstStyle/>
                    <a:p>
                      <a:pPr marL="0" marR="0" lvl="0" indent="0" algn="ctr" rtl="0">
                        <a:spcBef>
                          <a:spcPts val="0"/>
                        </a:spcBef>
                        <a:spcAft>
                          <a:spcPts val="0"/>
                        </a:spcAft>
                        <a:buNone/>
                      </a:pPr>
                      <a:r>
                        <a:rPr lang="es-EC" sz="2000"/>
                        <a:t>2</a:t>
                      </a:r>
                      <a:endParaRPr sz="2000"/>
                    </a:p>
                  </a:txBody>
                  <a:tcPr marL="91450" marR="91450" marT="45725" marB="45725" anchor="ctr"/>
                </a:tc>
                <a:tc>
                  <a:txBody>
                    <a:bodyPr/>
                    <a:lstStyle/>
                    <a:p>
                      <a:pPr marL="0" marR="0" lvl="0" indent="0" algn="ctr" rtl="0">
                        <a:spcBef>
                          <a:spcPts val="0"/>
                        </a:spcBef>
                        <a:spcAft>
                          <a:spcPts val="0"/>
                        </a:spcAft>
                        <a:buNone/>
                      </a:pPr>
                      <a:r>
                        <a:rPr lang="es-EC" sz="2000"/>
                        <a:t>9</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a:txBody>
                    <a:bodyPr/>
                    <a:lstStyle/>
                    <a:p>
                      <a:pPr marL="0" marR="0" lvl="0" indent="0" algn="ctr" rtl="0">
                        <a:spcBef>
                          <a:spcPts val="0"/>
                        </a:spcBef>
                        <a:spcAft>
                          <a:spcPts val="0"/>
                        </a:spcAft>
                        <a:buNone/>
                      </a:pPr>
                      <a:r>
                        <a:rPr lang="es-EC" sz="2000"/>
                        <a:t>5</a:t>
                      </a:r>
                      <a:endParaRPr sz="2000"/>
                    </a:p>
                  </a:txBody>
                  <a:tcPr marL="91450" marR="91450" marT="45725" marB="45725" anchor="ctr"/>
                </a:tc>
                <a:tc vMerge="1">
                  <a:txBody>
                    <a:bodyPr/>
                    <a:lstStyle/>
                    <a:p>
                      <a:endParaRPr lang="es-MX"/>
                    </a:p>
                  </a:txBody>
                  <a:tcPr/>
                </a:tc>
              </a:tr>
              <a:tr h="532525">
                <a:tc>
                  <a:txBody>
                    <a:bodyPr/>
                    <a:lstStyle/>
                    <a:p>
                      <a:pPr marL="0" marR="0" lvl="0" indent="0" algn="ctr" rtl="0">
                        <a:spcBef>
                          <a:spcPts val="0"/>
                        </a:spcBef>
                        <a:spcAft>
                          <a:spcPts val="0"/>
                        </a:spcAft>
                        <a:buNone/>
                      </a:pPr>
                      <a:r>
                        <a:rPr lang="es-EC" sz="1600"/>
                        <a:t>Gestión integral del agua en sitios kársticos</a:t>
                      </a:r>
                      <a:endParaRPr sz="16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3</a:t>
                      </a:r>
                      <a:endParaRPr sz="2000"/>
                    </a:p>
                  </a:txBody>
                  <a:tcPr marL="91450" marR="91450" marT="45725" marB="45725" anchor="ctr"/>
                </a:tc>
                <a:tc>
                  <a:txBody>
                    <a:bodyPr/>
                    <a:lstStyle/>
                    <a:p>
                      <a:pPr marL="0" marR="0" lvl="0" indent="0" algn="ctr" rtl="0">
                        <a:spcBef>
                          <a:spcPts val="0"/>
                        </a:spcBef>
                        <a:spcAft>
                          <a:spcPts val="0"/>
                        </a:spcAft>
                        <a:buNone/>
                      </a:pPr>
                      <a:r>
                        <a:rPr lang="es-EC" sz="2000"/>
                        <a:t>4</a:t>
                      </a:r>
                      <a:endParaRPr sz="2000"/>
                    </a:p>
                  </a:txBody>
                  <a:tcPr marL="91450" marR="91450" marT="45725" marB="45725" anchor="ctr"/>
                </a:tc>
                <a:tc vMerge="1">
                  <a:txBody>
                    <a:bodyPr/>
                    <a:lstStyle/>
                    <a:p>
                      <a:endParaRPr lang="es-MX"/>
                    </a:p>
                  </a:txBody>
                  <a:tcPr/>
                </a:tc>
              </a:tr>
              <a:tr h="545300">
                <a:tc>
                  <a:txBody>
                    <a:bodyPr/>
                    <a:lstStyle/>
                    <a:p>
                      <a:pPr marL="0" marR="0" lvl="0" indent="0" algn="ctr" rtl="0">
                        <a:spcBef>
                          <a:spcPts val="0"/>
                        </a:spcBef>
                        <a:spcAft>
                          <a:spcPts val="0"/>
                        </a:spcAft>
                        <a:buNone/>
                      </a:pPr>
                      <a:r>
                        <a:rPr lang="es-EC" sz="1600"/>
                        <a:t>Eficiencia y operatividad de los organismos operadores</a:t>
                      </a:r>
                      <a:endParaRPr sz="1600"/>
                    </a:p>
                  </a:txBody>
                  <a:tcPr marL="91450" marR="91450" marT="45725" marB="45725" anchor="ctr"/>
                </a:tc>
                <a:tc>
                  <a:txBody>
                    <a:bodyPr/>
                    <a:lstStyle/>
                    <a:p>
                      <a:pPr marL="0" marR="0" lvl="0" indent="0" algn="ctr" rtl="0">
                        <a:spcBef>
                          <a:spcPts val="0"/>
                        </a:spcBef>
                        <a:spcAft>
                          <a:spcPts val="0"/>
                        </a:spcAft>
                        <a:buNone/>
                      </a:pPr>
                      <a:r>
                        <a:rPr lang="es-EC" sz="2000"/>
                        <a:t>4 y 6</a:t>
                      </a:r>
                      <a:endParaRPr sz="2000"/>
                    </a:p>
                  </a:txBody>
                  <a:tcPr marL="91450" marR="91450" marT="45725" marB="45725" anchor="ctr"/>
                </a:tc>
                <a:tc>
                  <a:txBody>
                    <a:bodyPr/>
                    <a:lstStyle/>
                    <a:p>
                      <a:pPr marL="0" marR="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r h="817775">
                <a:tc>
                  <a:txBody>
                    <a:bodyPr/>
                    <a:lstStyle/>
                    <a:p>
                      <a:pPr marL="0" marR="0" lvl="0" indent="0" algn="ctr" rtl="0">
                        <a:spcBef>
                          <a:spcPts val="0"/>
                        </a:spcBef>
                        <a:spcAft>
                          <a:spcPts val="0"/>
                        </a:spcAft>
                        <a:buNone/>
                      </a:pPr>
                      <a:r>
                        <a:rPr lang="es-EC" sz="1600"/>
                        <a:t>Armonización de la legislación nacional vinculada con el sector hídrico para crear una nueva ley de aguas nacionales y acuerdos internacionales</a:t>
                      </a:r>
                      <a:endParaRPr sz="1600"/>
                    </a:p>
                  </a:txBody>
                  <a:tcPr marL="91450" marR="91450" marT="45725" marB="45725" anchor="ctr"/>
                </a:tc>
                <a:tc>
                  <a:txBody>
                    <a:bodyPr/>
                    <a:lstStyle/>
                    <a:p>
                      <a:pPr marL="0" marR="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6</a:t>
                      </a:r>
                      <a:endParaRPr sz="2000"/>
                    </a:p>
                  </a:txBody>
                  <a:tcPr marL="91450" marR="91450" marT="45725" marB="45725" anchor="ctr"/>
                </a:tc>
                <a:tc>
                  <a:txBody>
                    <a:bodyPr/>
                    <a:lstStyle/>
                    <a:p>
                      <a:pPr marL="0" marR="0" lvl="0" indent="0" algn="ctr" rtl="0">
                        <a:spcBef>
                          <a:spcPts val="0"/>
                        </a:spcBef>
                        <a:spcAft>
                          <a:spcPts val="0"/>
                        </a:spcAft>
                        <a:buNone/>
                      </a:pPr>
                      <a:r>
                        <a:rPr lang="es-EC" sz="2000"/>
                        <a:t>5</a:t>
                      </a:r>
                      <a:endParaRPr sz="2000"/>
                    </a:p>
                  </a:txBody>
                  <a:tcPr marL="91450" marR="91450" marT="45725" marB="45725" anchor="ctr"/>
                </a:tc>
                <a:tc>
                  <a:txBody>
                    <a:bodyPr/>
                    <a:lstStyle/>
                    <a:p>
                      <a:pPr marL="0" marR="0" lvl="0" indent="0" algn="ctr" rtl="0">
                        <a:spcBef>
                          <a:spcPts val="0"/>
                        </a:spcBef>
                        <a:spcAft>
                          <a:spcPts val="0"/>
                        </a:spcAft>
                        <a:buNone/>
                      </a:pPr>
                      <a:r>
                        <a:rPr lang="es-EC" sz="2000"/>
                        <a:t>1</a:t>
                      </a:r>
                      <a:endParaRPr sz="2000"/>
                    </a:p>
                  </a:txBody>
                  <a:tcPr marL="91450" marR="91450" marT="45725" marB="45725" anchor="ctr"/>
                </a:tc>
                <a:tc vMerge="1">
                  <a:txBody>
                    <a:bodyPr/>
                    <a:lstStyle/>
                    <a:p>
                      <a:endParaRPr lang="es-MX"/>
                    </a:p>
                  </a:txBody>
                  <a:tcPr/>
                </a:tc>
              </a:tr>
              <a:tr h="732275">
                <a:tc>
                  <a:txBody>
                    <a:bodyPr/>
                    <a:lstStyle/>
                    <a:p>
                      <a:pPr marL="0" marR="0" lvl="0" indent="0" algn="ctr" rtl="0">
                        <a:spcBef>
                          <a:spcPts val="0"/>
                        </a:spcBef>
                        <a:spcAft>
                          <a:spcPts val="0"/>
                        </a:spcAft>
                        <a:buNone/>
                      </a:pPr>
                      <a:r>
                        <a:rPr lang="es-EC" sz="1600"/>
                        <a:t>Aprovechamiento del agua para el sector agropecuario</a:t>
                      </a:r>
                      <a:endParaRPr sz="1600"/>
                    </a:p>
                  </a:txBody>
                  <a:tcPr marL="91450" marR="91450" marT="45725" marB="45725" anchor="ctr"/>
                </a:tc>
                <a:tc>
                  <a:txBody>
                    <a:bodyPr/>
                    <a:lstStyle/>
                    <a:p>
                      <a:pPr marL="0" marR="0" lvl="0" indent="0" algn="ctr" rtl="0">
                        <a:spcBef>
                          <a:spcPts val="0"/>
                        </a:spcBef>
                        <a:spcAft>
                          <a:spcPts val="0"/>
                        </a:spcAft>
                        <a:buNone/>
                      </a:pPr>
                      <a:r>
                        <a:rPr lang="es-EC" sz="2000"/>
                        <a:t>7</a:t>
                      </a:r>
                      <a:endParaRPr sz="2000"/>
                    </a:p>
                  </a:txBody>
                  <a:tcPr marL="91450" marR="91450" marT="45725" marB="45725" anchor="ctr"/>
                </a:tc>
                <a:tc>
                  <a:txBody>
                    <a:bodyPr/>
                    <a:lstStyle/>
                    <a:p>
                      <a:pPr marL="0" marR="0" lvl="0" indent="0" algn="ctr" rtl="0">
                        <a:spcBef>
                          <a:spcPts val="0"/>
                        </a:spcBef>
                        <a:spcAft>
                          <a:spcPts val="0"/>
                        </a:spcAft>
                        <a:buNone/>
                      </a:pPr>
                      <a:r>
                        <a:rPr lang="es-EC" sz="2000"/>
                        <a:t>8</a:t>
                      </a:r>
                      <a:endParaRPr sz="2000"/>
                    </a:p>
                  </a:txBody>
                  <a:tcPr marL="91450" marR="91450" marT="45725" marB="45725" anchor="ctr"/>
                </a:tc>
                <a:tc>
                  <a:txBody>
                    <a:bodyPr/>
                    <a:lstStyle/>
                    <a:p>
                      <a:pPr marL="0" marR="0" lvl="0" indent="0" algn="ctr" rtl="0">
                        <a:spcBef>
                          <a:spcPts val="0"/>
                        </a:spcBef>
                        <a:spcAft>
                          <a:spcPts val="0"/>
                        </a:spcAft>
                        <a:buNone/>
                      </a:pPr>
                      <a:r>
                        <a:rPr lang="es-EC" sz="2000"/>
                        <a:t>8</a:t>
                      </a:r>
                      <a:endParaRPr sz="2000"/>
                    </a:p>
                  </a:txBody>
                  <a:tcPr marL="91450" marR="91450" marT="45725" marB="45725" anchor="ctr"/>
                </a:tc>
                <a:tc>
                  <a:txBody>
                    <a:bodyPr/>
                    <a:lstStyle/>
                    <a:p>
                      <a:pPr marL="0" marR="0" lvl="0" indent="0" algn="ctr" rtl="0">
                        <a:spcBef>
                          <a:spcPts val="0"/>
                        </a:spcBef>
                        <a:spcAft>
                          <a:spcPts val="0"/>
                        </a:spcAft>
                        <a:buNone/>
                      </a:pPr>
                      <a:r>
                        <a:rPr lang="es-EC" sz="2000"/>
                        <a:t>0</a:t>
                      </a:r>
                      <a:endParaRPr sz="2000"/>
                    </a:p>
                  </a:txBody>
                  <a:tcPr marL="91450" marR="91450" marT="45725" marB="45725" anchor="ctr"/>
                </a:tc>
                <a:tc vMerge="1">
                  <a:txBody>
                    <a:bodyPr/>
                    <a:lstStyle/>
                    <a:p>
                      <a:endParaRPr lang="es-MX"/>
                    </a:p>
                  </a:txBody>
                  <a:tcPr/>
                </a:tc>
              </a:tr>
            </a:tbl>
          </a:graphicData>
        </a:graphic>
      </p:graphicFrame>
      <p:sp>
        <p:nvSpPr>
          <p:cNvPr id="140" name="Google Shape;140;p5"/>
          <p:cNvSpPr txBox="1"/>
          <p:nvPr/>
        </p:nvSpPr>
        <p:spPr>
          <a:xfrm>
            <a:off x="0" y="0"/>
            <a:ext cx="12192000" cy="1169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s-EC" sz="2000">
                <a:solidFill>
                  <a:schemeClr val="dk1"/>
                </a:solidFill>
                <a:latin typeface="Calibri"/>
                <a:ea typeface="Calibri"/>
                <a:cs typeface="Calibri"/>
                <a:sym typeface="Calibri"/>
              </a:rPr>
              <a:t/>
            </a:r>
            <a:br>
              <a:rPr lang="es-EC" sz="2000">
                <a:solidFill>
                  <a:schemeClr val="dk1"/>
                </a:solidFill>
                <a:latin typeface="Calibri"/>
                <a:ea typeface="Calibri"/>
                <a:cs typeface="Calibri"/>
                <a:sym typeface="Calibri"/>
              </a:rPr>
            </a:br>
            <a:r>
              <a:rPr lang="es-EC" sz="4000">
                <a:solidFill>
                  <a:srgbClr val="2E75B5"/>
                </a:solidFill>
                <a:latin typeface="Calibri"/>
                <a:ea typeface="Calibri"/>
                <a:cs typeface="Calibri"/>
                <a:sym typeface="Calibri"/>
              </a:rPr>
              <a:t>RESUMEN DE LAS MESAS DE TRABAJO, Playa del Carmen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45" name="Google Shape;145;p6"/>
          <p:cNvGraphicFramePr/>
          <p:nvPr/>
        </p:nvGraphicFramePr>
        <p:xfrm>
          <a:off x="279867" y="136973"/>
          <a:ext cx="11704125" cy="6711509"/>
        </p:xfrm>
        <a:graphic>
          <a:graphicData uri="http://schemas.openxmlformats.org/drawingml/2006/table">
            <a:tbl>
              <a:tblPr firstRow="1" bandRow="1">
                <a:noFill/>
                <a:tableStyleId>{7EAB7E35-7E47-420C-BCCA-5A1D8EC1B022}</a:tableStyleId>
              </a:tblPr>
              <a:tblGrid>
                <a:gridCol w="2441875"/>
                <a:gridCol w="5360875"/>
                <a:gridCol w="3901375"/>
              </a:tblGrid>
              <a:tr h="635975">
                <a:tc gridSpan="3">
                  <a:txBody>
                    <a:bodyPr/>
                    <a:lstStyle/>
                    <a:p>
                      <a:pPr marL="0" lvl="0" indent="0" algn="ctr" rtl="0">
                        <a:lnSpc>
                          <a:spcPct val="90000"/>
                        </a:lnSpc>
                        <a:spcBef>
                          <a:spcPts val="0"/>
                        </a:spcBef>
                        <a:spcAft>
                          <a:spcPts val="0"/>
                        </a:spcAft>
                        <a:buClr>
                          <a:srgbClr val="2E75B5"/>
                        </a:buClr>
                        <a:buSzPts val="4000"/>
                        <a:buFont typeface="Calibri"/>
                        <a:buNone/>
                      </a:pPr>
                      <a:r>
                        <a:rPr lang="es-EC" sz="2400" b="0">
                          <a:solidFill>
                            <a:srgbClr val="2E75B5"/>
                          </a:solidFill>
                        </a:rPr>
                        <a:t>FORO 1: CONCLUSIONES GENERALES DE MESAS </a:t>
                      </a:r>
                      <a:endParaRPr sz="2400" b="0">
                        <a:solidFill>
                          <a:srgbClr val="2E75B5"/>
                        </a:solidFill>
                      </a:endParaRPr>
                    </a:p>
                    <a:p>
                      <a:pPr marL="0" marR="0" lvl="0" indent="0" algn="ctr" rtl="0">
                        <a:spcBef>
                          <a:spcPts val="0"/>
                        </a:spcBef>
                        <a:spcAft>
                          <a:spcPts val="0"/>
                        </a:spcAft>
                        <a:buNone/>
                      </a:pPr>
                      <a:endParaRPr sz="18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lt1"/>
                    </a:solidFill>
                  </a:tcPr>
                </a:tc>
                <a:tc hMerge="1">
                  <a:txBody>
                    <a:bodyPr/>
                    <a:lstStyle/>
                    <a:p>
                      <a:endParaRPr lang="es-MX"/>
                    </a:p>
                  </a:txBody>
                  <a:tcPr/>
                </a:tc>
                <a:tc hMerge="1">
                  <a:txBody>
                    <a:bodyPr/>
                    <a:lstStyle/>
                    <a:p>
                      <a:endParaRPr lang="es-MX"/>
                    </a:p>
                  </a:txBody>
                  <a:tcPr/>
                </a:tc>
              </a:tr>
              <a:tr h="720150">
                <a:tc>
                  <a:txBody>
                    <a:bodyPr/>
                    <a:lstStyle/>
                    <a:p>
                      <a:pPr marL="0" marR="0" lvl="0" indent="0" algn="ctr" rtl="0">
                        <a:spcBef>
                          <a:spcPts val="0"/>
                        </a:spcBef>
                        <a:spcAft>
                          <a:spcPts val="0"/>
                        </a:spcAft>
                        <a:buNone/>
                      </a:pPr>
                      <a:r>
                        <a:rPr lang="es-EC" sz="1800" b="1"/>
                        <a:t>NÚMERO DE MESA</a:t>
                      </a:r>
                      <a:endParaRPr sz="1800" b="1"/>
                    </a:p>
                  </a:txBody>
                  <a:tcPr marL="91450" marR="91450" marT="45725" marB="45725">
                    <a:lnT w="38100" cap="flat" cmpd="sng">
                      <a:solidFill>
                        <a:srgbClr val="FFFFFF"/>
                      </a:solidFill>
                      <a:prstDash val="solid"/>
                      <a:round/>
                      <a:headEnd type="none" w="sm" len="sm"/>
                      <a:tailEnd type="none" w="sm" len="sm"/>
                    </a:lnT>
                  </a:tcPr>
                </a:tc>
                <a:tc>
                  <a:txBody>
                    <a:bodyPr/>
                    <a:lstStyle/>
                    <a:p>
                      <a:pPr marL="0" marR="0" lvl="0" indent="0" algn="ctr" rtl="0">
                        <a:spcBef>
                          <a:spcPts val="0"/>
                        </a:spcBef>
                        <a:spcAft>
                          <a:spcPts val="0"/>
                        </a:spcAft>
                        <a:buNone/>
                      </a:pPr>
                      <a:r>
                        <a:rPr lang="es-EC" sz="1800" b="1"/>
                        <a:t>CONCLUSIÓN GENERAL  </a:t>
                      </a:r>
                      <a:endParaRPr b="1"/>
                    </a:p>
                    <a:p>
                      <a:pPr marL="0" marR="0" lvl="0" indent="0" algn="ctr" rtl="0">
                        <a:spcBef>
                          <a:spcPts val="0"/>
                        </a:spcBef>
                        <a:spcAft>
                          <a:spcPts val="0"/>
                        </a:spcAft>
                        <a:buNone/>
                      </a:pPr>
                      <a:r>
                        <a:rPr lang="es-EC" sz="1800" b="1"/>
                        <a:t>(RETO PRINCIPAL) </a:t>
                      </a:r>
                      <a:endParaRPr sz="1800" b="1"/>
                    </a:p>
                  </a:txBody>
                  <a:tcPr marL="91450" marR="91450" marT="45725" marB="45725">
                    <a:lnT w="38100" cap="flat" cmpd="sng">
                      <a:solidFill>
                        <a:srgbClr val="FFFFFF"/>
                      </a:solidFill>
                      <a:prstDash val="solid"/>
                      <a:round/>
                      <a:headEnd type="none" w="sm" len="sm"/>
                      <a:tailEnd type="none" w="sm" len="sm"/>
                    </a:lnT>
                  </a:tcPr>
                </a:tc>
                <a:tc>
                  <a:txBody>
                    <a:bodyPr/>
                    <a:lstStyle/>
                    <a:p>
                      <a:pPr marL="0" marR="0" lvl="0" indent="0" algn="ctr" rtl="0">
                        <a:spcBef>
                          <a:spcPts val="0"/>
                        </a:spcBef>
                        <a:spcAft>
                          <a:spcPts val="0"/>
                        </a:spcAft>
                        <a:buNone/>
                      </a:pPr>
                      <a:r>
                        <a:rPr lang="es-EC" sz="1800" b="1"/>
                        <a:t>PROPUESTAS</a:t>
                      </a:r>
                      <a:endParaRPr sz="1800" b="1"/>
                    </a:p>
                  </a:txBody>
                  <a:tcPr marL="91450" marR="91450" marT="45725" marB="45725">
                    <a:lnT w="38100" cap="flat" cmpd="sng">
                      <a:solidFill>
                        <a:srgbClr val="FFFFFF"/>
                      </a:solidFill>
                      <a:prstDash val="solid"/>
                      <a:round/>
                      <a:headEnd type="none" w="sm" len="sm"/>
                      <a:tailEnd type="none" w="sm" len="sm"/>
                    </a:lnT>
                  </a:tcPr>
                </a:tc>
              </a:tr>
              <a:tr h="712925">
                <a:tc>
                  <a:txBody>
                    <a:bodyPr/>
                    <a:lstStyle/>
                    <a:p>
                      <a:pPr marL="0" marR="0" lvl="0" indent="0" algn="ctr" rtl="0">
                        <a:spcBef>
                          <a:spcPts val="0"/>
                        </a:spcBef>
                        <a:spcAft>
                          <a:spcPts val="0"/>
                        </a:spcAft>
                        <a:buNone/>
                      </a:pPr>
                      <a:endParaRPr sz="2000"/>
                    </a:p>
                    <a:p>
                      <a:pPr marL="0" marR="0" lvl="0" indent="0" algn="ctr" rtl="0">
                        <a:spcBef>
                          <a:spcPts val="0"/>
                        </a:spcBef>
                        <a:spcAft>
                          <a:spcPts val="0"/>
                        </a:spcAft>
                        <a:buNone/>
                      </a:pPr>
                      <a:r>
                        <a:rPr lang="es-EC" sz="2000"/>
                        <a:t>1</a:t>
                      </a:r>
                      <a:endParaRPr sz="2000"/>
                    </a:p>
                  </a:txBody>
                  <a:tcPr marL="91450" marR="91450" marT="45725" marB="45725"/>
                </a:tc>
                <a:tc>
                  <a:txBody>
                    <a:bodyPr/>
                    <a:lstStyle/>
                    <a:p>
                      <a:pPr marL="0" marR="0" lvl="0" indent="0" algn="ctr" rtl="0">
                        <a:spcBef>
                          <a:spcPts val="0"/>
                        </a:spcBef>
                        <a:spcAft>
                          <a:spcPts val="0"/>
                        </a:spcAft>
                        <a:buNone/>
                      </a:pPr>
                      <a:r>
                        <a:rPr lang="es-EC"/>
                        <a:t>Degradación ambiental y de la salud de los habitantes locales por efecto de la inadecuada disposición de aguas residuales de distintos usos: público/urbano; agrícola/industrial</a:t>
                      </a:r>
                      <a:endParaRPr/>
                    </a:p>
                  </a:txBody>
                  <a:tcPr marL="91450" marR="91450" marT="45725" marB="45725"/>
                </a:tc>
                <a:tc>
                  <a:txBody>
                    <a:bodyPr/>
                    <a:lstStyle/>
                    <a:p>
                      <a:pPr marL="0" marR="0" lvl="0" indent="0" algn="ctr" rtl="0">
                        <a:spcBef>
                          <a:spcPts val="0"/>
                        </a:spcBef>
                        <a:spcAft>
                          <a:spcPts val="0"/>
                        </a:spcAft>
                        <a:buNone/>
                      </a:pPr>
                      <a:r>
                        <a:rPr lang="es-EC"/>
                        <a:t>Financiar la instalación de infraestructura de saneamiento por todos los usuarios de la península</a:t>
                      </a:r>
                      <a:endParaRPr/>
                    </a:p>
                  </a:txBody>
                  <a:tcPr marL="91450" marR="91450" marT="45725" marB="45725"/>
                </a:tc>
              </a:tr>
              <a:tr h="598625">
                <a:tc>
                  <a:txBody>
                    <a:bodyPr/>
                    <a:lstStyle/>
                    <a:p>
                      <a:pPr marL="0" marR="0" lvl="0" indent="0" algn="ctr" rtl="0">
                        <a:spcBef>
                          <a:spcPts val="0"/>
                        </a:spcBef>
                        <a:spcAft>
                          <a:spcPts val="0"/>
                        </a:spcAft>
                        <a:buNone/>
                      </a:pPr>
                      <a:endParaRPr sz="2000"/>
                    </a:p>
                    <a:p>
                      <a:pPr marL="0" marR="0" lvl="0" indent="0" algn="ctr" rtl="0">
                        <a:spcBef>
                          <a:spcPts val="0"/>
                        </a:spcBef>
                        <a:spcAft>
                          <a:spcPts val="0"/>
                        </a:spcAft>
                        <a:buNone/>
                      </a:pPr>
                      <a:r>
                        <a:rPr lang="es-EC" sz="2000"/>
                        <a:t>2</a:t>
                      </a:r>
                      <a:endParaRPr sz="2000"/>
                    </a:p>
                  </a:txBody>
                  <a:tcPr marL="91450" marR="91450" marT="45725" marB="45725"/>
                </a:tc>
                <a:tc>
                  <a:txBody>
                    <a:bodyPr/>
                    <a:lstStyle/>
                    <a:p>
                      <a:pPr marL="0" marR="0" lvl="0" indent="0" algn="ctr" rtl="0">
                        <a:spcBef>
                          <a:spcPts val="0"/>
                        </a:spcBef>
                        <a:spcAft>
                          <a:spcPts val="0"/>
                        </a:spcAft>
                        <a:buNone/>
                      </a:pPr>
                      <a:r>
                        <a:rPr lang="es-EC"/>
                        <a:t>Definir lineamiento claros para hacer cumplir el derecho humano al agua, así como la definición del uso doméstico del agua con principios que puedan adaptarse según la región</a:t>
                      </a:r>
                      <a:endParaRPr/>
                    </a:p>
                  </a:txBody>
                  <a:tcPr marL="91450" marR="91450" marT="45725" marB="45725"/>
                </a:tc>
                <a:tc>
                  <a:txBody>
                    <a:bodyPr/>
                    <a:lstStyle/>
                    <a:p>
                      <a:pPr marL="0" marR="0" lvl="0" indent="0" algn="ctr" rtl="0">
                        <a:spcBef>
                          <a:spcPts val="0"/>
                        </a:spcBef>
                        <a:spcAft>
                          <a:spcPts val="0"/>
                        </a:spcAft>
                        <a:buNone/>
                      </a:pPr>
                      <a:r>
                        <a:rPr lang="es-EC"/>
                        <a:t>Dar la prioridad que requiere al uso del caudal ecológico. Armonizar el derecho a la consulta de comunidades indígenas en cuanto a los usos y tratados internacionales</a:t>
                      </a:r>
                      <a:endParaRPr/>
                    </a:p>
                  </a:txBody>
                  <a:tcPr marL="91450" marR="91450" marT="45725" marB="45725"/>
                </a:tc>
              </a:tr>
              <a:tr h="527175">
                <a:tc>
                  <a:txBody>
                    <a:bodyPr/>
                    <a:lstStyle/>
                    <a:p>
                      <a:pPr marL="0" marR="0" lvl="0" indent="0" algn="ctr" rtl="0">
                        <a:spcBef>
                          <a:spcPts val="0"/>
                        </a:spcBef>
                        <a:spcAft>
                          <a:spcPts val="0"/>
                        </a:spcAft>
                        <a:buNone/>
                      </a:pPr>
                      <a:endParaRPr sz="2000"/>
                    </a:p>
                    <a:p>
                      <a:pPr marL="0" marR="0" lvl="0" indent="0" algn="ctr" rtl="0">
                        <a:spcBef>
                          <a:spcPts val="0"/>
                        </a:spcBef>
                        <a:spcAft>
                          <a:spcPts val="0"/>
                        </a:spcAft>
                        <a:buNone/>
                      </a:pPr>
                      <a:r>
                        <a:rPr lang="es-EC" sz="2000"/>
                        <a:t>3</a:t>
                      </a:r>
                      <a:endParaRPr sz="2000"/>
                    </a:p>
                  </a:txBody>
                  <a:tcPr marL="91450" marR="91450" marT="45725" marB="45725"/>
                </a:tc>
                <a:tc>
                  <a:txBody>
                    <a:bodyPr/>
                    <a:lstStyle/>
                    <a:p>
                      <a:pPr marL="0" marR="0" lvl="0" indent="0" algn="ctr" rtl="0">
                        <a:spcBef>
                          <a:spcPts val="0"/>
                        </a:spcBef>
                        <a:spcAft>
                          <a:spcPts val="0"/>
                        </a:spcAft>
                        <a:buNone/>
                      </a:pPr>
                      <a:r>
                        <a:rPr lang="es-EC"/>
                        <a:t>Desconocimiento del sistema kárstico de manera integral con los componentes del ecosistema no permite una gestión efectiva del agua</a:t>
                      </a:r>
                      <a:endParaRPr/>
                    </a:p>
                  </a:txBody>
                  <a:tcPr marL="91450" marR="91450" marT="45725" marB="45725"/>
                </a:tc>
                <a:tc>
                  <a:txBody>
                    <a:bodyPr/>
                    <a:lstStyle/>
                    <a:p>
                      <a:pPr marL="0" marR="0" lvl="0" indent="0" algn="ctr" rtl="0">
                        <a:spcBef>
                          <a:spcPts val="0"/>
                        </a:spcBef>
                        <a:spcAft>
                          <a:spcPts val="0"/>
                        </a:spcAft>
                        <a:buNone/>
                      </a:pPr>
                      <a:r>
                        <a:rPr lang="es-EC"/>
                        <a:t>Adecuar las NOM’s de CONAGUA a las particularidades geográficas de la Península de Yucatán: ambientales y sociales</a:t>
                      </a:r>
                      <a:endParaRPr/>
                    </a:p>
                  </a:txBody>
                  <a:tcPr marL="91450" marR="91450" marT="45725" marB="45725"/>
                </a:tc>
              </a:tr>
              <a:tr h="484325">
                <a:tc>
                  <a:txBody>
                    <a:bodyPr/>
                    <a:lstStyle/>
                    <a:p>
                      <a:pPr marL="0" marR="0" lvl="0" indent="0" algn="ctr" rtl="0">
                        <a:spcBef>
                          <a:spcPts val="0"/>
                        </a:spcBef>
                        <a:spcAft>
                          <a:spcPts val="0"/>
                        </a:spcAft>
                        <a:buNone/>
                      </a:pPr>
                      <a:endParaRPr sz="2000"/>
                    </a:p>
                    <a:p>
                      <a:pPr marL="0" marR="0" lvl="0" indent="0" algn="ctr" rtl="0">
                        <a:spcBef>
                          <a:spcPts val="0"/>
                        </a:spcBef>
                        <a:spcAft>
                          <a:spcPts val="0"/>
                        </a:spcAft>
                        <a:buNone/>
                      </a:pPr>
                      <a:r>
                        <a:rPr lang="es-EC" sz="2000"/>
                        <a:t>4 y 6</a:t>
                      </a:r>
                      <a:endParaRPr sz="2000"/>
                    </a:p>
                  </a:txBody>
                  <a:tcPr marL="91450" marR="91450" marT="45725" marB="45725"/>
                </a:tc>
                <a:tc>
                  <a:txBody>
                    <a:bodyPr/>
                    <a:lstStyle/>
                    <a:p>
                      <a:pPr marL="0" marR="0" lvl="0" indent="0" algn="ctr" rtl="0">
                        <a:spcBef>
                          <a:spcPts val="0"/>
                        </a:spcBef>
                        <a:spcAft>
                          <a:spcPts val="0"/>
                        </a:spcAft>
                        <a:buNone/>
                      </a:pPr>
                      <a:r>
                        <a:rPr lang="es-EC"/>
                        <a:t>Falta de inversión equitativa en agua y saneamiento</a:t>
                      </a:r>
                      <a:endParaRPr/>
                    </a:p>
                  </a:txBody>
                  <a:tcPr marL="91450" marR="91450" marT="45725" marB="45725"/>
                </a:tc>
                <a:tc>
                  <a:txBody>
                    <a:bodyPr/>
                    <a:lstStyle/>
                    <a:p>
                      <a:pPr marL="0" marR="0" lvl="0" indent="0" algn="ctr" rtl="0">
                        <a:spcBef>
                          <a:spcPts val="0"/>
                        </a:spcBef>
                        <a:spcAft>
                          <a:spcPts val="0"/>
                        </a:spcAft>
                        <a:buNone/>
                      </a:pPr>
                      <a:r>
                        <a:rPr lang="es-EC"/>
                        <a:t>Realizar una adecuada planeación de los tres niveles de gobierno en materia de gobernanza del agua, y establecer por ley una inversión mínima del .03 % del PIB al sector</a:t>
                      </a:r>
                      <a:endParaRPr/>
                    </a:p>
                  </a:txBody>
                  <a:tcPr marL="91450" marR="91450" marT="45725" marB="45725"/>
                </a:tc>
              </a:tr>
              <a:tr h="670050">
                <a:tc>
                  <a:txBody>
                    <a:bodyPr/>
                    <a:lstStyle/>
                    <a:p>
                      <a:pPr marL="0" marR="0" lvl="0" indent="0" algn="ctr" rtl="0">
                        <a:spcBef>
                          <a:spcPts val="0"/>
                        </a:spcBef>
                        <a:spcAft>
                          <a:spcPts val="0"/>
                        </a:spcAft>
                        <a:buNone/>
                      </a:pPr>
                      <a:endParaRPr sz="2000"/>
                    </a:p>
                    <a:p>
                      <a:pPr marL="0" marR="0" lvl="0" indent="0" algn="ctr" rtl="0">
                        <a:spcBef>
                          <a:spcPts val="0"/>
                        </a:spcBef>
                        <a:spcAft>
                          <a:spcPts val="0"/>
                        </a:spcAft>
                        <a:buNone/>
                      </a:pPr>
                      <a:r>
                        <a:rPr lang="es-EC" sz="2000"/>
                        <a:t>5</a:t>
                      </a:r>
                      <a:endParaRPr sz="2000"/>
                    </a:p>
                  </a:txBody>
                  <a:tcPr marL="91450" marR="91450" marT="45725" marB="45725"/>
                </a:tc>
                <a:tc>
                  <a:txBody>
                    <a:bodyPr/>
                    <a:lstStyle/>
                    <a:p>
                      <a:pPr marL="0" marR="0" lvl="0" indent="0" algn="ctr" rtl="0">
                        <a:spcBef>
                          <a:spcPts val="0"/>
                        </a:spcBef>
                        <a:spcAft>
                          <a:spcPts val="0"/>
                        </a:spcAft>
                        <a:buNone/>
                      </a:pPr>
                      <a:r>
                        <a:rPr lang="es-EC"/>
                        <a:t>Desarticulación institucional y de sus marcos legales normativos</a:t>
                      </a:r>
                      <a:endParaRPr/>
                    </a:p>
                  </a:txBody>
                  <a:tcPr marL="91450" marR="91450" marT="45725" marB="45725"/>
                </a:tc>
                <a:tc>
                  <a:txBody>
                    <a:bodyPr/>
                    <a:lstStyle/>
                    <a:p>
                      <a:pPr marL="0" marR="0" lvl="0" indent="0" algn="ctr" rtl="0">
                        <a:spcBef>
                          <a:spcPts val="0"/>
                        </a:spcBef>
                        <a:spcAft>
                          <a:spcPts val="0"/>
                        </a:spcAft>
                        <a:buNone/>
                      </a:pPr>
                      <a:r>
                        <a:rPr lang="es-EC"/>
                        <a:t>Establecer mecanismos de cooperación entre las distintos organismos gubernamentales/privados/sociedad civil, sobre la gestión del agua</a:t>
                      </a:r>
                      <a:endParaRPr/>
                    </a:p>
                  </a:txBody>
                  <a:tcPr marL="91450" marR="91450" marT="45725" marB="45725"/>
                </a:tc>
              </a:tr>
              <a:tr h="998675">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r>
                        <a:rPr lang="es-EC" sz="2000"/>
                        <a:t>7</a:t>
                      </a:r>
                      <a:endParaRPr sz="2000"/>
                    </a:p>
                  </a:txBody>
                  <a:tcPr marL="91450" marR="91450" marT="45725" marB="45725"/>
                </a:tc>
                <a:tc>
                  <a:txBody>
                    <a:bodyPr/>
                    <a:lstStyle/>
                    <a:p>
                      <a:pPr marL="0" lvl="0" indent="0" algn="ctr" rtl="0">
                        <a:spcBef>
                          <a:spcPts val="0"/>
                        </a:spcBef>
                        <a:spcAft>
                          <a:spcPts val="0"/>
                        </a:spcAft>
                        <a:buClr>
                          <a:schemeClr val="dk1"/>
                        </a:buClr>
                        <a:buFont typeface="Arial"/>
                        <a:buNone/>
                      </a:pPr>
                      <a:r>
                        <a:rPr lang="es-EC"/>
                        <a:t>Garantizar la sustentabilidad del recurso hídrico, en cantidad y calidad, para las actividades agropecuarias con un enfoque transversal y participativo</a:t>
                      </a:r>
                      <a:endParaRPr/>
                    </a:p>
                  </a:txBody>
                  <a:tcPr marL="91450" marR="91450" marT="45725" marB="45725"/>
                </a:tc>
                <a:tc>
                  <a:txBody>
                    <a:bodyPr/>
                    <a:lstStyle/>
                    <a:p>
                      <a:pPr marL="0" marR="0" lvl="0" indent="0" algn="ctr" rtl="0">
                        <a:spcBef>
                          <a:spcPts val="0"/>
                        </a:spcBef>
                        <a:spcAft>
                          <a:spcPts val="0"/>
                        </a:spcAft>
                        <a:buNone/>
                      </a:pPr>
                      <a:r>
                        <a:rPr lang="es-EC"/>
                        <a:t>Verificar y aplicar la normatividad para controlar la calidad y cantidad de las descargas de aguas residuales a los mantos freáticos por todos los sectores</a:t>
                      </a:r>
                      <a:endParaRPr/>
                    </a:p>
                  </a:txBody>
                  <a:tcPr marL="91450" marR="91450" marT="45725" marB="45725"/>
                </a:tc>
              </a:tr>
            </a:tbl>
          </a:graphicData>
        </a:graphic>
      </p:graphicFrame>
    </p:spTree>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3304</Words>
  <Application>Microsoft Office PowerPoint</Application>
  <PresentationFormat>Panorámica</PresentationFormat>
  <Paragraphs>481</Paragraphs>
  <Slides>28</Slides>
  <Notes>28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Calibri</vt:lpstr>
      <vt:lpstr>Office Theme</vt:lpstr>
      <vt:lpstr>Presentación de PowerPoint</vt:lpstr>
      <vt:lpstr> En respuesta al interés de diversos actores de la ciudadanía y respondiendo al mandato de actualizar el marco legal del agua se han iniciado los Foros Regionales denominados:   “Rumbo a la Construcción de una nueva Ley General de Aguas” </vt:lpstr>
      <vt:lpstr>Presentación de PowerPoint</vt:lpstr>
      <vt:lpstr>DATOS GENERALES DE LOS 4 FOROS </vt:lpstr>
      <vt:lpstr> FORO 1  </vt:lpstr>
      <vt:lpstr>PARTICIPANTES POR EDAD </vt:lpstr>
      <vt:lpstr> PARTICULARIDAD DEL FORO 1, Playa del Carmen  </vt:lpstr>
      <vt:lpstr>Presentación de PowerPoint</vt:lpstr>
      <vt:lpstr>Presentación de PowerPoint</vt:lpstr>
      <vt:lpstr> FORO 2  </vt:lpstr>
      <vt:lpstr>PARTICIPANTES POR EDAD </vt:lpstr>
      <vt:lpstr> PARTICULARIDAD DEL FORO 2, Reynosa  </vt:lpstr>
      <vt:lpstr>Presentación de PowerPoint</vt:lpstr>
      <vt:lpstr>Presentación de PowerPoint</vt:lpstr>
      <vt:lpstr> FORO 3 </vt:lpstr>
      <vt:lpstr>PARTICIPANTES POR EDAD </vt:lpstr>
      <vt:lpstr> PARTICULARIDAD DEL FORO 3, Tuxtla  </vt:lpstr>
      <vt:lpstr>Presentación de PowerPoint</vt:lpstr>
      <vt:lpstr>Presentación de PowerPoint</vt:lpstr>
      <vt:lpstr>Presentación de PowerPoint</vt:lpstr>
      <vt:lpstr> FORO 4  </vt:lpstr>
      <vt:lpstr>PARTICIPANTES POR EDAD </vt:lpstr>
      <vt:lpstr> PARTICULARIDAD DEL FORO 4, Querétaro  </vt:lpstr>
      <vt:lpstr>Presentación de PowerPoint</vt:lpstr>
      <vt:lpstr>Presentación de PowerPoint</vt:lpstr>
      <vt:lpstr> Síntesis de evaluación de los Foros  </vt:lpstr>
      <vt:lpstr> Algunas recomendaciones generales para los Foros, según los participantes de las mesas de trabajo  </vt:lpstr>
      <vt:lpstr>  Para mayor  información consultar con la Secretaría Técnica de la Comisión de Recursos Hidráulicos de la Cámara de Diputados  Lic. Francisco Rafael Torres Pérez / frank_tp@Hotmail.com  Lic. Edgar Omar Becerril Pineda / eomar_1007@Hotmail.com   Y con el equipo de sistematización: Cántaro Azul A.C.  Ms. Margarita Gutiérrez / margarita@cantaroazul.org  Mtra. Donají Garcia / donaji@cantaroazul.org  Lic. Yussef Abud / yussef@cantaroazul.org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cp:lastModifiedBy>
  <cp:revision>7</cp:revision>
  <dcterms:created xsi:type="dcterms:W3CDTF">2019-06-14T23:54:30Z</dcterms:created>
  <dcterms:modified xsi:type="dcterms:W3CDTF">2019-06-17T23:12:35Z</dcterms:modified>
</cp:coreProperties>
</file>