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D593DA-990F-7ED6-99F3-58FF89FA1A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788152E-9F7A-497B-DC7C-36619A3895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D3114CF-9787-6B55-E89C-27600EDD5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77BDF-65C4-4480-BA2C-5BEEB1FCD142}" type="datetimeFigureOut">
              <a:rPr lang="pl-PL" smtClean="0"/>
              <a:t>20.11.2022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4FFBA96-8910-9E8E-BE45-6ED00125C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C0790FB-BD71-0205-ED45-FC347F241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0F96A-ECFE-4E9F-9FBA-36C6D6B56A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0006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A00966-2B09-7268-A607-482C7A4B8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A37C371-1208-2301-DD34-37A4EBB811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20A1B92-0B49-DB34-27DD-D00312D23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77BDF-65C4-4480-BA2C-5BEEB1FCD142}" type="datetimeFigureOut">
              <a:rPr lang="pl-PL" smtClean="0"/>
              <a:t>20.11.2022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6AD7B89-32E8-44FB-9455-322FA8A8F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7FFAE95-5A85-E230-A132-8C8568CDE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0F96A-ECFE-4E9F-9FBA-36C6D6B56A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7516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21AC958-F5C2-A59D-CAF0-55C999166E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BBC8AA3-A14D-F943-AA5C-34EEA84082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891303C-AE9C-5287-01DC-95003024E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77BDF-65C4-4480-BA2C-5BEEB1FCD142}" type="datetimeFigureOut">
              <a:rPr lang="pl-PL" smtClean="0"/>
              <a:t>20.11.2022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6ACAB04-7B88-1BEB-69C4-DEFEA7D22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3601307-F407-E0A6-117F-849C8C9B1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0F96A-ECFE-4E9F-9FBA-36C6D6B56A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9800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F11CF4-6B07-1168-6799-21E0F5493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40674B-4891-0096-24C0-FB8C22E60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131FDCC-C0FD-7F83-7A9C-FEB69B5E3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77BDF-65C4-4480-BA2C-5BEEB1FCD142}" type="datetimeFigureOut">
              <a:rPr lang="pl-PL" smtClean="0"/>
              <a:t>20.11.2022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085116A-8FB2-06CF-338B-7EA17ED2D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B6FB9C2-68AB-7256-ACE7-EF9514F9F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0F96A-ECFE-4E9F-9FBA-36C6D6B56A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2316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8B6864-F3F5-1AAA-61B1-7FD176FDE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A44E168-5169-D8CB-FC4F-20D783AAF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12F3C23-C48D-7F17-D8BD-D45B041C3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77BDF-65C4-4480-BA2C-5BEEB1FCD142}" type="datetimeFigureOut">
              <a:rPr lang="pl-PL" smtClean="0"/>
              <a:t>20.11.2022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262EF98-EFFC-410C-CA49-FAE636385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3C5E5C9-0866-4A2B-C486-887EEE2C3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0F96A-ECFE-4E9F-9FBA-36C6D6B56A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7119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E1E682-6A2F-CE7C-B0CA-46F65605D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BAF449-9F2E-E7FC-E09F-F6CE196C88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152FB17-E565-BFF1-F499-AD6EBDA591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8C52047-26C7-474F-5D6D-C301E558A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77BDF-65C4-4480-BA2C-5BEEB1FCD142}" type="datetimeFigureOut">
              <a:rPr lang="pl-PL" smtClean="0"/>
              <a:t>20.11.2022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F656A83-7A1A-1E54-2D12-A689AB356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C338AAE-1123-E36A-082F-8365E01FE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0F96A-ECFE-4E9F-9FBA-36C6D6B56A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9303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F9141A-19F7-97F3-824D-BD1933D53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A81E528-24B5-9EF1-30FD-C0B673D7D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7844B6F-C942-55C9-BF90-EF154B4B50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4DF87C1-6283-B3C0-D360-E0F86144DB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35563DD-E718-805D-031C-14BFF2A749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8AB3DC5B-5791-8357-3B48-206281ECC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77BDF-65C4-4480-BA2C-5BEEB1FCD142}" type="datetimeFigureOut">
              <a:rPr lang="pl-PL" smtClean="0"/>
              <a:t>20.11.2022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E5FFBB1E-8959-FAEB-14A7-078DE95F0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583853B5-5326-8977-48AD-2365D65F4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0F96A-ECFE-4E9F-9FBA-36C6D6B56A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6518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8CE08D-8D0C-B52F-57A0-AAFA7D42B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C629AD3-7554-9D70-15BA-994BA1C1D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77BDF-65C4-4480-BA2C-5BEEB1FCD142}" type="datetimeFigureOut">
              <a:rPr lang="pl-PL" smtClean="0"/>
              <a:t>20.11.2022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046099D-48B7-7470-7B0F-C0117F2BD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8486E10-DC0B-1F4D-F854-E98D2DD3F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0F96A-ECFE-4E9F-9FBA-36C6D6B56A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1851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7CE0570-CEEF-605C-AC34-93E928CCF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77BDF-65C4-4480-BA2C-5BEEB1FCD142}" type="datetimeFigureOut">
              <a:rPr lang="pl-PL" smtClean="0"/>
              <a:t>20.11.2022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76C737A-7779-50D7-6EC0-8FE4CF556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4A1E81D-B948-1266-FDDA-93EE0A3B2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0F96A-ECFE-4E9F-9FBA-36C6D6B56A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6329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C7B07C-3558-074C-14CB-29D9D87BC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DABED4-2576-B069-959B-213AC001B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05CAD5B-0464-A825-0D94-99842DDCF7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F0A4840-176A-CFBA-A46D-B63D81FB2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77BDF-65C4-4480-BA2C-5BEEB1FCD142}" type="datetimeFigureOut">
              <a:rPr lang="pl-PL" smtClean="0"/>
              <a:t>20.11.2022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BE73C2E-C157-29DF-53E6-63B72D1EB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822E543-45E4-ACCB-FD9E-BA2D234EB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0F96A-ECFE-4E9F-9FBA-36C6D6B56A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3334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821995-E67D-D1F6-3B78-B9C3D1F34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53452F9-2DA9-AC4B-39E9-8716B8276A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B185FAF-12E6-3E45-72E3-6EB51C7057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25983FB-6AF1-FD05-7543-E986208B6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77BDF-65C4-4480-BA2C-5BEEB1FCD142}" type="datetimeFigureOut">
              <a:rPr lang="pl-PL" smtClean="0"/>
              <a:t>20.11.2022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DFD08A8-AB2B-84A5-0289-CDB5C06A2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C94F6E2-B53F-0263-9E20-4A2977657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0F96A-ECFE-4E9F-9FBA-36C6D6B56A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6404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BFCCAF9F-1C8B-8D40-B72B-2C66EDDE3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E53B24E-D514-CAB4-4238-5EEBD3621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74C4E79-438E-E7F1-97D6-736A9D6984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77BDF-65C4-4480-BA2C-5BEEB1FCD142}" type="datetimeFigureOut">
              <a:rPr lang="pl-PL" smtClean="0"/>
              <a:t>20.11.2022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F8A3D00-7BD0-8242-8E47-F34EB19E62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FBC8F5F-A8CE-11E4-8380-9C6C5373B9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0F96A-ECFE-4E9F-9FBA-36C6D6B56A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940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D80960-E92F-E88C-45FB-E0FFA83D1B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just"/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Część I - Grupy środków spożywczych przeznaczonych do </a:t>
            </a: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sprzedaży</a:t>
            </a: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DZIECIOM I MŁODZIEŻY W JEDNOSTKACH SYSTEMU OŚWIATY</a:t>
            </a:r>
            <a:b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b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b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Część II – Środki spożywcze stosowane w ramach żywienia zbiorowego dzieci i młodzieży w jednostkach systemu oświaty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36419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A70A8A-691F-C1DA-FAE1-137720289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02547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pl-PL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Rozporządzenie Ministra Zdrowia z 2016 r.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752797-9D48-6FF1-3714-F7AAFD86C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/>
          <a:lstStyle/>
          <a:p>
            <a:pPr marL="0" indent="0" algn="just">
              <a:buNone/>
            </a:pPr>
            <a:r>
              <a:rPr lang="pl-P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sprawie grup środków spożywczych przeznaczonych do sprzedaży dzieciom i młodzieży w jednostkach systemu oświaty oraz wymagań, </a:t>
            </a:r>
            <a:br>
              <a:rPr lang="pl-P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jakie muszą spełniać środki spożywcze stosowane w ramach żywienia zbiorowego dzieci i młodzieży w tych jednostkach.</a:t>
            </a:r>
          </a:p>
          <a:p>
            <a:pPr marL="0" indent="0">
              <a:buNone/>
            </a:pPr>
            <a:r>
              <a:rPr lang="pl-PL" i="1" dirty="0"/>
              <a:t>Dz.U. 2016, poz. 1154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46463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5A982D-6C6F-589C-CC27-6978B8F68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11728"/>
            <a:ext cx="8596668" cy="1040235"/>
          </a:xfrm>
        </p:spPr>
        <p:txBody>
          <a:bodyPr>
            <a:noAutofit/>
          </a:bodyPr>
          <a:lstStyle/>
          <a:p>
            <a:pPr algn="just"/>
            <a:r>
              <a:rPr lang="pl-PL" sz="2000" b="1" dirty="0"/>
              <a:t>Część I - Grupy środków spożywczych przeznaczonych do </a:t>
            </a:r>
            <a:r>
              <a:rPr lang="pl-PL" sz="2000" b="1" dirty="0">
                <a:solidFill>
                  <a:srgbClr val="FF0000"/>
                </a:solidFill>
              </a:rPr>
              <a:t>sprzedaży</a:t>
            </a:r>
            <a:r>
              <a:rPr lang="pl-PL" sz="2000" b="1" dirty="0"/>
              <a:t> DZIECIOM I MŁODZIEŻY W JEDNOSTKACH SYSTEMU OŚWIATY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A569B3-3023-C5EE-D486-CBD33764A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00294"/>
            <a:ext cx="8596668" cy="5251508"/>
          </a:xfrm>
        </p:spPr>
        <p:txBody>
          <a:bodyPr>
            <a:normAutofit/>
          </a:bodyPr>
          <a:lstStyle/>
          <a:p>
            <a:pPr algn="just"/>
            <a:r>
              <a:rPr lang="pl-PL" sz="1400" dirty="0">
                <a:solidFill>
                  <a:schemeClr val="tx1"/>
                </a:solidFill>
              </a:rPr>
              <a:t>Pieczywo, z wyłączeniem pieczywa produkowanego z ciasta głęboko mrożonego </a:t>
            </a:r>
            <a:r>
              <a:rPr lang="pl-PL" sz="1400" dirty="0">
                <a:solidFill>
                  <a:srgbClr val="FF0000"/>
                </a:solidFill>
              </a:rPr>
              <a:t>(do 15 g cukru/ 100 g produktu, do 10 g tłuszczu/100 g produktu, do 0,45 g sodu/ 100 g produktu),</a:t>
            </a:r>
          </a:p>
          <a:p>
            <a:pPr algn="just"/>
            <a:r>
              <a:rPr lang="pl-PL" sz="1400" dirty="0">
                <a:solidFill>
                  <a:schemeClr val="tx1"/>
                </a:solidFill>
              </a:rPr>
              <a:t>Pieczywo półcukiernicze i cukiernicze (</a:t>
            </a:r>
            <a:r>
              <a:rPr lang="pl-PL" sz="1400" dirty="0">
                <a:solidFill>
                  <a:srgbClr val="FF0000"/>
                </a:solidFill>
              </a:rPr>
              <a:t>do 15 g cukru / 100 g produktu, do 10 g tłuszczu/100 g produktu, do 0,45 g sodu (1,2 g soli) / 100 g produktu),</a:t>
            </a:r>
          </a:p>
          <a:p>
            <a:pPr algn="just"/>
            <a:r>
              <a:rPr lang="pl-PL" sz="1400" dirty="0">
                <a:solidFill>
                  <a:schemeClr val="tx1"/>
                </a:solidFill>
              </a:rPr>
              <a:t>Kanapki </a:t>
            </a:r>
            <a:r>
              <a:rPr lang="pl-PL" sz="1400" dirty="0">
                <a:solidFill>
                  <a:srgbClr val="00B050"/>
                </a:solidFill>
              </a:rPr>
              <a:t>(pieczywo pełnoziarniste, proteiny, warzywa/ owoce),</a:t>
            </a:r>
          </a:p>
          <a:p>
            <a:pPr algn="just"/>
            <a:r>
              <a:rPr lang="pl-PL" sz="1400" dirty="0">
                <a:solidFill>
                  <a:schemeClr val="tx1"/>
                </a:solidFill>
              </a:rPr>
              <a:t>Sałatki i surówki </a:t>
            </a:r>
            <a:r>
              <a:rPr lang="pl-PL" sz="1400" dirty="0">
                <a:solidFill>
                  <a:srgbClr val="00B050"/>
                </a:solidFill>
              </a:rPr>
              <a:t>(produkty zbożowe z pełnego przemiału, warzywa/owoce, proteiny),</a:t>
            </a:r>
          </a:p>
          <a:p>
            <a:pPr algn="just"/>
            <a:r>
              <a:rPr lang="pl-PL" sz="1400" dirty="0">
                <a:solidFill>
                  <a:schemeClr val="tx1"/>
                </a:solidFill>
              </a:rPr>
              <a:t>Mleko,</a:t>
            </a:r>
          </a:p>
          <a:p>
            <a:pPr algn="just"/>
            <a:r>
              <a:rPr lang="pl-PL" sz="1400" dirty="0">
                <a:solidFill>
                  <a:schemeClr val="tx1"/>
                </a:solidFill>
              </a:rPr>
              <a:t>Napoje zastępujące mleko - napoje roślinne: owsiane, ryżowe, sojowe, orzechowe, jaglane itp. </a:t>
            </a:r>
            <a:r>
              <a:rPr lang="pl-PL" sz="1400" dirty="0">
                <a:solidFill>
                  <a:srgbClr val="FF0000"/>
                </a:solidFill>
              </a:rPr>
              <a:t>(do 15 g cukru/ 100 ml produktu, do 10 g tłuszczu/ 100 ml produktu, do 0,4 g sodu/ 1,2 g soli/ 100 ml produktu),</a:t>
            </a:r>
          </a:p>
          <a:p>
            <a:pPr algn="just"/>
            <a:r>
              <a:rPr lang="pl-PL" sz="1400" dirty="0">
                <a:solidFill>
                  <a:schemeClr val="tx2"/>
                </a:solidFill>
              </a:rPr>
              <a:t>Produkty mleczne (jogurt, kefir, maślanka, mleko zsiadłe, mleko acidofilne, mleko smakowe, serwatka, ser twarogowy, serek homogenizowany, produkty zastępujące mleko na bazie soi, ryżu, migdałów itp.) </a:t>
            </a:r>
            <a:r>
              <a:rPr lang="pl-PL" sz="1400" dirty="0">
                <a:solidFill>
                  <a:srgbClr val="FF0000"/>
                </a:solidFill>
              </a:rPr>
              <a:t>(do 13,5 g cukru/ 100 g produktu, do 10 g tłuszczu/ 100 g produktu, do 0,4 g sodu (i 1 soli) / 100 g produktu),</a:t>
            </a:r>
            <a:r>
              <a:rPr lang="pl-PL" sz="1400" dirty="0">
                <a:solidFill>
                  <a:schemeClr val="tx2"/>
                </a:solidFill>
              </a:rPr>
              <a:t> </a:t>
            </a:r>
          </a:p>
          <a:p>
            <a:pPr algn="just"/>
            <a:r>
              <a:rPr lang="pl-PL" sz="1400" dirty="0">
                <a:solidFill>
                  <a:schemeClr val="tx2"/>
                </a:solidFill>
              </a:rPr>
              <a:t>Zbożowe produkty śniadaniowe lub inne produkty zbożowe </a:t>
            </a:r>
            <a:r>
              <a:rPr lang="pl-PL" sz="1400" dirty="0">
                <a:solidFill>
                  <a:srgbClr val="FF0000"/>
                </a:solidFill>
              </a:rPr>
              <a:t>(do 15 g cukru/ 100 g produktu, do 0,4 g sodu (1 g soli)/ 100 g produktu),</a:t>
            </a:r>
          </a:p>
          <a:p>
            <a:pPr algn="just"/>
            <a:r>
              <a:rPr lang="pl-PL" sz="1400" dirty="0">
                <a:solidFill>
                  <a:schemeClr val="tx1"/>
                </a:solidFill>
              </a:rPr>
              <a:t>Warzywa,</a:t>
            </a:r>
          </a:p>
          <a:p>
            <a:pPr algn="just"/>
            <a:r>
              <a:rPr lang="pl-PL" sz="1400" dirty="0">
                <a:solidFill>
                  <a:schemeClr val="tx1"/>
                </a:solidFill>
              </a:rPr>
              <a:t>Owoce,</a:t>
            </a:r>
          </a:p>
          <a:p>
            <a:pPr algn="just"/>
            <a:endParaRPr lang="pl-PL" dirty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5662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4249E1-AFE5-1435-C216-FA1E9F7A6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598" y="601917"/>
            <a:ext cx="8596668" cy="6109982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pl-PL" sz="5600" dirty="0">
                <a:solidFill>
                  <a:schemeClr val="tx1"/>
                </a:solidFill>
              </a:rPr>
              <a:t>Suszone warzywa i owoce </a:t>
            </a:r>
            <a:r>
              <a:rPr lang="pl-PL" sz="5600" dirty="0">
                <a:solidFill>
                  <a:srgbClr val="FF0000"/>
                </a:solidFill>
              </a:rPr>
              <a:t>(bez dodatku cukrów, substancji słodzących zdefiniowanych </a:t>
            </a:r>
            <a:br>
              <a:rPr lang="pl-PL" sz="5600" dirty="0">
                <a:solidFill>
                  <a:srgbClr val="FF0000"/>
                </a:solidFill>
              </a:rPr>
            </a:br>
            <a:r>
              <a:rPr lang="pl-PL" sz="5600" dirty="0">
                <a:solidFill>
                  <a:srgbClr val="FF0000"/>
                </a:solidFill>
              </a:rPr>
              <a:t>w rozporządzeniu Parlamentu Europejskiego i Rady (WE) nr 1333/2008 z dnia 16 grudnia 2008 r. </a:t>
            </a:r>
            <a:br>
              <a:rPr lang="pl-PL" sz="5600" dirty="0">
                <a:solidFill>
                  <a:srgbClr val="FF0000"/>
                </a:solidFill>
              </a:rPr>
            </a:br>
            <a:r>
              <a:rPr lang="pl-PL" sz="5600" dirty="0">
                <a:solidFill>
                  <a:srgbClr val="FF0000"/>
                </a:solidFill>
              </a:rPr>
              <a:t>w sprawie dodatków do żywności),</a:t>
            </a:r>
          </a:p>
          <a:p>
            <a:pPr algn="just"/>
            <a:r>
              <a:rPr lang="pl-PL" sz="5600" dirty="0">
                <a:solidFill>
                  <a:schemeClr val="tx1"/>
                </a:solidFill>
              </a:rPr>
              <a:t>Soki owocowe, warzywne </a:t>
            </a:r>
            <a:r>
              <a:rPr lang="pl-PL" sz="5600" dirty="0">
                <a:solidFill>
                  <a:srgbClr val="FF0000"/>
                </a:solidFill>
              </a:rPr>
              <a:t>(bez dodatku cukrów, barwników, substancji konserwujących), </a:t>
            </a:r>
            <a:r>
              <a:rPr lang="pl-PL" sz="5600" dirty="0">
                <a:solidFill>
                  <a:srgbClr val="00B050"/>
                </a:solidFill>
              </a:rPr>
              <a:t>dozwolony dodatek witamin, składników mineralnych,</a:t>
            </a:r>
          </a:p>
          <a:p>
            <a:pPr algn="just"/>
            <a:r>
              <a:rPr lang="pl-PL" sz="5600" dirty="0">
                <a:solidFill>
                  <a:schemeClr val="tx1"/>
                </a:solidFill>
              </a:rPr>
              <a:t>Przeciery, musy owocowe, warzywne, owocowo – warzywne </a:t>
            </a:r>
            <a:r>
              <a:rPr lang="pl-PL" sz="5600" dirty="0">
                <a:solidFill>
                  <a:srgbClr val="FF0000"/>
                </a:solidFill>
              </a:rPr>
              <a:t>(bez dodatku cukru i soli),</a:t>
            </a:r>
          </a:p>
          <a:p>
            <a:pPr algn="just"/>
            <a:r>
              <a:rPr lang="pl-PL" sz="5600" dirty="0">
                <a:solidFill>
                  <a:schemeClr val="tx1"/>
                </a:solidFill>
              </a:rPr>
              <a:t>Koktajle owocowe </a:t>
            </a:r>
            <a:r>
              <a:rPr lang="pl-PL" sz="5600" dirty="0" err="1">
                <a:solidFill>
                  <a:schemeClr val="tx1"/>
                </a:solidFill>
              </a:rPr>
              <a:t>owocowe</a:t>
            </a:r>
            <a:r>
              <a:rPr lang="pl-PL" sz="5600" dirty="0">
                <a:solidFill>
                  <a:schemeClr val="tx1"/>
                </a:solidFill>
              </a:rPr>
              <a:t>, warzywne, na bazie mleka/ napojów zastępujących mleko </a:t>
            </a:r>
            <a:r>
              <a:rPr lang="pl-PL" sz="5600" dirty="0">
                <a:solidFill>
                  <a:srgbClr val="FF0000"/>
                </a:solidFill>
              </a:rPr>
              <a:t>bez dodatku cukrów i </a:t>
            </a:r>
            <a:r>
              <a:rPr lang="pl-PL" sz="5600" dirty="0" err="1">
                <a:solidFill>
                  <a:srgbClr val="FF0000"/>
                </a:solidFill>
              </a:rPr>
              <a:t>susbtancji</a:t>
            </a:r>
            <a:r>
              <a:rPr lang="pl-PL" sz="5600" dirty="0">
                <a:solidFill>
                  <a:srgbClr val="FF0000"/>
                </a:solidFill>
              </a:rPr>
              <a:t> słodzących zdefiniowanych w rozporządzeniu Parlamentu Europejskiego i Rady (WE) nr 1333/2008 z dnia 16 grudnia 2008 r. w sprawie dodatków do żywności),</a:t>
            </a:r>
          </a:p>
          <a:p>
            <a:pPr algn="just"/>
            <a:r>
              <a:rPr lang="pl-PL" sz="5600" dirty="0">
                <a:solidFill>
                  <a:schemeClr val="tx2"/>
                </a:solidFill>
              </a:rPr>
              <a:t>Naturalna woda mineralna </a:t>
            </a:r>
            <a:r>
              <a:rPr lang="pl-PL" sz="5600" dirty="0">
                <a:solidFill>
                  <a:srgbClr val="FF0000"/>
                </a:solidFill>
              </a:rPr>
              <a:t>nisko - lub </a:t>
            </a:r>
            <a:r>
              <a:rPr lang="pl-PL" sz="5600" dirty="0" err="1">
                <a:solidFill>
                  <a:srgbClr val="FF0000"/>
                </a:solidFill>
              </a:rPr>
              <a:t>średniozmineralizowana</a:t>
            </a:r>
            <a:r>
              <a:rPr lang="pl-PL" sz="5600" dirty="0">
                <a:solidFill>
                  <a:srgbClr val="FF0000"/>
                </a:solidFill>
              </a:rPr>
              <a:t>, </a:t>
            </a:r>
            <a:r>
              <a:rPr lang="pl-PL" sz="5600" dirty="0">
                <a:solidFill>
                  <a:schemeClr val="tx2"/>
                </a:solidFill>
              </a:rPr>
              <a:t>woda źródlana i </a:t>
            </a:r>
            <a:r>
              <a:rPr lang="pl-PL" sz="5600" dirty="0">
                <a:solidFill>
                  <a:srgbClr val="00B050"/>
                </a:solidFill>
              </a:rPr>
              <a:t>woda stołowa,</a:t>
            </a:r>
          </a:p>
          <a:p>
            <a:pPr algn="just"/>
            <a:r>
              <a:rPr lang="pl-PL" sz="5600" dirty="0">
                <a:solidFill>
                  <a:schemeClr val="tx2"/>
                </a:solidFill>
              </a:rPr>
              <a:t>Napoje przygotowywane na miejscu (w tym napoje z maszyn </a:t>
            </a:r>
            <a:r>
              <a:rPr lang="pl-PL" sz="5600" dirty="0" err="1">
                <a:solidFill>
                  <a:schemeClr val="tx2"/>
                </a:solidFill>
              </a:rPr>
              <a:t>vendingowych</a:t>
            </a:r>
            <a:r>
              <a:rPr lang="pl-PL" sz="5600" dirty="0">
                <a:solidFill>
                  <a:schemeClr val="tx2"/>
                </a:solidFill>
              </a:rPr>
              <a:t>), które </a:t>
            </a:r>
            <a:r>
              <a:rPr lang="pl-PL" sz="5600" dirty="0">
                <a:solidFill>
                  <a:srgbClr val="FF0000"/>
                </a:solidFill>
              </a:rPr>
              <a:t>nie mogą zawierać więcej niż 10 g cukrów/ 250 ml </a:t>
            </a:r>
            <a:r>
              <a:rPr lang="pl-PL" sz="5600" dirty="0">
                <a:solidFill>
                  <a:schemeClr val="tx2"/>
                </a:solidFill>
              </a:rPr>
              <a:t>produktu gotowego do spożycia (herbata, napary owocowe, kawa zbożowa, kawa, </a:t>
            </a:r>
            <a:r>
              <a:rPr lang="pl-PL" sz="5600" dirty="0" err="1">
                <a:solidFill>
                  <a:schemeClr val="tx2"/>
                </a:solidFill>
              </a:rPr>
              <a:t>kako</a:t>
            </a:r>
            <a:r>
              <a:rPr lang="pl-PL" sz="5600" dirty="0">
                <a:solidFill>
                  <a:schemeClr val="tx2"/>
                </a:solidFill>
              </a:rPr>
              <a:t> naturalne, kompot itp.),</a:t>
            </a:r>
          </a:p>
          <a:p>
            <a:pPr algn="just"/>
            <a:r>
              <a:rPr lang="pl-PL" sz="5600" dirty="0">
                <a:solidFill>
                  <a:schemeClr val="tx2"/>
                </a:solidFill>
              </a:rPr>
              <a:t>Napoje bez dodatku cukrów i substancji słodzących </a:t>
            </a:r>
            <a:r>
              <a:rPr lang="pl-PL" sz="5600" dirty="0">
                <a:solidFill>
                  <a:srgbClr val="FF0000"/>
                </a:solidFill>
              </a:rPr>
              <a:t>zdefiniowanych w rozporządzeniu Parlamentu Europejskiego i Rady (WE) nr 1333/2008 z dnia 16 grudnia 2008 r. w sprawie dodatków do żywności),</a:t>
            </a:r>
            <a:endParaRPr lang="pl-PL" sz="5600" dirty="0">
              <a:solidFill>
                <a:schemeClr val="tx2"/>
              </a:solidFill>
            </a:endParaRPr>
          </a:p>
          <a:p>
            <a:r>
              <a:rPr lang="pl-PL" sz="5600" dirty="0">
                <a:solidFill>
                  <a:schemeClr val="tx1"/>
                </a:solidFill>
              </a:rPr>
              <a:t>Bezcukrowe gumy do żucia,</a:t>
            </a:r>
          </a:p>
          <a:p>
            <a:r>
              <a:rPr lang="pl-PL" sz="5600" dirty="0">
                <a:solidFill>
                  <a:schemeClr val="tx1"/>
                </a:solidFill>
              </a:rPr>
              <a:t>Czekolada gorzka minimum </a:t>
            </a:r>
            <a:r>
              <a:rPr lang="pl-PL" sz="5600" dirty="0">
                <a:solidFill>
                  <a:srgbClr val="FF0000"/>
                </a:solidFill>
              </a:rPr>
              <a:t>70% miazgi kakaowej,</a:t>
            </a:r>
          </a:p>
          <a:p>
            <a:pPr algn="just"/>
            <a:r>
              <a:rPr lang="pl-PL" sz="5600" dirty="0">
                <a:solidFill>
                  <a:schemeClr val="tx1"/>
                </a:solidFill>
              </a:rPr>
              <a:t>INNE </a:t>
            </a:r>
            <a:r>
              <a:rPr lang="pl-PL" sz="5600" dirty="0">
                <a:solidFill>
                  <a:srgbClr val="FF0000"/>
                </a:solidFill>
              </a:rPr>
              <a:t>(do 15 g cukru/100 g/ml produktu, w przypadku produktów mlecznych nie więcej niż 13,5 g cukru/100 g/ml produktu gotowego do spożycia, do 10 g tłuszczu w 100 g/ml produktu/ do 0,4 g sodu (1g soli)/ 100 g/ml produktu gotowego do spożycia, a w przypadku pieczywa do 0,45g sodu(1,2 g soli)/ 100 g produktu gotowego do spożycia).</a:t>
            </a:r>
          </a:p>
          <a:p>
            <a:pPr algn="just"/>
            <a:endParaRPr lang="pl-PL" sz="4900" dirty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875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8A668D-6018-3BD2-5106-61B44113C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Część II – Środki spożywcze stosowane w ramach </a:t>
            </a:r>
            <a:r>
              <a:rPr lang="pl-PL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żywienia zbiorowego </a:t>
            </a:r>
            <a:r>
              <a:rPr lang="pl-P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dzieci i młodzieży w jednostkach systemu oświaty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D645CD-BD0E-D4A0-B753-19D4A76E0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18407"/>
            <a:ext cx="8596668" cy="4522955"/>
          </a:xfrm>
        </p:spPr>
        <p:txBody>
          <a:bodyPr/>
          <a:lstStyle/>
          <a:p>
            <a:pPr algn="just"/>
            <a:r>
              <a:rPr lang="pl-PL" sz="1800" dirty="0">
                <a:solidFill>
                  <a:schemeClr val="tx1"/>
                </a:solidFill>
              </a:rPr>
              <a:t>Posiłki w ramach żywienia zbiorowego </a:t>
            </a:r>
            <a:r>
              <a:rPr lang="pl-PL" sz="1800" dirty="0">
                <a:solidFill>
                  <a:srgbClr val="FF0000"/>
                </a:solidFill>
              </a:rPr>
              <a:t>muszą</a:t>
            </a:r>
            <a:r>
              <a:rPr lang="pl-PL" sz="1800" dirty="0">
                <a:solidFill>
                  <a:schemeClr val="tx1"/>
                </a:solidFill>
              </a:rPr>
              <a:t> spełniać odpowiednie wymagania dla danej grupy wiekowej, wynikające z aktualnych </a:t>
            </a:r>
            <a:r>
              <a:rPr lang="pl-PL" sz="1800" dirty="0">
                <a:solidFill>
                  <a:srgbClr val="FF0000"/>
                </a:solidFill>
              </a:rPr>
              <a:t>norm żywienia dla populacji polskiej,</a:t>
            </a:r>
          </a:p>
          <a:p>
            <a:pPr algn="just"/>
            <a:r>
              <a:rPr lang="pl-PL" sz="1800" dirty="0">
                <a:solidFill>
                  <a:schemeClr val="tx1"/>
                </a:solidFill>
              </a:rPr>
              <a:t>Posiłki w ramach żywienia zbiorowego zawierają środki spożywcze z różnych grup środków spożywczych,</a:t>
            </a:r>
          </a:p>
          <a:p>
            <a:pPr algn="just"/>
            <a:r>
              <a:rPr lang="pl-PL" sz="1800" dirty="0">
                <a:solidFill>
                  <a:schemeClr val="tx1"/>
                </a:solidFill>
              </a:rPr>
              <a:t>Posiłki główne (śniadanie, obiad, kolacja) muszą zawierać produkty </a:t>
            </a:r>
            <a:br>
              <a:rPr lang="pl-PL" sz="1800" dirty="0">
                <a:solidFill>
                  <a:schemeClr val="tx1"/>
                </a:solidFill>
              </a:rPr>
            </a:br>
            <a:r>
              <a:rPr lang="pl-PL" sz="1800" dirty="0">
                <a:solidFill>
                  <a:schemeClr val="tx1"/>
                </a:solidFill>
              </a:rPr>
              <a:t>z następujących grup: produkty zbożowe lub ziemniaki, warzywa lub owoce, mleko lub produkty mleczne, mięso, ryby, jaja, orzechy, nasiona roślin strączkowych i inne nasiona, tłuszcze,</a:t>
            </a:r>
          </a:p>
          <a:p>
            <a:pPr algn="just"/>
            <a:r>
              <a:rPr lang="pl-PL" sz="1800" dirty="0">
                <a:solidFill>
                  <a:schemeClr val="tx1"/>
                </a:solidFill>
              </a:rPr>
              <a:t>Zupy, sosy oraz potrawy mają być sporządzane z naturalnych składników, bez użycia koncentratów spożywczych, z wyłączeniem koncentratów </a:t>
            </a:r>
            <a:br>
              <a:rPr lang="pl-PL" sz="1800" dirty="0">
                <a:solidFill>
                  <a:schemeClr val="tx1"/>
                </a:solidFill>
              </a:rPr>
            </a:br>
            <a:r>
              <a:rPr lang="pl-PL" sz="1800" dirty="0">
                <a:solidFill>
                  <a:schemeClr val="tx1"/>
                </a:solidFill>
              </a:rPr>
              <a:t>z </a:t>
            </a:r>
            <a:r>
              <a:rPr lang="pl-PL" sz="1800" b="1" dirty="0">
                <a:solidFill>
                  <a:schemeClr val="tx1"/>
                </a:solidFill>
              </a:rPr>
              <a:t>naturalnych składników.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5880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89636F-1299-EC02-2E11-D8D776372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55009"/>
            <a:ext cx="8596668" cy="5343787"/>
          </a:xfrm>
        </p:spPr>
        <p:txBody>
          <a:bodyPr>
            <a:normAutofit/>
          </a:bodyPr>
          <a:lstStyle/>
          <a:p>
            <a:pPr algn="just"/>
            <a:r>
              <a:rPr lang="pl-PL" sz="1900" dirty="0">
                <a:solidFill>
                  <a:schemeClr val="tx1"/>
                </a:solidFill>
              </a:rPr>
              <a:t>Od poniedziałku do piątku podawane mogą być maksymalnie </a:t>
            </a:r>
            <a:r>
              <a:rPr lang="pl-PL" sz="1900" dirty="0">
                <a:solidFill>
                  <a:srgbClr val="FF0000"/>
                </a:solidFill>
              </a:rPr>
              <a:t>2 potrawy smażone </a:t>
            </a:r>
            <a:r>
              <a:rPr lang="pl-PL" sz="1900" dirty="0">
                <a:solidFill>
                  <a:schemeClr val="tx1"/>
                </a:solidFill>
              </a:rPr>
              <a:t>(potrawy, z surowców które wymagają wcześniejszego podsmażenia nie są traktowane jako potrawy smażone), do smażenia należy stosować </a:t>
            </a:r>
            <a:r>
              <a:rPr lang="pl-PL" sz="1900" dirty="0">
                <a:solidFill>
                  <a:srgbClr val="FF0000"/>
                </a:solidFill>
              </a:rPr>
              <a:t>olej roślinny </a:t>
            </a:r>
            <a:r>
              <a:rPr lang="pl-PL" sz="1900" dirty="0">
                <a:solidFill>
                  <a:schemeClr val="tx1"/>
                </a:solidFill>
              </a:rPr>
              <a:t>rafinowany o zawartości kwasów </a:t>
            </a:r>
            <a:r>
              <a:rPr lang="pl-PL" sz="1900" dirty="0">
                <a:solidFill>
                  <a:srgbClr val="FF0000"/>
                </a:solidFill>
              </a:rPr>
              <a:t>tłuszczowych </a:t>
            </a:r>
            <a:r>
              <a:rPr lang="pl-PL" sz="1900" dirty="0" err="1">
                <a:solidFill>
                  <a:srgbClr val="FF0000"/>
                </a:solidFill>
              </a:rPr>
              <a:t>monoenowych</a:t>
            </a:r>
            <a:r>
              <a:rPr lang="pl-PL" sz="1900" dirty="0">
                <a:solidFill>
                  <a:srgbClr val="FF0000"/>
                </a:solidFill>
              </a:rPr>
              <a:t> powyżej 50% </a:t>
            </a:r>
            <a:r>
              <a:rPr lang="pl-PL" sz="1900" dirty="0">
                <a:solidFill>
                  <a:schemeClr val="tx1"/>
                </a:solidFill>
              </a:rPr>
              <a:t>i zawartości kwasów tłuszczowych </a:t>
            </a:r>
            <a:r>
              <a:rPr lang="pl-PL" sz="1900" dirty="0">
                <a:solidFill>
                  <a:srgbClr val="FF0000"/>
                </a:solidFill>
              </a:rPr>
              <a:t>polienowych poniżej 50% </a:t>
            </a:r>
            <a:r>
              <a:rPr lang="pl-PL" sz="1900" dirty="0">
                <a:solidFill>
                  <a:schemeClr val="tx1"/>
                </a:solidFill>
              </a:rPr>
              <a:t>(olej rzepakowy, oliwa z oliwek), </a:t>
            </a:r>
            <a:r>
              <a:rPr lang="pl-PL" sz="1900" dirty="0">
                <a:solidFill>
                  <a:srgbClr val="00B050"/>
                </a:solidFill>
              </a:rPr>
              <a:t>oleju do smażenia używamy </a:t>
            </a:r>
            <a:r>
              <a:rPr lang="pl-PL" sz="1900" b="1" dirty="0">
                <a:solidFill>
                  <a:srgbClr val="00B050"/>
                </a:solidFill>
              </a:rPr>
              <a:t>jeden raz,</a:t>
            </a:r>
          </a:p>
          <a:p>
            <a:pPr algn="just"/>
            <a:r>
              <a:rPr lang="pl-PL" sz="1900" dirty="0">
                <a:solidFill>
                  <a:schemeClr val="tx1"/>
                </a:solidFill>
              </a:rPr>
              <a:t>Napoje przygotowywane w miejscu mogą zawierać do </a:t>
            </a:r>
            <a:r>
              <a:rPr lang="pl-PL" sz="1900" dirty="0">
                <a:solidFill>
                  <a:srgbClr val="FF0000"/>
                </a:solidFill>
              </a:rPr>
              <a:t>10 g cukrów w 250 ml </a:t>
            </a:r>
            <a:r>
              <a:rPr lang="pl-PL" sz="1900" dirty="0">
                <a:solidFill>
                  <a:schemeClr val="tx1"/>
                </a:solidFill>
              </a:rPr>
              <a:t>produktu gotowego do spożycia,</a:t>
            </a:r>
          </a:p>
          <a:p>
            <a:pPr algn="just"/>
            <a:r>
              <a:rPr lang="pl-PL" sz="1900" dirty="0">
                <a:solidFill>
                  <a:schemeClr val="tx1"/>
                </a:solidFill>
              </a:rPr>
              <a:t>Co najmniej raz w tygodniu należy podawać </a:t>
            </a:r>
            <a:r>
              <a:rPr lang="pl-PL" sz="1900" dirty="0">
                <a:solidFill>
                  <a:srgbClr val="FF0000"/>
                </a:solidFill>
              </a:rPr>
              <a:t>1 porcję </a:t>
            </a:r>
            <a:r>
              <a:rPr lang="pl-PL" sz="1900" dirty="0">
                <a:solidFill>
                  <a:schemeClr val="tx1"/>
                </a:solidFill>
              </a:rPr>
              <a:t>ryby.</a:t>
            </a:r>
          </a:p>
          <a:p>
            <a:pPr algn="just"/>
            <a:r>
              <a:rPr lang="pl-PL" sz="1900" dirty="0">
                <a:solidFill>
                  <a:schemeClr val="tx1"/>
                </a:solidFill>
              </a:rPr>
              <a:t>Każdego dnia mają być podawane: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900" dirty="0">
                <a:solidFill>
                  <a:schemeClr val="tx1"/>
                </a:solidFill>
              </a:rPr>
              <a:t>Co najmniej </a:t>
            </a:r>
            <a:r>
              <a:rPr lang="pl-PL" sz="1900" dirty="0">
                <a:solidFill>
                  <a:srgbClr val="FF0000"/>
                </a:solidFill>
              </a:rPr>
              <a:t>1 porcja z grupy: </a:t>
            </a:r>
            <a:r>
              <a:rPr lang="pl-PL" sz="1900" dirty="0">
                <a:solidFill>
                  <a:schemeClr val="tx1"/>
                </a:solidFill>
              </a:rPr>
              <a:t>mięso, jaja, orzechy, nasiona roślin strączkowych lub przetworów mlecznych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900" dirty="0">
                <a:solidFill>
                  <a:srgbClr val="FF0000"/>
                </a:solidFill>
              </a:rPr>
              <a:t>Porcja</a:t>
            </a:r>
            <a:r>
              <a:rPr lang="pl-PL" sz="1900" dirty="0">
                <a:solidFill>
                  <a:schemeClr val="tx1"/>
                </a:solidFill>
              </a:rPr>
              <a:t> warzywa lub owoców w</a:t>
            </a:r>
            <a:r>
              <a:rPr lang="pl-PL" sz="1900" dirty="0">
                <a:solidFill>
                  <a:srgbClr val="FF0000"/>
                </a:solidFill>
              </a:rPr>
              <a:t> każdym </a:t>
            </a:r>
            <a:r>
              <a:rPr lang="pl-PL" sz="1900" dirty="0">
                <a:solidFill>
                  <a:schemeClr val="tx1"/>
                </a:solidFill>
              </a:rPr>
              <a:t>posiłku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900" dirty="0">
                <a:solidFill>
                  <a:schemeClr val="tx1"/>
                </a:solidFill>
              </a:rPr>
              <a:t>Co najmniej jedna porcja warzyw do obiadu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900" dirty="0">
                <a:solidFill>
                  <a:schemeClr val="tx1"/>
                </a:solidFill>
              </a:rPr>
              <a:t>Co najmniej </a:t>
            </a:r>
            <a:r>
              <a:rPr lang="pl-PL" sz="1900" dirty="0">
                <a:solidFill>
                  <a:srgbClr val="FF0000"/>
                </a:solidFill>
              </a:rPr>
              <a:t>1 porcja </a:t>
            </a:r>
            <a:r>
              <a:rPr lang="pl-PL" sz="1900" dirty="0">
                <a:solidFill>
                  <a:schemeClr val="tx1"/>
                </a:solidFill>
              </a:rPr>
              <a:t>produktów zbożowych w każdym z  głównych posiłków</a:t>
            </a:r>
          </a:p>
          <a:p>
            <a:pPr algn="just"/>
            <a:endParaRPr lang="pl-PL" sz="2300" dirty="0">
              <a:solidFill>
                <a:schemeClr val="tx1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6743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87D0A6-983A-7F53-D173-6DB54E91C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7117" y="214961"/>
            <a:ext cx="8596668" cy="1051777"/>
          </a:xfrm>
        </p:spPr>
        <p:txBody>
          <a:bodyPr>
            <a:normAutofit/>
          </a:bodyPr>
          <a:lstStyle/>
          <a:p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Dlaczego ( zwykle ) nie warto inwestować 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artykuły spożywcze dedykowane dzieciom?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B7D772-4D8D-B775-A3B3-EAC8DC106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167" y="1266738"/>
            <a:ext cx="5555686" cy="5528345"/>
          </a:xfrm>
        </p:spPr>
        <p:txBody>
          <a:bodyPr>
            <a:normAutofit/>
          </a:bodyPr>
          <a:lstStyle/>
          <a:p>
            <a:pPr algn="just"/>
            <a:r>
              <a:rPr lang="pl-PL" sz="1400" b="1" dirty="0"/>
              <a:t>Składniki: </a:t>
            </a:r>
            <a:r>
              <a:rPr lang="pl-PL" sz="1400" dirty="0"/>
              <a:t>jogurt (mleko, cukier, mleko w proszku odtłuszczone, syrop glukozowo-</a:t>
            </a:r>
            <a:r>
              <a:rPr lang="pl-PL" sz="1400" dirty="0" err="1"/>
              <a:t>fruktozowy</a:t>
            </a:r>
            <a:r>
              <a:rPr lang="pl-PL" sz="1400" dirty="0"/>
              <a:t>, naturalny aromat wanilii, barwnik karoteny, żywe kultury bakterii jogurtowych), </a:t>
            </a:r>
            <a:r>
              <a:rPr lang="pl-PL" sz="1400" dirty="0">
                <a:solidFill>
                  <a:srgbClr val="FF0000"/>
                </a:solidFill>
              </a:rPr>
              <a:t>draże?</a:t>
            </a:r>
          </a:p>
          <a:p>
            <a:pPr algn="just"/>
            <a:r>
              <a:rPr lang="pl-PL" sz="1400" b="1" dirty="0"/>
              <a:t>wartość odżywcza w 100g jogurtu z drażami: </a:t>
            </a:r>
            <a:r>
              <a:rPr lang="pl-PL" sz="1400" dirty="0"/>
              <a:t>wartość energetyczna 582 </a:t>
            </a:r>
            <a:r>
              <a:rPr lang="pl-PL" sz="1400" dirty="0" err="1"/>
              <a:t>kJ</a:t>
            </a:r>
            <a:r>
              <a:rPr lang="pl-PL" sz="1400" dirty="0"/>
              <a:t>/138 kcal, tłuszcz 4 g, w tym kwasy tłuszczowe nasycone 2,4 g, węglowodany 21,8 g, w tym cukry 21,2 g, białko 3,7 g, sól 0,08 g.</a:t>
            </a:r>
            <a:endParaRPr lang="pl-PL" sz="1400" b="1" dirty="0"/>
          </a:p>
          <a:p>
            <a:pPr algn="just"/>
            <a:r>
              <a:rPr lang="pl-PL" sz="1400" b="1" dirty="0">
                <a:solidFill>
                  <a:srgbClr val="FF0000"/>
                </a:solidFill>
              </a:rPr>
              <a:t>Porcja jogurtu – 135 g = 28, 62 g cukrów prostych (5,5 łyżeczki)</a:t>
            </a:r>
          </a:p>
          <a:p>
            <a:pPr marL="0" indent="0" algn="just">
              <a:buNone/>
            </a:pPr>
            <a:endParaRPr lang="pl-PL" sz="1400" b="1" dirty="0">
              <a:solidFill>
                <a:srgbClr val="FF0000"/>
              </a:solidFill>
            </a:endParaRPr>
          </a:p>
          <a:p>
            <a:pPr algn="just"/>
            <a:r>
              <a:rPr lang="pl-PL" sz="1400" b="1" dirty="0"/>
              <a:t>Składniki: </a:t>
            </a:r>
            <a:r>
              <a:rPr lang="pl-PL" sz="1400" dirty="0"/>
              <a:t>mleko, białka mleka, żywe kultury bakterii</a:t>
            </a:r>
          </a:p>
          <a:p>
            <a:pPr algn="just"/>
            <a:r>
              <a:rPr lang="pl-PL" sz="1400" b="1" dirty="0"/>
              <a:t>wartość odżywcza w 100g jogurtu: </a:t>
            </a:r>
            <a:r>
              <a:rPr lang="pl-PL" sz="1400" dirty="0"/>
              <a:t>wartość energetyczna 280 </a:t>
            </a:r>
            <a:r>
              <a:rPr lang="pl-PL" sz="1400" dirty="0" err="1"/>
              <a:t>kJ</a:t>
            </a:r>
            <a:r>
              <a:rPr lang="pl-PL" sz="1400" dirty="0"/>
              <a:t>/67 kcal, tłuszcz 3,1 g, w tym kwasy tłuszczowe nasycone 2,1 g, węglowodany 4,0 g, w tym cukry 4,0 g, białko 4,8 g, sól 0,17 g.</a:t>
            </a:r>
            <a:endParaRPr lang="pl-PL" sz="1400" b="1" dirty="0">
              <a:solidFill>
                <a:srgbClr val="FF0000"/>
              </a:solidFill>
            </a:endParaRPr>
          </a:p>
          <a:p>
            <a:pPr algn="just"/>
            <a:r>
              <a:rPr lang="pl-PL" sz="1400" b="1" dirty="0">
                <a:solidFill>
                  <a:srgbClr val="FF0000"/>
                </a:solidFill>
              </a:rPr>
              <a:t>Porcja jogurtu – 135 g = 5,4 g cukrów prostych (1 łyżeczka)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80318495-7217-9EC3-EF20-71DC32DA5F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0265" y="1266738"/>
            <a:ext cx="2311107" cy="2162262"/>
          </a:xfrm>
          <a:prstGeom prst="rect">
            <a:avLst/>
          </a:prstGeom>
        </p:spPr>
      </p:pic>
      <p:pic>
        <p:nvPicPr>
          <p:cNvPr id="5" name="Picture 4" descr="Znalezione obrazy dla zapytania: jogurt naturalny">
            <a:extLst>
              <a:ext uri="{FF2B5EF4-FFF2-40B4-BE49-F238E27FC236}">
                <a16:creationId xmlns:a16="http://schemas.microsoft.com/office/drawing/2014/main" id="{6982A468-44C8-BCED-4F33-28F635AFD9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308" y="3911552"/>
            <a:ext cx="2182064" cy="1892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Uśmiechnięta buźka 5">
            <a:extLst>
              <a:ext uri="{FF2B5EF4-FFF2-40B4-BE49-F238E27FC236}">
                <a16:creationId xmlns:a16="http://schemas.microsoft.com/office/drawing/2014/main" id="{EF012A41-0A66-B649-A609-18AF22C99CDA}"/>
              </a:ext>
            </a:extLst>
          </p:cNvPr>
          <p:cNvSpPr/>
          <p:nvPr/>
        </p:nvSpPr>
        <p:spPr>
          <a:xfrm>
            <a:off x="7650353" y="1840486"/>
            <a:ext cx="650929" cy="628596"/>
          </a:xfrm>
          <a:prstGeom prst="smileyFace">
            <a:avLst>
              <a:gd name="adj" fmla="val -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l-PL"/>
          </a:p>
        </p:txBody>
      </p:sp>
      <p:sp>
        <p:nvSpPr>
          <p:cNvPr id="7" name="Uśmiechnięta buźka 6">
            <a:extLst>
              <a:ext uri="{FF2B5EF4-FFF2-40B4-BE49-F238E27FC236}">
                <a16:creationId xmlns:a16="http://schemas.microsoft.com/office/drawing/2014/main" id="{75C794F6-51DE-714B-09E6-ADF97E0E8B0D}"/>
              </a:ext>
            </a:extLst>
          </p:cNvPr>
          <p:cNvSpPr/>
          <p:nvPr/>
        </p:nvSpPr>
        <p:spPr>
          <a:xfrm>
            <a:off x="7714875" y="4478749"/>
            <a:ext cx="650929" cy="58893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0856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0EF64D-0709-FFE4-FE12-3310FB5FC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685" y="255037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pl-PL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stworzyć poprawny jadłospis?</a:t>
            </a:r>
          </a:p>
        </p:txBody>
      </p:sp>
      <p:pic>
        <p:nvPicPr>
          <p:cNvPr id="4" name="table">
            <a:extLst>
              <a:ext uri="{FF2B5EF4-FFF2-40B4-BE49-F238E27FC236}">
                <a16:creationId xmlns:a16="http://schemas.microsoft.com/office/drawing/2014/main" id="{CFD763C7-AA79-CE50-112D-B16D20AB96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9076" y="1061630"/>
            <a:ext cx="6958769" cy="446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38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6B2338-61A7-9543-B826-AE4131203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Bibliogtrafia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C87C76-E6E7-2568-545F-273803253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Opracowano na podstawie informacji uzyskanych na szkoleniu  w Powiatowej </a:t>
            </a:r>
            <a:r>
              <a:rPr lang="pl-PL"/>
              <a:t>Stacji Sanitarno-Epidemiologicznej </a:t>
            </a:r>
            <a:r>
              <a:rPr lang="pl-PL" dirty="0"/>
              <a:t>w Gdańsku </a:t>
            </a:r>
            <a:r>
              <a:rPr lang="pl-PL"/>
              <a:t>(listopad 2022)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84518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1135</Words>
  <Application>Microsoft Office PowerPoint</Application>
  <PresentationFormat>Panoramiczny</PresentationFormat>
  <Paragraphs>49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Motyw pakietu Office</vt:lpstr>
      <vt:lpstr>Część I - Grupy środków spożywczych przeznaczonych do sprzedaży DZIECIOM I MŁODZIEŻY W JEDNOSTKACH SYSTEMU OŚWIATY   Część II – Środki spożywcze stosowane w ramach żywienia zbiorowego dzieci i młodzieży w jednostkach systemu oświaty</vt:lpstr>
      <vt:lpstr>Rozporządzenie Ministra Zdrowia z 2016 r.</vt:lpstr>
      <vt:lpstr>Część I - Grupy środków spożywczych przeznaczonych do sprzedaży DZIECIOM I MŁODZIEŻY W JEDNOSTKACH SYSTEMU OŚWIATY</vt:lpstr>
      <vt:lpstr>Prezentacja programu PowerPoint</vt:lpstr>
      <vt:lpstr>Część II – Środki spożywcze stosowane w ramach żywienia zbiorowego dzieci i młodzieży w jednostkach systemu oświaty</vt:lpstr>
      <vt:lpstr>Prezentacja programu PowerPoint</vt:lpstr>
      <vt:lpstr>Dlaczego ( zwykle ) nie warto inwestować  w artykuły spożywcze dedykowane dzieciom?</vt:lpstr>
      <vt:lpstr>Jak stworzyć poprawny jadłospis?</vt:lpstr>
      <vt:lpstr>Bibliogtrafia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Część I - Grupy środków spożywczych przeznaczonych do sprzedaży DZIECIOM I MŁODZIEŻY W JEDNOSTKACH SYSTEMU OŚWIATY   Część II – Środki spożywcze stosowane w ramach żywienia zbiorowego dzieci i młodzieży w jednostkach systemu oświaty</dc:title>
  <dc:creator>Dariusz Łyżwiński</dc:creator>
  <cp:lastModifiedBy>Dariusz Łyżwiński</cp:lastModifiedBy>
  <cp:revision>1</cp:revision>
  <dcterms:created xsi:type="dcterms:W3CDTF">2022-11-20T16:05:20Z</dcterms:created>
  <dcterms:modified xsi:type="dcterms:W3CDTF">2022-11-20T16:13:40Z</dcterms:modified>
</cp:coreProperties>
</file>