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94" r:id="rId4"/>
    <p:sldId id="296" r:id="rId5"/>
    <p:sldId id="295" r:id="rId6"/>
    <p:sldId id="297" r:id="rId7"/>
    <p:sldId id="298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8" r:id="rId16"/>
    <p:sldId id="307" r:id="rId17"/>
    <p:sldId id="309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0111B1-EFD2-308C-A049-A9D35597A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65724DD-EEEE-77D8-B5EA-1D65DD2E7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2AD338B-AB63-0959-70AA-927EDFE5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E1125EB-E962-00FB-299D-2B0E361A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487489-ECEF-E89C-E7E2-5C5A9B4C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312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64DA53-C669-3EBD-7488-166953E1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207F8DE-DB70-5B74-3DB0-727CFBB88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3457BB-BD40-CBB3-8B02-EA8B97613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0DBE20-CE2F-77F1-60B7-7802A39E8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AFA309F-7FF1-78FC-C6C5-073B9D44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812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59618D0-B5C8-FDDD-CC8E-51F9F44A95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7591B9B-87B1-306A-955C-5612454A1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BEC479B-49EB-79A4-F028-D19A656DB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4231D35-36FF-4EB4-1FD6-F8CC4119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2DEA2A-4768-B4D7-C660-3CFD6E63B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194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3C564-FB6B-AF74-3470-21852DB4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23C84E-F93C-F881-6712-42082DF0B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46026B-D47B-EC7D-71CC-66B9FCDAC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3E8A6B-644E-A153-3414-DE61BA774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CC268D-35FD-B86D-756E-EB7CF9BD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826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56A56C-AA0E-9D13-9552-167B8F40D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E2CC2D5-BF75-59FB-1C15-8462A16C5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ACD74A7-642E-C6BB-97DA-931B0D6E0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CED27F-5181-7227-9AD7-501092856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97AEA5-EB22-6D21-DBD9-F5ADD7115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87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6884FA-8D6F-A450-7275-8696E3A4E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FBB15B-215E-3C7C-AC06-96A1A8C63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2D62F-ABC1-5A0C-E8C2-4C454C407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E7CE0E0-DEF0-C9E9-A8C1-0C46B35A2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C951B0D-046D-E247-A93E-CDB4EC974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D5BFF86-B8E5-7C03-B228-320CBA8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44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52630F-9C6F-476E-871B-941E57C4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72A5F3B-66E7-ED53-EF0D-E7F8E96A6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66A04BA-89B3-2349-311B-BDC1AB1F6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AD28B14-A479-84BD-8B28-D12B4E749B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8C70BB3-A000-DA62-B556-123F576B3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71C95C6-B4C7-874E-E5C6-C369177A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6491DBD-76C5-039B-5BD5-C72728D00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A33196D-92BB-EB07-6325-EF533515D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4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529BDE-2E5A-DD47-20AA-B2A4296E2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F2F41AD-5759-8576-768C-133250FB6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FEC040F-17FB-9F78-479E-6B6C5C752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18B54D5-E8F3-BA28-F220-FCCFFBE9D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418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853D9C0-3837-4077-B86B-C7986C696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EB850B7-C1E3-CE7E-5D8B-597C3D6D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40548BC-59C1-1800-10D6-190418E76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432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5B3266-A3AC-5489-4081-BAE9E0375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5332C4-157B-2E27-771C-033B65024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D00296C-C735-7AC9-BE45-4A1640201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C518307-3724-7347-BF02-B06045473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0C135E5-0C7C-5EF0-D9BF-887706D91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636850-4124-F98D-A5A3-CDF424B03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17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508CC8-77B7-5CAF-6188-B9824B110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BF1C5D5-2ECE-9887-CA44-797BB48B42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C56F16A-88A1-D8BA-8BE0-AB173C6DD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E4F5567-54A8-5FEB-FDD1-5D0ABBFE8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A28A2EF-D949-CDB5-83A1-F7085E080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1EF0A88-2F27-5E48-CC81-E2C5D84CA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63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F9545A4-4FF6-1B8D-87DB-27EA2E488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AC153F7-658D-9238-D353-576232D48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EDF0143-6A07-617C-7B76-5F0065FBF5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875C0-E68F-4364-B28E-139684E3F66B}" type="datetimeFigureOut">
              <a:rPr lang="pl-PL" smtClean="0"/>
              <a:t>20.11.2022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6BE88B-1565-F166-91C6-98C539719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130109-5681-50A0-AA15-EA4B2190C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51BB5-FACE-46CB-A3E0-699433AD3E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457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hyperlink" Target="https://powiadomienia.gis.gov.pl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hyperlink" Target="https://www.gov.pl/web/gis/zespol-do-spraw-suplementow-diety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D5F47DD-99B9-9B6B-7B81-7300A5E957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pl-PL" altLang="pl-PL" sz="40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Alergeny w żywności</a:t>
            </a:r>
            <a:endParaRPr lang="pl-PL" sz="400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B93556C-4519-18CE-0B13-06C549D54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endParaRPr lang="pl-PL" sz="2000">
              <a:solidFill>
                <a:schemeClr val="tx2"/>
              </a:solidFill>
            </a:endParaRPr>
          </a:p>
        </p:txBody>
      </p:sp>
      <p:pic>
        <p:nvPicPr>
          <p:cNvPr id="7" name="Graphic 6" descr="Fork and knife">
            <a:extLst>
              <a:ext uri="{FF2B5EF4-FFF2-40B4-BE49-F238E27FC236}">
                <a16:creationId xmlns:a16="http://schemas.microsoft.com/office/drawing/2014/main" id="{A6182ACF-93AC-C1F9-C470-805542B30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63068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AF0D33-16A1-C7C1-04A2-51319EC65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32544"/>
            <a:ext cx="8596668" cy="3880773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pl-PL" altLang="pl-PL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Dobrowolne powtórzenie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pl-PL" altLang="pl-PL" sz="1800" i="1" dirty="0">
              <a:solidFill>
                <a:srgbClr val="2A0A18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dirty="0"/>
              <a:t>     Nie ma możliwości dobrowolnego powtórzenia informacji o alergenach poza wykazem składników; </a:t>
            </a:r>
            <a:r>
              <a:rPr lang="pl-PL" altLang="pl-PL" sz="1800" b="1" dirty="0"/>
              <a:t>nie można również używać słowa „zawiera”,</a:t>
            </a:r>
            <a:r>
              <a:rPr lang="pl-PL" altLang="pl-PL" sz="1800" dirty="0"/>
              <a:t> po którym podawana jest nazwa substancji lub produktu wymienionych </a:t>
            </a:r>
            <a:br>
              <a:rPr lang="pl-PL" altLang="pl-PL" sz="1800" dirty="0"/>
            </a:br>
            <a:r>
              <a:rPr lang="pl-PL" altLang="pl-PL" sz="1800" dirty="0"/>
              <a:t>w załączniku II.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8748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6EA281-90B9-3291-0543-504CB9E1C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6287"/>
            <a:ext cx="8596668" cy="5345076"/>
          </a:xfrm>
        </p:spPr>
        <p:txBody>
          <a:bodyPr/>
          <a:lstStyle/>
          <a:p>
            <a:r>
              <a:rPr lang="pl-PL" b="1" i="1" dirty="0"/>
              <a:t>Art. 44 </a:t>
            </a:r>
          </a:p>
          <a:p>
            <a:pPr marL="0" indent="0" algn="just">
              <a:buNone/>
            </a:pPr>
            <a:r>
              <a:rPr lang="pl-PL" dirty="0"/>
              <a:t>2 .  </a:t>
            </a:r>
            <a:r>
              <a:rPr lang="pl-PL" altLang="pl-PL" sz="1800" dirty="0"/>
              <a:t>Państwa członkowskie mogą przyjmować przepisy krajowe dotyczące sposobu udostępniania danych szczegółowych lub elementów danych szczegółowych, </a:t>
            </a:r>
            <a:br>
              <a:rPr lang="pl-PL" altLang="pl-PL" sz="1800" dirty="0"/>
            </a:br>
            <a:r>
              <a:rPr lang="pl-PL" altLang="pl-PL" sz="1800" dirty="0"/>
              <a:t>o których mowa w ust.1, oraz w stosownych przypadkach form ich wyrażania </a:t>
            </a:r>
            <a:br>
              <a:rPr lang="pl-PL" altLang="pl-PL" sz="1800" dirty="0"/>
            </a:br>
            <a:r>
              <a:rPr lang="pl-PL" altLang="pl-PL" sz="1800" dirty="0"/>
              <a:t>i prezentacji.</a:t>
            </a:r>
          </a:p>
          <a:p>
            <a:pPr algn="just"/>
            <a:endParaRPr lang="pl-PL" altLang="pl-PL" sz="1800" dirty="0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algn="just"/>
            <a:r>
              <a:rPr lang="pl-PL" altLang="pl-PL" sz="1800" dirty="0">
                <a:solidFill>
                  <a:srgbClr val="FF3300"/>
                </a:solidFill>
                <a:latin typeface="Verdana" panose="020B0604030504040204" pitchFamily="34" charset="0"/>
              </a:rPr>
              <a:t>Od 09.01.2015 r. obowiązuje rozporządzenie Ministra Rolnictwa </a:t>
            </a:r>
            <a:br>
              <a:rPr lang="pl-PL" altLang="pl-PL" sz="1800" dirty="0">
                <a:solidFill>
                  <a:srgbClr val="FF3300"/>
                </a:solidFill>
                <a:latin typeface="Verdana" panose="020B0604030504040204" pitchFamily="34" charset="0"/>
              </a:rPr>
            </a:br>
            <a:r>
              <a:rPr lang="pl-PL" altLang="pl-PL" sz="1800" dirty="0">
                <a:solidFill>
                  <a:srgbClr val="FF3300"/>
                </a:solidFill>
                <a:latin typeface="Verdana" panose="020B0604030504040204" pitchFamily="34" charset="0"/>
              </a:rPr>
              <a:t>i Rozwoju Wsi z dnia 23 grudnia2014 r. w sprawie znakowania poszczególnych rodzajów środków spożywczych (Dz. U z 2015, poz.29)- § 19.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9930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732995-08E5-917B-967F-74E5066CA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63280"/>
            <a:ext cx="8596668" cy="3880773"/>
          </a:xfrm>
        </p:spPr>
        <p:txBody>
          <a:bodyPr>
            <a:normAutofit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pl-PL" altLang="pl-PL" sz="2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Podawanie informacji o alergenach dla żywności nieopakowanej jest obowiązkowe.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pl-PL" altLang="pl-PL" sz="20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i="1" dirty="0"/>
              <a:t>     </a:t>
            </a:r>
            <a:r>
              <a:rPr lang="pl-PL" altLang="pl-PL" sz="1800" dirty="0"/>
              <a:t>Zasada przekazywania informacji o alergenach dozwolone jest za pośrednictwem wszystkich środków komunikacji, tak aby umożliwić konsumentowi dokonanie świadomego wyboru, może być to więc etykieta, inne dołączane materiały lub inne środki informacji, w tym nowoczesne narzędzia technologiczne lub przekaz ustny (możliwy do zweryfikowania).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dirty="0"/>
              <a:t>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dirty="0"/>
              <a:t>     Informacje o alergenach muszą być dobrze widoczne, wyraźnie czytelne </a:t>
            </a:r>
            <a:br>
              <a:rPr lang="pl-PL" altLang="pl-PL" sz="1800" dirty="0"/>
            </a:br>
            <a:r>
              <a:rPr lang="pl-PL" altLang="pl-PL" sz="1800" dirty="0"/>
              <a:t>i w stosownych przypadkach nieusuwalne oraz muszą mieć formę pisemną.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9578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8249F4-E3DF-DB48-6BD7-BA2D026E1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40228"/>
            <a:ext cx="8596668" cy="41109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Rosół z makaronem</a:t>
            </a:r>
          </a:p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Składniki: 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Udko z kurczaka, marchew, pietruszka, natka pietruszki, 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seler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por, cebula, pieprz czarny, sól, makaron nitki 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(mąka z pszenicy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durum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jaja)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Kanapki z wędliną drobiową</a:t>
            </a:r>
          </a:p>
          <a:p>
            <a:pPr marL="0" indent="0" algn="just">
              <a:buNone/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Składniki: 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Pieczywo mieszane (mąka 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pszenna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typ 750, woda, zakwas naturalny 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żytni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drożdże, sól), masło 82% tłuszczu mlecznego (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śmietanka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pasteryzowana), wędlina drobiowa (mięso drobiowe z kurczaka min.70%, skrobia ziemniaczana, sól, aromaty przyprawy, może zawierać: 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gluten, seler, gorczycę, soję, mleko)</a:t>
            </a:r>
            <a:endParaRPr lang="pl-PL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Kotlet jajeczny</a:t>
            </a:r>
            <a:endParaRPr lang="pl-PL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Składniki: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Jaja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bułka tarta 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(mąka pszenna, 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drożdże, sól, 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jajka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woda), 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mąka pszenna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cebula, masło 82% tłuszczu mlecznego (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śmietanka</a:t>
            </a:r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pasteryzowana), pietruszka, olej</a:t>
            </a:r>
            <a:endParaRPr lang="pl-PL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683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C0D0DD-5143-5B2C-09AD-2B258259C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1712" y="63966"/>
            <a:ext cx="7766936" cy="1646302"/>
          </a:xfrm>
        </p:spPr>
        <p:txBody>
          <a:bodyPr/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Suplementy diety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4176E659-CAEE-D401-9F3D-18AA1512F2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539" y="2020281"/>
            <a:ext cx="9414587" cy="323285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pl-PL" b="1" dirty="0">
                <a:solidFill>
                  <a:schemeClr val="tx1"/>
                </a:solidFill>
              </a:rPr>
              <a:t>Definicja:</a:t>
            </a:r>
          </a:p>
          <a:p>
            <a:pPr algn="l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„środek spożywczy, którego celem jest </a:t>
            </a:r>
            <a:r>
              <a:rPr lang="pl-PL" u="sng" dirty="0">
                <a:solidFill>
                  <a:schemeClr val="tx1"/>
                </a:solidFill>
              </a:rPr>
              <a:t>uzupełnienie normalnej diety</a:t>
            </a:r>
            <a:r>
              <a:rPr lang="pl-PL" dirty="0">
                <a:solidFill>
                  <a:schemeClr val="tx1"/>
                </a:solidFill>
              </a:rPr>
              <a:t>, będący skoncentrowanym źródłem witamin lub składników mineralnych lub innych substancji wykazujących efekt odżywczy lub inny fizjologiczny, pojedynczych lub złożonych, wprowadzany do obrotu w formie umożliwiającej dawkowanie, w postaci: kapsułek, tabletek, drażetek i w innych podobnych postaciach, saszetek z proszkiem, ampułek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płynem, butelek z kroplomierzem i w innych podobnych postaciach płynów i proszków przeznaczonych do spożywania w małych, odmierzonych ilościach jednostkowych,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</a:t>
            </a:r>
            <a:r>
              <a:rPr lang="pl-PL" u="sng" dirty="0">
                <a:solidFill>
                  <a:schemeClr val="tx1"/>
                </a:solidFill>
              </a:rPr>
              <a:t>wyłączeniem produktów posiadających właściwości produktu leczniczego w rozumieniu przepisów prawa farmaceutycznego</a:t>
            </a:r>
            <a:r>
              <a:rPr lang="pl-PL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3513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268F0C-2A6D-E16A-B163-825A35684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648" y="180392"/>
            <a:ext cx="8596668" cy="1320800"/>
          </a:xfrm>
        </p:spPr>
        <p:txBody>
          <a:bodyPr/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informacji</a:t>
            </a:r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203ECA5-25F0-4101-A766-314358069044}"/>
              </a:ext>
            </a:extLst>
          </p:cNvPr>
          <p:cNvSpPr txBox="1"/>
          <p:nvPr/>
        </p:nvSpPr>
        <p:spPr>
          <a:xfrm>
            <a:off x="261256" y="1039527"/>
            <a:ext cx="9395927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dirty="0"/>
              <a:t>Rejestr produktów objętych powiadomieniem o pierwszym wprowadzeniu do obrotu (</a:t>
            </a:r>
            <a:r>
              <a:rPr lang="pl-PL" sz="2000" i="1" dirty="0">
                <a:hlinkClick r:id="rId2"/>
              </a:rPr>
              <a:t>https://powiadomienia.gis.gov.pl/</a:t>
            </a:r>
            <a:r>
              <a:rPr lang="pl-PL" sz="2000" i="1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ABCC956-5C58-AE39-9E5E-757B4F7CF7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12" y="1842408"/>
            <a:ext cx="9011478" cy="48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32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04E02B-1306-CA8A-724E-1D1EC5974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236" y="105748"/>
            <a:ext cx="8596668" cy="1320800"/>
          </a:xfrm>
        </p:spPr>
        <p:txBody>
          <a:bodyPr/>
          <a:lstStyle/>
          <a:p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informacji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372063-C803-6A62-A038-F7A39F311280}"/>
              </a:ext>
            </a:extLst>
          </p:cNvPr>
          <p:cNvSpPr txBox="1">
            <a:spLocks/>
          </p:cNvSpPr>
          <p:nvPr/>
        </p:nvSpPr>
        <p:spPr>
          <a:xfrm>
            <a:off x="0" y="921964"/>
            <a:ext cx="10515600" cy="1009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200" dirty="0"/>
              <a:t>Uchwały Zespołu do spraw Suplementów Diety (</a:t>
            </a:r>
            <a:r>
              <a:rPr lang="pl-PL" sz="2200" dirty="0">
                <a:hlinkClick r:id="rId2"/>
              </a:rPr>
              <a:t>https://www.gov.pl/web/gis/zespol-do-spraw-suplementow-diety</a:t>
            </a:r>
            <a:r>
              <a:rPr lang="pl-PL" sz="2200" dirty="0"/>
              <a:t>)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07506D0-B488-88CC-C67A-2849D95A47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17" y="2086948"/>
            <a:ext cx="8485563" cy="455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143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88078A98-7A45-7E15-B1D6-23E299911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520" y="2317105"/>
            <a:ext cx="4306633" cy="202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15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44169F7-0E7F-E908-D700-784F455C1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pl-PL" altLang="pl-PL" sz="1900">
                <a:solidFill>
                  <a:srgbClr val="FFFFFF"/>
                </a:solidFill>
              </a:rPr>
              <a:t>Wszystkie produkty spożywcze potencjalnie mogą spowodować uczulenie pokarmowe, jednak uważa się, że w Europie ryzyko alergii odnosi się przede wszystkim do </a:t>
            </a:r>
            <a:r>
              <a:rPr lang="pl-PL" altLang="pl-PL" sz="1900" b="1">
                <a:solidFill>
                  <a:srgbClr val="FFFFFF"/>
                </a:solidFill>
              </a:rPr>
              <a:t>14 alergenów pokarmowych</a:t>
            </a:r>
            <a:r>
              <a:rPr lang="pl-PL" altLang="pl-PL" sz="1900">
                <a:solidFill>
                  <a:srgbClr val="FFFFFF"/>
                </a:solidFill>
              </a:rPr>
              <a:t> i dlatego te alergeny podlegają obowiązkowi znakowania. </a:t>
            </a:r>
            <a:br>
              <a:rPr lang="pl-PL" altLang="pl-PL" sz="1900">
                <a:solidFill>
                  <a:srgbClr val="FFFFFF"/>
                </a:solidFill>
              </a:rPr>
            </a:br>
            <a:endParaRPr lang="pl-PL" sz="19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869DFE-9AB7-CB91-B612-F29C32B4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200" i="1"/>
              <a:t>      Rozporządzenie Parlamentu Europejskiego i Rady (UE) nr </a:t>
            </a:r>
            <a:r>
              <a:rPr lang="pl-PL" altLang="pl-PL" sz="2200" b="1" i="1"/>
              <a:t>1169/2011 </a:t>
            </a:r>
            <a:r>
              <a:rPr lang="pl-PL" altLang="pl-PL" sz="2200" i="1"/>
              <a:t>z dnia 25 października 2011 r. w sprawie przekazywania konsumentom informacji na temat żywności, zmiany rozporządzeń Parlamentu Europejskiego i Rady (WE) nr 1924/2006 i (WE) nr 1925/2006 oraz uchylenia dyrektywy Komisji 87/250/EWG, dyrektywy Rady 90/496/EWG, dyrektywy Komisji 1999/10/WE, dyrektywy 200/13/WE Parlamentu Europejskiego i Rady, dyrektyw Komisji 2002/67/WE i 2008/5/WE oraz rozporządzenia Komisji (WE) nr 608/2004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2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200"/>
              <a:t>     Wykaz substancji lub produktów powodujących alergie lub reakcje nietolerancji znajduje się w </a:t>
            </a:r>
            <a:r>
              <a:rPr lang="pl-PL" altLang="pl-PL" sz="2200" b="1"/>
              <a:t>załączniku II</a:t>
            </a:r>
            <a:r>
              <a:rPr lang="pl-PL" altLang="pl-PL" sz="2200"/>
              <a:t> do niniejszego rozporządzenia. </a:t>
            </a:r>
          </a:p>
          <a:p>
            <a:endParaRPr lang="pl-PL" sz="2200"/>
          </a:p>
        </p:txBody>
      </p:sp>
    </p:spTree>
    <p:extLst>
      <p:ext uri="{BB962C8B-B14F-4D97-AF65-F5344CB8AC3E}">
        <p14:creationId xmlns:p14="http://schemas.microsoft.com/office/powerpoint/2010/main" val="422921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BE25A-61AD-16F2-FB20-44424E32F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46620"/>
            <a:ext cx="8596668" cy="559545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1.</a:t>
            </a:r>
            <a:r>
              <a:rPr lang="pl-PL" altLang="pl-PL" sz="1800" i="1" dirty="0"/>
              <a:t> </a:t>
            </a:r>
            <a:r>
              <a:rPr lang="pl-PL" altLang="pl-PL" sz="1900" b="1" dirty="0"/>
              <a:t>Zboża zawierające gluten, tj. pszenica, żyto, jęczmień, owies, orkisz, </a:t>
            </a:r>
            <a:r>
              <a:rPr lang="pl-PL" altLang="pl-PL" sz="1900" b="1" dirty="0" err="1"/>
              <a:t>kamut</a:t>
            </a:r>
            <a:r>
              <a:rPr lang="pl-PL" altLang="pl-PL" sz="1900" b="1" dirty="0"/>
              <a:t> lub ich odmiany hybrydowe, a także produkty pochodne</a:t>
            </a:r>
            <a:endParaRPr lang="pl-PL" sz="1900" b="1" dirty="0"/>
          </a:p>
          <a:p>
            <a:pPr algn="just"/>
            <a:r>
              <a:rPr lang="pl-PL" sz="1900" b="1" dirty="0"/>
              <a:t>2. </a:t>
            </a:r>
            <a:r>
              <a:rPr lang="pl-PL" altLang="pl-PL" sz="1900" b="1" dirty="0"/>
              <a:t>Skorupiaki i produkty pochodne</a:t>
            </a:r>
            <a:endParaRPr lang="pl-PL" sz="1900" b="1" dirty="0"/>
          </a:p>
          <a:p>
            <a:pPr algn="just"/>
            <a:r>
              <a:rPr lang="pl-PL" sz="1900" b="1" dirty="0"/>
              <a:t>3. </a:t>
            </a:r>
            <a:r>
              <a:rPr lang="pl-PL" altLang="pl-PL" sz="1900" b="1" dirty="0"/>
              <a:t>Jaja i produkty pochodne </a:t>
            </a:r>
            <a:endParaRPr lang="pl-PL" sz="1900" b="1" dirty="0"/>
          </a:p>
          <a:p>
            <a:pPr algn="just"/>
            <a:r>
              <a:rPr lang="pl-PL" sz="1900" b="1" dirty="0"/>
              <a:t>4. </a:t>
            </a:r>
            <a:r>
              <a:rPr lang="pl-PL" altLang="pl-PL" sz="1900" b="1" dirty="0"/>
              <a:t>Ryby i produkty pochodne</a:t>
            </a:r>
            <a:endParaRPr lang="pl-PL" sz="1900" b="1" dirty="0"/>
          </a:p>
          <a:p>
            <a:pPr algn="just"/>
            <a:r>
              <a:rPr lang="pl-PL" sz="1900" b="1" dirty="0"/>
              <a:t>5. </a:t>
            </a:r>
            <a:r>
              <a:rPr lang="pl-PL" altLang="pl-PL" sz="1900" b="1" dirty="0"/>
              <a:t>Orzeszki ziemne (arachidowe) i produkty pochodne</a:t>
            </a:r>
            <a:endParaRPr lang="pl-PL" sz="1900" b="1" dirty="0"/>
          </a:p>
          <a:p>
            <a:pPr algn="just"/>
            <a:r>
              <a:rPr lang="pl-PL" sz="1900" b="1" dirty="0"/>
              <a:t>6. </a:t>
            </a:r>
            <a:r>
              <a:rPr lang="pl-PL" altLang="pl-PL" sz="1900" b="1" dirty="0"/>
              <a:t>Soja i produkty pochodne</a:t>
            </a:r>
            <a:endParaRPr lang="pl-PL" sz="1900" b="1" dirty="0"/>
          </a:p>
          <a:p>
            <a:pPr algn="just"/>
            <a:r>
              <a:rPr lang="pl-PL" sz="1900" b="1" dirty="0"/>
              <a:t>7. </a:t>
            </a:r>
            <a:r>
              <a:rPr lang="pl-PL" altLang="pl-PL" sz="1900" b="1" dirty="0"/>
              <a:t>Mleko i produkty pochodne (łącznie z laktozą)</a:t>
            </a:r>
            <a:endParaRPr lang="pl-PL" sz="1900" b="1" dirty="0"/>
          </a:p>
          <a:p>
            <a:pPr algn="just"/>
            <a:r>
              <a:rPr lang="pl-PL" sz="1900" b="1" dirty="0"/>
              <a:t>8. </a:t>
            </a:r>
            <a:r>
              <a:rPr lang="pl-PL" altLang="pl-PL" sz="1900" b="1" dirty="0"/>
              <a:t>Orzechy, tj. migdały, orzechy laskowe, orzechy włoskie, orzechy nerkowca, orzeszki </a:t>
            </a:r>
            <a:r>
              <a:rPr lang="pl-PL" altLang="pl-PL" sz="1900" b="1" dirty="0" err="1"/>
              <a:t>pekan</a:t>
            </a:r>
            <a:r>
              <a:rPr lang="pl-PL" altLang="pl-PL" sz="1900" b="1" dirty="0"/>
              <a:t>, orzechy brazylijskie, pistacje/orzechy pistacjowe, orzechy makadamia lub orzechy </a:t>
            </a:r>
            <a:r>
              <a:rPr lang="pl-PL" altLang="pl-PL" sz="1900" b="1" dirty="0" err="1"/>
              <a:t>Queensland</a:t>
            </a:r>
            <a:r>
              <a:rPr lang="pl-PL" altLang="pl-PL" sz="1900" b="1" dirty="0"/>
              <a:t>, a także produkty pochodne</a:t>
            </a:r>
            <a:endParaRPr lang="pl-PL" sz="1900" b="1" dirty="0"/>
          </a:p>
          <a:p>
            <a:pPr algn="just"/>
            <a:r>
              <a:rPr lang="pl-PL" sz="1900" b="1" dirty="0"/>
              <a:t>9. </a:t>
            </a:r>
            <a:r>
              <a:rPr lang="pl-PL" altLang="pl-PL" sz="1900" b="1" dirty="0"/>
              <a:t>Seler i produkty pochodne</a:t>
            </a:r>
            <a:endParaRPr lang="pl-PL" sz="1900" b="1" dirty="0"/>
          </a:p>
          <a:p>
            <a:pPr algn="just"/>
            <a:r>
              <a:rPr lang="pl-PL" sz="1900" b="1" dirty="0"/>
              <a:t>10. </a:t>
            </a:r>
            <a:r>
              <a:rPr lang="pl-PL" altLang="pl-PL" sz="1900" b="1" dirty="0"/>
              <a:t>Gorczyca i produkty pochodne</a:t>
            </a:r>
            <a:endParaRPr lang="pl-PL" sz="1900" b="1" dirty="0"/>
          </a:p>
          <a:p>
            <a:pPr algn="just"/>
            <a:r>
              <a:rPr lang="pl-PL" sz="1900" b="1" dirty="0"/>
              <a:t>11. </a:t>
            </a:r>
            <a:r>
              <a:rPr lang="pl-PL" altLang="pl-PL" sz="1900" b="1" dirty="0"/>
              <a:t>Nasiona sezamu i produkty pochodne</a:t>
            </a:r>
            <a:endParaRPr lang="pl-PL" sz="1900" b="1" dirty="0"/>
          </a:p>
          <a:p>
            <a:pPr algn="just"/>
            <a:r>
              <a:rPr lang="pl-PL" sz="1900" b="1" dirty="0"/>
              <a:t>12. </a:t>
            </a:r>
            <a:r>
              <a:rPr lang="pl-PL" altLang="pl-PL" sz="1900" b="1" dirty="0"/>
              <a:t>Dwutlenek siarki i siarczyny </a:t>
            </a:r>
            <a:endParaRPr lang="pl-PL" sz="1900" b="1" dirty="0"/>
          </a:p>
          <a:p>
            <a:pPr algn="just"/>
            <a:r>
              <a:rPr lang="pl-PL" sz="1900" b="1" dirty="0"/>
              <a:t>13. </a:t>
            </a:r>
            <a:r>
              <a:rPr lang="pl-PL" altLang="pl-PL" sz="1900" b="1" dirty="0"/>
              <a:t>Łubin i produkty pochodne</a:t>
            </a:r>
            <a:endParaRPr lang="pl-PL" sz="1900" b="1" dirty="0"/>
          </a:p>
          <a:p>
            <a:pPr algn="just"/>
            <a:r>
              <a:rPr lang="pl-PL" sz="1900" b="1" dirty="0"/>
              <a:t>14. </a:t>
            </a:r>
            <a:r>
              <a:rPr lang="pl-PL" altLang="pl-PL" sz="1900" b="1" dirty="0"/>
              <a:t>Mięczaki i produkty pochodne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7042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9A4AC7-9F36-D025-73AA-1D331F2A3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Żywność opakowana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6F5FB8-C3FC-D9D0-BE42-8A7A55055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08015"/>
            <a:ext cx="8596668" cy="4833348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/>
              <a:t>Art. 9, pkt 1</a:t>
            </a:r>
          </a:p>
          <a:p>
            <a:pPr marL="0" indent="0">
              <a:buNone/>
            </a:pPr>
            <a:r>
              <a:rPr lang="pl-PL" dirty="0"/>
              <a:t>Obowiązkowe jest podanie następujących danych szczegółowych:</a:t>
            </a:r>
          </a:p>
          <a:p>
            <a:pPr>
              <a:buAutoNum type="alphaLcPeriod"/>
            </a:pPr>
            <a:r>
              <a:rPr lang="pl-PL" b="1" dirty="0"/>
              <a:t>nazwa żywności</a:t>
            </a:r>
          </a:p>
          <a:p>
            <a:pPr>
              <a:buAutoNum type="alphaLcPeriod"/>
            </a:pPr>
            <a:r>
              <a:rPr lang="pl-PL" b="1" dirty="0"/>
              <a:t>wykaz składników</a:t>
            </a:r>
          </a:p>
          <a:p>
            <a:pPr algn="just">
              <a:buAutoNum type="alphaLcPeriod"/>
            </a:pPr>
            <a:r>
              <a:rPr lang="pl-PL" b="1" dirty="0"/>
              <a:t>wszelkie składniki lub substancje pomocnicze w przetwórstwie wymienione w zał. II, powodujące alergie lub reakcje nietolerancji</a:t>
            </a:r>
          </a:p>
          <a:p>
            <a:pPr algn="just">
              <a:buAutoNum type="alphaLcPeriod"/>
            </a:pPr>
            <a:r>
              <a:rPr lang="pl-PL" dirty="0"/>
              <a:t>ilość określonych składników</a:t>
            </a:r>
          </a:p>
          <a:p>
            <a:pPr algn="just">
              <a:buAutoNum type="alphaLcPeriod"/>
            </a:pPr>
            <a:r>
              <a:rPr lang="pl-PL" dirty="0"/>
              <a:t>ilość netto żywności</a:t>
            </a:r>
          </a:p>
          <a:p>
            <a:pPr algn="just">
              <a:buAutoNum type="alphaLcPeriod"/>
            </a:pPr>
            <a:r>
              <a:rPr lang="pl-PL" dirty="0"/>
              <a:t>data minimalnej trwałości lub termin przydatności do spożycia</a:t>
            </a:r>
          </a:p>
          <a:p>
            <a:pPr algn="just">
              <a:buAutoNum type="alphaLcPeriod"/>
            </a:pPr>
            <a:r>
              <a:rPr lang="pl-PL" dirty="0"/>
              <a:t>wszelkie specjalne warunki przechowywania</a:t>
            </a:r>
          </a:p>
          <a:p>
            <a:pPr algn="just">
              <a:buAutoNum type="alphaLcPeriod"/>
            </a:pPr>
            <a:r>
              <a:rPr lang="pl-PL" dirty="0"/>
              <a:t>nazwa i adres podmiotu działającego na rynku spożywczym</a:t>
            </a:r>
          </a:p>
          <a:p>
            <a:pPr algn="just">
              <a:buAutoNum type="alphaLcPeriod"/>
            </a:pPr>
            <a:r>
              <a:rPr lang="pl-PL" dirty="0"/>
              <a:t>kraj lub miejsce pochodzenia</a:t>
            </a:r>
          </a:p>
          <a:p>
            <a:pPr algn="just">
              <a:buAutoNum type="alphaLcPeriod"/>
            </a:pPr>
            <a:r>
              <a:rPr lang="pl-PL" dirty="0"/>
              <a:t>instrukcja użycia</a:t>
            </a:r>
          </a:p>
          <a:p>
            <a:pPr algn="just">
              <a:buAutoNum type="alphaLcPeriod"/>
            </a:pPr>
            <a:r>
              <a:rPr lang="pl-PL" dirty="0"/>
              <a:t>rzeczywista zawartość objętościowa alkoholu</a:t>
            </a:r>
          </a:p>
          <a:p>
            <a:pPr algn="just">
              <a:buAutoNum type="alphaLcPeriod"/>
            </a:pPr>
            <a:r>
              <a:rPr lang="pl-PL" dirty="0"/>
              <a:t>informacja o wartości odżywczej</a:t>
            </a:r>
          </a:p>
          <a:p>
            <a:pPr algn="just">
              <a:buAutoNum type="alphaLcPeriod"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526536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995AA-ACFF-9B5F-59D0-351B7C6F7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282" y="580993"/>
            <a:ext cx="8596668" cy="54317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1800" i="1" dirty="0"/>
              <a:t>     </a:t>
            </a:r>
            <a:r>
              <a:rPr lang="pl-PL" altLang="pl-PL" sz="1800" b="1" dirty="0"/>
              <a:t>art. 21.Ib) </a:t>
            </a:r>
            <a:r>
              <a:rPr lang="pl-PL" altLang="pl-PL" sz="1800" dirty="0"/>
              <a:t>rozporządzenia nr 1169/2011, zgodnie z którym nazwa substancji lub produktu wymienionego w załączniku II jest </a:t>
            </a:r>
            <a:r>
              <a:rPr lang="pl-PL" altLang="pl-PL" sz="1800" dirty="0">
                <a:solidFill>
                  <a:srgbClr val="FF0000"/>
                </a:solidFill>
              </a:rPr>
              <a:t>podkreślona za pomocą pisma wyraźnie odróżniającego ją od reszty wykazu składników, np. za pomocą czcionki, stylu lub koloru tła.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1800" dirty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dirty="0"/>
              <a:t>     </a:t>
            </a:r>
            <a:r>
              <a:rPr lang="pl-PL" altLang="pl-PL" sz="1800" b="1" dirty="0"/>
              <a:t>To wyróżnienie alergenów powinno powodować, że będą one łatwiej dostrzegalne przez potencjalnych konsumentów, zwłaszcza narażonych na skutki alergii czy nietolerancji, co zmniejszy ryzyko ich wystąpienia. </a:t>
            </a:r>
            <a:endParaRPr lang="pl-PL" altLang="pl-PL" b="1" dirty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b="1" dirty="0"/>
              <a:t>    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b="1" dirty="0"/>
              <a:t>     a</a:t>
            </a:r>
            <a:r>
              <a:rPr lang="pl-PL" altLang="pl-PL" sz="1800" b="1" dirty="0"/>
              <a:t>rt. 44 </a:t>
            </a:r>
            <a:r>
              <a:rPr lang="pl-PL" altLang="pl-PL" dirty="0"/>
              <a:t>w przypadku oferowania środków spożywczych do sprzedaży konsumentom finalnym lub zakładom żywienia zbiorowego bez opakowania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b="1" dirty="0"/>
              <a:t>a. </a:t>
            </a:r>
            <a:r>
              <a:rPr lang="pl-PL" altLang="pl-PL" dirty="0"/>
              <a:t>p</a:t>
            </a:r>
            <a:r>
              <a:rPr lang="pl-PL" altLang="pl-PL" sz="1800" dirty="0"/>
              <a:t>rzekazanie danych szczegółowych określonych w art. 9 ust 1 lit. c jest </a:t>
            </a:r>
            <a:r>
              <a:rPr lang="pl-PL" altLang="pl-PL" sz="1800" b="1" dirty="0">
                <a:solidFill>
                  <a:srgbClr val="FF0000"/>
                </a:solidFill>
              </a:rPr>
              <a:t>obowiązkowe.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453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EEAC95-78B2-D632-13D3-3667D234E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282" y="663388"/>
            <a:ext cx="8596668" cy="4952301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2300" dirty="0"/>
              <a:t>      W przypadku zbóż zawierających gluten wymienionych w załączniku II: jeżeli składniki są wytwarzane ze zbóż zawierających gluten, muszą one być wymieniane pod nazwą wyraźnie odnoszącą się do określonego rodzaju zbóż, tj. </a:t>
            </a:r>
            <a:r>
              <a:rPr lang="pl-PL" altLang="pl-PL" sz="2300" dirty="0" err="1"/>
              <a:t>pszenica,żyto</a:t>
            </a:r>
            <a:r>
              <a:rPr lang="pl-PL" altLang="pl-PL" sz="2300" dirty="0"/>
              <a:t>, jęczmień, owies.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2300" i="1" dirty="0">
                <a:solidFill>
                  <a:srgbClr val="FF3300"/>
                </a:solidFill>
              </a:rPr>
              <a:t>     </a:t>
            </a:r>
            <a:r>
              <a:rPr lang="pl-PL" altLang="pl-PL" sz="2300" dirty="0">
                <a:solidFill>
                  <a:srgbClr val="FF3300"/>
                </a:solidFill>
              </a:rPr>
              <a:t>Na przykład: ocet ze słodu </a:t>
            </a:r>
            <a:r>
              <a:rPr lang="pl-PL" altLang="pl-PL" sz="2300" u="sng" dirty="0">
                <a:solidFill>
                  <a:srgbClr val="FF3300"/>
                </a:solidFill>
              </a:rPr>
              <a:t>jęczmiennego</a:t>
            </a:r>
            <a:r>
              <a:rPr lang="pl-PL" altLang="pl-PL" sz="2300" dirty="0">
                <a:solidFill>
                  <a:srgbClr val="FF3300"/>
                </a:solidFill>
              </a:rPr>
              <a:t>, płatki </a:t>
            </a:r>
            <a:r>
              <a:rPr lang="pl-PL" altLang="pl-PL" sz="2300" u="sng" dirty="0">
                <a:solidFill>
                  <a:srgbClr val="FF3300"/>
                </a:solidFill>
              </a:rPr>
              <a:t>owsiane</a:t>
            </a:r>
            <a:r>
              <a:rPr lang="pl-PL" altLang="pl-PL" sz="2300" u="sng" dirty="0"/>
              <a:t>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2300" i="1" dirty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2300" i="1" dirty="0"/>
              <a:t>     </a:t>
            </a:r>
            <a:r>
              <a:rPr lang="pl-PL" altLang="pl-PL" sz="2300" dirty="0"/>
              <a:t>Jeżeli używane są nazwy „orkisz”, „</a:t>
            </a:r>
            <a:r>
              <a:rPr lang="pl-PL" altLang="pl-PL" sz="2300" dirty="0" err="1"/>
              <a:t>khorasan</a:t>
            </a:r>
            <a:r>
              <a:rPr lang="pl-PL" altLang="pl-PL" sz="2300" dirty="0"/>
              <a:t>” lub „</a:t>
            </a:r>
            <a:r>
              <a:rPr lang="pl-PL" altLang="pl-PL" sz="2300" dirty="0" err="1"/>
              <a:t>durum</a:t>
            </a:r>
            <a:r>
              <a:rPr lang="pl-PL" altLang="pl-PL" sz="2300" dirty="0"/>
              <a:t>”, wymagane jest  wyraźne odniesienie do określonego rodzaju zboża, czyli do „pszenicy”. Obok słowa „pszenica” można fakultatywnie dodać określenie „</a:t>
            </a:r>
            <a:r>
              <a:rPr lang="pl-PL" altLang="pl-PL" sz="2300" dirty="0" err="1"/>
              <a:t>durum</a:t>
            </a:r>
            <a:r>
              <a:rPr lang="pl-PL" altLang="pl-PL" sz="2300" dirty="0"/>
              <a:t>”, „orkisz” lub „</a:t>
            </a:r>
            <a:r>
              <a:rPr lang="pl-PL" altLang="pl-PL" sz="2300" dirty="0" err="1"/>
              <a:t>khorasan</a:t>
            </a:r>
            <a:r>
              <a:rPr lang="pl-PL" altLang="pl-PL" sz="2300" dirty="0"/>
              <a:t>”.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2300" dirty="0">
                <a:solidFill>
                  <a:srgbClr val="FF3300"/>
                </a:solidFill>
              </a:rPr>
              <a:t>     Na przykład: </a:t>
            </a:r>
            <a:r>
              <a:rPr lang="pl-PL" altLang="pl-PL" sz="2300" u="sng" dirty="0">
                <a:solidFill>
                  <a:srgbClr val="FF3300"/>
                </a:solidFill>
              </a:rPr>
              <a:t>pszenica</a:t>
            </a:r>
            <a:r>
              <a:rPr lang="pl-PL" altLang="pl-PL" sz="2300" dirty="0">
                <a:solidFill>
                  <a:srgbClr val="FF3300"/>
                </a:solidFill>
              </a:rPr>
              <a:t> lub pszenica (</a:t>
            </a:r>
            <a:r>
              <a:rPr lang="pl-PL" altLang="pl-PL" sz="2300" dirty="0" err="1">
                <a:solidFill>
                  <a:srgbClr val="FF3300"/>
                </a:solidFill>
              </a:rPr>
              <a:t>durum</a:t>
            </a:r>
            <a:r>
              <a:rPr lang="pl-PL" altLang="pl-PL" sz="2300" dirty="0">
                <a:solidFill>
                  <a:srgbClr val="FF3300"/>
                </a:solidFill>
              </a:rPr>
              <a:t>) lub </a:t>
            </a:r>
            <a:r>
              <a:rPr lang="pl-PL" altLang="pl-PL" sz="2300" u="sng" dirty="0">
                <a:solidFill>
                  <a:srgbClr val="FF3300"/>
                </a:solidFill>
              </a:rPr>
              <a:t>pszenica</a:t>
            </a:r>
            <a:r>
              <a:rPr lang="pl-PL" altLang="pl-PL" sz="2300" dirty="0">
                <a:solidFill>
                  <a:srgbClr val="FF3300"/>
                </a:solidFill>
              </a:rPr>
              <a:t> </a:t>
            </a:r>
            <a:r>
              <a:rPr lang="pl-PL" altLang="pl-PL" sz="2300" dirty="0" err="1">
                <a:solidFill>
                  <a:srgbClr val="FF3300"/>
                </a:solidFill>
              </a:rPr>
              <a:t>durum</a:t>
            </a:r>
            <a:r>
              <a:rPr lang="pl-PL" altLang="pl-PL" sz="2300" dirty="0">
                <a:solidFill>
                  <a:srgbClr val="FF3300"/>
                </a:solidFill>
              </a:rPr>
              <a:t>, </a:t>
            </a:r>
            <a:r>
              <a:rPr lang="pl-PL" altLang="pl-PL" sz="2300" u="sng" dirty="0">
                <a:solidFill>
                  <a:srgbClr val="FF3300"/>
                </a:solidFill>
              </a:rPr>
              <a:t>pszenica</a:t>
            </a:r>
            <a:r>
              <a:rPr lang="pl-PL" altLang="pl-PL" sz="2300" dirty="0">
                <a:solidFill>
                  <a:srgbClr val="FF3300"/>
                </a:solidFill>
              </a:rPr>
              <a:t> lub </a:t>
            </a:r>
            <a:r>
              <a:rPr lang="pl-PL" altLang="pl-PL" sz="2300" u="sng" dirty="0">
                <a:solidFill>
                  <a:srgbClr val="FF3300"/>
                </a:solidFill>
              </a:rPr>
              <a:t>pszenica</a:t>
            </a:r>
            <a:r>
              <a:rPr lang="pl-PL" altLang="pl-PL" sz="2300" dirty="0">
                <a:solidFill>
                  <a:srgbClr val="FF3300"/>
                </a:solidFill>
              </a:rPr>
              <a:t> (orkisz) lub </a:t>
            </a:r>
            <a:r>
              <a:rPr lang="pl-PL" altLang="pl-PL" sz="2300" u="sng" dirty="0">
                <a:solidFill>
                  <a:srgbClr val="FF3300"/>
                </a:solidFill>
              </a:rPr>
              <a:t>pszenica </a:t>
            </a:r>
            <a:r>
              <a:rPr lang="pl-PL" altLang="pl-PL" sz="2300" dirty="0">
                <a:solidFill>
                  <a:srgbClr val="FF3300"/>
                </a:solidFill>
              </a:rPr>
              <a:t>orkisz.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2300" dirty="0">
              <a:solidFill>
                <a:srgbClr val="FF3300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2300" dirty="0"/>
              <a:t>      Do określonego rodzaju zboża można fakultatywnie dodać słowo „gluten”.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2300" dirty="0">
                <a:solidFill>
                  <a:srgbClr val="FF3300"/>
                </a:solidFill>
              </a:rPr>
              <a:t>      Na przykład: mąka </a:t>
            </a:r>
            <a:r>
              <a:rPr lang="pl-PL" altLang="pl-PL" sz="2300" u="sng" dirty="0">
                <a:solidFill>
                  <a:srgbClr val="FF3300"/>
                </a:solidFill>
              </a:rPr>
              <a:t>pszenna</a:t>
            </a:r>
            <a:r>
              <a:rPr lang="pl-PL" altLang="pl-PL" sz="2300" dirty="0">
                <a:solidFill>
                  <a:srgbClr val="FF3300"/>
                </a:solidFill>
              </a:rPr>
              <a:t> (zawiera gluten) lub mąka </a:t>
            </a:r>
            <a:r>
              <a:rPr lang="pl-PL" altLang="pl-PL" sz="2300" u="sng" dirty="0">
                <a:solidFill>
                  <a:srgbClr val="FF3300"/>
                </a:solidFill>
              </a:rPr>
              <a:t>pszenna</a:t>
            </a:r>
            <a:r>
              <a:rPr lang="pl-PL" altLang="pl-PL" sz="2300" dirty="0">
                <a:solidFill>
                  <a:srgbClr val="FF3300"/>
                </a:solidFill>
              </a:rPr>
              <a:t> (gluten).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2300" dirty="0">
              <a:solidFill>
                <a:srgbClr val="FF3300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2300" dirty="0"/>
              <a:t>     Jeżeli gluten został dodany jako składnik, należy wskazać rodzaj zboża, </a:t>
            </a:r>
            <a:br>
              <a:rPr lang="pl-PL" altLang="pl-PL" sz="2300" dirty="0"/>
            </a:br>
            <a:r>
              <a:rPr lang="pl-PL" altLang="pl-PL" sz="2300" dirty="0"/>
              <a:t>z którego pochodzi gluten.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2300" dirty="0">
                <a:solidFill>
                  <a:srgbClr val="FF3300"/>
                </a:solidFill>
              </a:rPr>
              <a:t>     Na przykład: gluten (</a:t>
            </a:r>
            <a:r>
              <a:rPr lang="pl-PL" altLang="pl-PL" sz="2300" u="sng" dirty="0">
                <a:solidFill>
                  <a:srgbClr val="FF3300"/>
                </a:solidFill>
              </a:rPr>
              <a:t>pszenica),</a:t>
            </a:r>
            <a:r>
              <a:rPr lang="pl-PL" altLang="pl-PL" sz="2300" dirty="0">
                <a:solidFill>
                  <a:srgbClr val="FF3300"/>
                </a:solidFill>
              </a:rPr>
              <a:t> gluten pszenny lub gluten (</a:t>
            </a:r>
            <a:r>
              <a:rPr lang="pl-PL" altLang="pl-PL" sz="2300" u="sng" dirty="0">
                <a:solidFill>
                  <a:srgbClr val="FF3300"/>
                </a:solidFill>
              </a:rPr>
              <a:t>z pszenicy</a:t>
            </a:r>
            <a:r>
              <a:rPr lang="pl-PL" altLang="pl-PL" sz="2300" dirty="0">
                <a:solidFill>
                  <a:srgbClr val="FF3300"/>
                </a:solidFill>
              </a:rPr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6223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C245F9-16AE-413E-1776-D7B1F6D04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50" y="442750"/>
            <a:ext cx="8596668" cy="6115573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2100" dirty="0"/>
              <a:t>     </a:t>
            </a:r>
            <a:r>
              <a:rPr lang="pl-PL" altLang="pl-PL" sz="1900" dirty="0"/>
              <a:t>W przypadku </a:t>
            </a:r>
            <a:r>
              <a:rPr lang="pl-PL" altLang="pl-PL" sz="1900" b="1" dirty="0"/>
              <a:t>orzechów w wykazie składników</a:t>
            </a:r>
            <a:r>
              <a:rPr lang="pl-PL" altLang="pl-PL" sz="1900" dirty="0"/>
              <a:t> należy wskazać określony </a:t>
            </a:r>
            <a:r>
              <a:rPr lang="pl-PL" altLang="pl-PL" sz="1900" b="1" dirty="0"/>
              <a:t>rodzaj</a:t>
            </a:r>
            <a:r>
              <a:rPr lang="pl-PL" altLang="pl-PL" sz="1900" dirty="0"/>
              <a:t> wymieniony w pkt 8 załącznika II, tj. migdały, orzechy laskowe, orzechy włoskie, orzechy nerkowca, orzeszki </a:t>
            </a:r>
            <a:r>
              <a:rPr lang="pl-PL" altLang="pl-PL" sz="1900" dirty="0" err="1"/>
              <a:t>pekan</a:t>
            </a:r>
            <a:r>
              <a:rPr lang="pl-PL" altLang="pl-PL" sz="1900" dirty="0"/>
              <a:t>, orzechy brazylijskie, pistacje/orzechy pistacjowe, orzechy makadamia lub orzechy </a:t>
            </a:r>
            <a:r>
              <a:rPr lang="pl-PL" altLang="pl-PL" sz="1900" dirty="0" err="1"/>
              <a:t>Queensland</a:t>
            </a:r>
            <a:r>
              <a:rPr lang="pl-PL" altLang="pl-PL" sz="1900" dirty="0"/>
              <a:t>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900" dirty="0"/>
              <a:t>     Jeżeli </a:t>
            </a:r>
            <a:r>
              <a:rPr lang="pl-PL" altLang="pl-PL" sz="1900" b="1" dirty="0"/>
              <a:t>użyto składników lub substancji pomocniczych w przetwórstwie</a:t>
            </a:r>
            <a:r>
              <a:rPr lang="pl-PL" altLang="pl-PL" sz="1900" dirty="0"/>
              <a:t> pochodzących z orzechów wymienionych w załączniku II, należy </a:t>
            </a:r>
            <a:r>
              <a:rPr lang="pl-PL" altLang="pl-PL" sz="1900" b="1" dirty="0"/>
              <a:t>wskazać składnik</a:t>
            </a:r>
            <a:r>
              <a:rPr lang="pl-PL" altLang="pl-PL" sz="1900" dirty="0"/>
              <a:t> z wyraźnym odniesieniem do nazwy określonego orzecha.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900" dirty="0"/>
              <a:t>     </a:t>
            </a:r>
            <a:r>
              <a:rPr lang="pl-PL" altLang="pl-PL" sz="1900" dirty="0">
                <a:solidFill>
                  <a:srgbClr val="FF0000"/>
                </a:solidFill>
              </a:rPr>
              <a:t>Na przykład: aromat (migdały)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900" dirty="0"/>
              <a:t>    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900" dirty="0"/>
              <a:t>     Jeżeli nazwa </a:t>
            </a:r>
            <a:r>
              <a:rPr lang="pl-PL" altLang="pl-PL" sz="1900" b="1" dirty="0"/>
              <a:t>składnika składa się z kilku oddzielnych słów</a:t>
            </a:r>
            <a:r>
              <a:rPr lang="pl-PL" altLang="pl-PL" sz="1900" dirty="0"/>
              <a:t> (np. „mleko w proszku”), wystarczy podkreślić słowo, które odpowiada substancji lub produktowi wymienionym w załączniku II.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900" dirty="0"/>
              <a:t>     </a:t>
            </a:r>
            <a:r>
              <a:rPr lang="pl-PL" altLang="pl-PL" sz="1900" dirty="0">
                <a:solidFill>
                  <a:srgbClr val="FF0000"/>
                </a:solidFill>
              </a:rPr>
              <a:t>Na przykład: mleko w proszku wystarczy wyszczególnić słowo </a:t>
            </a:r>
            <a:r>
              <a:rPr lang="pl-PL" altLang="pl-PL" sz="1900" u="sng" dirty="0">
                <a:solidFill>
                  <a:srgbClr val="FF0000"/>
                </a:solidFill>
              </a:rPr>
              <a:t>mleko</a:t>
            </a:r>
            <a:r>
              <a:rPr lang="pl-PL" altLang="pl-PL" sz="1900" dirty="0">
                <a:solidFill>
                  <a:srgbClr val="FF0000"/>
                </a:solidFill>
              </a:rPr>
              <a:t>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1900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900" dirty="0"/>
              <a:t>     Jeżeli nazwa składnika zawiera w sobie jednowyrazową nazwę alergenu, </a:t>
            </a:r>
            <a:r>
              <a:rPr lang="pl-PL" altLang="pl-PL" sz="1900" b="1" dirty="0"/>
              <a:t>wystarczy podkreślić część nazwy</a:t>
            </a:r>
            <a:r>
              <a:rPr lang="pl-PL" altLang="pl-PL" sz="1900" dirty="0"/>
              <a:t>, która odpowiada substancji lub produktowi wymienionym w załączniku II.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1900" dirty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900" dirty="0"/>
              <a:t>     Jeżeli </a:t>
            </a:r>
            <a:r>
              <a:rPr lang="pl-PL" altLang="pl-PL" sz="1900" b="1" dirty="0"/>
              <a:t>składnik złożony</a:t>
            </a:r>
            <a:r>
              <a:rPr lang="pl-PL" altLang="pl-PL" sz="1900" dirty="0"/>
              <a:t> zawiera substancje powodujące alergie lub reakcje nietolerancji, wymienione w załączniku II, substancje te należy podkreślić </a:t>
            </a:r>
            <a:br>
              <a:rPr lang="pl-PL" altLang="pl-PL" sz="1900" dirty="0"/>
            </a:br>
            <a:r>
              <a:rPr lang="pl-PL" altLang="pl-PL" sz="1900" dirty="0"/>
              <a:t>w wykazie składników: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900" dirty="0"/>
              <a:t>     </a:t>
            </a:r>
            <a:r>
              <a:rPr lang="pl-PL" altLang="pl-PL" sz="1900" dirty="0">
                <a:solidFill>
                  <a:srgbClr val="FF0000"/>
                </a:solidFill>
              </a:rPr>
              <a:t>Na przykład: nadzienie bananowe zawierające żółtko jaj, truskawki, cukier, wodę (...), należy podkreślić słowo </a:t>
            </a:r>
            <a:r>
              <a:rPr lang="pl-PL" altLang="pl-PL" sz="1900" u="sng" dirty="0">
                <a:solidFill>
                  <a:srgbClr val="FF0000"/>
                </a:solidFill>
              </a:rPr>
              <a:t>„jaj”</a:t>
            </a:r>
            <a:endParaRPr lang="pl-PL" altLang="pl-PL" sz="1900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278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02A912-1795-A221-87CE-E32F5164D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66" y="732544"/>
            <a:ext cx="8596668" cy="4868411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pl-PL" altLang="pl-PL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Zwolnienia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1600" dirty="0"/>
              <a:t> </a:t>
            </a:r>
            <a:r>
              <a:rPr lang="pl-PL" altLang="pl-PL" sz="1800" i="1" dirty="0"/>
              <a:t>art. 21 ust.1 akapit ostatni: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dirty="0"/>
              <a:t>     Oznaczenie </a:t>
            </a:r>
            <a:r>
              <a:rPr lang="pl-PL" altLang="pl-PL" sz="1800" b="1" dirty="0"/>
              <a:t>danych szczegółowych</a:t>
            </a:r>
            <a:r>
              <a:rPr lang="pl-PL" altLang="pl-PL" sz="1800" dirty="0"/>
              <a:t>, o których mowa w art.9 ust.1 </a:t>
            </a:r>
            <a:r>
              <a:rPr lang="pl-PL" altLang="pl-PL" sz="1800" dirty="0" err="1"/>
              <a:t>lit.c</a:t>
            </a:r>
            <a:r>
              <a:rPr lang="pl-PL" altLang="pl-PL" sz="1800" dirty="0"/>
              <a:t>), </a:t>
            </a:r>
            <a:r>
              <a:rPr lang="pl-PL" altLang="pl-PL" sz="1800" b="1" dirty="0"/>
              <a:t>nie jest wymagane</a:t>
            </a:r>
            <a:r>
              <a:rPr lang="pl-PL" altLang="pl-PL" sz="1800" dirty="0"/>
              <a:t> w przypadkach, gdy </a:t>
            </a:r>
            <a:r>
              <a:rPr lang="pl-PL" altLang="pl-PL" sz="1800" b="1" dirty="0"/>
              <a:t>nazwa środka spożywczego</a:t>
            </a:r>
            <a:r>
              <a:rPr lang="pl-PL" altLang="pl-PL" sz="1800" dirty="0"/>
              <a:t> wyraźnie odnosi się do </a:t>
            </a:r>
            <a:r>
              <a:rPr lang="pl-PL" altLang="pl-PL" sz="1800" b="1" dirty="0"/>
              <a:t>danej substancji</a:t>
            </a:r>
            <a:r>
              <a:rPr lang="pl-PL" altLang="pl-PL" sz="1800" dirty="0"/>
              <a:t> lub produktu.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1800" dirty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dirty="0"/>
              <a:t>     Jeżeli żywność jest sprzedawana pod nazwą taką jak </a:t>
            </a:r>
            <a:r>
              <a:rPr lang="pl-PL" altLang="pl-PL" sz="1800" b="1" dirty="0"/>
              <a:t>„ser” </a:t>
            </a:r>
            <a:r>
              <a:rPr lang="pl-PL" altLang="pl-PL" sz="1800" dirty="0"/>
              <a:t>czy „</a:t>
            </a:r>
            <a:r>
              <a:rPr lang="pl-PL" altLang="pl-PL" sz="1800" b="1" dirty="0"/>
              <a:t>śmietana</a:t>
            </a:r>
            <a:r>
              <a:rPr lang="pl-PL" altLang="pl-PL" sz="1800" dirty="0"/>
              <a:t>”, jednoznacznie odnoszącą się do jednego z </a:t>
            </a:r>
            <a:r>
              <a:rPr lang="pl-PL" altLang="pl-PL" sz="1800" b="1" dirty="0"/>
              <a:t>alergenów</a:t>
            </a:r>
            <a:r>
              <a:rPr lang="pl-PL" altLang="pl-PL" sz="1800" dirty="0"/>
              <a:t> wymienionych </a:t>
            </a:r>
            <a:br>
              <a:rPr lang="pl-PL" altLang="pl-PL" sz="1800" dirty="0"/>
            </a:br>
            <a:r>
              <a:rPr lang="pl-PL" altLang="pl-PL" sz="1800" dirty="0"/>
              <a:t>w </a:t>
            </a:r>
            <a:r>
              <a:rPr lang="pl-PL" altLang="pl-PL" sz="1800" b="1" dirty="0"/>
              <a:t>załączniku II (np. mleka</a:t>
            </a:r>
            <a:r>
              <a:rPr lang="pl-PL" altLang="pl-PL" sz="1800" dirty="0"/>
              <a:t>), i jest zwolniona z wymogu dotyczącego wykazu składników zgodnie z art.19 ust.1 </a:t>
            </a:r>
            <a:r>
              <a:rPr lang="pl-PL" altLang="pl-PL" sz="1800" dirty="0" err="1"/>
              <a:t>lit.d</a:t>
            </a:r>
            <a:r>
              <a:rPr lang="pl-PL" altLang="pl-PL" sz="1800" dirty="0"/>
              <a:t>) rozporządzenia, </a:t>
            </a:r>
            <a:r>
              <a:rPr lang="pl-PL" altLang="pl-PL" sz="1800" b="1" dirty="0"/>
              <a:t>nie ma </a:t>
            </a:r>
            <a:r>
              <a:rPr lang="pl-PL" altLang="pl-PL" sz="1800" dirty="0"/>
              <a:t>konieczności </a:t>
            </a:r>
            <a:r>
              <a:rPr lang="pl-PL" altLang="pl-PL" sz="1800" b="1" dirty="0"/>
              <a:t>podawania</a:t>
            </a:r>
            <a:r>
              <a:rPr lang="pl-PL" altLang="pl-PL" sz="1800" dirty="0"/>
              <a:t> danego </a:t>
            </a:r>
            <a:r>
              <a:rPr lang="pl-PL" altLang="pl-PL" sz="1800" b="1" dirty="0"/>
              <a:t>alergenu</a:t>
            </a:r>
            <a:r>
              <a:rPr lang="pl-PL" altLang="pl-PL" sz="1800" dirty="0"/>
              <a:t> na etykiecie.</a:t>
            </a:r>
            <a:endParaRPr lang="pl-PL" altLang="pl-PL" sz="1800" dirty="0">
              <a:solidFill>
                <a:schemeClr val="accent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1516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E110FA-F856-CED4-BB0E-C72421042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70964"/>
            <a:ext cx="8596668" cy="3880773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dirty="0"/>
              <a:t>     Jeżeli </a:t>
            </a:r>
            <a:r>
              <a:rPr lang="pl-PL" altLang="pl-PL" sz="1800" b="1" dirty="0"/>
              <a:t>nazwa żywności</a:t>
            </a:r>
            <a:r>
              <a:rPr lang="pl-PL" altLang="pl-PL" sz="1800" dirty="0"/>
              <a:t> wyraźnie </a:t>
            </a:r>
            <a:r>
              <a:rPr lang="pl-PL" altLang="pl-PL" sz="1800" b="1" dirty="0"/>
              <a:t>odnosi się do jednego z alergenów</a:t>
            </a:r>
            <a:r>
              <a:rPr lang="pl-PL" altLang="pl-PL" sz="1800" dirty="0"/>
              <a:t> wymienionych w załączniku II, a na żywności umieszczono </a:t>
            </a:r>
            <a:r>
              <a:rPr lang="pl-PL" altLang="pl-PL" sz="1800" b="1" dirty="0"/>
              <a:t>wykaz składników</a:t>
            </a:r>
            <a:r>
              <a:rPr lang="pl-PL" altLang="pl-PL" sz="1800" dirty="0"/>
              <a:t> (fakultatywny lub obowiązkowy), </a:t>
            </a:r>
            <a:r>
              <a:rPr lang="pl-PL" altLang="pl-PL" sz="1800" b="1" dirty="0"/>
              <a:t>alergen</a:t>
            </a:r>
            <a:r>
              <a:rPr lang="pl-PL" altLang="pl-PL" sz="1800" dirty="0"/>
              <a:t> obecny w żywności należy </a:t>
            </a:r>
            <a:r>
              <a:rPr lang="pl-PL" altLang="pl-PL" sz="1800" b="1" dirty="0"/>
              <a:t>podkreślić</a:t>
            </a:r>
            <a:r>
              <a:rPr lang="pl-PL" altLang="pl-PL" sz="1800" dirty="0"/>
              <a:t> w wykazie składników.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dirty="0">
                <a:solidFill>
                  <a:srgbClr val="FF0000"/>
                </a:solidFill>
              </a:rPr>
              <a:t>     Na przykład: „Ser (</a:t>
            </a:r>
            <a:r>
              <a:rPr lang="pl-PL" altLang="pl-PL" sz="1800" u="sng" dirty="0">
                <a:solidFill>
                  <a:srgbClr val="FF0000"/>
                </a:solidFill>
              </a:rPr>
              <a:t>mleko</a:t>
            </a:r>
            <a:r>
              <a:rPr lang="pl-PL" altLang="pl-PL" sz="1800" dirty="0">
                <a:solidFill>
                  <a:srgbClr val="FF0000"/>
                </a:solidFill>
              </a:rPr>
              <a:t>, sól, podpuszczka, ...)”, przy czym mleko jest podkreślone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pl-PL" altLang="pl-PL" sz="1800" dirty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l-PL" altLang="pl-PL" sz="1800" dirty="0"/>
              <a:t>     Jeżeli </a:t>
            </a:r>
            <a:r>
              <a:rPr lang="pl-PL" altLang="pl-PL" sz="1800" b="1" dirty="0"/>
              <a:t>nazwa żywności</a:t>
            </a:r>
            <a:r>
              <a:rPr lang="pl-PL" altLang="pl-PL" sz="1800" dirty="0"/>
              <a:t> na produkcie wyraźnie </a:t>
            </a:r>
            <a:r>
              <a:rPr lang="pl-PL" altLang="pl-PL" sz="1800" b="1" dirty="0"/>
              <a:t>odnosi się do substancji</a:t>
            </a:r>
            <a:r>
              <a:rPr lang="pl-PL" altLang="pl-PL" sz="1800" dirty="0"/>
              <a:t> lub produktu wymienionych w załączniku II, </a:t>
            </a:r>
            <a:r>
              <a:rPr lang="pl-PL" altLang="pl-PL" sz="1800" b="1" dirty="0"/>
              <a:t>ale produkt zawiera</a:t>
            </a:r>
            <a:r>
              <a:rPr lang="pl-PL" altLang="pl-PL" sz="1800" dirty="0"/>
              <a:t> również </a:t>
            </a:r>
            <a:r>
              <a:rPr lang="pl-PL" altLang="pl-PL" sz="1800" b="1" dirty="0"/>
              <a:t>inne substancje</a:t>
            </a:r>
            <a:r>
              <a:rPr lang="pl-PL" altLang="pl-PL" sz="1800" dirty="0"/>
              <a:t> lub produkty z załącznika II, alergeny te muszą być </a:t>
            </a:r>
            <a:r>
              <a:rPr lang="pl-PL" altLang="pl-PL" sz="1800" b="1" dirty="0"/>
              <a:t>wskazane.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079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1570</Words>
  <Application>Microsoft Office PowerPoint</Application>
  <PresentationFormat>Panoramiczny</PresentationFormat>
  <Paragraphs>97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Verdana</vt:lpstr>
      <vt:lpstr>Wingdings</vt:lpstr>
      <vt:lpstr>Motyw pakietu Office</vt:lpstr>
      <vt:lpstr>Alergeny w żywności</vt:lpstr>
      <vt:lpstr>Wszystkie produkty spożywcze potencjalnie mogą spowodować uczulenie pokarmowe, jednak uważa się, że w Europie ryzyko alergii odnosi się przede wszystkim do 14 alergenów pokarmowych i dlatego te alergeny podlegają obowiązkowi znakowania.  </vt:lpstr>
      <vt:lpstr>Prezentacja programu PowerPoint</vt:lpstr>
      <vt:lpstr>Żywność opakowana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Suplementy diety</vt:lpstr>
      <vt:lpstr>Źródła informacji</vt:lpstr>
      <vt:lpstr>Źródła informacji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Alergeny w żywności</dc:title>
  <dc:creator>Dariusz Łyżwiński</dc:creator>
  <cp:lastModifiedBy>Dariusz Łyżwiński</cp:lastModifiedBy>
  <cp:revision>1</cp:revision>
  <dcterms:created xsi:type="dcterms:W3CDTF">2022-11-20T16:21:23Z</dcterms:created>
  <dcterms:modified xsi:type="dcterms:W3CDTF">2022-11-20T16:24:37Z</dcterms:modified>
</cp:coreProperties>
</file>