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sisteretfleurir.info/" TargetMode="External"/><Relationship Id="rId3" Type="http://schemas.openxmlformats.org/officeDocument/2006/relationships/hyperlink" Target="https://www.facebook.com/resisteretfleuri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acebook.com/profile.php?id=100093269264012" TargetMode="External"/><Relationship Id="rId3" Type="http://schemas.openxmlformats.org/officeDocument/2006/relationships/hyperlink" Target="https://www.facebook.com/profile.php?id=100093269264012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1b9423e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1b9423e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343c2e29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343c2e29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343c2e29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343c2e29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343c2e2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343c2e2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343c2e29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343c2e29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343c2e29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343c2e29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343c2e29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7343c2e29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343c2e29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343c2e29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343c2e29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343c2e29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1b9423e0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1b9423e0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1b9423e0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1b9423e0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1b9423e0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1b9423e0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2"/>
              </a:rPr>
              <a:t>Résister et fleurir (resisteretfleurir.info)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page facebook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https://www.facebook.com/resisteretfleurir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1b9423e0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1b9423e0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Page facebook du collectif : </a:t>
            </a:r>
            <a:r>
              <a:rPr lang="fr-CA" u="sng">
                <a:solidFill>
                  <a:schemeClr val="hlink"/>
                </a:solidFill>
                <a:hlinkClick r:id="rId2"/>
              </a:rPr>
              <a:t>https://www.facebook.com/profile.php?id=100093269264012</a:t>
            </a:r>
            <a:r>
              <a:rPr lang="fr-CA"/>
              <a:t> 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Facebook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1b9423e0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1b9423e0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343c2e29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343c2e29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343c2e29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343c2e29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343c2e29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343c2e29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vigieportdecontrecoeur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novationmaritime.ca/publications/etat-du-transportmaritime-au-quebec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transports.gouv.qc.ca/fr/ministere/role_ministere/avantage-st-laurent/Pages/avantage-st-laurent.aspx" TargetMode="External"/><Relationship Id="rId4" Type="http://schemas.openxmlformats.org/officeDocument/2006/relationships/hyperlink" Target="https://www.transports.gouv.qc.ca/fr/ministere/role_ministere/avantage-st-laurent/Pages/avantage-st-laurent.aspx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t-laurent.org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dn-contenu.quebec.ca/cdn-contenu/adm/min/transports/ministere-des-transports/publications-amd/Politiques_ministerielles/avantage-saint-laurent-plan-action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4600" y="387700"/>
            <a:ext cx="8559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200">
                <a:solidFill>
                  <a:schemeClr val="dk1"/>
                </a:solidFill>
              </a:rPr>
              <a:t>Le modèle des zones d’innovations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solidFill>
                  <a:schemeClr val="dk1"/>
                </a:solidFill>
              </a:rPr>
              <a:t>Quels impacts sur le territoire?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Filière économique bien rodée</a:t>
            </a:r>
            <a:endParaRPr/>
          </a:p>
        </p:txBody>
      </p:sp>
      <p:sp>
        <p:nvSpPr>
          <p:cNvPr id="123" name="Google Shape;123;p22"/>
          <p:cNvSpPr txBox="1"/>
          <p:nvPr>
            <p:ph idx="1" type="subTitle"/>
          </p:nvPr>
        </p:nvSpPr>
        <p:spPr>
          <a:xfrm>
            <a:off x="265500" y="2803075"/>
            <a:ext cx="40452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u="sng">
                <a:solidFill>
                  <a:schemeClr val="hlink"/>
                </a:solidFill>
                <a:hlinkClick r:id="rId3"/>
              </a:rPr>
              <a:t>L’analyse sommaire </a:t>
            </a:r>
            <a:r>
              <a:rPr lang="fr-CA" sz="1800"/>
              <a:t>de l’écosystème de l’industrie maritime (portuaire) québécoise démontre que cette industrie a développé une multitude de moyens structurés en créant des liens avec</a:t>
            </a:r>
            <a:endParaRPr/>
          </a:p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5003750" y="362100"/>
            <a:ext cx="3837000" cy="44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95010" lvl="0" marL="457200" rtl="0" algn="l">
              <a:spcBef>
                <a:spcPts val="0"/>
              </a:spcBef>
              <a:spcAft>
                <a:spcPts val="0"/>
              </a:spcAft>
              <a:buSzPts val="2621"/>
              <a:buChar char="●"/>
            </a:pPr>
            <a:r>
              <a:rPr lang="fr-CA" sz="2620"/>
              <a:t>les populations locales </a:t>
            </a:r>
            <a:endParaRPr sz="2620"/>
          </a:p>
          <a:p>
            <a:pPr indent="-395010" lvl="0" marL="457200" rtl="0" algn="l">
              <a:spcBef>
                <a:spcPts val="0"/>
              </a:spcBef>
              <a:spcAft>
                <a:spcPts val="0"/>
              </a:spcAft>
              <a:buSzPts val="2621"/>
              <a:buChar char="●"/>
            </a:pPr>
            <a:r>
              <a:rPr lang="fr-CA" sz="2620"/>
              <a:t>les instances politiques locales, régionales, provinciales et fédérales </a:t>
            </a:r>
            <a:endParaRPr sz="2620"/>
          </a:p>
          <a:p>
            <a:pPr indent="-395010" lvl="0" marL="457200" rtl="0" algn="l">
              <a:spcBef>
                <a:spcPts val="0"/>
              </a:spcBef>
              <a:spcAft>
                <a:spcPts val="0"/>
              </a:spcAft>
              <a:buSzPts val="2621"/>
              <a:buChar char="●"/>
            </a:pPr>
            <a:r>
              <a:rPr lang="fr-CA" sz="2620"/>
              <a:t>le milieu des affaires. </a:t>
            </a:r>
            <a:endParaRPr sz="2620"/>
          </a:p>
          <a:p>
            <a:pPr indent="-395010" lvl="0" marL="457200" rtl="0" algn="l">
              <a:spcBef>
                <a:spcPts val="0"/>
              </a:spcBef>
              <a:spcAft>
                <a:spcPts val="0"/>
              </a:spcAft>
              <a:buSzPts val="2621"/>
              <a:buChar char="●"/>
            </a:pPr>
            <a:r>
              <a:rPr lang="fr-CA" sz="2620"/>
              <a:t>des chercheurs universitaires</a:t>
            </a:r>
            <a:endParaRPr sz="26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65500" y="-53525"/>
            <a:ext cx="4045200" cy="276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280"/>
              <a:t>Un </a:t>
            </a:r>
            <a:r>
              <a:rPr lang="fr-CA" sz="3280" u="sng">
                <a:solidFill>
                  <a:schemeClr val="hlink"/>
                </a:solidFill>
                <a:hlinkClick r:id="rId3"/>
              </a:rPr>
              <a:t>document</a:t>
            </a:r>
            <a:r>
              <a:rPr lang="fr-CA" sz="3280"/>
              <a:t> de </a:t>
            </a:r>
            <a:r>
              <a:rPr lang="fr-CA" sz="3280"/>
              <a:t>référence</a:t>
            </a:r>
            <a:r>
              <a:rPr lang="fr-CA" sz="3280"/>
              <a:t> pour </a:t>
            </a:r>
            <a:r>
              <a:rPr lang="fr-CA" sz="3280"/>
              <a:t>connaître le transport maritime</a:t>
            </a:r>
            <a:endParaRPr sz="3280"/>
          </a:p>
        </p:txBody>
      </p: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265500" y="2803075"/>
            <a:ext cx="4045200" cy="23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Par exemple :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/>
              <a:t>Marchandises et tonnages manutentionnés dans les ports du Québec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/>
              <a:t> Principales marchandises transitant sur le Saint-Laurent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/>
              <a:t> La conteneurisation</a:t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/>
              <a:t>L’intermodalité</a:t>
            </a:r>
            <a:endParaRPr/>
          </a:p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172" y="42850"/>
            <a:ext cx="41668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Avantage Saint-Laurent - La vision maritime du Québec</a:t>
            </a:r>
            <a:endParaRPr/>
          </a:p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Adopté par le gouvernement du Québec en 2021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Consultation pour le </a:t>
            </a:r>
            <a:r>
              <a:rPr lang="fr-CA"/>
              <a:t>renouvellement</a:t>
            </a:r>
            <a:r>
              <a:rPr lang="fr-CA"/>
              <a:t> du plan d’action 2024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Étapes de consultation</a:t>
            </a:r>
            <a:endParaRPr/>
          </a:p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65500" y="2803075"/>
            <a:ext cx="40452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Consultation publique </a:t>
            </a:r>
            <a:br>
              <a:rPr lang="fr-CA"/>
            </a:br>
            <a:r>
              <a:rPr lang="fr-CA" u="sng">
                <a:solidFill>
                  <a:schemeClr val="hlink"/>
                </a:solidFill>
                <a:hlinkClick r:id="rId3"/>
              </a:rPr>
              <a:t>Q</a:t>
            </a:r>
            <a:r>
              <a:rPr lang="fr-CA" u="sng">
                <a:solidFill>
                  <a:schemeClr val="hlink"/>
                </a:solidFill>
                <a:hlinkClick r:id="rId4"/>
              </a:rPr>
              <a:t>uestionnaire</a:t>
            </a:r>
            <a:r>
              <a:rPr lang="fr-CA"/>
              <a:t> en ligne portant sur les enjeux, les mesures actuelles et les priorités futures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/>
              <a:t>Échéance : 30 juin 2024</a:t>
            </a:r>
            <a:endParaRPr b="1"/>
          </a:p>
        </p:txBody>
      </p:sp>
      <p:sp>
        <p:nvSpPr>
          <p:cNvPr id="145" name="Google Shape;145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/>
              <a:t>Trois orientations: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doter le Saint-Laurent </a:t>
            </a:r>
            <a:r>
              <a:rPr b="1" lang="fr-CA"/>
              <a:t>d’infrastructures portuaires </a:t>
            </a:r>
            <a:r>
              <a:rPr lang="fr-CA"/>
              <a:t>modernes et compétitives;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assurer, sur le Saint-Laurent,​ une </a:t>
            </a:r>
            <a:r>
              <a:rPr b="1" lang="fr-CA"/>
              <a:t>navigation efficace et respectueuse des écosystèmes;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offrir aux communautés maritimes des possibilités de </a:t>
            </a:r>
            <a:r>
              <a:rPr b="1" lang="fr-CA"/>
              <a:t>développement</a:t>
            </a:r>
            <a:r>
              <a:rPr lang="fr-CA"/>
              <a:t> prometteuses et durables.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questionnaire 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Chaque priorité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est présenté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sommairement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Pas de choix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-CA"/>
              <a:t>de réponse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/>
              <a:t>du texte seulement 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263" y="1208088"/>
            <a:ext cx="6296025" cy="33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398150"/>
            <a:ext cx="8520600" cy="27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200"/>
              <a:t>Étape automne 2024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44">
                <a:solidFill>
                  <a:schemeClr val="dk2"/>
                </a:solidFill>
              </a:rPr>
              <a:t>Concertation pour échanger avec les principaux acteurs en transport maritime.</a:t>
            </a:r>
            <a:endParaRPr sz="2844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844">
                <a:solidFill>
                  <a:schemeClr val="dk2"/>
                </a:solidFill>
              </a:rPr>
              <a:t>Qui sont les acteurs?</a:t>
            </a:r>
            <a:endParaRPr sz="2844">
              <a:solidFill>
                <a:schemeClr val="dk2"/>
              </a:solidFill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461950" y="2805750"/>
            <a:ext cx="2546700" cy="102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hlinkClick r:id="rId3"/>
              </a:rPr>
              <a:t>SODES</a:t>
            </a:r>
            <a:r>
              <a:rPr lang="fr-CA"/>
              <a:t> 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Société de développement économique  du Saint-Laurent</a:t>
            </a:r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3160600" y="3412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3339850" y="3037200"/>
            <a:ext cx="1932600" cy="563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Le milieu municipal ?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MRC, Villes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5603650" y="3600900"/>
            <a:ext cx="2289000" cy="61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organismes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environnementaux ?</a:t>
            </a:r>
            <a:endParaRPr/>
          </a:p>
        </p:txBody>
      </p:sp>
      <p:sp>
        <p:nvSpPr>
          <p:cNvPr id="162" name="Google Shape;162;p27"/>
          <p:cNvSpPr txBox="1"/>
          <p:nvPr/>
        </p:nvSpPr>
        <p:spPr>
          <a:xfrm>
            <a:off x="5679850" y="2938775"/>
            <a:ext cx="2136600" cy="40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groupes citoyens ?</a:t>
            </a:r>
            <a:endParaRPr/>
          </a:p>
        </p:txBody>
      </p:sp>
      <p:sp>
        <p:nvSpPr>
          <p:cNvPr id="163" name="Google Shape;163;p27"/>
          <p:cNvSpPr txBox="1"/>
          <p:nvPr/>
        </p:nvSpPr>
        <p:spPr>
          <a:xfrm>
            <a:off x="3339850" y="3870050"/>
            <a:ext cx="2136600" cy="61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Les </a:t>
            </a:r>
            <a:r>
              <a:rPr lang="fr-CA"/>
              <a:t>organismes</a:t>
            </a:r>
            <a:r>
              <a:rPr lang="fr-CA">
                <a:solidFill>
                  <a:schemeClr val="dk1"/>
                </a:solidFill>
              </a:rPr>
              <a:t> du milieu des affaires ?</a:t>
            </a:r>
            <a:endParaRPr/>
          </a:p>
        </p:txBody>
      </p:sp>
      <p:sp>
        <p:nvSpPr>
          <p:cNvPr id="164" name="Google Shape;164;p27"/>
          <p:cNvSpPr txBox="1"/>
          <p:nvPr/>
        </p:nvSpPr>
        <p:spPr>
          <a:xfrm>
            <a:off x="160600" y="4100175"/>
            <a:ext cx="2419800" cy="83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</a:rPr>
              <a:t>Certains organismes de gestion des</a:t>
            </a:r>
            <a:r>
              <a:rPr lang="fr-CA"/>
              <a:t> </a:t>
            </a:r>
            <a:r>
              <a:rPr lang="fr-CA">
                <a:solidFill>
                  <a:schemeClr val="dk1"/>
                </a:solidFill>
              </a:rPr>
              <a:t>installations portuaires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490250" y="450150"/>
            <a:ext cx="8000700" cy="475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3600"/>
              <a:t>Pourquoi participer à la consultation en ligne?</a:t>
            </a:r>
            <a:endParaRPr sz="3600"/>
          </a:p>
          <a:p>
            <a:pPr indent="-386644" lvl="0" marL="457200" rtl="0" algn="l">
              <a:spcBef>
                <a:spcPts val="0"/>
              </a:spcBef>
              <a:spcAft>
                <a:spcPts val="0"/>
              </a:spcAft>
              <a:buSzPts val="2489"/>
              <a:buChar char="●"/>
            </a:pPr>
            <a:r>
              <a:rPr lang="fr-CA" sz="2488"/>
              <a:t>Faire entendre les préoccupations des citoyens sur les impacts environnementaux et sociaux du développement portuaire et maritime sur le fleuve et les populations locales</a:t>
            </a:r>
            <a:endParaRPr sz="2488"/>
          </a:p>
          <a:p>
            <a:pPr indent="-386644" lvl="0" marL="457200" rtl="0" algn="l">
              <a:spcBef>
                <a:spcPts val="0"/>
              </a:spcBef>
              <a:spcAft>
                <a:spcPts val="0"/>
              </a:spcAft>
              <a:buSzPts val="2489"/>
              <a:buChar char="●"/>
            </a:pPr>
            <a:r>
              <a:rPr lang="fr-CA" sz="2488"/>
              <a:t>Demander des précisions sur les mesures de protection des écosystèmes (budget, programmes)</a:t>
            </a:r>
            <a:endParaRPr sz="2488"/>
          </a:p>
          <a:p>
            <a:pPr indent="-386644" lvl="0" marL="457200" rtl="0" algn="l">
              <a:spcBef>
                <a:spcPts val="0"/>
              </a:spcBef>
              <a:spcAft>
                <a:spcPts val="0"/>
              </a:spcAft>
              <a:buSzPts val="2489"/>
              <a:buChar char="●"/>
            </a:pPr>
            <a:r>
              <a:rPr lang="fr-CA" sz="2488"/>
              <a:t>demander des consultations publiques sur les projets d’agrandissement (BAPE par projet ou BAPE générique)</a:t>
            </a:r>
            <a:endParaRPr sz="2488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490250" y="450150"/>
            <a:ext cx="8043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Quelques exemples de demandes</a:t>
            </a:r>
            <a:endParaRPr/>
          </a:p>
          <a:p>
            <a:pPr indent="-386644" lvl="0" marL="457200" rtl="0" algn="l">
              <a:spcBef>
                <a:spcPts val="0"/>
              </a:spcBef>
              <a:spcAft>
                <a:spcPts val="0"/>
              </a:spcAft>
              <a:buSzPts val="2489"/>
              <a:buChar char="●"/>
            </a:pPr>
            <a:r>
              <a:rPr lang="fr-CA" sz="2488"/>
              <a:t>Demander des précisions sur les mesures de protection des écosystèmes (budget, programmes)</a:t>
            </a:r>
            <a:endParaRPr sz="2488"/>
          </a:p>
          <a:p>
            <a:pPr indent="-386644" lvl="0" marL="457200" rtl="0" algn="l">
              <a:spcBef>
                <a:spcPts val="0"/>
              </a:spcBef>
              <a:spcAft>
                <a:spcPts val="0"/>
              </a:spcAft>
              <a:buSzPts val="2489"/>
              <a:buChar char="●"/>
            </a:pPr>
            <a:r>
              <a:rPr lang="fr-CA" sz="2488"/>
              <a:t>Demander des consultations publiques sur les projets d’agrandissement (BAPE par projet ou BAPE générique)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Devrions-nous demander d’être entendu lors des consultations de l’automne?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-CA" sz="2500"/>
              <a:t>Deux grands impacts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356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fr-CA" sz="2200">
                <a:solidFill>
                  <a:schemeClr val="dk1"/>
                </a:solidFill>
              </a:rPr>
              <a:t>Compétition territoriale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fr-CA" sz="1800"/>
              <a:t>Territoires spécialisés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fr-CA" sz="1800"/>
              <a:t>Territoires fragilisés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fr-CA" sz="1800"/>
              <a:t>Territoires inégaux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968100" y="1356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fr-CA" sz="2200">
                <a:solidFill>
                  <a:schemeClr val="dk1"/>
                </a:solidFill>
              </a:rPr>
              <a:t>Structuration territoriale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fr-CA" sz="1800"/>
              <a:t>Verrous territoriaux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fr-CA" sz="1800"/>
              <a:t>Pôles </a:t>
            </a:r>
            <a:r>
              <a:rPr lang="fr-CA" sz="1800"/>
              <a:t>tentaculaires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zones </a:t>
            </a:r>
            <a:r>
              <a:rPr lang="fr-CA"/>
              <a:t>industrialo portuaires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66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Infrastructure de transport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Port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Routes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Rails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Infrastructure économique et politique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Modèle de mondialisation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Néfaste à l’économie locale</a:t>
            </a:r>
            <a:endParaRPr/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257400" y="28760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Impacts sur le Fleuve et sa biodiversité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Bétonisation des berges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Dragage du saint-</a:t>
            </a:r>
            <a:br>
              <a:rPr lang="fr-CA"/>
            </a:br>
            <a:r>
              <a:rPr lang="fr-CA"/>
              <a:t>Laurent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Destruction des bandes riveraines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Bruits et vibrations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Privatisation du fleuve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Perte d’accès au berge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Bateau commerciaux prioritaires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450" y="1441550"/>
            <a:ext cx="5034874" cy="33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cas du port de Montréal et Ray-Mont Logistiques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0" y="1152475"/>
            <a:ext cx="316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2363"/>
              <a:t>Plateforme de conteneurisation</a:t>
            </a:r>
            <a:endParaRPr sz="2363"/>
          </a:p>
          <a:p>
            <a:pPr indent="-30368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150"/>
              <a:t>2,5 millions de pied carré</a:t>
            </a:r>
            <a:endParaRPr sz="2150"/>
          </a:p>
          <a:p>
            <a:pPr indent="-30368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150"/>
              <a:t>Remise en service de voies ferroviaires</a:t>
            </a:r>
            <a:endParaRPr sz="2150"/>
          </a:p>
          <a:p>
            <a:pPr indent="-30368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150"/>
              <a:t>Construction d’infrastructures routières</a:t>
            </a:r>
            <a:endParaRPr sz="2150"/>
          </a:p>
          <a:p>
            <a:pPr indent="-30368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150"/>
              <a:t>Droits acquis</a:t>
            </a:r>
            <a:endParaRPr sz="21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81"/>
          </a:p>
          <a:p>
            <a:pPr indent="-31414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fr-CA" sz="2449"/>
              <a:t>Forte mobilisation citoyenne</a:t>
            </a:r>
            <a:endParaRPr sz="2449"/>
          </a:p>
          <a:p>
            <a:pPr indent="-30368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150"/>
              <a:t>Née d’une volonté de consultation</a:t>
            </a:r>
            <a:endParaRPr sz="2150"/>
          </a:p>
          <a:p>
            <a:pPr indent="-30368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150"/>
              <a:t>Quartier en santé</a:t>
            </a:r>
            <a:endParaRPr sz="2150"/>
          </a:p>
          <a:p>
            <a:pPr indent="-30368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150"/>
              <a:t>un territoire aménager par et pour les habitant.es</a:t>
            </a:r>
            <a:endParaRPr sz="21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822" y="1152474"/>
            <a:ext cx="608417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9825" y="3644775"/>
            <a:ext cx="1335875" cy="13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 cas des terre de Rabaska à Lévis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94575" y="1152475"/>
            <a:ext cx="281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Plateforme de conteneur et zone industrielle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272 hectares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-CA"/>
              <a:t>128 de forêt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-CA"/>
              <a:t>60 de milieux humides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fr-CA"/>
              <a:t>75 terres agricoles</a:t>
            </a:r>
            <a:endParaRPr/>
          </a:p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616" y="907749"/>
            <a:ext cx="6155434" cy="39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775" y="2928625"/>
            <a:ext cx="1816675" cy="18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Et d’autres cas à surveiller…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Port de Trois Rivières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Vallée de la transition énergétique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Agrandissement</a:t>
            </a:r>
            <a:r>
              <a:rPr lang="fr-CA"/>
              <a:t> et “modernisation” du port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Port de Saguenay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Zone </a:t>
            </a:r>
            <a:r>
              <a:rPr lang="fr-CA"/>
              <a:t>d'innovation</a:t>
            </a:r>
            <a:r>
              <a:rPr lang="fr-CA"/>
              <a:t> sur l’aluminium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Usine d’acide </a:t>
            </a:r>
            <a:r>
              <a:rPr lang="fr-CA"/>
              <a:t>phosphorique (Ariane phosphate)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Agrandissement portuaire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Port de Baie-comeau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Suite du plan nord (graphite…)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Agrandissement portuaire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-CA"/>
              <a:t>Port de Cacouna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fr-CA"/>
              <a:t>Croissance</a:t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7676">
            <a:off x="4458400" y="41890"/>
            <a:ext cx="4511100" cy="108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4117">
            <a:off x="4197363" y="2139453"/>
            <a:ext cx="4240875" cy="10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88917">
            <a:off x="3266450" y="4048875"/>
            <a:ext cx="5190876" cy="10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1710" y="3047152"/>
            <a:ext cx="4875291" cy="8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6025" y="1323784"/>
            <a:ext cx="4134325" cy="77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100" y="216650"/>
            <a:ext cx="638283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65500" y="160400"/>
            <a:ext cx="4045200" cy="163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80"/>
              <a:t>L’</a:t>
            </a:r>
            <a:r>
              <a:rPr lang="fr-CA" sz="2480"/>
              <a:t>investissements dans l’industrie maritime du Québec d’ici 2035</a:t>
            </a:r>
            <a:endParaRPr sz="248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80"/>
              <a:t> </a:t>
            </a:r>
            <a:r>
              <a:rPr lang="fr-CA" sz="1779"/>
              <a:t>(analyse sommaire)</a:t>
            </a:r>
            <a:endParaRPr sz="1779"/>
          </a:p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265500" y="1791800"/>
            <a:ext cx="4045200" cy="30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-CA" sz="1934"/>
              <a:t>Le </a:t>
            </a:r>
            <a:r>
              <a:rPr lang="fr-CA" sz="1934" u="sng">
                <a:solidFill>
                  <a:schemeClr val="hlink"/>
                </a:solidFill>
                <a:hlinkClick r:id="rId3"/>
              </a:rPr>
              <a:t>plan d’action</a:t>
            </a:r>
            <a:r>
              <a:rPr lang="fr-CA" sz="1934"/>
              <a:t> Avantages Saint-Laurent planifie des investissements total de </a:t>
            </a:r>
            <a:r>
              <a:rPr b="1" lang="fr-CA" sz="1934"/>
              <a:t>926,5 </a:t>
            </a:r>
            <a:r>
              <a:rPr lang="fr-CA" sz="1934"/>
              <a:t>millions</a:t>
            </a:r>
            <a:endParaRPr sz="1934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634"/>
          </a:p>
          <a:p>
            <a:pPr indent="-3492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fr-CA" sz="1900"/>
              <a:t>Orientation: navigation efficace et respectueuse des écosystèmes  </a:t>
            </a:r>
            <a:r>
              <a:rPr b="1" lang="fr-CA" sz="1900"/>
              <a:t>232,,4 </a:t>
            </a:r>
            <a:r>
              <a:rPr lang="fr-CA" sz="1900"/>
              <a:t>millions soit </a:t>
            </a:r>
            <a:r>
              <a:rPr b="1" lang="fr-CA" sz="1900"/>
              <a:t>25%</a:t>
            </a:r>
            <a:endParaRPr sz="19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fr-CA" sz="1900"/>
              <a:t>L</a:t>
            </a:r>
            <a:r>
              <a:rPr lang="fr-CA" sz="1900"/>
              <a:t>'impact </a:t>
            </a:r>
            <a:r>
              <a:rPr lang="fr-CA" sz="1900"/>
              <a:t> direct sur l’environnement </a:t>
            </a:r>
            <a:r>
              <a:rPr b="1" lang="fr-CA" sz="1900"/>
              <a:t>13,4</a:t>
            </a:r>
            <a:r>
              <a:rPr lang="fr-CA" sz="1900"/>
              <a:t> million soit environ </a:t>
            </a:r>
            <a:r>
              <a:rPr b="1" lang="fr-CA" sz="1900"/>
              <a:t>1,4%</a:t>
            </a:r>
            <a:endParaRPr b="1" sz="19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75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450"/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Quelques exemples d’investissement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Contrecoeur : 1,4 milliards ou plus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Sept Îles : 130 millions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Baie-Comeau : 1 million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Salaberry-de-Valleyfield: 24 millions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/>
              <a:t>Saguenay: 430,000 millions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Informations sur l’industrie maritime du Québec</a:t>
            </a:r>
            <a:endParaRPr/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Une filière économique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