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2" r:id="rId3"/>
  </p:sldMasterIdLst>
  <p:sldIdLst>
    <p:sldId id="430" r:id="rId4"/>
    <p:sldId id="409" r:id="rId5"/>
    <p:sldId id="444" r:id="rId6"/>
    <p:sldId id="443" r:id="rId7"/>
    <p:sldId id="435" r:id="rId8"/>
    <p:sldId id="407" r:id="rId9"/>
    <p:sldId id="408" r:id="rId10"/>
    <p:sldId id="445" r:id="rId11"/>
    <p:sldId id="452" r:id="rId12"/>
    <p:sldId id="457" r:id="rId13"/>
    <p:sldId id="458" r:id="rId14"/>
    <p:sldId id="257" r:id="rId15"/>
    <p:sldId id="453" r:id="rId16"/>
    <p:sldId id="447" r:id="rId17"/>
    <p:sldId id="449" r:id="rId18"/>
    <p:sldId id="415" r:id="rId19"/>
    <p:sldId id="428" r:id="rId20"/>
    <p:sldId id="440" r:id="rId21"/>
    <p:sldId id="451" r:id="rId22"/>
    <p:sldId id="450" r:id="rId23"/>
    <p:sldId id="426" r:id="rId24"/>
    <p:sldId id="439" r:id="rId25"/>
    <p:sldId id="441" r:id="rId26"/>
    <p:sldId id="256" r:id="rId27"/>
    <p:sldId id="396" r:id="rId28"/>
    <p:sldId id="419" r:id="rId29"/>
    <p:sldId id="277" r:id="rId30"/>
    <p:sldId id="306" r:id="rId31"/>
  </p:sldIdLst>
  <p:sldSz cx="9906000" cy="6858000" type="A4"/>
  <p:notesSz cx="6858000" cy="9144000"/>
  <p:defaultTextStyle>
    <a:defPPr>
      <a:defRPr lang="en-US"/>
    </a:defPPr>
    <a:lvl1pPr marL="0" algn="l" defTabSz="839602" rtl="0" eaLnBrk="1" latinLnBrk="0" hangingPunct="1">
      <a:defRPr sz="1653" kern="1200">
        <a:solidFill>
          <a:schemeClr val="tx1"/>
        </a:solidFill>
        <a:latin typeface="+mn-lt"/>
        <a:ea typeface="+mn-ea"/>
        <a:cs typeface="+mn-cs"/>
      </a:defRPr>
    </a:lvl1pPr>
    <a:lvl2pPr marL="419801" algn="l" defTabSz="839602" rtl="0" eaLnBrk="1" latinLnBrk="0" hangingPunct="1">
      <a:defRPr sz="1653" kern="1200">
        <a:solidFill>
          <a:schemeClr val="tx1"/>
        </a:solidFill>
        <a:latin typeface="+mn-lt"/>
        <a:ea typeface="+mn-ea"/>
        <a:cs typeface="+mn-cs"/>
      </a:defRPr>
    </a:lvl2pPr>
    <a:lvl3pPr marL="839602" algn="l" defTabSz="839602" rtl="0" eaLnBrk="1" latinLnBrk="0" hangingPunct="1">
      <a:defRPr sz="1653" kern="1200">
        <a:solidFill>
          <a:schemeClr val="tx1"/>
        </a:solidFill>
        <a:latin typeface="+mn-lt"/>
        <a:ea typeface="+mn-ea"/>
        <a:cs typeface="+mn-cs"/>
      </a:defRPr>
    </a:lvl3pPr>
    <a:lvl4pPr marL="1259403" algn="l" defTabSz="839602" rtl="0" eaLnBrk="1" latinLnBrk="0" hangingPunct="1">
      <a:defRPr sz="1653" kern="1200">
        <a:solidFill>
          <a:schemeClr val="tx1"/>
        </a:solidFill>
        <a:latin typeface="+mn-lt"/>
        <a:ea typeface="+mn-ea"/>
        <a:cs typeface="+mn-cs"/>
      </a:defRPr>
    </a:lvl4pPr>
    <a:lvl5pPr marL="1679204" algn="l" defTabSz="839602" rtl="0" eaLnBrk="1" latinLnBrk="0" hangingPunct="1">
      <a:defRPr sz="1653" kern="1200">
        <a:solidFill>
          <a:schemeClr val="tx1"/>
        </a:solidFill>
        <a:latin typeface="+mn-lt"/>
        <a:ea typeface="+mn-ea"/>
        <a:cs typeface="+mn-cs"/>
      </a:defRPr>
    </a:lvl5pPr>
    <a:lvl6pPr marL="2099005" algn="l" defTabSz="839602" rtl="0" eaLnBrk="1" latinLnBrk="0" hangingPunct="1">
      <a:defRPr sz="1653" kern="1200">
        <a:solidFill>
          <a:schemeClr val="tx1"/>
        </a:solidFill>
        <a:latin typeface="+mn-lt"/>
        <a:ea typeface="+mn-ea"/>
        <a:cs typeface="+mn-cs"/>
      </a:defRPr>
    </a:lvl6pPr>
    <a:lvl7pPr marL="2518806" algn="l" defTabSz="839602" rtl="0" eaLnBrk="1" latinLnBrk="0" hangingPunct="1">
      <a:defRPr sz="1653" kern="1200">
        <a:solidFill>
          <a:schemeClr val="tx1"/>
        </a:solidFill>
        <a:latin typeface="+mn-lt"/>
        <a:ea typeface="+mn-ea"/>
        <a:cs typeface="+mn-cs"/>
      </a:defRPr>
    </a:lvl7pPr>
    <a:lvl8pPr marL="2938607" algn="l" defTabSz="839602" rtl="0" eaLnBrk="1" latinLnBrk="0" hangingPunct="1">
      <a:defRPr sz="1653" kern="1200">
        <a:solidFill>
          <a:schemeClr val="tx1"/>
        </a:solidFill>
        <a:latin typeface="+mn-lt"/>
        <a:ea typeface="+mn-ea"/>
        <a:cs typeface="+mn-cs"/>
      </a:defRPr>
    </a:lvl8pPr>
    <a:lvl9pPr marL="3358408" algn="l" defTabSz="839602" rtl="0" eaLnBrk="1" latinLnBrk="0" hangingPunct="1">
      <a:defRPr sz="1653" kern="1200">
        <a:solidFill>
          <a:schemeClr val="tx1"/>
        </a:solidFill>
        <a:latin typeface="+mn-lt"/>
        <a:ea typeface="+mn-ea"/>
        <a:cs typeface="+mn-cs"/>
      </a:defRPr>
    </a:lvl9pPr>
  </p:defaultTextStyle>
  <p:extLst>
    <p:ext uri="{EFAFB233-063F-42B5-8137-9DF3F51BA10A}">
      <p15:sldGuideLst xmlns:p15="http://schemas.microsoft.com/office/powerpoint/2012/main">
        <p15:guide id="1" pos="693"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5983"/>
    <a:srgbClr val="1D3B59"/>
    <a:srgbClr val="35995A"/>
    <a:srgbClr val="00292E"/>
    <a:srgbClr val="1D1B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83" autoAdjust="0"/>
    <p:restoredTop sz="96247" autoAdjust="0"/>
  </p:normalViewPr>
  <p:slideViewPr>
    <p:cSldViewPr snapToGrid="0">
      <p:cViewPr varScale="1">
        <p:scale>
          <a:sx n="120" d="100"/>
          <a:sy n="120" d="100"/>
        </p:scale>
        <p:origin x="714" y="96"/>
      </p:cViewPr>
      <p:guideLst>
        <p:guide pos="693"/>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CE one col">
    <p:bg>
      <p:bgPr>
        <a:solidFill>
          <a:srgbClr val="1D3B59"/>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81F0F4CF-52F1-401C-9D26-E11FEB62D6CF}"/>
              </a:ext>
            </a:extLst>
          </p:cNvPr>
          <p:cNvSpPr>
            <a:spLocks noGrp="1"/>
          </p:cNvSpPr>
          <p:nvPr>
            <p:ph type="body" sz="quarter" idx="10"/>
          </p:nvPr>
        </p:nvSpPr>
        <p:spPr>
          <a:xfrm>
            <a:off x="415924" y="1773238"/>
            <a:ext cx="9074151" cy="4345700"/>
          </a:xfrm>
          <a:prstGeom prst="rect">
            <a:avLst/>
          </a:prstGeom>
        </p:spPr>
        <p:txBody>
          <a:bodyPr numCol="1" spcCol="360000">
            <a:noAutofit/>
          </a:bodyPr>
          <a:lstStyle>
            <a:lvl1pPr marL="0" indent="0" algn="l">
              <a:lnSpc>
                <a:spcPct val="117000"/>
              </a:lnSpc>
              <a:buNone/>
              <a:defRPr sz="1200" baseline="0">
                <a:solidFill>
                  <a:schemeClr val="bg1"/>
                </a:solidFill>
                <a:latin typeface="Montserrat" pitchFamily="2" charset="0"/>
                <a:ea typeface="Open Sans" panose="020B0606030504020204" pitchFamily="34" charset="0"/>
                <a:cs typeface="Open Sans" panose="020B0606030504020204" pitchFamily="34" charset="0"/>
              </a:defRPr>
            </a:lvl1pPr>
            <a:lvl2pPr marL="476157" indent="-139303" algn="l">
              <a:lnSpc>
                <a:spcPct val="117000"/>
              </a:lnSpc>
              <a:buFont typeface="Agenda Light" panose="02000603040000020004" pitchFamily="50" charset="0"/>
              <a:buChar char="–"/>
              <a:defRPr sz="1200" baseline="0">
                <a:solidFill>
                  <a:schemeClr val="bg1"/>
                </a:solidFill>
                <a:latin typeface="Montserrat" pitchFamily="2" charset="0"/>
                <a:ea typeface="Open Sans" panose="020B0606030504020204" pitchFamily="34" charset="0"/>
                <a:cs typeface="Open Sans" panose="020B0606030504020204" pitchFamily="34" charset="0"/>
              </a:defRPr>
            </a:lvl2pPr>
            <a:lvl3pPr algn="l">
              <a:lnSpc>
                <a:spcPct val="117000"/>
              </a:lnSpc>
              <a:defRPr sz="1200" baseline="0">
                <a:solidFill>
                  <a:schemeClr val="bg1"/>
                </a:solidFill>
                <a:latin typeface="Montserrat" pitchFamily="2" charset="0"/>
                <a:ea typeface="Open Sans" panose="020B0606030504020204" pitchFamily="34" charset="0"/>
                <a:cs typeface="Open Sans" panose="020B0606030504020204" pitchFamily="34" charset="0"/>
              </a:defRPr>
            </a:lvl3pPr>
            <a:lvl4pPr algn="l">
              <a:lnSpc>
                <a:spcPct val="117000"/>
              </a:lnSpc>
              <a:defRPr sz="1200" baseline="0">
                <a:solidFill>
                  <a:schemeClr val="bg1"/>
                </a:solidFill>
                <a:latin typeface="Montserrat" pitchFamily="2" charset="0"/>
                <a:ea typeface="Open Sans" panose="020B0606030504020204" pitchFamily="34" charset="0"/>
                <a:cs typeface="Open Sans" panose="020B0606030504020204" pitchFamily="34" charset="0"/>
              </a:defRPr>
            </a:lvl4pPr>
            <a:lvl5pPr algn="l">
              <a:lnSpc>
                <a:spcPct val="117000"/>
              </a:lnSpc>
              <a:defRPr sz="1200" baseline="0">
                <a:solidFill>
                  <a:schemeClr val="bg1"/>
                </a:solidFill>
                <a:latin typeface="Montserrat" pitchFamily="2"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Title 2">
            <a:extLst>
              <a:ext uri="{FF2B5EF4-FFF2-40B4-BE49-F238E27FC236}">
                <a16:creationId xmlns:a16="http://schemas.microsoft.com/office/drawing/2014/main" id="{4519DA9A-4E77-8AD4-3D3D-54F2F493193D}"/>
              </a:ext>
            </a:extLst>
          </p:cNvPr>
          <p:cNvSpPr>
            <a:spLocks noGrp="1"/>
          </p:cNvSpPr>
          <p:nvPr>
            <p:ph type="title"/>
          </p:nvPr>
        </p:nvSpPr>
        <p:spPr>
          <a:xfrm>
            <a:off x="415924" y="816123"/>
            <a:ext cx="9074151" cy="418909"/>
          </a:xfrm>
        </p:spPr>
        <p:txBody>
          <a:bodyPr/>
          <a:lstStyle>
            <a:lvl1pPr>
              <a:defRPr sz="3200">
                <a:latin typeface="Montserrat SemiBold" pitchFamily="2" charset="0"/>
                <a:ea typeface="Open Sans Semibold" panose="020B0706030804020204" pitchFamily="34" charset="0"/>
                <a:cs typeface="Open Sans Semibold" panose="020B0706030804020204" pitchFamily="34" charset="0"/>
              </a:defRPr>
            </a:lvl1pPr>
          </a:lstStyle>
          <a:p>
            <a:r>
              <a:rPr lang="en-GB"/>
              <a:t>Click to edit Master title style</a:t>
            </a:r>
          </a:p>
        </p:txBody>
      </p:sp>
    </p:spTree>
    <p:extLst>
      <p:ext uri="{BB962C8B-B14F-4D97-AF65-F5344CB8AC3E}">
        <p14:creationId xmlns:p14="http://schemas.microsoft.com/office/powerpoint/2010/main" val="1078953667"/>
      </p:ext>
    </p:extLst>
  </p:cSld>
  <p:clrMapOvr>
    <a:masterClrMapping/>
  </p:clrMapOvr>
  <p:hf hdr="0" ftr="0" dt="0"/>
  <p:extLst>
    <p:ext uri="{DCECCB84-F9BA-43D5-87BE-67443E8EF086}">
      <p15:sldGuideLst xmlns:p15="http://schemas.microsoft.com/office/powerpoint/2012/main">
        <p15:guide id="2" pos="3120" userDrawn="1">
          <p15:clr>
            <a:srgbClr val="FBAE40"/>
          </p15:clr>
        </p15:guide>
        <p15:guide id="3" pos="262" userDrawn="1">
          <p15:clr>
            <a:srgbClr val="FBAE40"/>
          </p15:clr>
        </p15:guide>
        <p15:guide id="5" pos="597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9/19/2025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97894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CE right">
    <p:bg>
      <p:bgPr>
        <a:solidFill>
          <a:srgbClr val="1D3B59"/>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81F0F4CF-52F1-401C-9D26-E11FEB62D6CF}"/>
              </a:ext>
            </a:extLst>
          </p:cNvPr>
          <p:cNvSpPr>
            <a:spLocks noGrp="1"/>
          </p:cNvSpPr>
          <p:nvPr>
            <p:ph type="body" sz="quarter" idx="10"/>
          </p:nvPr>
        </p:nvSpPr>
        <p:spPr>
          <a:xfrm>
            <a:off x="4587876" y="1773238"/>
            <a:ext cx="4902199" cy="4345700"/>
          </a:xfrm>
          <a:prstGeom prst="rect">
            <a:avLst/>
          </a:prstGeom>
        </p:spPr>
        <p:txBody>
          <a:bodyPr numCol="1" spcCol="360000">
            <a:noAutofit/>
          </a:bodyPr>
          <a:lstStyle>
            <a:lvl1pPr marL="0" indent="0" algn="l">
              <a:lnSpc>
                <a:spcPct val="117000"/>
              </a:lnSpc>
              <a:spcBef>
                <a:spcPts val="900"/>
              </a:spcBef>
              <a:buNone/>
              <a:defRPr sz="1200" baseline="0">
                <a:solidFill>
                  <a:schemeClr val="bg1"/>
                </a:solidFill>
                <a:latin typeface="Montserrat" pitchFamily="2" charset="0"/>
                <a:ea typeface="Open Sans" panose="020B0606030504020204" pitchFamily="34" charset="0"/>
                <a:cs typeface="Open Sans" panose="020B0606030504020204" pitchFamily="34" charset="0"/>
              </a:defRPr>
            </a:lvl1pPr>
            <a:lvl2pPr marL="476157" indent="-139303" algn="l">
              <a:lnSpc>
                <a:spcPct val="117000"/>
              </a:lnSpc>
              <a:spcBef>
                <a:spcPts val="900"/>
              </a:spcBef>
              <a:buFont typeface="Agenda Light" panose="02000603040000020004" pitchFamily="50" charset="0"/>
              <a:buChar char="–"/>
              <a:defRPr sz="1200" baseline="0">
                <a:solidFill>
                  <a:schemeClr val="bg1"/>
                </a:solidFill>
                <a:latin typeface="Montserrat" pitchFamily="2" charset="0"/>
                <a:ea typeface="Open Sans" panose="020B0606030504020204" pitchFamily="34" charset="0"/>
                <a:cs typeface="Open Sans" panose="020B0606030504020204" pitchFamily="34" charset="0"/>
              </a:defRPr>
            </a:lvl2pPr>
            <a:lvl3pPr algn="l">
              <a:lnSpc>
                <a:spcPct val="117000"/>
              </a:lnSpc>
              <a:spcBef>
                <a:spcPts val="900"/>
              </a:spcBef>
              <a:defRPr sz="1200" baseline="0">
                <a:solidFill>
                  <a:schemeClr val="bg1"/>
                </a:solidFill>
                <a:latin typeface="Montserrat" pitchFamily="2" charset="0"/>
                <a:ea typeface="Open Sans" panose="020B0606030504020204" pitchFamily="34" charset="0"/>
                <a:cs typeface="Open Sans" panose="020B0606030504020204" pitchFamily="34" charset="0"/>
              </a:defRPr>
            </a:lvl3pPr>
            <a:lvl4pPr algn="l">
              <a:lnSpc>
                <a:spcPct val="117000"/>
              </a:lnSpc>
              <a:spcBef>
                <a:spcPts val="900"/>
              </a:spcBef>
              <a:defRPr sz="1200" baseline="0">
                <a:solidFill>
                  <a:schemeClr val="bg1"/>
                </a:solidFill>
                <a:latin typeface="Montserrat" pitchFamily="2" charset="0"/>
                <a:ea typeface="Open Sans" panose="020B0606030504020204" pitchFamily="34" charset="0"/>
                <a:cs typeface="Open Sans" panose="020B0606030504020204" pitchFamily="34" charset="0"/>
              </a:defRPr>
            </a:lvl4pPr>
            <a:lvl5pPr algn="l">
              <a:lnSpc>
                <a:spcPct val="117000"/>
              </a:lnSpc>
              <a:spcBef>
                <a:spcPts val="900"/>
              </a:spcBef>
              <a:defRPr sz="1200" baseline="0">
                <a:solidFill>
                  <a:schemeClr val="bg1"/>
                </a:solidFill>
                <a:latin typeface="Montserrat" pitchFamily="2"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Title 2">
            <a:extLst>
              <a:ext uri="{FF2B5EF4-FFF2-40B4-BE49-F238E27FC236}">
                <a16:creationId xmlns:a16="http://schemas.microsoft.com/office/drawing/2014/main" id="{4519DA9A-4E77-8AD4-3D3D-54F2F493193D}"/>
              </a:ext>
            </a:extLst>
          </p:cNvPr>
          <p:cNvSpPr>
            <a:spLocks noGrp="1"/>
          </p:cNvSpPr>
          <p:nvPr>
            <p:ph type="title"/>
          </p:nvPr>
        </p:nvSpPr>
        <p:spPr>
          <a:xfrm>
            <a:off x="4590633" y="900002"/>
            <a:ext cx="4902199" cy="461963"/>
          </a:xfrm>
        </p:spPr>
        <p:txBody>
          <a:bodyPr/>
          <a:lstStyle>
            <a:lvl1pPr>
              <a:defRPr sz="3200">
                <a:solidFill>
                  <a:schemeClr val="bg1"/>
                </a:solidFill>
                <a:latin typeface="Montserrat SemiBold" pitchFamily="2" charset="0"/>
                <a:ea typeface="Open Sans Semibold" panose="020B0706030804020204" pitchFamily="34" charset="0"/>
                <a:cs typeface="Open Sans Semibold" panose="020B0706030804020204" pitchFamily="34" charset="0"/>
              </a:defRPr>
            </a:lvl1pPr>
          </a:lstStyle>
          <a:p>
            <a:r>
              <a:rPr lang="en-GB"/>
              <a:t>Click to edit Master title style</a:t>
            </a:r>
          </a:p>
        </p:txBody>
      </p:sp>
    </p:spTree>
    <p:extLst>
      <p:ext uri="{BB962C8B-B14F-4D97-AF65-F5344CB8AC3E}">
        <p14:creationId xmlns:p14="http://schemas.microsoft.com/office/powerpoint/2010/main" val="3714048161"/>
      </p:ext>
    </p:extLst>
  </p:cSld>
  <p:clrMapOvr>
    <a:masterClrMapping/>
  </p:clrMapOvr>
  <p:extLst>
    <p:ext uri="{DCECCB84-F9BA-43D5-87BE-67443E8EF086}">
      <p15:sldGuideLst xmlns:p15="http://schemas.microsoft.com/office/powerpoint/2012/main">
        <p15:guide id="4" orient="horz" pos="111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CE left">
    <p:bg>
      <p:bgPr>
        <a:solidFill>
          <a:srgbClr val="1D3B59"/>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81F0F4CF-52F1-401C-9D26-E11FEB62D6CF}"/>
              </a:ext>
            </a:extLst>
          </p:cNvPr>
          <p:cNvSpPr>
            <a:spLocks noGrp="1"/>
          </p:cNvSpPr>
          <p:nvPr>
            <p:ph type="body" sz="quarter" idx="10"/>
          </p:nvPr>
        </p:nvSpPr>
        <p:spPr>
          <a:xfrm>
            <a:off x="415925" y="1773238"/>
            <a:ext cx="4915319" cy="4345700"/>
          </a:xfrm>
          <a:prstGeom prst="rect">
            <a:avLst/>
          </a:prstGeom>
        </p:spPr>
        <p:txBody>
          <a:bodyPr numCol="1" spcCol="360000">
            <a:noAutofit/>
          </a:bodyPr>
          <a:lstStyle>
            <a:lvl1pPr marL="0" indent="0" algn="l">
              <a:lnSpc>
                <a:spcPct val="117000"/>
              </a:lnSpc>
              <a:spcBef>
                <a:spcPts val="900"/>
              </a:spcBef>
              <a:buNone/>
              <a:defRPr sz="1200" baseline="0">
                <a:solidFill>
                  <a:schemeClr val="bg1"/>
                </a:solidFill>
                <a:latin typeface="Montserrat" pitchFamily="2" charset="0"/>
                <a:ea typeface="Open Sans" panose="020B0606030504020204" pitchFamily="34" charset="0"/>
                <a:cs typeface="Open Sans" panose="020B0606030504020204" pitchFamily="34" charset="0"/>
              </a:defRPr>
            </a:lvl1pPr>
            <a:lvl2pPr marL="476157" indent="-139303" algn="l">
              <a:lnSpc>
                <a:spcPct val="117000"/>
              </a:lnSpc>
              <a:spcBef>
                <a:spcPts val="900"/>
              </a:spcBef>
              <a:buFont typeface="Agenda Light" panose="02000603040000020004" pitchFamily="50" charset="0"/>
              <a:buChar char="–"/>
              <a:defRPr sz="1200" baseline="0">
                <a:solidFill>
                  <a:schemeClr val="bg1"/>
                </a:solidFill>
                <a:latin typeface="Montserrat" pitchFamily="2" charset="0"/>
                <a:ea typeface="Open Sans" panose="020B0606030504020204" pitchFamily="34" charset="0"/>
                <a:cs typeface="Open Sans" panose="020B0606030504020204" pitchFamily="34" charset="0"/>
              </a:defRPr>
            </a:lvl2pPr>
            <a:lvl3pPr algn="l">
              <a:lnSpc>
                <a:spcPct val="117000"/>
              </a:lnSpc>
              <a:spcBef>
                <a:spcPts val="900"/>
              </a:spcBef>
              <a:defRPr sz="1200" baseline="0">
                <a:solidFill>
                  <a:schemeClr val="bg1"/>
                </a:solidFill>
                <a:latin typeface="Montserrat" pitchFamily="2" charset="0"/>
                <a:ea typeface="Open Sans" panose="020B0606030504020204" pitchFamily="34" charset="0"/>
                <a:cs typeface="Open Sans" panose="020B0606030504020204" pitchFamily="34" charset="0"/>
              </a:defRPr>
            </a:lvl3pPr>
            <a:lvl4pPr algn="l">
              <a:lnSpc>
                <a:spcPct val="117000"/>
              </a:lnSpc>
              <a:spcBef>
                <a:spcPts val="900"/>
              </a:spcBef>
              <a:defRPr sz="1200" baseline="0">
                <a:solidFill>
                  <a:schemeClr val="bg1"/>
                </a:solidFill>
                <a:latin typeface="Montserrat" pitchFamily="2" charset="0"/>
                <a:ea typeface="Open Sans" panose="020B0606030504020204" pitchFamily="34" charset="0"/>
                <a:cs typeface="Open Sans" panose="020B0606030504020204" pitchFamily="34" charset="0"/>
              </a:defRPr>
            </a:lvl4pPr>
            <a:lvl5pPr algn="l">
              <a:lnSpc>
                <a:spcPct val="117000"/>
              </a:lnSpc>
              <a:spcBef>
                <a:spcPts val="900"/>
              </a:spcBef>
              <a:defRPr sz="1200" baseline="0">
                <a:solidFill>
                  <a:schemeClr val="bg1"/>
                </a:solidFill>
                <a:latin typeface="Montserrat" pitchFamily="2"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Title 2">
            <a:extLst>
              <a:ext uri="{FF2B5EF4-FFF2-40B4-BE49-F238E27FC236}">
                <a16:creationId xmlns:a16="http://schemas.microsoft.com/office/drawing/2014/main" id="{4519DA9A-4E77-8AD4-3D3D-54F2F493193D}"/>
              </a:ext>
            </a:extLst>
          </p:cNvPr>
          <p:cNvSpPr>
            <a:spLocks noGrp="1"/>
          </p:cNvSpPr>
          <p:nvPr>
            <p:ph type="title"/>
          </p:nvPr>
        </p:nvSpPr>
        <p:spPr>
          <a:xfrm>
            <a:off x="415925" y="900002"/>
            <a:ext cx="4918076" cy="461963"/>
          </a:xfrm>
        </p:spPr>
        <p:txBody>
          <a:bodyPr/>
          <a:lstStyle>
            <a:lvl1pPr>
              <a:defRPr sz="3200">
                <a:latin typeface="Montserrat SemiBold" pitchFamily="2" charset="0"/>
                <a:ea typeface="Open Sans Semibold" panose="020B0706030804020204" pitchFamily="34" charset="0"/>
                <a:cs typeface="Open Sans Semibold" panose="020B0706030804020204" pitchFamily="34" charset="0"/>
              </a:defRPr>
            </a:lvl1pPr>
          </a:lstStyle>
          <a:p>
            <a:r>
              <a:rPr lang="en-GB"/>
              <a:t>Click to edit Master title style</a:t>
            </a:r>
          </a:p>
        </p:txBody>
      </p:sp>
    </p:spTree>
    <p:extLst>
      <p:ext uri="{BB962C8B-B14F-4D97-AF65-F5344CB8AC3E}">
        <p14:creationId xmlns:p14="http://schemas.microsoft.com/office/powerpoint/2010/main" val="297828872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CE 2 col">
    <p:bg>
      <p:bgPr>
        <a:solidFill>
          <a:srgbClr val="1D3B59"/>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81F0F4CF-52F1-401C-9D26-E11FEB62D6CF}"/>
              </a:ext>
            </a:extLst>
          </p:cNvPr>
          <p:cNvSpPr>
            <a:spLocks noGrp="1"/>
          </p:cNvSpPr>
          <p:nvPr>
            <p:ph type="body" sz="quarter" idx="10"/>
          </p:nvPr>
        </p:nvSpPr>
        <p:spPr>
          <a:xfrm>
            <a:off x="415924" y="1522800"/>
            <a:ext cx="9074151" cy="4878000"/>
          </a:xfrm>
          <a:prstGeom prst="rect">
            <a:avLst/>
          </a:prstGeom>
        </p:spPr>
        <p:txBody>
          <a:bodyPr numCol="2" spcCol="360000">
            <a:noAutofit/>
          </a:bodyPr>
          <a:lstStyle>
            <a:lvl1pPr marL="0" indent="0" algn="l">
              <a:lnSpc>
                <a:spcPct val="117000"/>
              </a:lnSpc>
              <a:spcBef>
                <a:spcPts val="900"/>
              </a:spcBef>
              <a:buNone/>
              <a:defRPr sz="1200" baseline="0">
                <a:solidFill>
                  <a:schemeClr val="bg1"/>
                </a:solidFill>
                <a:latin typeface="Montserrat" pitchFamily="2" charset="0"/>
                <a:ea typeface="Open Sans" panose="020B0606030504020204" pitchFamily="34" charset="0"/>
                <a:cs typeface="Open Sans" panose="020B0606030504020204" pitchFamily="34" charset="0"/>
              </a:defRPr>
            </a:lvl1pPr>
            <a:lvl2pPr marL="476157" indent="-139303" algn="l">
              <a:lnSpc>
                <a:spcPct val="117000"/>
              </a:lnSpc>
              <a:spcBef>
                <a:spcPts val="900"/>
              </a:spcBef>
              <a:buFont typeface="Agenda Light" panose="02000603040000020004" pitchFamily="50" charset="0"/>
              <a:buChar char="–"/>
              <a:defRPr sz="1200" baseline="0">
                <a:solidFill>
                  <a:schemeClr val="bg1"/>
                </a:solidFill>
                <a:latin typeface="Montserrat" pitchFamily="2" charset="0"/>
                <a:ea typeface="Open Sans" panose="020B0606030504020204" pitchFamily="34" charset="0"/>
                <a:cs typeface="Open Sans" panose="020B0606030504020204" pitchFamily="34" charset="0"/>
              </a:defRPr>
            </a:lvl2pPr>
            <a:lvl3pPr algn="l">
              <a:lnSpc>
                <a:spcPct val="117000"/>
              </a:lnSpc>
              <a:spcBef>
                <a:spcPts val="900"/>
              </a:spcBef>
              <a:defRPr sz="1200" baseline="0">
                <a:solidFill>
                  <a:schemeClr val="bg1"/>
                </a:solidFill>
                <a:latin typeface="Montserrat" pitchFamily="2" charset="0"/>
                <a:ea typeface="Open Sans" panose="020B0606030504020204" pitchFamily="34" charset="0"/>
                <a:cs typeface="Open Sans" panose="020B0606030504020204" pitchFamily="34" charset="0"/>
              </a:defRPr>
            </a:lvl3pPr>
            <a:lvl4pPr algn="l">
              <a:lnSpc>
                <a:spcPct val="117000"/>
              </a:lnSpc>
              <a:spcBef>
                <a:spcPts val="900"/>
              </a:spcBef>
              <a:defRPr sz="1200" baseline="0">
                <a:solidFill>
                  <a:schemeClr val="bg1"/>
                </a:solidFill>
                <a:latin typeface="Montserrat" pitchFamily="2" charset="0"/>
                <a:ea typeface="Open Sans" panose="020B0606030504020204" pitchFamily="34" charset="0"/>
                <a:cs typeface="Open Sans" panose="020B0606030504020204" pitchFamily="34" charset="0"/>
              </a:defRPr>
            </a:lvl4pPr>
            <a:lvl5pPr algn="l">
              <a:lnSpc>
                <a:spcPct val="117000"/>
              </a:lnSpc>
              <a:spcBef>
                <a:spcPts val="900"/>
              </a:spcBef>
              <a:defRPr sz="1200" baseline="0">
                <a:solidFill>
                  <a:schemeClr val="bg1"/>
                </a:solidFill>
                <a:latin typeface="Montserrat" pitchFamily="2"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itle 1">
            <a:extLst>
              <a:ext uri="{FF2B5EF4-FFF2-40B4-BE49-F238E27FC236}">
                <a16:creationId xmlns:a16="http://schemas.microsoft.com/office/drawing/2014/main" id="{AAC60D62-6694-6C6A-8268-529294677962}"/>
              </a:ext>
            </a:extLst>
          </p:cNvPr>
          <p:cNvSpPr>
            <a:spLocks noGrp="1"/>
          </p:cNvSpPr>
          <p:nvPr>
            <p:ph type="title"/>
          </p:nvPr>
        </p:nvSpPr>
        <p:spPr>
          <a:xfrm>
            <a:off x="415924" y="816123"/>
            <a:ext cx="9074151" cy="418909"/>
          </a:xfrm>
        </p:spPr>
        <p:txBody>
          <a:bodyPr/>
          <a:lstStyle>
            <a:lvl1pPr>
              <a:defRPr sz="3200">
                <a:latin typeface="Montserrat SemiBold" pitchFamily="2" charset="0"/>
                <a:ea typeface="Open Sans Semibold" panose="020B0706030804020204" pitchFamily="34" charset="0"/>
                <a:cs typeface="Open Sans Semibold" panose="020B0706030804020204" pitchFamily="34" charset="0"/>
              </a:defRPr>
            </a:lvl1pPr>
          </a:lstStyle>
          <a:p>
            <a:r>
              <a:rPr lang="en-GB"/>
              <a:t>Click to edit Master title style</a:t>
            </a:r>
          </a:p>
        </p:txBody>
      </p:sp>
    </p:spTree>
    <p:extLst>
      <p:ext uri="{BB962C8B-B14F-4D97-AF65-F5344CB8AC3E}">
        <p14:creationId xmlns:p14="http://schemas.microsoft.com/office/powerpoint/2010/main" val="1143941848"/>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CE 2 blocks">
    <p:bg>
      <p:bgPr>
        <a:solidFill>
          <a:srgbClr val="1D3B59"/>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D28DF3E-F234-85D9-BAC7-AC9EF9A16B56}"/>
              </a:ext>
            </a:extLst>
          </p:cNvPr>
          <p:cNvSpPr>
            <a:spLocks noGrp="1"/>
          </p:cNvSpPr>
          <p:nvPr>
            <p:ph type="body" sz="quarter" idx="11"/>
          </p:nvPr>
        </p:nvSpPr>
        <p:spPr>
          <a:xfrm>
            <a:off x="5179800" y="1773236"/>
            <a:ext cx="4310275" cy="4628763"/>
          </a:xfrm>
        </p:spPr>
        <p:txBody>
          <a:bodyPr>
            <a:noAutofit/>
          </a:bodyPr>
          <a:lstStyle>
            <a:lvl1pPr marL="0" indent="0">
              <a:lnSpc>
                <a:spcPct val="117000"/>
              </a:lnSpc>
              <a:spcBef>
                <a:spcPts val="900"/>
              </a:spcBef>
              <a:buFontTx/>
              <a:buNone/>
              <a:defRPr sz="1200">
                <a:latin typeface="Montserrat" pitchFamily="2" charset="0"/>
                <a:ea typeface="Open Sans" panose="020B0606030504020204" pitchFamily="34" charset="0"/>
                <a:cs typeface="Open Sans" panose="020B0606030504020204" pitchFamily="34" charset="0"/>
              </a:defRPr>
            </a:lvl1pPr>
            <a:lvl2pPr marL="301823" indent="0">
              <a:lnSpc>
                <a:spcPct val="117000"/>
              </a:lnSpc>
              <a:spcBef>
                <a:spcPts val="900"/>
              </a:spcBef>
              <a:buFontTx/>
              <a:buNone/>
              <a:defRPr sz="1200">
                <a:latin typeface="Montserrat" pitchFamily="2" charset="0"/>
                <a:ea typeface="Open Sans" panose="020B0606030504020204" pitchFamily="34" charset="0"/>
                <a:cs typeface="Open Sans" panose="020B0606030504020204" pitchFamily="34" charset="0"/>
              </a:defRPr>
            </a:lvl2pPr>
            <a:lvl3pPr marL="603647" indent="0">
              <a:lnSpc>
                <a:spcPct val="117000"/>
              </a:lnSpc>
              <a:spcBef>
                <a:spcPts val="900"/>
              </a:spcBef>
              <a:buFontTx/>
              <a:buNone/>
              <a:defRPr sz="1200">
                <a:latin typeface="Montserrat" pitchFamily="2" charset="0"/>
                <a:ea typeface="Open Sans" panose="020B0606030504020204" pitchFamily="34" charset="0"/>
                <a:cs typeface="Open Sans" panose="020B0606030504020204" pitchFamily="34" charset="0"/>
              </a:defRPr>
            </a:lvl3pPr>
            <a:lvl4pPr marL="905470" indent="0">
              <a:lnSpc>
                <a:spcPct val="117000"/>
              </a:lnSpc>
              <a:spcBef>
                <a:spcPts val="900"/>
              </a:spcBef>
              <a:buFontTx/>
              <a:buNone/>
              <a:defRPr sz="1200">
                <a:latin typeface="Montserrat" pitchFamily="2" charset="0"/>
                <a:ea typeface="Open Sans" panose="020B0606030504020204" pitchFamily="34" charset="0"/>
                <a:cs typeface="Open Sans" panose="020B0606030504020204" pitchFamily="34" charset="0"/>
              </a:defRPr>
            </a:lvl4pPr>
            <a:lvl5pPr marL="1207294" indent="0">
              <a:lnSpc>
                <a:spcPct val="117000"/>
              </a:lnSpc>
              <a:spcBef>
                <a:spcPts val="900"/>
              </a:spcBef>
              <a:buFontTx/>
              <a:buNone/>
              <a:defRPr sz="1200">
                <a:latin typeface="Montserrat" pitchFamily="2"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5">
            <a:extLst>
              <a:ext uri="{FF2B5EF4-FFF2-40B4-BE49-F238E27FC236}">
                <a16:creationId xmlns:a16="http://schemas.microsoft.com/office/drawing/2014/main" id="{92B442C0-F133-2865-44EC-7B3D0571C1EB}"/>
              </a:ext>
            </a:extLst>
          </p:cNvPr>
          <p:cNvSpPr>
            <a:spLocks noGrp="1"/>
          </p:cNvSpPr>
          <p:nvPr>
            <p:ph type="body" sz="quarter" idx="12"/>
          </p:nvPr>
        </p:nvSpPr>
        <p:spPr>
          <a:xfrm>
            <a:off x="415924" y="1773238"/>
            <a:ext cx="4310275" cy="4628762"/>
          </a:xfrm>
        </p:spPr>
        <p:txBody>
          <a:bodyPr>
            <a:noAutofit/>
          </a:bodyPr>
          <a:lstStyle>
            <a:lvl1pPr marL="0" indent="0">
              <a:lnSpc>
                <a:spcPct val="117000"/>
              </a:lnSpc>
              <a:spcBef>
                <a:spcPts val="900"/>
              </a:spcBef>
              <a:buFontTx/>
              <a:buNone/>
              <a:defRPr sz="1200">
                <a:latin typeface="Montserrat" pitchFamily="2" charset="0"/>
                <a:ea typeface="Open Sans" panose="020B0606030504020204" pitchFamily="34" charset="0"/>
                <a:cs typeface="Open Sans" panose="020B0606030504020204" pitchFamily="34" charset="0"/>
              </a:defRPr>
            </a:lvl1pPr>
            <a:lvl2pPr marL="301823" indent="0">
              <a:lnSpc>
                <a:spcPct val="117000"/>
              </a:lnSpc>
              <a:spcBef>
                <a:spcPts val="900"/>
              </a:spcBef>
              <a:buFontTx/>
              <a:buNone/>
              <a:defRPr sz="1200">
                <a:latin typeface="Montserrat" pitchFamily="2" charset="0"/>
                <a:ea typeface="Open Sans" panose="020B0606030504020204" pitchFamily="34" charset="0"/>
                <a:cs typeface="Open Sans" panose="020B0606030504020204" pitchFamily="34" charset="0"/>
              </a:defRPr>
            </a:lvl2pPr>
            <a:lvl3pPr marL="603647" indent="0">
              <a:lnSpc>
                <a:spcPct val="117000"/>
              </a:lnSpc>
              <a:spcBef>
                <a:spcPts val="900"/>
              </a:spcBef>
              <a:buFontTx/>
              <a:buNone/>
              <a:defRPr sz="1200">
                <a:latin typeface="Montserrat" pitchFamily="2" charset="0"/>
                <a:ea typeface="Open Sans" panose="020B0606030504020204" pitchFamily="34" charset="0"/>
                <a:cs typeface="Open Sans" panose="020B0606030504020204" pitchFamily="34" charset="0"/>
              </a:defRPr>
            </a:lvl3pPr>
            <a:lvl4pPr marL="905470" indent="0">
              <a:lnSpc>
                <a:spcPct val="117000"/>
              </a:lnSpc>
              <a:spcBef>
                <a:spcPts val="900"/>
              </a:spcBef>
              <a:buFontTx/>
              <a:buNone/>
              <a:defRPr sz="1200">
                <a:latin typeface="Montserrat" pitchFamily="2" charset="0"/>
                <a:ea typeface="Open Sans" panose="020B0606030504020204" pitchFamily="34" charset="0"/>
                <a:cs typeface="Open Sans" panose="020B0606030504020204" pitchFamily="34" charset="0"/>
              </a:defRPr>
            </a:lvl4pPr>
            <a:lvl5pPr marL="1207294" indent="0">
              <a:lnSpc>
                <a:spcPct val="117000"/>
              </a:lnSpc>
              <a:spcBef>
                <a:spcPts val="900"/>
              </a:spcBef>
              <a:buFontTx/>
              <a:buNone/>
              <a:defRPr sz="1200">
                <a:latin typeface="Montserrat" pitchFamily="2"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itle 1">
            <a:extLst>
              <a:ext uri="{FF2B5EF4-FFF2-40B4-BE49-F238E27FC236}">
                <a16:creationId xmlns:a16="http://schemas.microsoft.com/office/drawing/2014/main" id="{5F27AEB2-C28B-56DF-5995-858691F4F430}"/>
              </a:ext>
            </a:extLst>
          </p:cNvPr>
          <p:cNvSpPr>
            <a:spLocks noGrp="1"/>
          </p:cNvSpPr>
          <p:nvPr>
            <p:ph type="title"/>
          </p:nvPr>
        </p:nvSpPr>
        <p:spPr>
          <a:xfrm>
            <a:off x="415924" y="816123"/>
            <a:ext cx="9074151" cy="418909"/>
          </a:xfrm>
        </p:spPr>
        <p:txBody>
          <a:bodyPr/>
          <a:lstStyle>
            <a:lvl1pPr>
              <a:defRPr sz="3200">
                <a:latin typeface="Montserrat SemiBold" pitchFamily="2" charset="0"/>
                <a:ea typeface="Open Sans Semibold" panose="020B0706030804020204" pitchFamily="34" charset="0"/>
                <a:cs typeface="Open Sans Semibold" panose="020B0706030804020204" pitchFamily="34" charset="0"/>
              </a:defRPr>
            </a:lvl1pPr>
          </a:lstStyle>
          <a:p>
            <a:r>
              <a:rPr lang="en-GB"/>
              <a:t>Click to edit Master title style</a:t>
            </a:r>
          </a:p>
        </p:txBody>
      </p:sp>
    </p:spTree>
    <p:extLst>
      <p:ext uri="{BB962C8B-B14F-4D97-AF65-F5344CB8AC3E}">
        <p14:creationId xmlns:p14="http://schemas.microsoft.com/office/powerpoint/2010/main" val="467325048"/>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6156" y="1122363"/>
            <a:ext cx="7313688" cy="2387600"/>
          </a:xfrm>
        </p:spPr>
        <p:txBody>
          <a:bodyPr anchor="b">
            <a:normAutofit/>
          </a:bodyPr>
          <a:lstStyle>
            <a:lvl1pPr algn="ctr">
              <a:defRPr sz="4400">
                <a:latin typeface="Montserrat SemiBold" pitchFamily="2" charset="0"/>
              </a:defRPr>
            </a:lvl1pPr>
          </a:lstStyle>
          <a:p>
            <a:r>
              <a:rPr lang="en-GB"/>
              <a:t>Click to edit Master title style</a:t>
            </a:r>
            <a:endParaRPr lang="en-US"/>
          </a:p>
        </p:txBody>
      </p:sp>
      <p:sp>
        <p:nvSpPr>
          <p:cNvPr id="3" name="Subtitle 2"/>
          <p:cNvSpPr>
            <a:spLocks noGrp="1"/>
          </p:cNvSpPr>
          <p:nvPr>
            <p:ph type="subTitle" idx="1"/>
          </p:nvPr>
        </p:nvSpPr>
        <p:spPr>
          <a:xfrm>
            <a:off x="1296156" y="3602038"/>
            <a:ext cx="7313688" cy="1655762"/>
          </a:xfrm>
        </p:spPr>
        <p:txBody>
          <a:bodyPr/>
          <a:lstStyle>
            <a:lvl1pPr marL="0" indent="0" algn="ctr">
              <a:buNone/>
              <a:defRPr sz="2000">
                <a:latin typeface="Montserrat SemiBold" pitchFamily="2" charset="0"/>
                <a:ea typeface="Open Sans Semibold" panose="020B0706030804020204" pitchFamily="34" charset="0"/>
                <a:cs typeface="Open Sans Semibold" panose="020B0706030804020204" pitchFamily="34"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Click to edit Master subtitle style</a:t>
            </a:r>
            <a:endParaRPr lang="en-US"/>
          </a:p>
        </p:txBody>
      </p:sp>
    </p:spTree>
    <p:extLst>
      <p:ext uri="{BB962C8B-B14F-4D97-AF65-F5344CB8AC3E}">
        <p14:creationId xmlns:p14="http://schemas.microsoft.com/office/powerpoint/2010/main" val="986396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eng singl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81F0F4CF-52F1-401C-9D26-E11FEB62D6CF}"/>
              </a:ext>
            </a:extLst>
          </p:cNvPr>
          <p:cNvSpPr>
            <a:spLocks noGrp="1"/>
          </p:cNvSpPr>
          <p:nvPr>
            <p:ph type="body" sz="quarter" idx="10"/>
          </p:nvPr>
        </p:nvSpPr>
        <p:spPr>
          <a:xfrm>
            <a:off x="381000" y="1524000"/>
            <a:ext cx="9144000" cy="4594938"/>
          </a:xfrm>
          <a:prstGeom prst="rect">
            <a:avLst/>
          </a:prstGeom>
        </p:spPr>
        <p:txBody>
          <a:bodyPr numCol="1" spcCol="360000">
            <a:noAutofit/>
          </a:bodyPr>
          <a:lstStyle>
            <a:lvl1pPr marL="0" indent="0" algn="l">
              <a:lnSpc>
                <a:spcPct val="117000"/>
              </a:lnSpc>
              <a:buNone/>
              <a:defRPr sz="1100" baseline="0">
                <a:solidFill>
                  <a:srgbClr val="50555A"/>
                </a:solidFill>
                <a:latin typeface="Montserrat" pitchFamily="2" charset="0"/>
                <a:ea typeface="Frutiger-Light" panose="02020603050405020304" pitchFamily="18" charset="0"/>
                <a:cs typeface="Frutiger-Light" panose="02020603050405020304" pitchFamily="18" charset="0"/>
              </a:defRPr>
            </a:lvl1pPr>
            <a:lvl2pPr marL="586039" indent="-171450" algn="l">
              <a:lnSpc>
                <a:spcPct val="117000"/>
              </a:lnSpc>
              <a:buFont typeface="Agenda Light" panose="02000603040000020004" pitchFamily="50" charset="0"/>
              <a:buChar char="–"/>
              <a:defRPr sz="1100" baseline="0">
                <a:solidFill>
                  <a:srgbClr val="50555A"/>
                </a:solidFill>
                <a:latin typeface="Montserrat" pitchFamily="2" charset="0"/>
                <a:ea typeface="Frutiger-Light" panose="02020603050405020304" pitchFamily="18" charset="0"/>
                <a:cs typeface="Frutiger-Light" panose="02020603050405020304" pitchFamily="18" charset="0"/>
              </a:defRPr>
            </a:lvl2pPr>
            <a:lvl3pPr algn="l">
              <a:lnSpc>
                <a:spcPct val="117000"/>
              </a:lnSpc>
              <a:defRPr sz="1100" baseline="0">
                <a:solidFill>
                  <a:srgbClr val="50555A"/>
                </a:solidFill>
                <a:latin typeface="Montserrat" pitchFamily="2" charset="0"/>
                <a:ea typeface="Frutiger-Light" panose="02020603050405020304" pitchFamily="18" charset="0"/>
                <a:cs typeface="Frutiger-Light" panose="02020603050405020304" pitchFamily="18" charset="0"/>
              </a:defRPr>
            </a:lvl3pPr>
            <a:lvl4pPr algn="l">
              <a:lnSpc>
                <a:spcPct val="117000"/>
              </a:lnSpc>
              <a:defRPr sz="1100" baseline="0">
                <a:solidFill>
                  <a:srgbClr val="50555A"/>
                </a:solidFill>
                <a:latin typeface="Montserrat" pitchFamily="2" charset="0"/>
                <a:ea typeface="Frutiger-Light" panose="02020603050405020304" pitchFamily="18" charset="0"/>
                <a:cs typeface="Frutiger-Light" panose="02020603050405020304" pitchFamily="18" charset="0"/>
              </a:defRPr>
            </a:lvl4pPr>
            <a:lvl5pPr algn="l">
              <a:lnSpc>
                <a:spcPct val="117000"/>
              </a:lnSpc>
              <a:defRPr sz="1100" baseline="0">
                <a:solidFill>
                  <a:srgbClr val="50555A"/>
                </a:solidFill>
                <a:latin typeface="Montserrat" pitchFamily="2" charset="0"/>
                <a:ea typeface="Frutiger-Light" panose="02020603050405020304" pitchFamily="18" charset="0"/>
                <a:cs typeface="Frutiger-Light"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4519DA9A-4E77-8AD4-3D3D-54F2F493193D}"/>
              </a:ext>
            </a:extLst>
          </p:cNvPr>
          <p:cNvSpPr>
            <a:spLocks noGrp="1"/>
          </p:cNvSpPr>
          <p:nvPr>
            <p:ph type="title"/>
          </p:nvPr>
        </p:nvSpPr>
        <p:spPr>
          <a:xfrm>
            <a:off x="353502" y="816121"/>
            <a:ext cx="9171498" cy="418909"/>
          </a:xfrm>
        </p:spPr>
        <p:txBody>
          <a:bodyPr/>
          <a:lstStyle>
            <a:lvl1pPr>
              <a:defRPr>
                <a:latin typeface="Montserrat SemiBold" pitchFamily="2" charset="0"/>
              </a:defRPr>
            </a:lvl1pPr>
          </a:lstStyle>
          <a:p>
            <a:r>
              <a:rPr lang="en-GB"/>
              <a:t>Click to edit Master title style</a:t>
            </a:r>
          </a:p>
        </p:txBody>
      </p:sp>
    </p:spTree>
    <p:extLst>
      <p:ext uri="{BB962C8B-B14F-4D97-AF65-F5344CB8AC3E}">
        <p14:creationId xmlns:p14="http://schemas.microsoft.com/office/powerpoint/2010/main" val="2744836148"/>
      </p:ext>
    </p:extLst>
  </p:cSld>
  <p:clrMapOvr>
    <a:masterClrMapping/>
  </p:clrMapOvr>
  <p:extLst>
    <p:ext uri="{DCECCB84-F9BA-43D5-87BE-67443E8EF086}">
      <p15:sldGuideLst xmlns:p15="http://schemas.microsoft.com/office/powerpoint/2012/main">
        <p15:guide id="1" orient="horz" pos="864">
          <p15:clr>
            <a:srgbClr val="FBAE40"/>
          </p15:clr>
        </p15:guide>
        <p15:guide id="2" pos="3120">
          <p15:clr>
            <a:srgbClr val="FBAE40"/>
          </p15:clr>
        </p15:guide>
        <p15:guide id="3" pos="240">
          <p15:clr>
            <a:srgbClr val="FBAE40"/>
          </p15:clr>
        </p15:guide>
        <p15:guide id="4" orient="horz" pos="1104">
          <p15:clr>
            <a:srgbClr val="FBAE40"/>
          </p15:clr>
        </p15:guide>
        <p15:guide id="5" pos="60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ACE fron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B4FFD-F00A-2882-E9EB-2B2B08C79925}"/>
              </a:ext>
            </a:extLst>
          </p:cNvPr>
          <p:cNvSpPr>
            <a:spLocks noGrp="1"/>
          </p:cNvSpPr>
          <p:nvPr>
            <p:ph type="title"/>
          </p:nvPr>
        </p:nvSpPr>
        <p:spPr>
          <a:xfrm>
            <a:off x="681038" y="365125"/>
            <a:ext cx="8543925" cy="1325563"/>
          </a:xfrm>
          <a:prstGeom prst="rect">
            <a:avLst/>
          </a:prstGeom>
        </p:spPr>
        <p:txBody>
          <a:bodyPr vert="horz" lIns="0" tIns="0" rIns="0" bIns="0" rtlCol="0" anchor="ctr">
            <a:normAutofit/>
          </a:bodyPr>
          <a:lstStyle>
            <a:lvl1pPr>
              <a:defRPr lang="en-GB" sz="2800" b="0" i="0" cap="all" baseline="0" dirty="0">
                <a:solidFill>
                  <a:schemeClr val="accent1"/>
                </a:solidFill>
                <a:latin typeface="Montserrat SemiBold" pitchFamily="2" charset="0"/>
                <a:cs typeface="Frutiger-Light"/>
              </a:defRPr>
            </a:lvl1pPr>
          </a:lstStyle>
          <a:p>
            <a:pPr lvl="0"/>
            <a:r>
              <a:rPr lang="en-GB"/>
              <a:t>Click to edit Master title style</a:t>
            </a:r>
          </a:p>
        </p:txBody>
      </p:sp>
      <p:sp>
        <p:nvSpPr>
          <p:cNvPr id="3" name="Text Placeholder 2">
            <a:extLst>
              <a:ext uri="{FF2B5EF4-FFF2-40B4-BE49-F238E27FC236}">
                <a16:creationId xmlns:a16="http://schemas.microsoft.com/office/drawing/2014/main" id="{2A8E68D1-02AA-949B-5398-121734CE2AE1}"/>
              </a:ext>
            </a:extLst>
          </p:cNvPr>
          <p:cNvSpPr>
            <a:spLocks noGrp="1"/>
          </p:cNvSpPr>
          <p:nvPr>
            <p:ph idx="1"/>
          </p:nvPr>
        </p:nvSpPr>
        <p:spPr>
          <a:xfrm>
            <a:off x="0" y="5257800"/>
            <a:ext cx="9906000" cy="1600200"/>
          </a:xfrm>
          <a:prstGeom prst="rect">
            <a:avLst/>
          </a:prstGeom>
          <a:noFill/>
        </p:spPr>
        <p:txBody>
          <a:bodyPr vert="horz" lIns="432000" tIns="45720" rIns="0" bIns="45720" rtlCol="0" anchor="ctr">
            <a:noAutofit/>
          </a:bodyPr>
          <a:lstStyle>
            <a:lvl1pPr>
              <a:defRPr lang="en-GB" sz="4000" dirty="0">
                <a:solidFill>
                  <a:schemeClr val="accent1"/>
                </a:solidFill>
                <a:latin typeface="Montserrat SemiBold" pitchFamily="2" charset="0"/>
              </a:defRPr>
            </a:lvl1pPr>
          </a:lstStyle>
          <a:p>
            <a:pPr marL="0" lvl="0" indent="0">
              <a:lnSpc>
                <a:spcPct val="100000"/>
              </a:lnSpc>
              <a:spcBef>
                <a:spcPts val="0"/>
              </a:spcBef>
              <a:buNone/>
            </a:pPr>
            <a:r>
              <a:rPr lang="en-GB"/>
              <a:t>Click to edit Master text styles</a:t>
            </a:r>
          </a:p>
        </p:txBody>
      </p:sp>
    </p:spTree>
    <p:extLst>
      <p:ext uri="{BB962C8B-B14F-4D97-AF65-F5344CB8AC3E}">
        <p14:creationId xmlns:p14="http://schemas.microsoft.com/office/powerpoint/2010/main" val="1386452307"/>
      </p:ext>
    </p:extLst>
  </p:cSld>
  <p:clrMapOvr>
    <a:masterClrMapping/>
  </p:clrMapOvr>
  <p:hf hdr="0" ftr="0" dt="0"/>
  <p:extLst>
    <p:ext uri="{DCECCB84-F9BA-43D5-87BE-67443E8EF086}">
      <p15:sldGuideLst xmlns:p15="http://schemas.microsoft.com/office/powerpoint/2012/main">
        <p15:guide id="1" pos="312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9/19/2025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38197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D3B59"/>
        </a:soli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4C379A6F-4F7C-3B17-B36F-ADB66A6FBAA2}"/>
              </a:ext>
            </a:extLst>
          </p:cNvPr>
          <p:cNvSpPr>
            <a:spLocks noGrp="1"/>
          </p:cNvSpPr>
          <p:nvPr>
            <p:ph type="body" idx="1"/>
          </p:nvPr>
        </p:nvSpPr>
        <p:spPr>
          <a:xfrm>
            <a:off x="415924" y="1773237"/>
            <a:ext cx="9074151" cy="3828039"/>
          </a:xfrm>
          <a:prstGeom prst="rect">
            <a:avLst/>
          </a:prstGeom>
        </p:spPr>
        <p:txBody>
          <a:bodyPr vert="horz" lIns="0" tIns="45720" rIns="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Rectangle 5">
            <a:extLst>
              <a:ext uri="{FF2B5EF4-FFF2-40B4-BE49-F238E27FC236}">
                <a16:creationId xmlns:a16="http://schemas.microsoft.com/office/drawing/2014/main" id="{37A17CA3-3C56-C9F7-328B-1D1E87DFA4A2}"/>
              </a:ext>
            </a:extLst>
          </p:cNvPr>
          <p:cNvSpPr/>
          <p:nvPr/>
        </p:nvSpPr>
        <p:spPr>
          <a:xfrm>
            <a:off x="9451497" y="6498909"/>
            <a:ext cx="333519" cy="35909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fld id="{868EFC85-9828-49A7-86DF-0C140144632E}" type="slidenum">
              <a:rPr lang="en-GB" sz="1100" smtClean="0">
                <a:solidFill>
                  <a:schemeClr val="bg1"/>
                </a:solidFill>
                <a:latin typeface="Montserrat Medium" pitchFamily="2" charset="0"/>
              </a:rPr>
              <a:pPr algn="r"/>
              <a:t>‹#›</a:t>
            </a:fld>
            <a:endParaRPr lang="en-GB" sz="1100">
              <a:solidFill>
                <a:schemeClr val="bg1"/>
              </a:solidFill>
              <a:latin typeface="Montserrat Medium" pitchFamily="2" charset="0"/>
            </a:endParaRPr>
          </a:p>
        </p:txBody>
      </p:sp>
      <p:cxnSp>
        <p:nvCxnSpPr>
          <p:cNvPr id="8" name="Straight Connector 7">
            <a:extLst>
              <a:ext uri="{FF2B5EF4-FFF2-40B4-BE49-F238E27FC236}">
                <a16:creationId xmlns:a16="http://schemas.microsoft.com/office/drawing/2014/main" id="{A24ECC34-1402-426A-C69B-6B0B8DBF5F81}"/>
              </a:ext>
            </a:extLst>
          </p:cNvPr>
          <p:cNvCxnSpPr/>
          <p:nvPr/>
        </p:nvCxnSpPr>
        <p:spPr>
          <a:xfrm>
            <a:off x="9451497" y="6789501"/>
            <a:ext cx="378303" cy="0"/>
          </a:xfrm>
          <a:prstGeom prst="line">
            <a:avLst/>
          </a:prstGeom>
          <a:ln w="19050">
            <a:solidFill>
              <a:schemeClr val="bg2"/>
            </a:solidFill>
          </a:ln>
        </p:spPr>
        <p:style>
          <a:lnRef idx="1">
            <a:schemeClr val="accent4"/>
          </a:lnRef>
          <a:fillRef idx="0">
            <a:schemeClr val="accent4"/>
          </a:fillRef>
          <a:effectRef idx="0">
            <a:schemeClr val="accent4"/>
          </a:effectRef>
          <a:fontRef idx="minor">
            <a:schemeClr val="tx1"/>
          </a:fontRef>
        </p:style>
      </p:cxnSp>
      <p:sp>
        <p:nvSpPr>
          <p:cNvPr id="10" name="Title Placeholder 4">
            <a:extLst>
              <a:ext uri="{FF2B5EF4-FFF2-40B4-BE49-F238E27FC236}">
                <a16:creationId xmlns:a16="http://schemas.microsoft.com/office/drawing/2014/main" id="{ACAC6F68-AB9A-9B8A-AF1D-DDD5EE5A41A2}"/>
              </a:ext>
            </a:extLst>
          </p:cNvPr>
          <p:cNvSpPr>
            <a:spLocks noGrp="1"/>
          </p:cNvSpPr>
          <p:nvPr>
            <p:ph type="title"/>
          </p:nvPr>
        </p:nvSpPr>
        <p:spPr>
          <a:xfrm>
            <a:off x="415924" y="816123"/>
            <a:ext cx="9074151" cy="418909"/>
          </a:xfrm>
          <a:prstGeom prst="rect">
            <a:avLst/>
          </a:prstGeom>
        </p:spPr>
        <p:txBody>
          <a:bodyPr vert="horz" lIns="0" tIns="0" rIns="0" bIns="0" rtlCol="0" anchor="ctr">
            <a:noAutofit/>
          </a:bodyPr>
          <a:lstStyle/>
          <a:p>
            <a:r>
              <a:rPr lang="en-GB"/>
              <a:t>Click to edit Master title style</a:t>
            </a:r>
          </a:p>
        </p:txBody>
      </p:sp>
      <p:pic>
        <p:nvPicPr>
          <p:cNvPr id="20" name="Picture 19" descr="A logo with white text&#10;&#10;Description automatically generated">
            <a:extLst>
              <a:ext uri="{FF2B5EF4-FFF2-40B4-BE49-F238E27FC236}">
                <a16:creationId xmlns:a16="http://schemas.microsoft.com/office/drawing/2014/main" id="{B96089BA-5872-F731-A3F2-86CA4AB37623}"/>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8506406" y="69960"/>
            <a:ext cx="1278610" cy="677663"/>
          </a:xfrm>
          <a:prstGeom prst="rect">
            <a:avLst/>
          </a:prstGeom>
        </p:spPr>
      </p:pic>
    </p:spTree>
    <p:extLst>
      <p:ext uri="{BB962C8B-B14F-4D97-AF65-F5344CB8AC3E}">
        <p14:creationId xmlns:p14="http://schemas.microsoft.com/office/powerpoint/2010/main" val="3312282876"/>
      </p:ext>
    </p:extLst>
  </p:cSld>
  <p:clrMap bg1="lt1" tx1="dk1" bg2="lt2" tx2="dk2" accent1="accent1" accent2="accent2" accent3="accent3" accent4="accent4" accent5="accent5" accent6="accent6" hlink="hlink" folHlink="folHlink"/>
  <p:sldLayoutIdLst>
    <p:sldLayoutId id="2147483894" r:id="rId1"/>
    <p:sldLayoutId id="2147483896" r:id="rId2"/>
    <p:sldLayoutId id="2147483897" r:id="rId3"/>
    <p:sldLayoutId id="2147483898" r:id="rId4"/>
    <p:sldLayoutId id="2147483900" r:id="rId5"/>
    <p:sldLayoutId id="2147483901" r:id="rId6"/>
    <p:sldLayoutId id="2147483904" r:id="rId7"/>
    <p:sldLayoutId id="2147483905" r:id="rId8"/>
    <p:sldLayoutId id="2147483906" r:id="rId9"/>
    <p:sldLayoutId id="2147483907" r:id="rId10"/>
  </p:sldLayoutIdLst>
  <p:txStyles>
    <p:titleStyle>
      <a:lvl1pPr algn="l" defTabSz="590904" rtl="0" eaLnBrk="1" latinLnBrk="0" hangingPunct="1">
        <a:lnSpc>
          <a:spcPct val="90000"/>
        </a:lnSpc>
        <a:spcBef>
          <a:spcPct val="0"/>
        </a:spcBef>
        <a:buNone/>
        <a:defRPr sz="3600" kern="1200" cap="none" baseline="0">
          <a:solidFill>
            <a:schemeClr val="bg1"/>
          </a:solidFill>
          <a:latin typeface="Montserrat SemiBold" pitchFamily="2" charset="0"/>
          <a:ea typeface="Open Sans Semibold" panose="020B0706030804020204" pitchFamily="34" charset="0"/>
          <a:cs typeface="Open Sans Semibold" panose="020B0706030804020204" pitchFamily="34" charset="0"/>
        </a:defRPr>
      </a:lvl1pPr>
    </p:titleStyle>
    <p:bodyStyle>
      <a:lvl1pPr marL="0" indent="0" algn="just" defTabSz="590904" rtl="0" eaLnBrk="1" latinLnBrk="0" hangingPunct="1">
        <a:lnSpc>
          <a:spcPct val="107000"/>
        </a:lnSpc>
        <a:spcBef>
          <a:spcPts val="900"/>
        </a:spcBef>
        <a:buFont typeface="Arial" panose="020B0604020202020204" pitchFamily="34" charset="0"/>
        <a:buNone/>
        <a:defRPr sz="1200" kern="1200">
          <a:solidFill>
            <a:schemeClr val="bg1"/>
          </a:solidFill>
          <a:latin typeface="Montserrat" pitchFamily="2" charset="0"/>
          <a:ea typeface="Open Sans" panose="020B0606030504020204" pitchFamily="34" charset="0"/>
          <a:cs typeface="Open Sans" panose="020B0606030504020204" pitchFamily="34" charset="0"/>
        </a:defRPr>
      </a:lvl1pPr>
      <a:lvl2pPr marL="295452" indent="0" algn="just" defTabSz="590904" rtl="0" eaLnBrk="1" latinLnBrk="0" hangingPunct="1">
        <a:lnSpc>
          <a:spcPct val="107000"/>
        </a:lnSpc>
        <a:spcBef>
          <a:spcPts val="900"/>
        </a:spcBef>
        <a:buFont typeface="Arial" panose="020B0604020202020204" pitchFamily="34" charset="0"/>
        <a:buNone/>
        <a:defRPr sz="1200" kern="1200">
          <a:solidFill>
            <a:schemeClr val="bg1"/>
          </a:solidFill>
          <a:latin typeface="Montserrat" pitchFamily="2" charset="0"/>
          <a:ea typeface="Open Sans" panose="020B0606030504020204" pitchFamily="34" charset="0"/>
          <a:cs typeface="Open Sans" panose="020B0606030504020204" pitchFamily="34" charset="0"/>
        </a:defRPr>
      </a:lvl2pPr>
      <a:lvl3pPr marL="590904" indent="0" algn="just" defTabSz="590904" rtl="0" eaLnBrk="1" latinLnBrk="0" hangingPunct="1">
        <a:lnSpc>
          <a:spcPct val="107000"/>
        </a:lnSpc>
        <a:spcBef>
          <a:spcPts val="900"/>
        </a:spcBef>
        <a:buFont typeface="Arial" panose="020B0604020202020204" pitchFamily="34" charset="0"/>
        <a:buNone/>
        <a:defRPr sz="1200" kern="1200">
          <a:solidFill>
            <a:schemeClr val="bg1"/>
          </a:solidFill>
          <a:latin typeface="Montserrat" pitchFamily="2" charset="0"/>
          <a:ea typeface="Open Sans" panose="020B0606030504020204" pitchFamily="34" charset="0"/>
          <a:cs typeface="Open Sans" panose="020B0606030504020204" pitchFamily="34" charset="0"/>
        </a:defRPr>
      </a:lvl3pPr>
      <a:lvl4pPr marL="886356" indent="0" algn="just" defTabSz="590904" rtl="0" eaLnBrk="1" latinLnBrk="0" hangingPunct="1">
        <a:lnSpc>
          <a:spcPct val="107000"/>
        </a:lnSpc>
        <a:spcBef>
          <a:spcPts val="900"/>
        </a:spcBef>
        <a:buFont typeface="Arial" panose="020B0604020202020204" pitchFamily="34" charset="0"/>
        <a:buNone/>
        <a:defRPr sz="1200" kern="1200">
          <a:solidFill>
            <a:schemeClr val="bg1"/>
          </a:solidFill>
          <a:latin typeface="Montserrat" pitchFamily="2" charset="0"/>
          <a:ea typeface="Open Sans" panose="020B0606030504020204" pitchFamily="34" charset="0"/>
          <a:cs typeface="Open Sans" panose="020B0606030504020204" pitchFamily="34" charset="0"/>
        </a:defRPr>
      </a:lvl4pPr>
      <a:lvl5pPr marL="1181808" indent="0" algn="just" defTabSz="590904" rtl="0" eaLnBrk="1" latinLnBrk="0" hangingPunct="1">
        <a:lnSpc>
          <a:spcPct val="107000"/>
        </a:lnSpc>
        <a:spcBef>
          <a:spcPts val="900"/>
        </a:spcBef>
        <a:buFont typeface="Arial" panose="020B0604020202020204" pitchFamily="34" charset="0"/>
        <a:buNone/>
        <a:defRPr sz="1200" kern="1200">
          <a:solidFill>
            <a:schemeClr val="bg1"/>
          </a:solidFill>
          <a:latin typeface="Montserrat" pitchFamily="2" charset="0"/>
          <a:ea typeface="Open Sans" panose="020B0606030504020204" pitchFamily="34" charset="0"/>
          <a:cs typeface="Open Sans" panose="020B0606030504020204" pitchFamily="34" charset="0"/>
        </a:defRPr>
      </a:lvl5pPr>
      <a:lvl6pPr marL="1624987" indent="-147726" algn="l" defTabSz="590904" rtl="0" eaLnBrk="1" latinLnBrk="0" hangingPunct="1">
        <a:lnSpc>
          <a:spcPct val="90000"/>
        </a:lnSpc>
        <a:spcBef>
          <a:spcPts val="323"/>
        </a:spcBef>
        <a:buFont typeface="Arial" panose="020B0604020202020204" pitchFamily="34" charset="0"/>
        <a:buChar char="•"/>
        <a:defRPr sz="1164" kern="1200">
          <a:solidFill>
            <a:schemeClr val="tx1"/>
          </a:solidFill>
          <a:latin typeface="+mn-lt"/>
          <a:ea typeface="+mn-ea"/>
          <a:cs typeface="+mn-cs"/>
        </a:defRPr>
      </a:lvl6pPr>
      <a:lvl7pPr marL="1920440" indent="-147726" algn="l" defTabSz="590904" rtl="0" eaLnBrk="1" latinLnBrk="0" hangingPunct="1">
        <a:lnSpc>
          <a:spcPct val="90000"/>
        </a:lnSpc>
        <a:spcBef>
          <a:spcPts val="323"/>
        </a:spcBef>
        <a:buFont typeface="Arial" panose="020B0604020202020204" pitchFamily="34" charset="0"/>
        <a:buChar char="•"/>
        <a:defRPr sz="1164" kern="1200">
          <a:solidFill>
            <a:schemeClr val="tx1"/>
          </a:solidFill>
          <a:latin typeface="+mn-lt"/>
          <a:ea typeface="+mn-ea"/>
          <a:cs typeface="+mn-cs"/>
        </a:defRPr>
      </a:lvl7pPr>
      <a:lvl8pPr marL="2215891" indent="-147726" algn="l" defTabSz="590904" rtl="0" eaLnBrk="1" latinLnBrk="0" hangingPunct="1">
        <a:lnSpc>
          <a:spcPct val="90000"/>
        </a:lnSpc>
        <a:spcBef>
          <a:spcPts val="323"/>
        </a:spcBef>
        <a:buFont typeface="Arial" panose="020B0604020202020204" pitchFamily="34" charset="0"/>
        <a:buChar char="•"/>
        <a:defRPr sz="1164" kern="1200">
          <a:solidFill>
            <a:schemeClr val="tx1"/>
          </a:solidFill>
          <a:latin typeface="+mn-lt"/>
          <a:ea typeface="+mn-ea"/>
          <a:cs typeface="+mn-cs"/>
        </a:defRPr>
      </a:lvl8pPr>
      <a:lvl9pPr marL="2511343" indent="-147726" algn="l" defTabSz="590904" rtl="0" eaLnBrk="1" latinLnBrk="0" hangingPunct="1">
        <a:lnSpc>
          <a:spcPct val="90000"/>
        </a:lnSpc>
        <a:spcBef>
          <a:spcPts val="323"/>
        </a:spcBef>
        <a:buFont typeface="Arial" panose="020B0604020202020204" pitchFamily="34" charset="0"/>
        <a:buChar char="•"/>
        <a:defRPr sz="1164" kern="1200">
          <a:solidFill>
            <a:schemeClr val="tx1"/>
          </a:solidFill>
          <a:latin typeface="+mn-lt"/>
          <a:ea typeface="+mn-ea"/>
          <a:cs typeface="+mn-cs"/>
        </a:defRPr>
      </a:lvl9pPr>
    </p:bodyStyle>
    <p:otherStyle>
      <a:defPPr>
        <a:defRPr lang="en-US"/>
      </a:defPPr>
      <a:lvl1pPr marL="0" algn="l" defTabSz="590904" rtl="0" eaLnBrk="1" latinLnBrk="0" hangingPunct="1">
        <a:defRPr sz="1164" kern="1200">
          <a:solidFill>
            <a:schemeClr val="tx1"/>
          </a:solidFill>
          <a:latin typeface="+mn-lt"/>
          <a:ea typeface="+mn-ea"/>
          <a:cs typeface="+mn-cs"/>
        </a:defRPr>
      </a:lvl1pPr>
      <a:lvl2pPr marL="295452" algn="l" defTabSz="590904" rtl="0" eaLnBrk="1" latinLnBrk="0" hangingPunct="1">
        <a:defRPr sz="1164" kern="1200">
          <a:solidFill>
            <a:schemeClr val="tx1"/>
          </a:solidFill>
          <a:latin typeface="+mn-lt"/>
          <a:ea typeface="+mn-ea"/>
          <a:cs typeface="+mn-cs"/>
        </a:defRPr>
      </a:lvl2pPr>
      <a:lvl3pPr marL="590904" algn="l" defTabSz="590904" rtl="0" eaLnBrk="1" latinLnBrk="0" hangingPunct="1">
        <a:defRPr sz="1164" kern="1200">
          <a:solidFill>
            <a:schemeClr val="tx1"/>
          </a:solidFill>
          <a:latin typeface="+mn-lt"/>
          <a:ea typeface="+mn-ea"/>
          <a:cs typeface="+mn-cs"/>
        </a:defRPr>
      </a:lvl3pPr>
      <a:lvl4pPr marL="886356" algn="l" defTabSz="590904" rtl="0" eaLnBrk="1" latinLnBrk="0" hangingPunct="1">
        <a:defRPr sz="1164" kern="1200">
          <a:solidFill>
            <a:schemeClr val="tx1"/>
          </a:solidFill>
          <a:latin typeface="+mn-lt"/>
          <a:ea typeface="+mn-ea"/>
          <a:cs typeface="+mn-cs"/>
        </a:defRPr>
      </a:lvl4pPr>
      <a:lvl5pPr marL="1181808" algn="l" defTabSz="590904" rtl="0" eaLnBrk="1" latinLnBrk="0" hangingPunct="1">
        <a:defRPr sz="1164" kern="1200">
          <a:solidFill>
            <a:schemeClr val="tx1"/>
          </a:solidFill>
          <a:latin typeface="+mn-lt"/>
          <a:ea typeface="+mn-ea"/>
          <a:cs typeface="+mn-cs"/>
        </a:defRPr>
      </a:lvl5pPr>
      <a:lvl6pPr marL="1477261" algn="l" defTabSz="590904" rtl="0" eaLnBrk="1" latinLnBrk="0" hangingPunct="1">
        <a:defRPr sz="1164" kern="1200">
          <a:solidFill>
            <a:schemeClr val="tx1"/>
          </a:solidFill>
          <a:latin typeface="+mn-lt"/>
          <a:ea typeface="+mn-ea"/>
          <a:cs typeface="+mn-cs"/>
        </a:defRPr>
      </a:lvl6pPr>
      <a:lvl7pPr marL="1772713" algn="l" defTabSz="590904" rtl="0" eaLnBrk="1" latinLnBrk="0" hangingPunct="1">
        <a:defRPr sz="1164" kern="1200">
          <a:solidFill>
            <a:schemeClr val="tx1"/>
          </a:solidFill>
          <a:latin typeface="+mn-lt"/>
          <a:ea typeface="+mn-ea"/>
          <a:cs typeface="+mn-cs"/>
        </a:defRPr>
      </a:lvl7pPr>
      <a:lvl8pPr marL="2068165" algn="l" defTabSz="590904" rtl="0" eaLnBrk="1" latinLnBrk="0" hangingPunct="1">
        <a:defRPr sz="1164" kern="1200">
          <a:solidFill>
            <a:schemeClr val="tx1"/>
          </a:solidFill>
          <a:latin typeface="+mn-lt"/>
          <a:ea typeface="+mn-ea"/>
          <a:cs typeface="+mn-cs"/>
        </a:defRPr>
      </a:lvl8pPr>
      <a:lvl9pPr marL="2363617" algn="l" defTabSz="590904" rtl="0" eaLnBrk="1" latinLnBrk="0" hangingPunct="1">
        <a:defRPr sz="116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3" pos="3120" userDrawn="1">
          <p15:clr>
            <a:srgbClr val="F26B43"/>
          </p15:clr>
        </p15:guide>
        <p15:guide id="4" pos="5978" userDrawn="1">
          <p15:clr>
            <a:srgbClr val="F26B43"/>
          </p15:clr>
        </p15:guide>
        <p15:guide id="5" pos="262" userDrawn="1">
          <p15:clr>
            <a:srgbClr val="F26B43"/>
          </p15:clr>
        </p15:guide>
        <p15:guide id="6" orient="horz" pos="1117" userDrawn="1">
          <p15:clr>
            <a:srgbClr val="F26B43"/>
          </p15:clr>
        </p15:guide>
        <p15:guide id="7" orient="horz" pos="77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mailto:investment@pyrolysise.com" TargetMode="External"/><Relationship Id="rId2" Type="http://schemas.openxmlformats.org/officeDocument/2006/relationships/hyperlink" Target="http://www.greenmine.world/" TargetMode="Externa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81290B5-56CC-9609-4871-6E95C29BF87A}"/>
              </a:ext>
            </a:extLst>
          </p:cNvPr>
          <p:cNvSpPr/>
          <p:nvPr/>
        </p:nvSpPr>
        <p:spPr>
          <a:xfrm>
            <a:off x="0" y="2714625"/>
            <a:ext cx="9906000" cy="4143375"/>
          </a:xfrm>
          <a:prstGeom prst="rect">
            <a:avLst/>
          </a:prstGeom>
          <a:gradFill flip="none" rotWithShape="1">
            <a:gsLst>
              <a:gs pos="0">
                <a:schemeClr val="bg1"/>
              </a:gs>
              <a:gs pos="100000">
                <a:schemeClr val="accent4">
                  <a:lumMod val="20000"/>
                  <a:lumOff val="8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A bulldozer in a pile of trash&#10;&#10;Description automatically generated">
            <a:extLst>
              <a:ext uri="{FF2B5EF4-FFF2-40B4-BE49-F238E27FC236}">
                <a16:creationId xmlns:a16="http://schemas.microsoft.com/office/drawing/2014/main" id="{7C105519-2FAE-3050-D548-7C55885F3756}"/>
              </a:ext>
            </a:extLst>
          </p:cNvPr>
          <p:cNvPicPr>
            <a:picLocks noChangeAspect="1"/>
          </p:cNvPicPr>
          <p:nvPr/>
        </p:nvPicPr>
        <p:blipFill rotWithShape="1">
          <a:blip r:embed="rId2">
            <a:extLst>
              <a:ext uri="{28A0092B-C50C-407E-A947-70E740481C1C}">
                <a14:useLocalDpi xmlns:a14="http://schemas.microsoft.com/office/drawing/2010/main" val="0"/>
              </a:ext>
            </a:extLst>
          </a:blip>
          <a:srcRect t="2078" r="689"/>
          <a:stretch/>
        </p:blipFill>
        <p:spPr>
          <a:xfrm flipH="1">
            <a:off x="5285" y="-9236"/>
            <a:ext cx="9906000" cy="6905625"/>
          </a:xfrm>
          <a:prstGeom prst="rect">
            <a:avLst/>
          </a:prstGeom>
        </p:spPr>
      </p:pic>
      <p:sp>
        <p:nvSpPr>
          <p:cNvPr id="2" name="Title 1">
            <a:extLst>
              <a:ext uri="{FF2B5EF4-FFF2-40B4-BE49-F238E27FC236}">
                <a16:creationId xmlns:a16="http://schemas.microsoft.com/office/drawing/2014/main" id="{3C29A58A-0040-851C-23D0-75752E381282}"/>
              </a:ext>
            </a:extLst>
          </p:cNvPr>
          <p:cNvSpPr>
            <a:spLocks noGrp="1"/>
          </p:cNvSpPr>
          <p:nvPr>
            <p:ph type="ctrTitle"/>
          </p:nvPr>
        </p:nvSpPr>
        <p:spPr>
          <a:xfrm>
            <a:off x="56898" y="3354670"/>
            <a:ext cx="4644624" cy="1150011"/>
          </a:xfrm>
        </p:spPr>
        <p:txBody>
          <a:bodyPr wrap="square" anchor="b">
            <a:spAutoFit/>
          </a:bodyPr>
          <a:lstStyle/>
          <a:p>
            <a:r>
              <a:rPr lang="en-GB" sz="4000" dirty="0">
                <a:solidFill>
                  <a:schemeClr val="accent1">
                    <a:lumMod val="75000"/>
                  </a:schemeClr>
                </a:solidFill>
              </a:rPr>
              <a:t>PITCH </a:t>
            </a:r>
            <a:br>
              <a:rPr lang="en-GB" sz="4000" dirty="0">
                <a:solidFill>
                  <a:schemeClr val="accent1">
                    <a:lumMod val="75000"/>
                  </a:schemeClr>
                </a:solidFill>
              </a:rPr>
            </a:br>
            <a:r>
              <a:rPr lang="en-GB" sz="4000" dirty="0">
                <a:solidFill>
                  <a:schemeClr val="accent1">
                    <a:lumMod val="75000"/>
                  </a:schemeClr>
                </a:solidFill>
              </a:rPr>
              <a:t>DECK</a:t>
            </a:r>
            <a:endParaRPr lang="en-GB" sz="2000" dirty="0">
              <a:solidFill>
                <a:schemeClr val="accent1">
                  <a:lumMod val="75000"/>
                </a:schemeClr>
              </a:solidFill>
            </a:endParaRPr>
          </a:p>
        </p:txBody>
      </p:sp>
      <p:pic>
        <p:nvPicPr>
          <p:cNvPr id="10" name="Picture 9" descr="A logo with green lines and a sun&#10;&#10;Description automatically generated">
            <a:extLst>
              <a:ext uri="{FF2B5EF4-FFF2-40B4-BE49-F238E27FC236}">
                <a16:creationId xmlns:a16="http://schemas.microsoft.com/office/drawing/2014/main" id="{815F0B6C-2BA0-971F-EAAC-573DDF6DE2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8" y="148833"/>
            <a:ext cx="4419515" cy="2341208"/>
          </a:xfrm>
          <a:prstGeom prst="rect">
            <a:avLst/>
          </a:prstGeom>
        </p:spPr>
      </p:pic>
      <p:sp>
        <p:nvSpPr>
          <p:cNvPr id="5" name="TextBox 4">
            <a:extLst>
              <a:ext uri="{FF2B5EF4-FFF2-40B4-BE49-F238E27FC236}">
                <a16:creationId xmlns:a16="http://schemas.microsoft.com/office/drawing/2014/main" id="{69596613-77E2-5B07-60F4-682CA9DFFD0F}"/>
              </a:ext>
            </a:extLst>
          </p:cNvPr>
          <p:cNvSpPr txBox="1"/>
          <p:nvPr/>
        </p:nvSpPr>
        <p:spPr>
          <a:xfrm>
            <a:off x="4813222" y="392687"/>
            <a:ext cx="4991975" cy="1618520"/>
          </a:xfrm>
          <a:prstGeom prst="rect">
            <a:avLst/>
          </a:prstGeom>
          <a:noFill/>
        </p:spPr>
        <p:txBody>
          <a:bodyPr wrap="square">
            <a:spAutoFit/>
          </a:bodyPr>
          <a:lstStyle/>
          <a:p>
            <a:r>
              <a:rPr lang="en-US" dirty="0">
                <a:solidFill>
                  <a:schemeClr val="accent1">
                    <a:lumMod val="75000"/>
                  </a:schemeClr>
                </a:solidFill>
              </a:rPr>
              <a:t>Environmental, Clean-Tech energy, Waste Recycling, Land Reclamation</a:t>
            </a:r>
            <a:r>
              <a:rPr lang="en-AU" b="1" dirty="0"/>
              <a:t> </a:t>
            </a:r>
          </a:p>
          <a:p>
            <a:endParaRPr lang="en-AU" b="1" dirty="0"/>
          </a:p>
          <a:p>
            <a:endParaRPr lang="en-AU" b="1" dirty="0"/>
          </a:p>
          <a:p>
            <a:r>
              <a:rPr lang="en-AU" b="1" dirty="0"/>
              <a:t>Landfill is a Triple Threat: Health, Environment, Economy</a:t>
            </a:r>
            <a:endParaRPr lang="en-US" dirty="0">
              <a:solidFill>
                <a:schemeClr val="accent1">
                  <a:lumMod val="75000"/>
                </a:schemeClr>
              </a:solidFill>
            </a:endParaRPr>
          </a:p>
        </p:txBody>
      </p:sp>
      <p:sp>
        <p:nvSpPr>
          <p:cNvPr id="7" name="TextBox 6">
            <a:extLst>
              <a:ext uri="{FF2B5EF4-FFF2-40B4-BE49-F238E27FC236}">
                <a16:creationId xmlns:a16="http://schemas.microsoft.com/office/drawing/2014/main" id="{1861E737-F585-F793-1F97-31241FFF2A37}"/>
              </a:ext>
            </a:extLst>
          </p:cNvPr>
          <p:cNvSpPr txBox="1"/>
          <p:nvPr/>
        </p:nvSpPr>
        <p:spPr>
          <a:xfrm>
            <a:off x="-968427" y="2871930"/>
            <a:ext cx="7097706" cy="369332"/>
          </a:xfrm>
          <a:prstGeom prst="rect">
            <a:avLst/>
          </a:prstGeom>
          <a:noFill/>
        </p:spPr>
        <p:txBody>
          <a:bodyPr wrap="square">
            <a:spAutoFit/>
          </a:bodyPr>
          <a:lstStyle/>
          <a:p>
            <a:pPr algn="ctr"/>
            <a:r>
              <a:rPr lang="en-GB" sz="1800" dirty="0">
                <a:solidFill>
                  <a:schemeClr val="accent1">
                    <a:lumMod val="75000"/>
                  </a:schemeClr>
                </a:solidFill>
                <a:latin typeface="Montserrat SemiBold" pitchFamily="2" charset="0"/>
              </a:rPr>
              <a:t>THE TRADING NAME OF PYROLYSISE LTD</a:t>
            </a:r>
          </a:p>
        </p:txBody>
      </p:sp>
    </p:spTree>
    <p:extLst>
      <p:ext uri="{BB962C8B-B14F-4D97-AF65-F5344CB8AC3E}">
        <p14:creationId xmlns:p14="http://schemas.microsoft.com/office/powerpoint/2010/main" val="172746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1457" y="688932"/>
            <a:ext cx="7336709" cy="1077218"/>
          </a:xfrm>
          <a:prstGeom prst="rect">
            <a:avLst/>
          </a:prstGeom>
          <a:noFill/>
        </p:spPr>
        <p:txBody>
          <a:bodyPr wrap="square">
            <a:spAutoFit/>
          </a:bodyPr>
          <a:lstStyle/>
          <a:p>
            <a:pPr>
              <a:defRPr sz="2400"/>
            </a:pPr>
            <a:r>
              <a:rPr lang="en-AU" sz="3200" dirty="0">
                <a:solidFill>
                  <a:schemeClr val="bg1"/>
                </a:solidFill>
              </a:rPr>
              <a:t>Phase 1 </a:t>
            </a:r>
            <a:r>
              <a:rPr sz="3200" dirty="0">
                <a:solidFill>
                  <a:schemeClr val="bg1"/>
                </a:solidFill>
              </a:rPr>
              <a:t>Anchor Acquisition –</a:t>
            </a:r>
            <a:endParaRPr lang="en-AU" sz="3200" dirty="0">
              <a:solidFill>
                <a:schemeClr val="bg1"/>
              </a:solidFill>
            </a:endParaRPr>
          </a:p>
          <a:p>
            <a:pPr>
              <a:defRPr sz="2400"/>
            </a:pPr>
            <a:r>
              <a:rPr sz="3200" dirty="0">
                <a:solidFill>
                  <a:schemeClr val="bg1"/>
                </a:solidFill>
              </a:rPr>
              <a:t> Platform with Pyrolysise Value Add</a:t>
            </a:r>
          </a:p>
        </p:txBody>
      </p:sp>
      <p:sp>
        <p:nvSpPr>
          <p:cNvPr id="3" name="TextBox 2"/>
          <p:cNvSpPr txBox="1"/>
          <p:nvPr/>
        </p:nvSpPr>
        <p:spPr>
          <a:xfrm>
            <a:off x="1033607" y="2242159"/>
            <a:ext cx="5391091" cy="3046988"/>
          </a:xfrm>
          <a:prstGeom prst="rect">
            <a:avLst/>
          </a:prstGeom>
          <a:noFill/>
        </p:spPr>
        <p:txBody>
          <a:bodyPr wrap="none">
            <a:spAutoFit/>
          </a:bodyPr>
          <a:lstStyle/>
          <a:p>
            <a:pPr>
              <a:defRPr sz="1600"/>
            </a:pPr>
            <a:r>
              <a:rPr sz="1600" dirty="0">
                <a:solidFill>
                  <a:schemeClr val="bg1"/>
                </a:solidFill>
              </a:rPr>
              <a:t>• Target: Established recycling &amp; aggregates operator</a:t>
            </a:r>
          </a:p>
          <a:p>
            <a:pPr>
              <a:defRPr sz="1600"/>
            </a:pPr>
            <a:r>
              <a:rPr sz="1600" dirty="0">
                <a:solidFill>
                  <a:schemeClr val="bg1"/>
                </a:solidFill>
              </a:rPr>
              <a:t>   – Assets: land, wash plant, fleet, permitted sites</a:t>
            </a:r>
          </a:p>
          <a:p>
            <a:pPr>
              <a:defRPr sz="1600"/>
            </a:pPr>
            <a:r>
              <a:rPr sz="1600" dirty="0">
                <a:solidFill>
                  <a:schemeClr val="bg1"/>
                </a:solidFill>
              </a:rPr>
              <a:t>   – Baseline EBITDA: ~£6m p.a. (EV ~£40m @ 6–7×)</a:t>
            </a:r>
          </a:p>
          <a:p>
            <a:pPr>
              <a:defRPr sz="1600"/>
            </a:pPr>
            <a:endParaRPr sz="1600" dirty="0">
              <a:solidFill>
                <a:schemeClr val="bg1"/>
              </a:solidFill>
            </a:endParaRPr>
          </a:p>
          <a:p>
            <a:pPr>
              <a:defRPr sz="1600"/>
            </a:pPr>
            <a:r>
              <a:rPr sz="1600" dirty="0">
                <a:solidFill>
                  <a:schemeClr val="bg1"/>
                </a:solidFill>
              </a:rPr>
              <a:t>• Rationale: Provides secure platform + land for reactor rollout</a:t>
            </a:r>
          </a:p>
          <a:p>
            <a:pPr>
              <a:defRPr sz="1600"/>
            </a:pPr>
            <a:endParaRPr sz="1600" dirty="0">
              <a:solidFill>
                <a:schemeClr val="bg1"/>
              </a:solidFill>
            </a:endParaRPr>
          </a:p>
          <a:p>
            <a:pPr>
              <a:defRPr sz="1600"/>
            </a:pPr>
            <a:r>
              <a:rPr sz="1600" dirty="0">
                <a:solidFill>
                  <a:schemeClr val="bg1"/>
                </a:solidFill>
              </a:rPr>
              <a:t>• Pyrolysise Value Add:</a:t>
            </a:r>
          </a:p>
          <a:p>
            <a:pPr>
              <a:defRPr sz="1600"/>
            </a:pPr>
            <a:r>
              <a:rPr sz="1600" dirty="0">
                <a:solidFill>
                  <a:schemeClr val="bg1"/>
                </a:solidFill>
              </a:rPr>
              <a:t>   – Revenue per reactor: ~£5.8m</a:t>
            </a:r>
          </a:p>
          <a:p>
            <a:pPr>
              <a:defRPr sz="1600"/>
            </a:pPr>
            <a:r>
              <a:rPr sz="1600" dirty="0">
                <a:solidFill>
                  <a:schemeClr val="bg1"/>
                </a:solidFill>
              </a:rPr>
              <a:t>   – EBITDA (25% </a:t>
            </a:r>
            <a:r>
              <a:rPr sz="1600" dirty="0" err="1">
                <a:solidFill>
                  <a:schemeClr val="bg1"/>
                </a:solidFill>
              </a:rPr>
              <a:t>opex</a:t>
            </a:r>
            <a:r>
              <a:rPr sz="1600" dirty="0">
                <a:solidFill>
                  <a:schemeClr val="bg1"/>
                </a:solidFill>
              </a:rPr>
              <a:t>): ~£4.35m</a:t>
            </a:r>
          </a:p>
          <a:p>
            <a:pPr>
              <a:defRPr sz="1600"/>
            </a:pPr>
            <a:r>
              <a:rPr sz="1600" dirty="0">
                <a:solidFill>
                  <a:schemeClr val="bg1"/>
                </a:solidFill>
              </a:rPr>
              <a:t>   – Phase 1 (6 units, 12 months): +£26m EBITDA</a:t>
            </a:r>
          </a:p>
          <a:p>
            <a:pPr>
              <a:defRPr sz="1600"/>
            </a:pPr>
            <a:endParaRPr sz="1600" dirty="0">
              <a:solidFill>
                <a:schemeClr val="bg1"/>
              </a:solidFill>
            </a:endParaRPr>
          </a:p>
          <a:p>
            <a:pPr>
              <a:defRPr sz="1600"/>
            </a:pPr>
            <a:r>
              <a:rPr sz="1600" dirty="0">
                <a:solidFill>
                  <a:schemeClr val="bg1"/>
                </a:solidFill>
              </a:rPr>
              <a:t>• Combined EBITDA: £6m → £32m+ within 12 months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771605"/>
            <a:ext cx="6002291" cy="584775"/>
          </a:xfrm>
          <a:prstGeom prst="rect">
            <a:avLst/>
          </a:prstGeom>
          <a:noFill/>
        </p:spPr>
        <p:txBody>
          <a:bodyPr wrap="square">
            <a:spAutoFit/>
          </a:bodyPr>
          <a:lstStyle/>
          <a:p>
            <a:pPr>
              <a:defRPr sz="2400"/>
            </a:pPr>
            <a:r>
              <a:rPr sz="3200" b="1" dirty="0">
                <a:solidFill>
                  <a:schemeClr val="bg1"/>
                </a:solidFill>
              </a:rPr>
              <a:t>Funding Stack &amp; Valuation Bridge</a:t>
            </a:r>
          </a:p>
        </p:txBody>
      </p:sp>
      <p:sp>
        <p:nvSpPr>
          <p:cNvPr id="3" name="TextBox 2"/>
          <p:cNvSpPr txBox="1"/>
          <p:nvPr/>
        </p:nvSpPr>
        <p:spPr>
          <a:xfrm>
            <a:off x="838202" y="2279738"/>
            <a:ext cx="6002292" cy="2800767"/>
          </a:xfrm>
          <a:prstGeom prst="rect">
            <a:avLst/>
          </a:prstGeom>
          <a:noFill/>
        </p:spPr>
        <p:txBody>
          <a:bodyPr wrap="square">
            <a:spAutoFit/>
          </a:bodyPr>
          <a:lstStyle/>
          <a:p>
            <a:pPr>
              <a:defRPr sz="1600"/>
            </a:pPr>
            <a:r>
              <a:rPr sz="1600" b="1" dirty="0">
                <a:solidFill>
                  <a:schemeClr val="bg1"/>
                </a:solidFill>
              </a:rPr>
              <a:t>Funding Structure:</a:t>
            </a:r>
          </a:p>
          <a:p>
            <a:pPr>
              <a:defRPr sz="1600"/>
            </a:pPr>
            <a:r>
              <a:rPr sz="1600" dirty="0">
                <a:solidFill>
                  <a:schemeClr val="bg1"/>
                </a:solidFill>
              </a:rPr>
              <a:t>• Equity: £12–14m (30–35% EV) – infra/ESG investors</a:t>
            </a:r>
          </a:p>
          <a:p>
            <a:pPr>
              <a:defRPr sz="1600"/>
            </a:pPr>
            <a:r>
              <a:rPr sz="1600" dirty="0">
                <a:solidFill>
                  <a:schemeClr val="bg1"/>
                </a:solidFill>
              </a:rPr>
              <a:t>• Senior Debt: £15–18m – secured on land, plant, cashflows</a:t>
            </a:r>
          </a:p>
          <a:p>
            <a:pPr>
              <a:defRPr sz="1600"/>
            </a:pPr>
            <a:r>
              <a:rPr sz="1600" dirty="0">
                <a:solidFill>
                  <a:schemeClr val="bg1"/>
                </a:solidFill>
              </a:rPr>
              <a:t>• Growth/Convertible Debt: £15m – reactor rollout, ESG/mezzanine</a:t>
            </a:r>
          </a:p>
          <a:p>
            <a:pPr>
              <a:defRPr sz="1600"/>
            </a:pPr>
            <a:endParaRPr lang="en-AU" sz="1600" dirty="0">
              <a:solidFill>
                <a:schemeClr val="bg1"/>
              </a:solidFill>
            </a:endParaRPr>
          </a:p>
          <a:p>
            <a:pPr>
              <a:defRPr sz="1600"/>
            </a:pPr>
            <a:endParaRPr lang="en-AU" sz="1600" dirty="0">
              <a:solidFill>
                <a:schemeClr val="bg1"/>
              </a:solidFill>
            </a:endParaRPr>
          </a:p>
          <a:p>
            <a:pPr>
              <a:defRPr sz="1600"/>
            </a:pPr>
            <a:endParaRPr sz="1600" dirty="0">
              <a:solidFill>
                <a:schemeClr val="bg1"/>
              </a:solidFill>
            </a:endParaRPr>
          </a:p>
          <a:p>
            <a:pPr>
              <a:defRPr sz="1600"/>
            </a:pPr>
            <a:r>
              <a:rPr sz="1600" b="1" dirty="0">
                <a:solidFill>
                  <a:schemeClr val="bg1"/>
                </a:solidFill>
              </a:rPr>
              <a:t>Valuation Bridge:</a:t>
            </a:r>
          </a:p>
          <a:p>
            <a:pPr>
              <a:defRPr sz="1600"/>
            </a:pPr>
            <a:r>
              <a:rPr sz="1600" dirty="0">
                <a:solidFill>
                  <a:schemeClr val="bg1"/>
                </a:solidFill>
              </a:rPr>
              <a:t>• Entry: £40m EV @ 6–7× £6m EBITDA</a:t>
            </a:r>
          </a:p>
          <a:p>
            <a:pPr>
              <a:defRPr sz="1600"/>
            </a:pPr>
            <a:r>
              <a:rPr sz="1600" dirty="0">
                <a:solidFill>
                  <a:schemeClr val="bg1"/>
                </a:solidFill>
              </a:rPr>
              <a:t>• Post-Phase 1 (6 reactors): £32m EBITDA × 6× = ~£190m EV</a:t>
            </a:r>
          </a:p>
          <a:p>
            <a:pPr>
              <a:defRPr sz="1600"/>
            </a:pPr>
            <a:r>
              <a:rPr sz="1600" dirty="0">
                <a:solidFill>
                  <a:schemeClr val="bg1"/>
                </a:solidFill>
              </a:rPr>
              <a:t>• Equity re-rating: &gt;5× uplift in 2–3 years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BB7BE-E68B-F554-B884-4A6D4809DAB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E0EB45D-FDA4-9481-0448-A2D68BD635AF}"/>
              </a:ext>
            </a:extLst>
          </p:cNvPr>
          <p:cNvSpPr txBox="1"/>
          <p:nvPr/>
        </p:nvSpPr>
        <p:spPr>
          <a:xfrm>
            <a:off x="838200" y="182881"/>
            <a:ext cx="7719036" cy="584775"/>
          </a:xfrm>
          <a:prstGeom prst="rect">
            <a:avLst/>
          </a:prstGeom>
          <a:noFill/>
        </p:spPr>
        <p:txBody>
          <a:bodyPr wrap="none">
            <a:spAutoFit/>
          </a:bodyPr>
          <a:lstStyle/>
          <a:p>
            <a:pPr>
              <a:defRPr sz="2400"/>
            </a:pPr>
            <a:r>
              <a:rPr sz="3200" dirty="0">
                <a:solidFill>
                  <a:schemeClr val="bg1"/>
                </a:solidFill>
              </a:rPr>
              <a:t>Capital Stack – Acquisition &amp; Growth Funding</a:t>
            </a:r>
          </a:p>
        </p:txBody>
      </p:sp>
      <p:sp>
        <p:nvSpPr>
          <p:cNvPr id="3" name="Rectangle 2">
            <a:extLst>
              <a:ext uri="{FF2B5EF4-FFF2-40B4-BE49-F238E27FC236}">
                <a16:creationId xmlns:a16="http://schemas.microsoft.com/office/drawing/2014/main" id="{CA48AC66-51C3-D403-6667-F58E2726CA55}"/>
              </a:ext>
            </a:extLst>
          </p:cNvPr>
          <p:cNvSpPr/>
          <p:nvPr/>
        </p:nvSpPr>
        <p:spPr>
          <a:xfrm>
            <a:off x="793315" y="1244556"/>
            <a:ext cx="2743200" cy="73152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defRPr sz="1400"/>
            </a:pPr>
            <a:r>
              <a:rPr sz="1400" dirty="0"/>
              <a:t>Equity £12–14m</a:t>
            </a:r>
          </a:p>
          <a:p>
            <a:r>
              <a:rPr dirty="0"/>
              <a:t>(30–35%) – Infra/ESG Investors</a:t>
            </a:r>
          </a:p>
        </p:txBody>
      </p:sp>
      <p:sp>
        <p:nvSpPr>
          <p:cNvPr id="4" name="Rectangle 3">
            <a:extLst>
              <a:ext uri="{FF2B5EF4-FFF2-40B4-BE49-F238E27FC236}">
                <a16:creationId xmlns:a16="http://schemas.microsoft.com/office/drawing/2014/main" id="{61B42A53-C865-213B-3F80-65BA98D31925}"/>
              </a:ext>
            </a:extLst>
          </p:cNvPr>
          <p:cNvSpPr/>
          <p:nvPr/>
        </p:nvSpPr>
        <p:spPr>
          <a:xfrm>
            <a:off x="3675345" y="2301905"/>
            <a:ext cx="2743200" cy="73152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defRPr sz="1400"/>
            </a:pPr>
            <a:r>
              <a:rPr sz="1400" dirty="0"/>
              <a:t>Senior Debt £15–18m</a:t>
            </a:r>
          </a:p>
          <a:p>
            <a:r>
              <a:rPr dirty="0"/>
              <a:t>Secured on Land, Plant, Cashflows</a:t>
            </a:r>
          </a:p>
        </p:txBody>
      </p:sp>
      <p:sp>
        <p:nvSpPr>
          <p:cNvPr id="5" name="Rectangle 4">
            <a:extLst>
              <a:ext uri="{FF2B5EF4-FFF2-40B4-BE49-F238E27FC236}">
                <a16:creationId xmlns:a16="http://schemas.microsoft.com/office/drawing/2014/main" id="{FD8559F6-1982-7938-85D6-7DA7C36D07EC}"/>
              </a:ext>
            </a:extLst>
          </p:cNvPr>
          <p:cNvSpPr/>
          <p:nvPr/>
        </p:nvSpPr>
        <p:spPr>
          <a:xfrm>
            <a:off x="6561550" y="3599791"/>
            <a:ext cx="2743200" cy="731520"/>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defRPr sz="1400"/>
            </a:pPr>
            <a:r>
              <a:rPr sz="1400" dirty="0"/>
              <a:t>Convertible Debt £15m</a:t>
            </a:r>
          </a:p>
          <a:p>
            <a:r>
              <a:rPr dirty="0"/>
              <a:t>Reactor Rollout – ESG/Growth Funds</a:t>
            </a:r>
          </a:p>
        </p:txBody>
      </p:sp>
      <p:sp>
        <p:nvSpPr>
          <p:cNvPr id="6" name="TextBox 5">
            <a:extLst>
              <a:ext uri="{FF2B5EF4-FFF2-40B4-BE49-F238E27FC236}">
                <a16:creationId xmlns:a16="http://schemas.microsoft.com/office/drawing/2014/main" id="{78743CBE-7A5D-2412-8512-2CCC76357160}"/>
              </a:ext>
            </a:extLst>
          </p:cNvPr>
          <p:cNvSpPr txBox="1"/>
          <p:nvPr/>
        </p:nvSpPr>
        <p:spPr>
          <a:xfrm>
            <a:off x="626301" y="4972833"/>
            <a:ext cx="5799551" cy="1169551"/>
          </a:xfrm>
          <a:prstGeom prst="rect">
            <a:avLst/>
          </a:prstGeom>
          <a:noFill/>
        </p:spPr>
        <p:txBody>
          <a:bodyPr wrap="square">
            <a:spAutoFit/>
          </a:bodyPr>
          <a:lstStyle/>
          <a:p>
            <a:pPr>
              <a:defRPr sz="1400"/>
            </a:pPr>
            <a:r>
              <a:rPr sz="1400" dirty="0">
                <a:solidFill>
                  <a:schemeClr val="bg1"/>
                </a:solidFill>
                <a:latin typeface="Montserrat" pitchFamily="2" charset="77"/>
              </a:rPr>
              <a:t>Servicing:</a:t>
            </a:r>
          </a:p>
          <a:p>
            <a:pPr>
              <a:defRPr sz="1400"/>
            </a:pPr>
            <a:r>
              <a:rPr sz="1400" dirty="0">
                <a:solidFill>
                  <a:schemeClr val="bg1"/>
                </a:solidFill>
                <a:latin typeface="Montserrat" pitchFamily="2" charset="77"/>
              </a:rPr>
              <a:t>• Anchor business (~£6m EBITDA) supports senior debt.</a:t>
            </a:r>
          </a:p>
          <a:p>
            <a:pPr>
              <a:defRPr sz="1400"/>
            </a:pPr>
            <a:r>
              <a:rPr sz="1400" dirty="0">
                <a:solidFill>
                  <a:schemeClr val="bg1"/>
                </a:solidFill>
                <a:latin typeface="Montserrat" pitchFamily="2" charset="77"/>
              </a:rPr>
              <a:t>• Convertible debt serviced by incremental EBITDA (~£26m from 6 reactors).</a:t>
            </a:r>
          </a:p>
          <a:p>
            <a:pPr>
              <a:defRPr sz="1400"/>
            </a:pPr>
            <a:r>
              <a:rPr sz="1400" dirty="0">
                <a:solidFill>
                  <a:schemeClr val="bg1"/>
                </a:solidFill>
                <a:latin typeface="Montserrat" pitchFamily="2" charset="77"/>
              </a:rPr>
              <a:t>• Equity provides risk buffer and upside participation.</a:t>
            </a:r>
          </a:p>
        </p:txBody>
      </p:sp>
    </p:spTree>
    <p:extLst>
      <p:ext uri="{BB962C8B-B14F-4D97-AF65-F5344CB8AC3E}">
        <p14:creationId xmlns:p14="http://schemas.microsoft.com/office/powerpoint/2010/main" val="1829389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625775-0173-112D-EAAA-600A9F4F11FE}"/>
              </a:ext>
            </a:extLst>
          </p:cNvPr>
          <p:cNvPicPr>
            <a:picLocks noChangeAspect="1"/>
          </p:cNvPicPr>
          <p:nvPr/>
        </p:nvPicPr>
        <p:blipFill>
          <a:blip r:embed="rId2"/>
          <a:stretch>
            <a:fillRect/>
          </a:stretch>
        </p:blipFill>
        <p:spPr>
          <a:xfrm>
            <a:off x="991644" y="1526999"/>
            <a:ext cx="7772400" cy="3886200"/>
          </a:xfrm>
          <a:prstGeom prst="rect">
            <a:avLst/>
          </a:prstGeom>
        </p:spPr>
      </p:pic>
      <p:sp>
        <p:nvSpPr>
          <p:cNvPr id="3" name="Title 2">
            <a:extLst>
              <a:ext uri="{FF2B5EF4-FFF2-40B4-BE49-F238E27FC236}">
                <a16:creationId xmlns:a16="http://schemas.microsoft.com/office/drawing/2014/main" id="{A7083BD0-1B53-CAC9-F3DE-E069E32190F0}"/>
              </a:ext>
            </a:extLst>
          </p:cNvPr>
          <p:cNvSpPr>
            <a:spLocks noGrp="1"/>
          </p:cNvSpPr>
          <p:nvPr>
            <p:ph type="title"/>
          </p:nvPr>
        </p:nvSpPr>
        <p:spPr>
          <a:xfrm>
            <a:off x="175365" y="739062"/>
            <a:ext cx="9317468" cy="622903"/>
          </a:xfrm>
        </p:spPr>
        <p:txBody>
          <a:bodyPr/>
          <a:lstStyle/>
          <a:p>
            <a:r>
              <a:rPr lang="en-AU" dirty="0"/>
              <a:t>Three-Step Strategy Timeline </a:t>
            </a:r>
            <a:br>
              <a:rPr lang="en-AU" dirty="0"/>
            </a:br>
            <a:r>
              <a:rPr lang="en-AU" dirty="0"/>
              <a:t>Phase 1	</a:t>
            </a:r>
            <a:br>
              <a:rPr lang="en-AU" dirty="0"/>
            </a:br>
            <a:endParaRPr lang="en-US" dirty="0"/>
          </a:p>
        </p:txBody>
      </p:sp>
    </p:spTree>
    <p:extLst>
      <p:ext uri="{BB962C8B-B14F-4D97-AF65-F5344CB8AC3E}">
        <p14:creationId xmlns:p14="http://schemas.microsoft.com/office/powerpoint/2010/main" val="207437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6542F-0E41-5534-EC77-F3192466782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19B8D62-CF11-A118-FF8F-588D061B2BD9}"/>
              </a:ext>
            </a:extLst>
          </p:cNvPr>
          <p:cNvSpPr>
            <a:spLocks noGrp="1"/>
          </p:cNvSpPr>
          <p:nvPr>
            <p:ph type="title"/>
          </p:nvPr>
        </p:nvSpPr>
        <p:spPr>
          <a:xfrm>
            <a:off x="415922" y="896478"/>
            <a:ext cx="9074153" cy="338554"/>
          </a:xfrm>
        </p:spPr>
        <p:txBody>
          <a:bodyPr/>
          <a:lstStyle/>
          <a:p>
            <a:pPr>
              <a:spcBef>
                <a:spcPts val="375"/>
              </a:spcBef>
              <a:spcAft>
                <a:spcPts val="375"/>
              </a:spcAft>
            </a:pPr>
            <a:r>
              <a:rPr lang="en-AU" b="1" dirty="0"/>
              <a:t>Industrial and Landfill Waste Plan:</a:t>
            </a:r>
            <a:br>
              <a:rPr lang="en-AU" b="1" dirty="0"/>
            </a:br>
            <a:br>
              <a:rPr lang="en-AU" b="1" dirty="0"/>
            </a:br>
            <a:endParaRPr lang="en-AU" dirty="0"/>
          </a:p>
        </p:txBody>
      </p:sp>
      <p:sp>
        <p:nvSpPr>
          <p:cNvPr id="2" name="Rectangle 1">
            <a:extLst>
              <a:ext uri="{FF2B5EF4-FFF2-40B4-BE49-F238E27FC236}">
                <a16:creationId xmlns:a16="http://schemas.microsoft.com/office/drawing/2014/main" id="{8C56277C-44DA-D701-37A9-AB017CEF12FD}"/>
              </a:ext>
            </a:extLst>
          </p:cNvPr>
          <p:cNvSpPr/>
          <p:nvPr/>
        </p:nvSpPr>
        <p:spPr>
          <a:xfrm>
            <a:off x="295789" y="2054268"/>
            <a:ext cx="4219060" cy="48037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spcBef>
                <a:spcPts val="375"/>
              </a:spcBef>
              <a:spcAft>
                <a:spcPts val="375"/>
              </a:spcAft>
              <a:buNone/>
            </a:pPr>
            <a:r>
              <a:rPr lang="en-AU" sz="1400" b="1" dirty="0">
                <a:latin typeface="Montserrat" pitchFamily="2" charset="77"/>
              </a:rPr>
              <a:t>Phase 2: Industrial Deployment</a:t>
            </a:r>
            <a:endParaRPr lang="en-AU" sz="1400" dirty="0">
              <a:latin typeface="Montserrat" pitchFamily="2" charset="77"/>
            </a:endParaRPr>
          </a:p>
          <a:p>
            <a:pPr>
              <a:spcBef>
                <a:spcPts val="375"/>
              </a:spcBef>
              <a:spcAft>
                <a:spcPts val="375"/>
              </a:spcAft>
              <a:buFont typeface="Arial" panose="020B0604020202020204" pitchFamily="34" charset="0"/>
              <a:buChar char="•"/>
            </a:pPr>
            <a:r>
              <a:rPr lang="en-AU" sz="1400" dirty="0">
                <a:latin typeface="Montserrat" pitchFamily="2" charset="77"/>
              </a:rPr>
              <a:t>Lease industrial waste sites (20-year terms) with grid connection</a:t>
            </a:r>
          </a:p>
          <a:p>
            <a:pPr>
              <a:spcBef>
                <a:spcPts val="375"/>
              </a:spcBef>
              <a:spcAft>
                <a:spcPts val="375"/>
              </a:spcAft>
              <a:buFont typeface="Arial" panose="020B0604020202020204" pitchFamily="34" charset="0"/>
              <a:buChar char="•"/>
            </a:pPr>
            <a:r>
              <a:rPr lang="en-AU" sz="1400" dirty="0">
                <a:latin typeface="Montserrat" pitchFamily="2" charset="77"/>
              </a:rPr>
              <a:t>Local Authority permitting under </a:t>
            </a:r>
            <a:r>
              <a:rPr lang="en-AU" sz="1400" b="1" dirty="0">
                <a:latin typeface="Montserrat" pitchFamily="2" charset="77"/>
              </a:rPr>
              <a:t>SWIP (~6 months)</a:t>
            </a:r>
            <a:endParaRPr lang="en-AU" sz="1400" dirty="0">
              <a:latin typeface="Montserrat" pitchFamily="2" charset="77"/>
            </a:endParaRPr>
          </a:p>
          <a:p>
            <a:pPr>
              <a:spcBef>
                <a:spcPts val="375"/>
              </a:spcBef>
              <a:spcAft>
                <a:spcPts val="375"/>
              </a:spcAft>
              <a:buFont typeface="Arial" panose="020B0604020202020204" pitchFamily="34" charset="0"/>
              <a:buChar char="•"/>
            </a:pPr>
            <a:r>
              <a:rPr lang="en-AU" sz="1400" dirty="0">
                <a:latin typeface="Montserrat" pitchFamily="2" charset="77"/>
              </a:rPr>
              <a:t>Install &amp; commission </a:t>
            </a:r>
            <a:r>
              <a:rPr lang="en-AU" sz="1400" b="1" dirty="0">
                <a:latin typeface="Montserrat" pitchFamily="2" charset="77"/>
              </a:rPr>
              <a:t>3t/h WCP unit</a:t>
            </a:r>
            <a:r>
              <a:rPr lang="en-AU" sz="1400" dirty="0">
                <a:latin typeface="Montserrat" pitchFamily="2" charset="77"/>
              </a:rPr>
              <a:t>; monitor performance over 6 months</a:t>
            </a:r>
          </a:p>
          <a:p>
            <a:pPr>
              <a:spcBef>
                <a:spcPts val="375"/>
              </a:spcBef>
              <a:spcAft>
                <a:spcPts val="375"/>
              </a:spcAft>
              <a:buFont typeface="Arial" panose="020B0604020202020204" pitchFamily="34" charset="0"/>
              <a:buChar char="•"/>
            </a:pPr>
            <a:r>
              <a:rPr lang="en-AU" sz="1400" dirty="0">
                <a:latin typeface="Montserrat" pitchFamily="2" charset="77"/>
              </a:rPr>
              <a:t>Secure rollover feed stock and offtake contracts:</a:t>
            </a:r>
          </a:p>
          <a:p>
            <a:pPr>
              <a:spcBef>
                <a:spcPts val="375"/>
              </a:spcBef>
              <a:spcAft>
                <a:spcPts val="375"/>
              </a:spcAft>
              <a:buFont typeface="Arial" panose="020B0604020202020204" pitchFamily="34" charset="0"/>
              <a:buChar char="•"/>
            </a:pPr>
            <a:r>
              <a:rPr lang="en-AU" sz="1400" dirty="0">
                <a:latin typeface="Montserrat" pitchFamily="2" charset="77"/>
              </a:rPr>
              <a:t>Add 5 further units consecutively (1 per month)</a:t>
            </a:r>
          </a:p>
          <a:p>
            <a:pPr>
              <a:spcBef>
                <a:spcPts val="375"/>
              </a:spcBef>
              <a:spcAft>
                <a:spcPts val="375"/>
              </a:spcAft>
              <a:buFont typeface="Arial" panose="020B0604020202020204" pitchFamily="34" charset="0"/>
              <a:buChar char="•"/>
            </a:pPr>
            <a:r>
              <a:rPr lang="en-AU" sz="1400" b="1" dirty="0">
                <a:latin typeface="Montserrat" pitchFamily="2" charset="77"/>
              </a:rPr>
              <a:t>6 sites → £35m annual revenue (20% biochar yield)</a:t>
            </a:r>
            <a:endParaRPr lang="en-AU" sz="1400" dirty="0">
              <a:latin typeface="Montserrat" pitchFamily="2" charset="77"/>
            </a:endParaRPr>
          </a:p>
          <a:p>
            <a:pPr>
              <a:spcBef>
                <a:spcPts val="375"/>
              </a:spcBef>
              <a:spcAft>
                <a:spcPts val="375"/>
              </a:spcAft>
              <a:buFont typeface="Arial" panose="020B0604020202020204" pitchFamily="34" charset="0"/>
              <a:buChar char="•"/>
            </a:pPr>
            <a:r>
              <a:rPr lang="en-AU" sz="1400" dirty="0">
                <a:latin typeface="Montserrat" pitchFamily="2" charset="77"/>
              </a:rPr>
              <a:t>Expansion to 12 and 24 sites → proportional</a:t>
            </a:r>
          </a:p>
          <a:p>
            <a:pPr>
              <a:spcBef>
                <a:spcPts val="375"/>
              </a:spcBef>
              <a:spcAft>
                <a:spcPts val="375"/>
              </a:spcAft>
              <a:buFont typeface="Arial" panose="020B0604020202020204" pitchFamily="34" charset="0"/>
              <a:buChar char="•"/>
            </a:pPr>
            <a:r>
              <a:rPr lang="en-AU" sz="1400" dirty="0">
                <a:latin typeface="Montserrat" pitchFamily="2" charset="77"/>
              </a:rPr>
              <a:t>revenue growth</a:t>
            </a:r>
          </a:p>
          <a:p>
            <a:pPr marL="171450" indent="-171450">
              <a:lnSpc>
                <a:spcPct val="107000"/>
              </a:lnSpc>
              <a:spcAft>
                <a:spcPts val="600"/>
              </a:spcAft>
              <a:buFont typeface="Arial" panose="020B0604020202020204" pitchFamily="34" charset="0"/>
              <a:buChar char="•"/>
            </a:pPr>
            <a:r>
              <a:rPr lang="en-GB" sz="1400" dirty="0">
                <a:latin typeface="Montserrat" pitchFamily="2" charset="77"/>
              </a:rPr>
              <a:t>Industrial sites first (cashflows).</a:t>
            </a:r>
          </a:p>
          <a:p>
            <a:pPr marL="171450" indent="-171450">
              <a:lnSpc>
                <a:spcPct val="107000"/>
              </a:lnSpc>
              <a:spcAft>
                <a:spcPts val="600"/>
              </a:spcAft>
              <a:buFont typeface="Arial" panose="020B0604020202020204" pitchFamily="34" charset="0"/>
              <a:buChar char="•"/>
            </a:pPr>
            <a:r>
              <a:rPr lang="en-US" sz="1400" dirty="0">
                <a:latin typeface="Montserrat" pitchFamily="2" charset="77"/>
              </a:rPr>
              <a:t>Landfill sites later (developer-funded)</a:t>
            </a:r>
            <a:endParaRPr lang="en-GB" sz="1400" dirty="0">
              <a:latin typeface="Montserrat" pitchFamily="2" charset="0"/>
            </a:endParaRPr>
          </a:p>
        </p:txBody>
      </p:sp>
      <p:sp>
        <p:nvSpPr>
          <p:cNvPr id="8" name="Rectangle 7">
            <a:extLst>
              <a:ext uri="{FF2B5EF4-FFF2-40B4-BE49-F238E27FC236}">
                <a16:creationId xmlns:a16="http://schemas.microsoft.com/office/drawing/2014/main" id="{28EC1B08-7DED-44B5-809F-27C3177A6FCD}"/>
              </a:ext>
            </a:extLst>
          </p:cNvPr>
          <p:cNvSpPr/>
          <p:nvPr/>
        </p:nvSpPr>
        <p:spPr>
          <a:xfrm>
            <a:off x="4953000" y="2054267"/>
            <a:ext cx="4342103" cy="35323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spcBef>
                <a:spcPts val="375"/>
              </a:spcBef>
              <a:spcAft>
                <a:spcPts val="375"/>
              </a:spcAft>
              <a:buNone/>
            </a:pPr>
            <a:r>
              <a:rPr lang="en-AU" sz="1400" b="1" dirty="0">
                <a:latin typeface="Montserrat" pitchFamily="2" charset="77"/>
              </a:rPr>
              <a:t>Phase 3: Landfill Reclamation</a:t>
            </a:r>
            <a:endParaRPr lang="en-AU" sz="1400" dirty="0">
              <a:latin typeface="Montserrat" pitchFamily="2" charset="77"/>
            </a:endParaRPr>
          </a:p>
          <a:p>
            <a:pPr>
              <a:spcBef>
                <a:spcPts val="375"/>
              </a:spcBef>
              <a:spcAft>
                <a:spcPts val="375"/>
              </a:spcAft>
              <a:buFont typeface="Arial" panose="020B0604020202020204" pitchFamily="34" charset="0"/>
              <a:buChar char="•"/>
            </a:pPr>
            <a:r>
              <a:rPr lang="en-AU" sz="1400" dirty="0">
                <a:latin typeface="Montserrat" pitchFamily="2" charset="77"/>
              </a:rPr>
              <a:t>GIS dashboard to shortlist capped landfill sites</a:t>
            </a:r>
          </a:p>
          <a:p>
            <a:pPr>
              <a:spcBef>
                <a:spcPts val="375"/>
              </a:spcBef>
              <a:spcAft>
                <a:spcPts val="375"/>
              </a:spcAft>
              <a:buFont typeface="Arial" panose="020B0604020202020204" pitchFamily="34" charset="0"/>
              <a:buChar char="•"/>
            </a:pPr>
            <a:r>
              <a:rPr lang="en-AU" sz="1400" b="1" dirty="0">
                <a:latin typeface="Montserrat" pitchFamily="2" charset="77"/>
              </a:rPr>
              <a:t>Non-invasive site evaluation</a:t>
            </a:r>
            <a:r>
              <a:rPr lang="en-AU" sz="1400" dirty="0">
                <a:latin typeface="Montserrat" pitchFamily="2" charset="77"/>
              </a:rPr>
              <a:t> for emissions, organics &amp; solids</a:t>
            </a:r>
          </a:p>
          <a:p>
            <a:pPr>
              <a:spcBef>
                <a:spcPts val="375"/>
              </a:spcBef>
              <a:spcAft>
                <a:spcPts val="375"/>
              </a:spcAft>
              <a:buFont typeface="Arial" panose="020B0604020202020204" pitchFamily="34" charset="0"/>
              <a:buChar char="•"/>
            </a:pPr>
            <a:r>
              <a:rPr lang="en-AU" sz="1400" dirty="0">
                <a:latin typeface="Montserrat" pitchFamily="2" charset="77"/>
              </a:rPr>
              <a:t>Local Authority planning &amp; permitting under controlled pathways</a:t>
            </a:r>
          </a:p>
          <a:p>
            <a:pPr>
              <a:spcBef>
                <a:spcPts val="375"/>
              </a:spcBef>
              <a:spcAft>
                <a:spcPts val="375"/>
              </a:spcAft>
              <a:buFont typeface="Arial" panose="020B0604020202020204" pitchFamily="34" charset="0"/>
              <a:buChar char="•"/>
            </a:pPr>
            <a:r>
              <a:rPr lang="en-AU" sz="1400" dirty="0">
                <a:latin typeface="Montserrat" pitchFamily="2" charset="77"/>
              </a:rPr>
              <a:t>Prioritise </a:t>
            </a:r>
            <a:r>
              <a:rPr lang="en-AU" sz="1400" b="1" dirty="0">
                <a:latin typeface="Montserrat" pitchFamily="2" charset="77"/>
              </a:rPr>
              <a:t>brownfield sites near residential areas</a:t>
            </a:r>
            <a:endParaRPr lang="en-AU" sz="1400" dirty="0">
              <a:latin typeface="Montserrat" pitchFamily="2" charset="77"/>
            </a:endParaRPr>
          </a:p>
          <a:p>
            <a:pPr>
              <a:spcBef>
                <a:spcPts val="375"/>
              </a:spcBef>
              <a:spcAft>
                <a:spcPts val="375"/>
              </a:spcAft>
              <a:buFont typeface="Arial" panose="020B0604020202020204" pitchFamily="34" charset="0"/>
              <a:buChar char="•"/>
            </a:pPr>
            <a:r>
              <a:rPr lang="en-AU" sz="1400" b="1" dirty="0">
                <a:latin typeface="Montserrat" pitchFamily="2" charset="77"/>
              </a:rPr>
              <a:t>3-year cycle</a:t>
            </a:r>
            <a:r>
              <a:rPr lang="en-AU" sz="1400" dirty="0">
                <a:latin typeface="Montserrat" pitchFamily="2" charset="77"/>
              </a:rPr>
              <a:t>: excavation → backfill → land ready for redevelopment</a:t>
            </a:r>
          </a:p>
          <a:p>
            <a:pPr>
              <a:spcBef>
                <a:spcPts val="375"/>
              </a:spcBef>
              <a:spcAft>
                <a:spcPts val="375"/>
              </a:spcAft>
              <a:buFont typeface="Arial" panose="020B0604020202020204" pitchFamily="34" charset="0"/>
              <a:buChar char="•"/>
            </a:pPr>
            <a:r>
              <a:rPr lang="en-AU" sz="1400" dirty="0">
                <a:latin typeface="Montserrat" pitchFamily="2" charset="77"/>
              </a:rPr>
              <a:t>Recover metals, REEs, fuels, biochar &amp; energy</a:t>
            </a:r>
          </a:p>
          <a:p>
            <a:pPr marL="171450" indent="-171450">
              <a:lnSpc>
                <a:spcPct val="107000"/>
              </a:lnSpc>
              <a:spcAft>
                <a:spcPts val="600"/>
              </a:spcAft>
              <a:buFont typeface="Arial" panose="020B0604020202020204" pitchFamily="34" charset="0"/>
              <a:buChar char="•"/>
            </a:pPr>
            <a:endParaRPr lang="en-GB" sz="1200" dirty="0">
              <a:latin typeface="Montserrat" pitchFamily="2" charset="0"/>
            </a:endParaRPr>
          </a:p>
          <a:p>
            <a:pPr>
              <a:lnSpc>
                <a:spcPct val="107000"/>
              </a:lnSpc>
              <a:spcAft>
                <a:spcPts val="600"/>
              </a:spcAft>
            </a:pPr>
            <a:endParaRPr lang="en-GB" sz="1400" dirty="0">
              <a:latin typeface="Montserrat" pitchFamily="2" charset="0"/>
            </a:endParaRPr>
          </a:p>
        </p:txBody>
      </p:sp>
      <p:sp>
        <p:nvSpPr>
          <p:cNvPr id="9" name="Arrow: Pentagon 8">
            <a:extLst>
              <a:ext uri="{FF2B5EF4-FFF2-40B4-BE49-F238E27FC236}">
                <a16:creationId xmlns:a16="http://schemas.microsoft.com/office/drawing/2014/main" id="{0000D787-2734-0277-037E-403D7AD91663}"/>
              </a:ext>
            </a:extLst>
          </p:cNvPr>
          <p:cNvSpPr/>
          <p:nvPr/>
        </p:nvSpPr>
        <p:spPr>
          <a:xfrm>
            <a:off x="4979338" y="896478"/>
            <a:ext cx="4413250" cy="826828"/>
          </a:xfrm>
          <a:prstGeom prst="homePlate">
            <a:avLst>
              <a:gd name="adj" fmla="val 20048"/>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0" rIns="0" bIns="0" rtlCol="0" anchor="ctr"/>
          <a:lstStyle/>
          <a:p>
            <a:pPr>
              <a:lnSpc>
                <a:spcPct val="107000"/>
              </a:lnSpc>
              <a:spcAft>
                <a:spcPts val="600"/>
              </a:spcAft>
            </a:pPr>
            <a:r>
              <a:rPr lang="en-US" sz="1400" dirty="0">
                <a:latin typeface="Montserrat SemiBold" pitchFamily="2" charset="0"/>
              </a:rPr>
              <a:t>Landfill Reclamation Model</a:t>
            </a:r>
            <a:endParaRPr lang="en-GB" sz="1400" dirty="0">
              <a:latin typeface="Montserrat SemiBold" pitchFamily="2" charset="0"/>
            </a:endParaRPr>
          </a:p>
        </p:txBody>
      </p:sp>
      <p:sp>
        <p:nvSpPr>
          <p:cNvPr id="6" name="TextBox 5">
            <a:extLst>
              <a:ext uri="{FF2B5EF4-FFF2-40B4-BE49-F238E27FC236}">
                <a16:creationId xmlns:a16="http://schemas.microsoft.com/office/drawing/2014/main" id="{4E9B5830-74C8-93CC-5CCE-E01BF4E913CC}"/>
              </a:ext>
            </a:extLst>
          </p:cNvPr>
          <p:cNvSpPr txBox="1"/>
          <p:nvPr/>
        </p:nvSpPr>
        <p:spPr>
          <a:xfrm>
            <a:off x="551622" y="187169"/>
            <a:ext cx="4954656" cy="338554"/>
          </a:xfrm>
          <a:prstGeom prst="rect">
            <a:avLst/>
          </a:prstGeom>
          <a:noFill/>
        </p:spPr>
        <p:txBody>
          <a:bodyPr wrap="square">
            <a:spAutoFit/>
          </a:bodyPr>
          <a:lstStyle/>
          <a:p>
            <a:r>
              <a:rPr lang="en-GB" sz="1600" dirty="0">
                <a:latin typeface="Montserrat SemiBold" pitchFamily="2" charset="0"/>
              </a:rPr>
              <a:t>PYROLYSISE LTD</a:t>
            </a:r>
            <a:endParaRPr lang="en-US" dirty="0"/>
          </a:p>
        </p:txBody>
      </p:sp>
      <p:sp>
        <p:nvSpPr>
          <p:cNvPr id="5" name="Arrow: Pentagon 3">
            <a:extLst>
              <a:ext uri="{FF2B5EF4-FFF2-40B4-BE49-F238E27FC236}">
                <a16:creationId xmlns:a16="http://schemas.microsoft.com/office/drawing/2014/main" id="{DAEDA30F-8D4F-3293-439F-792DA8E201F0}"/>
              </a:ext>
            </a:extLst>
          </p:cNvPr>
          <p:cNvSpPr/>
          <p:nvPr/>
        </p:nvSpPr>
        <p:spPr>
          <a:xfrm>
            <a:off x="295789" y="896478"/>
            <a:ext cx="4158993" cy="996105"/>
          </a:xfrm>
          <a:prstGeom prst="homePlate">
            <a:avLst>
              <a:gd name="adj" fmla="val 20048"/>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0" rIns="0" bIns="0" rtlCol="0" anchor="ctr"/>
          <a:lstStyle/>
          <a:p>
            <a:pPr>
              <a:lnSpc>
                <a:spcPct val="107000"/>
              </a:lnSpc>
              <a:spcAft>
                <a:spcPts val="600"/>
              </a:spcAft>
            </a:pPr>
            <a:r>
              <a:rPr lang="en-GB" sz="1400" dirty="0">
                <a:latin typeface="Montserrat SemiBold" pitchFamily="2" charset="0"/>
              </a:rPr>
              <a:t>Industrial Waste sites </a:t>
            </a:r>
            <a:endParaRPr lang="en-GB" sz="1400" dirty="0">
              <a:latin typeface="Montserrat" pitchFamily="2" charset="0"/>
            </a:endParaRPr>
          </a:p>
        </p:txBody>
      </p:sp>
    </p:spTree>
    <p:extLst>
      <p:ext uri="{BB962C8B-B14F-4D97-AF65-F5344CB8AC3E}">
        <p14:creationId xmlns:p14="http://schemas.microsoft.com/office/powerpoint/2010/main" val="3109468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B816D-341E-94A9-C05A-8FCAB1A6396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83B3CF6-95E6-EF97-8C14-1C65FE3CEF69}"/>
              </a:ext>
            </a:extLst>
          </p:cNvPr>
          <p:cNvSpPr>
            <a:spLocks noGrp="1"/>
          </p:cNvSpPr>
          <p:nvPr>
            <p:ph type="body" sz="quarter" idx="10"/>
          </p:nvPr>
        </p:nvSpPr>
        <p:spPr>
          <a:xfrm>
            <a:off x="528464" y="1604996"/>
            <a:ext cx="3904707" cy="1345523"/>
          </a:xfrm>
        </p:spPr>
        <p:txBody>
          <a:bodyPr/>
          <a:lstStyle/>
          <a:p>
            <a:r>
              <a:rPr lang="en-US" dirty="0">
                <a:latin typeface="Montserrat SemiBold" pitchFamily="2" charset="0"/>
              </a:rPr>
              <a:t>Q4 2025:</a:t>
            </a:r>
          </a:p>
          <a:p>
            <a:pPr marL="171450" indent="-171450">
              <a:buFont typeface="Arial" panose="020B0604020202020204" pitchFamily="34" charset="0"/>
              <a:buChar char="•"/>
            </a:pPr>
            <a:r>
              <a:rPr lang="en-US" dirty="0"/>
              <a:t>Secure lease, feedstock, offtakes.</a:t>
            </a:r>
          </a:p>
          <a:p>
            <a:pPr marL="171450" indent="-171450">
              <a:buFont typeface="Arial" panose="020B0604020202020204" pitchFamily="34" charset="0"/>
              <a:buChar char="•"/>
            </a:pPr>
            <a:r>
              <a:rPr lang="en-US" dirty="0"/>
              <a:t>Submit planning &amp; permitting.</a:t>
            </a:r>
          </a:p>
          <a:p>
            <a:pPr marL="171450" indent="-171450">
              <a:buFont typeface="Arial" panose="020B0604020202020204" pitchFamily="34" charset="0"/>
              <a:buChar char="•"/>
            </a:pPr>
            <a:r>
              <a:rPr lang="en-US" dirty="0"/>
              <a:t>Kickoff with manufacturing partners.</a:t>
            </a:r>
          </a:p>
        </p:txBody>
      </p:sp>
      <p:sp>
        <p:nvSpPr>
          <p:cNvPr id="3" name="Title 2">
            <a:extLst>
              <a:ext uri="{FF2B5EF4-FFF2-40B4-BE49-F238E27FC236}">
                <a16:creationId xmlns:a16="http://schemas.microsoft.com/office/drawing/2014/main" id="{8B2E5AE9-271C-F797-C8F2-8A6FE34E298F}"/>
              </a:ext>
            </a:extLst>
          </p:cNvPr>
          <p:cNvSpPr>
            <a:spLocks noGrp="1"/>
          </p:cNvSpPr>
          <p:nvPr>
            <p:ph type="title"/>
          </p:nvPr>
        </p:nvSpPr>
        <p:spPr>
          <a:xfrm>
            <a:off x="528466" y="785447"/>
            <a:ext cx="8964367" cy="457200"/>
          </a:xfrm>
        </p:spPr>
        <p:txBody>
          <a:bodyPr/>
          <a:lstStyle/>
          <a:p>
            <a:r>
              <a:rPr lang="en-US" dirty="0"/>
              <a:t>Phase 2 Industrial Waste Site Roadmap</a:t>
            </a:r>
            <a:endParaRPr lang="en-GB" dirty="0"/>
          </a:p>
        </p:txBody>
      </p:sp>
      <p:sp>
        <p:nvSpPr>
          <p:cNvPr id="6" name="TextBox 5">
            <a:extLst>
              <a:ext uri="{FF2B5EF4-FFF2-40B4-BE49-F238E27FC236}">
                <a16:creationId xmlns:a16="http://schemas.microsoft.com/office/drawing/2014/main" id="{500750AC-7B40-E052-591E-2A6C4B58AA97}"/>
              </a:ext>
            </a:extLst>
          </p:cNvPr>
          <p:cNvSpPr txBox="1"/>
          <p:nvPr/>
        </p:nvSpPr>
        <p:spPr>
          <a:xfrm>
            <a:off x="413167" y="146272"/>
            <a:ext cx="7018817" cy="338554"/>
          </a:xfrm>
          <a:prstGeom prst="rect">
            <a:avLst/>
          </a:prstGeom>
          <a:noFill/>
        </p:spPr>
        <p:txBody>
          <a:bodyPr wrap="square">
            <a:spAutoFit/>
          </a:bodyPr>
          <a:lstStyle/>
          <a:p>
            <a:r>
              <a:rPr lang="en-GB" sz="1600" dirty="0">
                <a:latin typeface="Montserrat SemiBold" pitchFamily="2" charset="0"/>
              </a:rPr>
              <a:t>PYROLYSISE LTD</a:t>
            </a:r>
            <a:endParaRPr lang="en-US" dirty="0"/>
          </a:p>
        </p:txBody>
      </p:sp>
      <p:sp>
        <p:nvSpPr>
          <p:cNvPr id="5" name="Rectangle 4">
            <a:extLst>
              <a:ext uri="{FF2B5EF4-FFF2-40B4-BE49-F238E27FC236}">
                <a16:creationId xmlns:a16="http://schemas.microsoft.com/office/drawing/2014/main" id="{73CCB061-6567-BEF0-27BC-12C77D9FB91D}"/>
              </a:ext>
            </a:extLst>
          </p:cNvPr>
          <p:cNvSpPr/>
          <p:nvPr/>
        </p:nvSpPr>
        <p:spPr>
          <a:xfrm>
            <a:off x="5610225" y="1504950"/>
            <a:ext cx="3882608" cy="346698"/>
          </a:xfrm>
          <a:prstGeom prst="rect">
            <a:avLst/>
          </a:prstGeom>
        </p:spPr>
        <p:txBody>
          <a:bodyPr wrap="square">
            <a:spAutoFit/>
          </a:bodyPr>
          <a:lstStyle/>
          <a:p>
            <a:r>
              <a:rPr lang="en-US" dirty="0"/>
              <a:t>.</a:t>
            </a:r>
          </a:p>
        </p:txBody>
      </p:sp>
      <p:sp>
        <p:nvSpPr>
          <p:cNvPr id="7" name="Text Placeholder 1">
            <a:extLst>
              <a:ext uri="{FF2B5EF4-FFF2-40B4-BE49-F238E27FC236}">
                <a16:creationId xmlns:a16="http://schemas.microsoft.com/office/drawing/2014/main" id="{23F2291C-F4C1-CE7D-5963-86C19270B49A}"/>
              </a:ext>
            </a:extLst>
          </p:cNvPr>
          <p:cNvSpPr txBox="1">
            <a:spLocks/>
          </p:cNvSpPr>
          <p:nvPr/>
        </p:nvSpPr>
        <p:spPr>
          <a:xfrm>
            <a:off x="528464" y="3407719"/>
            <a:ext cx="3775167" cy="1345523"/>
          </a:xfrm>
          <a:prstGeom prst="rect">
            <a:avLst/>
          </a:prstGeom>
        </p:spPr>
        <p:txBody>
          <a:bodyPr vert="horz" lIns="0" tIns="45720" rIns="0" bIns="45720" numCol="1" spcCol="360000" rtlCol="0">
            <a:noAutofit/>
          </a:bodyPr>
          <a:lstStyle>
            <a:lvl1pPr marL="0" indent="0" algn="l" defTabSz="590904" rtl="0" eaLnBrk="1" latinLnBrk="0" hangingPunct="1">
              <a:lnSpc>
                <a:spcPct val="117000"/>
              </a:lnSpc>
              <a:spcBef>
                <a:spcPts val="900"/>
              </a:spcBef>
              <a:buFont typeface="Arial" panose="020B0604020202020204" pitchFamily="34" charset="0"/>
              <a:buNone/>
              <a:defRPr sz="1200" kern="1200" baseline="0">
                <a:solidFill>
                  <a:schemeClr val="bg1"/>
                </a:solidFill>
                <a:latin typeface="Montserrat" pitchFamily="2" charset="0"/>
                <a:ea typeface="Open Sans" panose="020B0606030504020204" pitchFamily="34" charset="0"/>
                <a:cs typeface="Open Sans" panose="020B0606030504020204" pitchFamily="34" charset="0"/>
              </a:defRPr>
            </a:lvl1pPr>
            <a:lvl2pPr marL="476157" indent="-139303" algn="l" defTabSz="590904" rtl="0" eaLnBrk="1" latinLnBrk="0" hangingPunct="1">
              <a:lnSpc>
                <a:spcPct val="117000"/>
              </a:lnSpc>
              <a:spcBef>
                <a:spcPts val="900"/>
              </a:spcBef>
              <a:buFont typeface="Agenda Light" panose="02000603040000020004" pitchFamily="50" charset="0"/>
              <a:buChar char="–"/>
              <a:defRPr sz="1200" kern="1200" baseline="0">
                <a:solidFill>
                  <a:schemeClr val="bg1"/>
                </a:solidFill>
                <a:latin typeface="Montserrat" pitchFamily="2" charset="0"/>
                <a:ea typeface="Open Sans" panose="020B0606030504020204" pitchFamily="34" charset="0"/>
                <a:cs typeface="Open Sans" panose="020B0606030504020204" pitchFamily="34" charset="0"/>
              </a:defRPr>
            </a:lvl2pPr>
            <a:lvl3pPr marL="590904" indent="0" algn="l" defTabSz="590904" rtl="0" eaLnBrk="1" latinLnBrk="0" hangingPunct="1">
              <a:lnSpc>
                <a:spcPct val="117000"/>
              </a:lnSpc>
              <a:spcBef>
                <a:spcPts val="900"/>
              </a:spcBef>
              <a:buFont typeface="Arial" panose="020B0604020202020204" pitchFamily="34" charset="0"/>
              <a:buNone/>
              <a:defRPr sz="1200" kern="1200" baseline="0">
                <a:solidFill>
                  <a:schemeClr val="bg1"/>
                </a:solidFill>
                <a:latin typeface="Montserrat" pitchFamily="2" charset="0"/>
                <a:ea typeface="Open Sans" panose="020B0606030504020204" pitchFamily="34" charset="0"/>
                <a:cs typeface="Open Sans" panose="020B0606030504020204" pitchFamily="34" charset="0"/>
              </a:defRPr>
            </a:lvl3pPr>
            <a:lvl4pPr marL="886356" indent="0" algn="l" defTabSz="590904" rtl="0" eaLnBrk="1" latinLnBrk="0" hangingPunct="1">
              <a:lnSpc>
                <a:spcPct val="117000"/>
              </a:lnSpc>
              <a:spcBef>
                <a:spcPts val="900"/>
              </a:spcBef>
              <a:buFont typeface="Arial" panose="020B0604020202020204" pitchFamily="34" charset="0"/>
              <a:buNone/>
              <a:defRPr sz="1200" kern="1200" baseline="0">
                <a:solidFill>
                  <a:schemeClr val="bg1"/>
                </a:solidFill>
                <a:latin typeface="Montserrat" pitchFamily="2" charset="0"/>
                <a:ea typeface="Open Sans" panose="020B0606030504020204" pitchFamily="34" charset="0"/>
                <a:cs typeface="Open Sans" panose="020B0606030504020204" pitchFamily="34" charset="0"/>
              </a:defRPr>
            </a:lvl4pPr>
            <a:lvl5pPr marL="1181808" indent="0" algn="l" defTabSz="590904" rtl="0" eaLnBrk="1" latinLnBrk="0" hangingPunct="1">
              <a:lnSpc>
                <a:spcPct val="117000"/>
              </a:lnSpc>
              <a:spcBef>
                <a:spcPts val="900"/>
              </a:spcBef>
              <a:buFont typeface="Arial" panose="020B0604020202020204" pitchFamily="34" charset="0"/>
              <a:buNone/>
              <a:defRPr sz="1200" kern="1200" baseline="0">
                <a:solidFill>
                  <a:schemeClr val="bg1"/>
                </a:solidFill>
                <a:latin typeface="Montserrat" pitchFamily="2" charset="0"/>
                <a:ea typeface="Open Sans" panose="020B0606030504020204" pitchFamily="34" charset="0"/>
                <a:cs typeface="Open Sans" panose="020B0606030504020204" pitchFamily="34" charset="0"/>
              </a:defRPr>
            </a:lvl5pPr>
            <a:lvl6pPr marL="1624987" indent="-147726" algn="l" defTabSz="590904" rtl="0" eaLnBrk="1" latinLnBrk="0" hangingPunct="1">
              <a:lnSpc>
                <a:spcPct val="90000"/>
              </a:lnSpc>
              <a:spcBef>
                <a:spcPts val="323"/>
              </a:spcBef>
              <a:buFont typeface="Arial" panose="020B0604020202020204" pitchFamily="34" charset="0"/>
              <a:buChar char="•"/>
              <a:defRPr sz="1164" kern="1200">
                <a:solidFill>
                  <a:schemeClr val="tx1"/>
                </a:solidFill>
                <a:latin typeface="+mn-lt"/>
                <a:ea typeface="+mn-ea"/>
                <a:cs typeface="+mn-cs"/>
              </a:defRPr>
            </a:lvl6pPr>
            <a:lvl7pPr marL="1920440" indent="-147726" algn="l" defTabSz="590904" rtl="0" eaLnBrk="1" latinLnBrk="0" hangingPunct="1">
              <a:lnSpc>
                <a:spcPct val="90000"/>
              </a:lnSpc>
              <a:spcBef>
                <a:spcPts val="323"/>
              </a:spcBef>
              <a:buFont typeface="Arial" panose="020B0604020202020204" pitchFamily="34" charset="0"/>
              <a:buChar char="•"/>
              <a:defRPr sz="1164" kern="1200">
                <a:solidFill>
                  <a:schemeClr val="tx1"/>
                </a:solidFill>
                <a:latin typeface="+mn-lt"/>
                <a:ea typeface="+mn-ea"/>
                <a:cs typeface="+mn-cs"/>
              </a:defRPr>
            </a:lvl7pPr>
            <a:lvl8pPr marL="2215891" indent="-147726" algn="l" defTabSz="590904" rtl="0" eaLnBrk="1" latinLnBrk="0" hangingPunct="1">
              <a:lnSpc>
                <a:spcPct val="90000"/>
              </a:lnSpc>
              <a:spcBef>
                <a:spcPts val="323"/>
              </a:spcBef>
              <a:buFont typeface="Arial" panose="020B0604020202020204" pitchFamily="34" charset="0"/>
              <a:buChar char="•"/>
              <a:defRPr sz="1164" kern="1200">
                <a:solidFill>
                  <a:schemeClr val="tx1"/>
                </a:solidFill>
                <a:latin typeface="+mn-lt"/>
                <a:ea typeface="+mn-ea"/>
                <a:cs typeface="+mn-cs"/>
              </a:defRPr>
            </a:lvl8pPr>
            <a:lvl9pPr marL="2511343" indent="-147726" algn="l" defTabSz="590904" rtl="0" eaLnBrk="1" latinLnBrk="0" hangingPunct="1">
              <a:lnSpc>
                <a:spcPct val="90000"/>
              </a:lnSpc>
              <a:spcBef>
                <a:spcPts val="323"/>
              </a:spcBef>
              <a:buFont typeface="Arial" panose="020B0604020202020204" pitchFamily="34" charset="0"/>
              <a:buChar char="•"/>
              <a:defRPr sz="1164" kern="1200">
                <a:solidFill>
                  <a:schemeClr val="tx1"/>
                </a:solidFill>
                <a:latin typeface="+mn-lt"/>
                <a:ea typeface="+mn-ea"/>
                <a:cs typeface="+mn-cs"/>
              </a:defRPr>
            </a:lvl9pPr>
          </a:lstStyle>
          <a:p>
            <a:r>
              <a:rPr lang="en-US" dirty="0">
                <a:latin typeface="Montserrat SemiBold" pitchFamily="2" charset="0"/>
              </a:rPr>
              <a:t>Q1 2026:</a:t>
            </a:r>
          </a:p>
          <a:p>
            <a:pPr marL="171450" indent="-171450">
              <a:buFont typeface="Arial" panose="020B0604020202020204" pitchFamily="34" charset="0"/>
              <a:buChar char="•"/>
            </a:pPr>
            <a:r>
              <a:rPr lang="en-US" dirty="0"/>
              <a:t>Site prep &amp; groundworks.</a:t>
            </a:r>
          </a:p>
          <a:p>
            <a:pPr marL="171450" indent="-171450">
              <a:buFont typeface="Arial" panose="020B0604020202020204" pitchFamily="34" charset="0"/>
              <a:buChar char="•"/>
            </a:pPr>
            <a:r>
              <a:rPr lang="en-US" dirty="0"/>
              <a:t>Procure under EPC.</a:t>
            </a:r>
          </a:p>
          <a:p>
            <a:pPr marL="171450" indent="-171450">
              <a:buFont typeface="Arial" panose="020B0604020202020204" pitchFamily="34" charset="0"/>
              <a:buChar char="•"/>
            </a:pPr>
            <a:r>
              <a:rPr lang="en-US" dirty="0"/>
              <a:t>Source ancillary equipment (EPCM).</a:t>
            </a:r>
          </a:p>
        </p:txBody>
      </p:sp>
      <p:sp>
        <p:nvSpPr>
          <p:cNvPr id="8" name="Text Placeholder 1">
            <a:extLst>
              <a:ext uri="{FF2B5EF4-FFF2-40B4-BE49-F238E27FC236}">
                <a16:creationId xmlns:a16="http://schemas.microsoft.com/office/drawing/2014/main" id="{B5F0B817-E779-BA7B-A969-AD1BEC7C6078}"/>
              </a:ext>
            </a:extLst>
          </p:cNvPr>
          <p:cNvSpPr txBox="1">
            <a:spLocks/>
          </p:cNvSpPr>
          <p:nvPr/>
        </p:nvSpPr>
        <p:spPr>
          <a:xfrm>
            <a:off x="528464" y="5205713"/>
            <a:ext cx="3958046" cy="1026801"/>
          </a:xfrm>
          <a:prstGeom prst="rect">
            <a:avLst/>
          </a:prstGeom>
        </p:spPr>
        <p:txBody>
          <a:bodyPr vert="horz" lIns="0" tIns="45720" rIns="0" bIns="45720" numCol="1" spcCol="360000" rtlCol="0">
            <a:noAutofit/>
          </a:bodyPr>
          <a:lstStyle>
            <a:lvl1pPr marL="0" indent="0" algn="l" defTabSz="590904" rtl="0" eaLnBrk="1" latinLnBrk="0" hangingPunct="1">
              <a:lnSpc>
                <a:spcPct val="117000"/>
              </a:lnSpc>
              <a:spcBef>
                <a:spcPts val="900"/>
              </a:spcBef>
              <a:buFont typeface="Arial" panose="020B0604020202020204" pitchFamily="34" charset="0"/>
              <a:buNone/>
              <a:defRPr sz="1200" kern="1200" baseline="0">
                <a:solidFill>
                  <a:schemeClr val="bg1"/>
                </a:solidFill>
                <a:latin typeface="Montserrat" pitchFamily="2" charset="0"/>
                <a:ea typeface="Open Sans" panose="020B0606030504020204" pitchFamily="34" charset="0"/>
                <a:cs typeface="Open Sans" panose="020B0606030504020204" pitchFamily="34" charset="0"/>
              </a:defRPr>
            </a:lvl1pPr>
            <a:lvl2pPr marL="476157" indent="-139303" algn="l" defTabSz="590904" rtl="0" eaLnBrk="1" latinLnBrk="0" hangingPunct="1">
              <a:lnSpc>
                <a:spcPct val="117000"/>
              </a:lnSpc>
              <a:spcBef>
                <a:spcPts val="900"/>
              </a:spcBef>
              <a:buFont typeface="Agenda Light" panose="02000603040000020004" pitchFamily="50" charset="0"/>
              <a:buChar char="–"/>
              <a:defRPr sz="1200" kern="1200" baseline="0">
                <a:solidFill>
                  <a:schemeClr val="bg1"/>
                </a:solidFill>
                <a:latin typeface="Montserrat" pitchFamily="2" charset="0"/>
                <a:ea typeface="Open Sans" panose="020B0606030504020204" pitchFamily="34" charset="0"/>
                <a:cs typeface="Open Sans" panose="020B0606030504020204" pitchFamily="34" charset="0"/>
              </a:defRPr>
            </a:lvl2pPr>
            <a:lvl3pPr marL="590904" indent="0" algn="l" defTabSz="590904" rtl="0" eaLnBrk="1" latinLnBrk="0" hangingPunct="1">
              <a:lnSpc>
                <a:spcPct val="117000"/>
              </a:lnSpc>
              <a:spcBef>
                <a:spcPts val="900"/>
              </a:spcBef>
              <a:buFont typeface="Arial" panose="020B0604020202020204" pitchFamily="34" charset="0"/>
              <a:buNone/>
              <a:defRPr sz="1200" kern="1200" baseline="0">
                <a:solidFill>
                  <a:schemeClr val="bg1"/>
                </a:solidFill>
                <a:latin typeface="Montserrat" pitchFamily="2" charset="0"/>
                <a:ea typeface="Open Sans" panose="020B0606030504020204" pitchFamily="34" charset="0"/>
                <a:cs typeface="Open Sans" panose="020B0606030504020204" pitchFamily="34" charset="0"/>
              </a:defRPr>
            </a:lvl3pPr>
            <a:lvl4pPr marL="886356" indent="0" algn="l" defTabSz="590904" rtl="0" eaLnBrk="1" latinLnBrk="0" hangingPunct="1">
              <a:lnSpc>
                <a:spcPct val="117000"/>
              </a:lnSpc>
              <a:spcBef>
                <a:spcPts val="900"/>
              </a:spcBef>
              <a:buFont typeface="Arial" panose="020B0604020202020204" pitchFamily="34" charset="0"/>
              <a:buNone/>
              <a:defRPr sz="1200" kern="1200" baseline="0">
                <a:solidFill>
                  <a:schemeClr val="bg1"/>
                </a:solidFill>
                <a:latin typeface="Montserrat" pitchFamily="2" charset="0"/>
                <a:ea typeface="Open Sans" panose="020B0606030504020204" pitchFamily="34" charset="0"/>
                <a:cs typeface="Open Sans" panose="020B0606030504020204" pitchFamily="34" charset="0"/>
              </a:defRPr>
            </a:lvl4pPr>
            <a:lvl5pPr marL="1181808" indent="0" algn="l" defTabSz="590904" rtl="0" eaLnBrk="1" latinLnBrk="0" hangingPunct="1">
              <a:lnSpc>
                <a:spcPct val="117000"/>
              </a:lnSpc>
              <a:spcBef>
                <a:spcPts val="900"/>
              </a:spcBef>
              <a:buFont typeface="Arial" panose="020B0604020202020204" pitchFamily="34" charset="0"/>
              <a:buNone/>
              <a:defRPr sz="1200" kern="1200" baseline="0">
                <a:solidFill>
                  <a:schemeClr val="bg1"/>
                </a:solidFill>
                <a:latin typeface="Montserrat" pitchFamily="2" charset="0"/>
                <a:ea typeface="Open Sans" panose="020B0606030504020204" pitchFamily="34" charset="0"/>
                <a:cs typeface="Open Sans" panose="020B0606030504020204" pitchFamily="34" charset="0"/>
              </a:defRPr>
            </a:lvl5pPr>
            <a:lvl6pPr marL="1624987" indent="-147726" algn="l" defTabSz="590904" rtl="0" eaLnBrk="1" latinLnBrk="0" hangingPunct="1">
              <a:lnSpc>
                <a:spcPct val="90000"/>
              </a:lnSpc>
              <a:spcBef>
                <a:spcPts val="323"/>
              </a:spcBef>
              <a:buFont typeface="Arial" panose="020B0604020202020204" pitchFamily="34" charset="0"/>
              <a:buChar char="•"/>
              <a:defRPr sz="1164" kern="1200">
                <a:solidFill>
                  <a:schemeClr val="tx1"/>
                </a:solidFill>
                <a:latin typeface="+mn-lt"/>
                <a:ea typeface="+mn-ea"/>
                <a:cs typeface="+mn-cs"/>
              </a:defRPr>
            </a:lvl6pPr>
            <a:lvl7pPr marL="1920440" indent="-147726" algn="l" defTabSz="590904" rtl="0" eaLnBrk="1" latinLnBrk="0" hangingPunct="1">
              <a:lnSpc>
                <a:spcPct val="90000"/>
              </a:lnSpc>
              <a:spcBef>
                <a:spcPts val="323"/>
              </a:spcBef>
              <a:buFont typeface="Arial" panose="020B0604020202020204" pitchFamily="34" charset="0"/>
              <a:buChar char="•"/>
              <a:defRPr sz="1164" kern="1200">
                <a:solidFill>
                  <a:schemeClr val="tx1"/>
                </a:solidFill>
                <a:latin typeface="+mn-lt"/>
                <a:ea typeface="+mn-ea"/>
                <a:cs typeface="+mn-cs"/>
              </a:defRPr>
            </a:lvl7pPr>
            <a:lvl8pPr marL="2215891" indent="-147726" algn="l" defTabSz="590904" rtl="0" eaLnBrk="1" latinLnBrk="0" hangingPunct="1">
              <a:lnSpc>
                <a:spcPct val="90000"/>
              </a:lnSpc>
              <a:spcBef>
                <a:spcPts val="323"/>
              </a:spcBef>
              <a:buFont typeface="Arial" panose="020B0604020202020204" pitchFamily="34" charset="0"/>
              <a:buChar char="•"/>
              <a:defRPr sz="1164" kern="1200">
                <a:solidFill>
                  <a:schemeClr val="tx1"/>
                </a:solidFill>
                <a:latin typeface="+mn-lt"/>
                <a:ea typeface="+mn-ea"/>
                <a:cs typeface="+mn-cs"/>
              </a:defRPr>
            </a:lvl8pPr>
            <a:lvl9pPr marL="2511343" indent="-147726" algn="l" defTabSz="590904" rtl="0" eaLnBrk="1" latinLnBrk="0" hangingPunct="1">
              <a:lnSpc>
                <a:spcPct val="90000"/>
              </a:lnSpc>
              <a:spcBef>
                <a:spcPts val="323"/>
              </a:spcBef>
              <a:buFont typeface="Arial" panose="020B0604020202020204" pitchFamily="34" charset="0"/>
              <a:buChar char="•"/>
              <a:defRPr sz="1164" kern="1200">
                <a:solidFill>
                  <a:schemeClr val="tx1"/>
                </a:solidFill>
                <a:latin typeface="+mn-lt"/>
                <a:ea typeface="+mn-ea"/>
                <a:cs typeface="+mn-cs"/>
              </a:defRPr>
            </a:lvl9pPr>
          </a:lstStyle>
          <a:p>
            <a:r>
              <a:rPr lang="en-US" dirty="0">
                <a:latin typeface="Montserrat SemiBold" pitchFamily="2" charset="0"/>
              </a:rPr>
              <a:t>Q2 2026:</a:t>
            </a:r>
          </a:p>
          <a:p>
            <a:pPr marL="171450" indent="-171450">
              <a:buFont typeface="Arial" panose="020B0604020202020204" pitchFamily="34" charset="0"/>
              <a:buChar char="•"/>
            </a:pPr>
            <a:r>
              <a:rPr lang="en-US" dirty="0"/>
              <a:t>Install &amp; commission 3t/h plant.</a:t>
            </a:r>
          </a:p>
          <a:p>
            <a:pPr marL="171450" indent="-171450">
              <a:buFont typeface="Arial" panose="020B0604020202020204" pitchFamily="34" charset="0"/>
              <a:buChar char="•"/>
            </a:pPr>
            <a:r>
              <a:rPr lang="en-US" dirty="0"/>
              <a:t>Commission infrastructure.</a:t>
            </a:r>
          </a:p>
        </p:txBody>
      </p:sp>
      <p:sp>
        <p:nvSpPr>
          <p:cNvPr id="9" name="Text Placeholder 1">
            <a:extLst>
              <a:ext uri="{FF2B5EF4-FFF2-40B4-BE49-F238E27FC236}">
                <a16:creationId xmlns:a16="http://schemas.microsoft.com/office/drawing/2014/main" id="{5217CCB4-F5BA-5C7A-9956-AD0B239543D0}"/>
              </a:ext>
            </a:extLst>
          </p:cNvPr>
          <p:cNvSpPr txBox="1">
            <a:spLocks/>
          </p:cNvSpPr>
          <p:nvPr/>
        </p:nvSpPr>
        <p:spPr>
          <a:xfrm>
            <a:off x="4303631" y="1604996"/>
            <a:ext cx="4434059" cy="1026801"/>
          </a:xfrm>
          <a:prstGeom prst="rect">
            <a:avLst/>
          </a:prstGeom>
        </p:spPr>
        <p:txBody>
          <a:bodyPr vert="horz" lIns="0" tIns="45720" rIns="0" bIns="45720" numCol="1" spcCol="360000" rtlCol="0">
            <a:noAutofit/>
          </a:bodyPr>
          <a:lstStyle>
            <a:lvl1pPr marL="0" indent="0" algn="l" defTabSz="590904" rtl="0" eaLnBrk="1" latinLnBrk="0" hangingPunct="1">
              <a:lnSpc>
                <a:spcPct val="117000"/>
              </a:lnSpc>
              <a:spcBef>
                <a:spcPts val="900"/>
              </a:spcBef>
              <a:buFont typeface="Arial" panose="020B0604020202020204" pitchFamily="34" charset="0"/>
              <a:buNone/>
              <a:defRPr sz="1200" kern="1200" baseline="0">
                <a:solidFill>
                  <a:schemeClr val="bg1"/>
                </a:solidFill>
                <a:latin typeface="Montserrat" pitchFamily="2" charset="0"/>
                <a:ea typeface="Open Sans" panose="020B0606030504020204" pitchFamily="34" charset="0"/>
                <a:cs typeface="Open Sans" panose="020B0606030504020204" pitchFamily="34" charset="0"/>
              </a:defRPr>
            </a:lvl1pPr>
            <a:lvl2pPr marL="476157" indent="-139303" algn="l" defTabSz="590904" rtl="0" eaLnBrk="1" latinLnBrk="0" hangingPunct="1">
              <a:lnSpc>
                <a:spcPct val="117000"/>
              </a:lnSpc>
              <a:spcBef>
                <a:spcPts val="900"/>
              </a:spcBef>
              <a:buFont typeface="Agenda Light" panose="02000603040000020004" pitchFamily="50" charset="0"/>
              <a:buChar char="–"/>
              <a:defRPr sz="1200" kern="1200" baseline="0">
                <a:solidFill>
                  <a:schemeClr val="bg1"/>
                </a:solidFill>
                <a:latin typeface="Montserrat" pitchFamily="2" charset="0"/>
                <a:ea typeface="Open Sans" panose="020B0606030504020204" pitchFamily="34" charset="0"/>
                <a:cs typeface="Open Sans" panose="020B0606030504020204" pitchFamily="34" charset="0"/>
              </a:defRPr>
            </a:lvl2pPr>
            <a:lvl3pPr marL="590904" indent="0" algn="l" defTabSz="590904" rtl="0" eaLnBrk="1" latinLnBrk="0" hangingPunct="1">
              <a:lnSpc>
                <a:spcPct val="117000"/>
              </a:lnSpc>
              <a:spcBef>
                <a:spcPts val="900"/>
              </a:spcBef>
              <a:buFont typeface="Arial" panose="020B0604020202020204" pitchFamily="34" charset="0"/>
              <a:buNone/>
              <a:defRPr sz="1200" kern="1200" baseline="0">
                <a:solidFill>
                  <a:schemeClr val="bg1"/>
                </a:solidFill>
                <a:latin typeface="Montserrat" pitchFamily="2" charset="0"/>
                <a:ea typeface="Open Sans" panose="020B0606030504020204" pitchFamily="34" charset="0"/>
                <a:cs typeface="Open Sans" panose="020B0606030504020204" pitchFamily="34" charset="0"/>
              </a:defRPr>
            </a:lvl3pPr>
            <a:lvl4pPr marL="886356" indent="0" algn="l" defTabSz="590904" rtl="0" eaLnBrk="1" latinLnBrk="0" hangingPunct="1">
              <a:lnSpc>
                <a:spcPct val="117000"/>
              </a:lnSpc>
              <a:spcBef>
                <a:spcPts val="900"/>
              </a:spcBef>
              <a:buFont typeface="Arial" panose="020B0604020202020204" pitchFamily="34" charset="0"/>
              <a:buNone/>
              <a:defRPr sz="1200" kern="1200" baseline="0">
                <a:solidFill>
                  <a:schemeClr val="bg1"/>
                </a:solidFill>
                <a:latin typeface="Montserrat" pitchFamily="2" charset="0"/>
                <a:ea typeface="Open Sans" panose="020B0606030504020204" pitchFamily="34" charset="0"/>
                <a:cs typeface="Open Sans" panose="020B0606030504020204" pitchFamily="34" charset="0"/>
              </a:defRPr>
            </a:lvl4pPr>
            <a:lvl5pPr marL="1181808" indent="0" algn="l" defTabSz="590904" rtl="0" eaLnBrk="1" latinLnBrk="0" hangingPunct="1">
              <a:lnSpc>
                <a:spcPct val="117000"/>
              </a:lnSpc>
              <a:spcBef>
                <a:spcPts val="900"/>
              </a:spcBef>
              <a:buFont typeface="Arial" panose="020B0604020202020204" pitchFamily="34" charset="0"/>
              <a:buNone/>
              <a:defRPr sz="1200" kern="1200" baseline="0">
                <a:solidFill>
                  <a:schemeClr val="bg1"/>
                </a:solidFill>
                <a:latin typeface="Montserrat" pitchFamily="2" charset="0"/>
                <a:ea typeface="Open Sans" panose="020B0606030504020204" pitchFamily="34" charset="0"/>
                <a:cs typeface="Open Sans" panose="020B0606030504020204" pitchFamily="34" charset="0"/>
              </a:defRPr>
            </a:lvl5pPr>
            <a:lvl6pPr marL="1624987" indent="-147726" algn="l" defTabSz="590904" rtl="0" eaLnBrk="1" latinLnBrk="0" hangingPunct="1">
              <a:lnSpc>
                <a:spcPct val="90000"/>
              </a:lnSpc>
              <a:spcBef>
                <a:spcPts val="323"/>
              </a:spcBef>
              <a:buFont typeface="Arial" panose="020B0604020202020204" pitchFamily="34" charset="0"/>
              <a:buChar char="•"/>
              <a:defRPr sz="1164" kern="1200">
                <a:solidFill>
                  <a:schemeClr val="tx1"/>
                </a:solidFill>
                <a:latin typeface="+mn-lt"/>
                <a:ea typeface="+mn-ea"/>
                <a:cs typeface="+mn-cs"/>
              </a:defRPr>
            </a:lvl6pPr>
            <a:lvl7pPr marL="1920440" indent="-147726" algn="l" defTabSz="590904" rtl="0" eaLnBrk="1" latinLnBrk="0" hangingPunct="1">
              <a:lnSpc>
                <a:spcPct val="90000"/>
              </a:lnSpc>
              <a:spcBef>
                <a:spcPts val="323"/>
              </a:spcBef>
              <a:buFont typeface="Arial" panose="020B0604020202020204" pitchFamily="34" charset="0"/>
              <a:buChar char="•"/>
              <a:defRPr sz="1164" kern="1200">
                <a:solidFill>
                  <a:schemeClr val="tx1"/>
                </a:solidFill>
                <a:latin typeface="+mn-lt"/>
                <a:ea typeface="+mn-ea"/>
                <a:cs typeface="+mn-cs"/>
              </a:defRPr>
            </a:lvl7pPr>
            <a:lvl8pPr marL="2215891" indent="-147726" algn="l" defTabSz="590904" rtl="0" eaLnBrk="1" latinLnBrk="0" hangingPunct="1">
              <a:lnSpc>
                <a:spcPct val="90000"/>
              </a:lnSpc>
              <a:spcBef>
                <a:spcPts val="323"/>
              </a:spcBef>
              <a:buFont typeface="Arial" panose="020B0604020202020204" pitchFamily="34" charset="0"/>
              <a:buChar char="•"/>
              <a:defRPr sz="1164" kern="1200">
                <a:solidFill>
                  <a:schemeClr val="tx1"/>
                </a:solidFill>
                <a:latin typeface="+mn-lt"/>
                <a:ea typeface="+mn-ea"/>
                <a:cs typeface="+mn-cs"/>
              </a:defRPr>
            </a:lvl8pPr>
            <a:lvl9pPr marL="2511343" indent="-147726" algn="l" defTabSz="590904" rtl="0" eaLnBrk="1" latinLnBrk="0" hangingPunct="1">
              <a:lnSpc>
                <a:spcPct val="90000"/>
              </a:lnSpc>
              <a:spcBef>
                <a:spcPts val="323"/>
              </a:spcBef>
              <a:buFont typeface="Arial" panose="020B0604020202020204" pitchFamily="34" charset="0"/>
              <a:buChar char="•"/>
              <a:defRPr sz="1164" kern="1200">
                <a:solidFill>
                  <a:schemeClr val="tx1"/>
                </a:solidFill>
                <a:latin typeface="+mn-lt"/>
                <a:ea typeface="+mn-ea"/>
                <a:cs typeface="+mn-cs"/>
              </a:defRPr>
            </a:lvl9pPr>
          </a:lstStyle>
          <a:p>
            <a:r>
              <a:rPr lang="en-US" dirty="0">
                <a:latin typeface="Montserrat SemiBold" pitchFamily="2" charset="0"/>
              </a:rPr>
              <a:t>Q3 2026:</a:t>
            </a:r>
          </a:p>
          <a:p>
            <a:pPr marL="171450" indent="-171450">
              <a:buFont typeface="Arial" panose="020B0604020202020204" pitchFamily="34" charset="0"/>
              <a:buChar char="•"/>
            </a:pPr>
            <a:r>
              <a:rPr lang="en-US" dirty="0"/>
              <a:t>Commercial operations.</a:t>
            </a:r>
          </a:p>
          <a:p>
            <a:pPr marL="171450" indent="-171450">
              <a:buFont typeface="Arial" panose="020B0604020202020204" pitchFamily="34" charset="0"/>
              <a:buChar char="•"/>
            </a:pPr>
            <a:r>
              <a:rPr lang="en-US" dirty="0"/>
              <a:t>Performance monitoring &amp; DNV accreditation.</a:t>
            </a:r>
          </a:p>
        </p:txBody>
      </p:sp>
      <p:pic>
        <p:nvPicPr>
          <p:cNvPr id="10" name="Picture 9" descr="gantt_monthly_consistent.png">
            <a:extLst>
              <a:ext uri="{FF2B5EF4-FFF2-40B4-BE49-F238E27FC236}">
                <a16:creationId xmlns:a16="http://schemas.microsoft.com/office/drawing/2014/main" id="{AB4629D1-E245-7640-694F-8185C091A0C6}"/>
              </a:ext>
            </a:extLst>
          </p:cNvPr>
          <p:cNvPicPr>
            <a:picLocks noChangeAspect="1"/>
          </p:cNvPicPr>
          <p:nvPr/>
        </p:nvPicPr>
        <p:blipFill>
          <a:blip r:embed="rId2"/>
          <a:stretch>
            <a:fillRect/>
          </a:stretch>
        </p:blipFill>
        <p:spPr>
          <a:xfrm>
            <a:off x="4303631" y="3559520"/>
            <a:ext cx="5189202" cy="2737484"/>
          </a:xfrm>
          <a:prstGeom prst="rect">
            <a:avLst/>
          </a:prstGeom>
        </p:spPr>
      </p:pic>
    </p:spTree>
    <p:extLst>
      <p:ext uri="{BB962C8B-B14F-4D97-AF65-F5344CB8AC3E}">
        <p14:creationId xmlns:p14="http://schemas.microsoft.com/office/powerpoint/2010/main" val="2693039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F60288-65A1-83F5-0879-906F375B6CB4}"/>
              </a:ext>
            </a:extLst>
          </p:cNvPr>
          <p:cNvSpPr>
            <a:spLocks noGrp="1"/>
          </p:cNvSpPr>
          <p:nvPr>
            <p:ph type="body" sz="quarter" idx="10"/>
          </p:nvPr>
        </p:nvSpPr>
        <p:spPr>
          <a:xfrm>
            <a:off x="415924" y="1522799"/>
            <a:ext cx="9074151" cy="4604623"/>
          </a:xfrm>
        </p:spPr>
        <p:txBody>
          <a:bodyPr/>
          <a:lstStyle/>
          <a:p>
            <a:pPr algn="just">
              <a:spcBef>
                <a:spcPts val="900"/>
              </a:spcBef>
            </a:pPr>
            <a:r>
              <a:rPr lang="en-AU" b="1" dirty="0">
                <a:effectLst/>
              </a:rPr>
              <a:t>Phase 1 </a:t>
            </a:r>
            <a:r>
              <a:rPr lang="en-AU" b="0" dirty="0">
                <a:effectLst/>
              </a:rPr>
              <a:t>revenue comes from the development of our WCP technology in industrial locations, processing third party supplied RDF feedstock and then selling power and by-products recovered from the process.</a:t>
            </a:r>
          </a:p>
          <a:p>
            <a:pPr algn="just">
              <a:spcBef>
                <a:spcPts val="900"/>
              </a:spcBef>
            </a:pPr>
            <a:r>
              <a:rPr lang="en-AU" b="1" dirty="0"/>
              <a:t>Phase 2 </a:t>
            </a:r>
            <a:r>
              <a:rPr lang="en-AU" dirty="0"/>
              <a:t>revenue derived from the deployment of our WCP technology to historic capped landfill locations where it will be used to remediate and regenerate land, releasing it for valuable development.  </a:t>
            </a:r>
          </a:p>
          <a:p>
            <a:pPr algn="just">
              <a:spcBef>
                <a:spcPts val="900"/>
              </a:spcBef>
            </a:pPr>
            <a:r>
              <a:rPr lang="en-AU" b="0" dirty="0">
                <a:effectLst/>
              </a:rPr>
              <a:t>Many UK landfill sites are closed but remain active and a liability for decades post closure,  requiring extensive management.  Apart from energy recovery from landfill gas and resource extraction from </a:t>
            </a:r>
            <a:r>
              <a:rPr lang="en-AU" dirty="0"/>
              <a:t>in</a:t>
            </a:r>
            <a:r>
              <a:rPr lang="en-AU" b="0" dirty="0">
                <a:effectLst/>
              </a:rPr>
              <a:t>-situ mining, other benefits of landfill mining include land reclamation, thereby mitigating long-term management obligations.</a:t>
            </a:r>
            <a:endParaRPr lang="en-GB" dirty="0"/>
          </a:p>
          <a:p>
            <a:pPr algn="just">
              <a:spcBef>
                <a:spcPts val="900"/>
              </a:spcBef>
            </a:pPr>
            <a:r>
              <a:rPr lang="en-GB" dirty="0"/>
              <a:t>Landfills contain valuable minerals, ferrous metals, copper, aluminium, palladium, tin, zinc, nickel, steel, glass, waste electrical and electronic equipment.                 </a:t>
            </a:r>
          </a:p>
          <a:p>
            <a:pPr algn="just">
              <a:spcBef>
                <a:spcPts val="900"/>
              </a:spcBef>
            </a:pPr>
            <a:endParaRPr lang="en-GB" dirty="0"/>
          </a:p>
          <a:p>
            <a:pPr algn="just">
              <a:spcBef>
                <a:spcPts val="900"/>
              </a:spcBef>
            </a:pPr>
            <a:r>
              <a:rPr lang="en-GB" dirty="0"/>
              <a:t>The recovery of rare earth elements (REE’s) and critical metals as well as recycled plastics, bioenergy offtakes are capable of revenues to meet excavation costs in part in the absence of gate fees. However, reclaiming redundant land for further development adds commercial value, compounding the case for undertaking landfill mining on a large scale. </a:t>
            </a:r>
          </a:p>
          <a:p>
            <a:pPr algn="just">
              <a:spcBef>
                <a:spcPts val="900"/>
              </a:spcBef>
            </a:pPr>
            <a:endParaRPr lang="en-GB" dirty="0"/>
          </a:p>
        </p:txBody>
      </p:sp>
      <p:sp>
        <p:nvSpPr>
          <p:cNvPr id="3" name="Title 2">
            <a:extLst>
              <a:ext uri="{FF2B5EF4-FFF2-40B4-BE49-F238E27FC236}">
                <a16:creationId xmlns:a16="http://schemas.microsoft.com/office/drawing/2014/main" id="{E26822FF-FAF9-F729-D6C2-AEFE9B6FBB54}"/>
              </a:ext>
            </a:extLst>
          </p:cNvPr>
          <p:cNvSpPr>
            <a:spLocks noGrp="1"/>
          </p:cNvSpPr>
          <p:nvPr>
            <p:ph type="title"/>
          </p:nvPr>
        </p:nvSpPr>
        <p:spPr/>
        <p:txBody>
          <a:bodyPr/>
          <a:lstStyle/>
          <a:p>
            <a:r>
              <a:rPr lang="en-GB" dirty="0"/>
              <a:t>Revenue</a:t>
            </a:r>
          </a:p>
        </p:txBody>
      </p:sp>
      <p:sp>
        <p:nvSpPr>
          <p:cNvPr id="6" name="TextBox 5">
            <a:extLst>
              <a:ext uri="{FF2B5EF4-FFF2-40B4-BE49-F238E27FC236}">
                <a16:creationId xmlns:a16="http://schemas.microsoft.com/office/drawing/2014/main" id="{7E2D11AB-04BA-F278-F5E0-FA8BE862C60F}"/>
              </a:ext>
            </a:extLst>
          </p:cNvPr>
          <p:cNvSpPr txBox="1"/>
          <p:nvPr/>
        </p:nvSpPr>
        <p:spPr>
          <a:xfrm>
            <a:off x="519319" y="178386"/>
            <a:ext cx="4954656" cy="338554"/>
          </a:xfrm>
          <a:prstGeom prst="rect">
            <a:avLst/>
          </a:prstGeom>
          <a:noFill/>
        </p:spPr>
        <p:txBody>
          <a:bodyPr wrap="square">
            <a:spAutoFit/>
          </a:bodyPr>
          <a:lstStyle/>
          <a:p>
            <a:r>
              <a:rPr lang="en-GB" sz="1600" dirty="0">
                <a:latin typeface="Montserrat SemiBold" pitchFamily="2" charset="0"/>
              </a:rPr>
              <a:t>PYROLYSISE LTD</a:t>
            </a:r>
            <a:endParaRPr lang="en-US" dirty="0"/>
          </a:p>
        </p:txBody>
      </p:sp>
      <p:pic>
        <p:nvPicPr>
          <p:cNvPr id="7" name="Picture 6" descr="revenue_monthly_consistent.png">
            <a:extLst>
              <a:ext uri="{FF2B5EF4-FFF2-40B4-BE49-F238E27FC236}">
                <a16:creationId xmlns:a16="http://schemas.microsoft.com/office/drawing/2014/main" id="{CF5C0324-3C41-DB2A-93B4-D436CEB5C540}"/>
              </a:ext>
            </a:extLst>
          </p:cNvPr>
          <p:cNvPicPr>
            <a:picLocks noChangeAspect="1"/>
          </p:cNvPicPr>
          <p:nvPr/>
        </p:nvPicPr>
        <p:blipFill>
          <a:blip r:embed="rId2"/>
          <a:stretch>
            <a:fillRect/>
          </a:stretch>
        </p:blipFill>
        <p:spPr>
          <a:xfrm>
            <a:off x="5175072" y="3517260"/>
            <a:ext cx="4315003" cy="2353638"/>
          </a:xfrm>
          <a:prstGeom prst="rect">
            <a:avLst/>
          </a:prstGeom>
        </p:spPr>
      </p:pic>
    </p:spTree>
    <p:extLst>
      <p:ext uri="{BB962C8B-B14F-4D97-AF65-F5344CB8AC3E}">
        <p14:creationId xmlns:p14="http://schemas.microsoft.com/office/powerpoint/2010/main" val="2343506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F60288-65A1-83F5-0879-906F375B6CB4}"/>
              </a:ext>
            </a:extLst>
          </p:cNvPr>
          <p:cNvSpPr>
            <a:spLocks noGrp="1"/>
          </p:cNvSpPr>
          <p:nvPr>
            <p:ph type="body" sz="quarter" idx="10"/>
          </p:nvPr>
        </p:nvSpPr>
        <p:spPr>
          <a:xfrm>
            <a:off x="528466" y="1242647"/>
            <a:ext cx="8855820" cy="5776545"/>
          </a:xfrm>
        </p:spPr>
        <p:txBody>
          <a:bodyPr/>
          <a:lstStyle/>
          <a:p>
            <a:r>
              <a:rPr lang="en-GB" dirty="0"/>
              <a:t>Plant revenues based on one 3 tonne per hour WCP plant on six sites to demonstrate sustainability </a:t>
            </a:r>
          </a:p>
          <a:p>
            <a:r>
              <a:rPr lang="en-GB" dirty="0"/>
              <a:t>Waste feedstock sourced from local waste management companies under Supply Contracts</a:t>
            </a:r>
          </a:p>
          <a:p>
            <a:pPr>
              <a:spcBef>
                <a:spcPts val="0"/>
              </a:spcBef>
            </a:pPr>
            <a:r>
              <a:rPr lang="en-GB" dirty="0"/>
              <a:t>Gate Fees: £80 per tonne</a:t>
            </a:r>
          </a:p>
          <a:p>
            <a:pPr>
              <a:spcBef>
                <a:spcPts val="1200"/>
              </a:spcBef>
            </a:pPr>
            <a:r>
              <a:rPr lang="en-GB" dirty="0"/>
              <a:t>Offtake contracts with </a:t>
            </a:r>
            <a:r>
              <a:rPr lang="en-GB" dirty="0" err="1"/>
              <a:t>agri</a:t>
            </a:r>
            <a:r>
              <a:rPr lang="en-GB" dirty="0"/>
              <a:t>-fertiliser companies for bio-char and Power Purchase Agreements</a:t>
            </a:r>
            <a:endParaRPr lang="en-GB" b="1" dirty="0"/>
          </a:p>
          <a:p>
            <a:pPr>
              <a:spcBef>
                <a:spcPts val="0"/>
              </a:spcBef>
            </a:pPr>
            <a:r>
              <a:rPr lang="en-GB" dirty="0"/>
              <a:t>Electricity: £95 per MWh		Biochar: £400 per tonne</a:t>
            </a:r>
          </a:p>
          <a:p>
            <a:pPr>
              <a:spcBef>
                <a:spcPts val="1200"/>
              </a:spcBef>
            </a:pPr>
            <a:r>
              <a:rPr lang="en-GB" dirty="0"/>
              <a:t>Planned initial 6  sites and plant 	£32.8 million per annum 		134,028 tonnes of RDF per annum</a:t>
            </a:r>
          </a:p>
          <a:p>
            <a:pPr>
              <a:spcBef>
                <a:spcPts val="600"/>
              </a:spcBef>
            </a:pPr>
            <a:r>
              <a:rPr lang="en-GB" dirty="0"/>
              <a:t>12 sites and plants per annum		£65.6 million per annum		268.056 tonnes of RDF per annum</a:t>
            </a:r>
          </a:p>
          <a:p>
            <a:pPr>
              <a:spcBef>
                <a:spcPts val="600"/>
              </a:spcBef>
            </a:pPr>
            <a:r>
              <a:rPr lang="en-GB" dirty="0"/>
              <a:t>24 sites and plants per annum 		£131.2  million per annum		536,112 tonnes of RDF per annum</a:t>
            </a:r>
          </a:p>
        </p:txBody>
      </p:sp>
      <p:sp>
        <p:nvSpPr>
          <p:cNvPr id="3" name="Title 2">
            <a:extLst>
              <a:ext uri="{FF2B5EF4-FFF2-40B4-BE49-F238E27FC236}">
                <a16:creationId xmlns:a16="http://schemas.microsoft.com/office/drawing/2014/main" id="{E26822FF-FAF9-F729-D6C2-AEFE9B6FBB54}"/>
              </a:ext>
            </a:extLst>
          </p:cNvPr>
          <p:cNvSpPr>
            <a:spLocks noGrp="1"/>
          </p:cNvSpPr>
          <p:nvPr>
            <p:ph type="title"/>
          </p:nvPr>
        </p:nvSpPr>
        <p:spPr>
          <a:xfrm>
            <a:off x="528466" y="785447"/>
            <a:ext cx="8964367" cy="457200"/>
          </a:xfrm>
        </p:spPr>
        <p:txBody>
          <a:bodyPr/>
          <a:lstStyle/>
          <a:p>
            <a:r>
              <a:rPr lang="en-GB" dirty="0"/>
              <a:t>Phase 2 financials: Industrial waste site</a:t>
            </a:r>
          </a:p>
        </p:txBody>
      </p:sp>
      <p:graphicFrame>
        <p:nvGraphicFramePr>
          <p:cNvPr id="4" name="Table 3">
            <a:extLst>
              <a:ext uri="{FF2B5EF4-FFF2-40B4-BE49-F238E27FC236}">
                <a16:creationId xmlns:a16="http://schemas.microsoft.com/office/drawing/2014/main" id="{3B873C3F-D184-A6C7-3E2F-D588459F4757}"/>
              </a:ext>
            </a:extLst>
          </p:cNvPr>
          <p:cNvGraphicFramePr>
            <a:graphicFrameLocks noGrp="1"/>
          </p:cNvGraphicFramePr>
          <p:nvPr>
            <p:extLst>
              <p:ext uri="{D42A27DB-BD31-4B8C-83A1-F6EECF244321}">
                <p14:modId xmlns:p14="http://schemas.microsoft.com/office/powerpoint/2010/main" val="4022153607"/>
              </p:ext>
            </p:extLst>
          </p:nvPr>
        </p:nvGraphicFramePr>
        <p:xfrm>
          <a:off x="528466" y="3609905"/>
          <a:ext cx="9083361" cy="3101823"/>
        </p:xfrm>
        <a:graphic>
          <a:graphicData uri="http://schemas.openxmlformats.org/drawingml/2006/table">
            <a:tbl>
              <a:tblPr>
                <a:tableStyleId>{5C22544A-7EE6-4342-B048-85BDC9FD1C3A}</a:tableStyleId>
              </a:tblPr>
              <a:tblGrid>
                <a:gridCol w="872216">
                  <a:extLst>
                    <a:ext uri="{9D8B030D-6E8A-4147-A177-3AD203B41FA5}">
                      <a16:colId xmlns:a16="http://schemas.microsoft.com/office/drawing/2014/main" val="3920498533"/>
                    </a:ext>
                  </a:extLst>
                </a:gridCol>
                <a:gridCol w="674606">
                  <a:extLst>
                    <a:ext uri="{9D8B030D-6E8A-4147-A177-3AD203B41FA5}">
                      <a16:colId xmlns:a16="http://schemas.microsoft.com/office/drawing/2014/main" val="3821515481"/>
                    </a:ext>
                  </a:extLst>
                </a:gridCol>
                <a:gridCol w="728309">
                  <a:extLst>
                    <a:ext uri="{9D8B030D-6E8A-4147-A177-3AD203B41FA5}">
                      <a16:colId xmlns:a16="http://schemas.microsoft.com/office/drawing/2014/main" val="2537593760"/>
                    </a:ext>
                  </a:extLst>
                </a:gridCol>
                <a:gridCol w="626302">
                  <a:extLst>
                    <a:ext uri="{9D8B030D-6E8A-4147-A177-3AD203B41FA5}">
                      <a16:colId xmlns:a16="http://schemas.microsoft.com/office/drawing/2014/main" val="2391942995"/>
                    </a:ext>
                  </a:extLst>
                </a:gridCol>
                <a:gridCol w="712184">
                  <a:extLst>
                    <a:ext uri="{9D8B030D-6E8A-4147-A177-3AD203B41FA5}">
                      <a16:colId xmlns:a16="http://schemas.microsoft.com/office/drawing/2014/main" val="54488246"/>
                    </a:ext>
                  </a:extLst>
                </a:gridCol>
                <a:gridCol w="588723">
                  <a:extLst>
                    <a:ext uri="{9D8B030D-6E8A-4147-A177-3AD203B41FA5}">
                      <a16:colId xmlns:a16="http://schemas.microsoft.com/office/drawing/2014/main" val="410363881"/>
                    </a:ext>
                  </a:extLst>
                </a:gridCol>
                <a:gridCol w="628521">
                  <a:extLst>
                    <a:ext uri="{9D8B030D-6E8A-4147-A177-3AD203B41FA5}">
                      <a16:colId xmlns:a16="http://schemas.microsoft.com/office/drawing/2014/main" val="3135911260"/>
                    </a:ext>
                  </a:extLst>
                </a:gridCol>
                <a:gridCol w="608210">
                  <a:extLst>
                    <a:ext uri="{9D8B030D-6E8A-4147-A177-3AD203B41FA5}">
                      <a16:colId xmlns:a16="http://schemas.microsoft.com/office/drawing/2014/main" val="3673446558"/>
                    </a:ext>
                  </a:extLst>
                </a:gridCol>
                <a:gridCol w="608210">
                  <a:extLst>
                    <a:ext uri="{9D8B030D-6E8A-4147-A177-3AD203B41FA5}">
                      <a16:colId xmlns:a16="http://schemas.microsoft.com/office/drawing/2014/main" val="1850405890"/>
                    </a:ext>
                  </a:extLst>
                </a:gridCol>
                <a:gridCol w="608210">
                  <a:extLst>
                    <a:ext uri="{9D8B030D-6E8A-4147-A177-3AD203B41FA5}">
                      <a16:colId xmlns:a16="http://schemas.microsoft.com/office/drawing/2014/main" val="3255143017"/>
                    </a:ext>
                  </a:extLst>
                </a:gridCol>
                <a:gridCol w="608210">
                  <a:extLst>
                    <a:ext uri="{9D8B030D-6E8A-4147-A177-3AD203B41FA5}">
                      <a16:colId xmlns:a16="http://schemas.microsoft.com/office/drawing/2014/main" val="3486647095"/>
                    </a:ext>
                  </a:extLst>
                </a:gridCol>
                <a:gridCol w="608210">
                  <a:extLst>
                    <a:ext uri="{9D8B030D-6E8A-4147-A177-3AD203B41FA5}">
                      <a16:colId xmlns:a16="http://schemas.microsoft.com/office/drawing/2014/main" val="1907192909"/>
                    </a:ext>
                  </a:extLst>
                </a:gridCol>
                <a:gridCol w="608210">
                  <a:extLst>
                    <a:ext uri="{9D8B030D-6E8A-4147-A177-3AD203B41FA5}">
                      <a16:colId xmlns:a16="http://schemas.microsoft.com/office/drawing/2014/main" val="3358238735"/>
                    </a:ext>
                  </a:extLst>
                </a:gridCol>
                <a:gridCol w="603240">
                  <a:extLst>
                    <a:ext uri="{9D8B030D-6E8A-4147-A177-3AD203B41FA5}">
                      <a16:colId xmlns:a16="http://schemas.microsoft.com/office/drawing/2014/main" val="484633105"/>
                    </a:ext>
                  </a:extLst>
                </a:gridCol>
              </a:tblGrid>
              <a:tr h="444455">
                <a:tc>
                  <a:txBody>
                    <a:bodyPr/>
                    <a:lstStyle/>
                    <a:p>
                      <a:pPr marL="0" marR="0" lvl="0" indent="0" algn="l" defTabSz="590904" rtl="0" eaLnBrk="1" fontAlgn="ctr" latinLnBrk="0" hangingPunct="1">
                        <a:lnSpc>
                          <a:spcPct val="100000"/>
                        </a:lnSpc>
                        <a:spcBef>
                          <a:spcPts val="0"/>
                        </a:spcBef>
                        <a:spcAft>
                          <a:spcPts val="0"/>
                        </a:spcAft>
                        <a:buClrTx/>
                        <a:buSzTx/>
                        <a:buFontTx/>
                        <a:buNone/>
                        <a:tabLst/>
                        <a:defRPr/>
                      </a:pPr>
                      <a:r>
                        <a:rPr lang="en-GB" sz="800" u="none" strike="noStrike" dirty="0">
                          <a:solidFill>
                            <a:schemeClr val="bg1"/>
                          </a:solidFill>
                          <a:effectLst/>
                          <a:latin typeface="Montserrat Medium" pitchFamily="2" charset="0"/>
                        </a:rPr>
                        <a:t>REVENUE</a:t>
                      </a:r>
                      <a:endParaRPr lang="en-GB" sz="800" b="1" i="0" u="none" strike="noStrike" dirty="0">
                        <a:solidFill>
                          <a:schemeClr val="bg1"/>
                        </a:solidFill>
                        <a:effectLst/>
                        <a:latin typeface="Montserrat Medium" pitchFamily="2" charset="0"/>
                      </a:endParaRPr>
                    </a:p>
                  </a:txBody>
                  <a:tcPr marL="4572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r" fontAlgn="ctr"/>
                      <a:r>
                        <a:rPr lang="en-GB" sz="1000" u="none" strike="noStrike" dirty="0">
                          <a:solidFill>
                            <a:schemeClr val="bg1"/>
                          </a:solidFill>
                          <a:effectLst/>
                          <a:latin typeface="Montserrat Medium" pitchFamily="2" charset="0"/>
                        </a:rPr>
                        <a:t>Jul-26</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r" fontAlgn="ctr"/>
                      <a:r>
                        <a:rPr lang="en-GB" sz="1000" u="none" strike="noStrike" dirty="0">
                          <a:solidFill>
                            <a:schemeClr val="bg1"/>
                          </a:solidFill>
                          <a:effectLst/>
                          <a:latin typeface="Montserrat Medium" pitchFamily="2" charset="0"/>
                        </a:rPr>
                        <a:t>Aug-26</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r" fontAlgn="ctr"/>
                      <a:r>
                        <a:rPr lang="en-GB" sz="1000" u="none" strike="noStrike" dirty="0">
                          <a:solidFill>
                            <a:schemeClr val="bg1"/>
                          </a:solidFill>
                          <a:effectLst/>
                          <a:latin typeface="Montserrat Medium" pitchFamily="2" charset="0"/>
                        </a:rPr>
                        <a:t>Sep-26</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r" fontAlgn="ctr"/>
                      <a:r>
                        <a:rPr lang="en-GB" sz="1000" u="none" strike="noStrike" dirty="0">
                          <a:solidFill>
                            <a:schemeClr val="bg1"/>
                          </a:solidFill>
                          <a:effectLst/>
                          <a:latin typeface="Montserrat Medium" pitchFamily="2" charset="0"/>
                        </a:rPr>
                        <a:t>Oct-26</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r" fontAlgn="ctr"/>
                      <a:r>
                        <a:rPr lang="en-GB" sz="1000" u="none" strike="noStrike" dirty="0">
                          <a:solidFill>
                            <a:schemeClr val="bg1"/>
                          </a:solidFill>
                          <a:effectLst/>
                          <a:latin typeface="Montserrat Medium" pitchFamily="2" charset="0"/>
                        </a:rPr>
                        <a:t>Nov-26 </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r" fontAlgn="ctr"/>
                      <a:r>
                        <a:rPr lang="en-GB" sz="1000" u="none" strike="noStrike" dirty="0">
                          <a:solidFill>
                            <a:schemeClr val="bg1"/>
                          </a:solidFill>
                          <a:effectLst/>
                          <a:latin typeface="Montserrat Medium" pitchFamily="2" charset="0"/>
                        </a:rPr>
                        <a:t>Dec-26</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r" fontAlgn="ctr"/>
                      <a:r>
                        <a:rPr lang="en-GB" sz="1000" u="none" strike="noStrike" dirty="0">
                          <a:solidFill>
                            <a:schemeClr val="bg1"/>
                          </a:solidFill>
                          <a:effectLst/>
                          <a:latin typeface="Montserrat Medium" pitchFamily="2" charset="0"/>
                        </a:rPr>
                        <a:t>Jan-27</a:t>
                      </a:r>
                      <a:endParaRPr lang="en-GB" sz="1000" b="1" i="0" u="none" strike="noStrike" dirty="0">
                        <a:solidFill>
                          <a:schemeClr val="bg1"/>
                        </a:solidFill>
                        <a:effectLst/>
                        <a:latin typeface="Montserrat Medium"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r" fontAlgn="ctr"/>
                      <a:r>
                        <a:rPr lang="en-GB" sz="1000" u="none" strike="noStrike" dirty="0">
                          <a:solidFill>
                            <a:schemeClr val="bg1"/>
                          </a:solidFill>
                          <a:effectLst/>
                          <a:latin typeface="Montserrat Medium" pitchFamily="2" charset="0"/>
                        </a:rPr>
                        <a:t>Feb-27</a:t>
                      </a:r>
                      <a:endParaRPr lang="en-GB" sz="1000" b="1" i="0" u="none" strike="noStrike" dirty="0">
                        <a:solidFill>
                          <a:schemeClr val="bg1"/>
                        </a:solidFill>
                        <a:effectLst/>
                        <a:latin typeface="Montserrat Medium"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r" fontAlgn="ctr"/>
                      <a:r>
                        <a:rPr lang="en-GB" sz="1000" u="none" strike="noStrike" dirty="0">
                          <a:solidFill>
                            <a:schemeClr val="bg1"/>
                          </a:solidFill>
                          <a:effectLst/>
                          <a:latin typeface="Montserrat Medium" pitchFamily="2" charset="0"/>
                        </a:rPr>
                        <a:t>Mar-27</a:t>
                      </a:r>
                      <a:endParaRPr lang="en-GB" sz="1000" b="1" i="0" u="none" strike="noStrike" dirty="0">
                        <a:solidFill>
                          <a:schemeClr val="bg1"/>
                        </a:solidFill>
                        <a:effectLst/>
                        <a:latin typeface="Montserrat Medium"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r" fontAlgn="ctr"/>
                      <a:r>
                        <a:rPr lang="en-GB" sz="1000" u="none" strike="noStrike" dirty="0">
                          <a:solidFill>
                            <a:schemeClr val="bg1"/>
                          </a:solidFill>
                          <a:effectLst/>
                          <a:latin typeface="Montserrat Medium" pitchFamily="2" charset="0"/>
                        </a:rPr>
                        <a:t>Apr-27</a:t>
                      </a:r>
                      <a:endParaRPr lang="en-GB" sz="1000" b="1" i="0" u="none" strike="noStrike" dirty="0">
                        <a:solidFill>
                          <a:schemeClr val="bg1"/>
                        </a:solidFill>
                        <a:effectLst/>
                        <a:latin typeface="Montserrat Medium"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r" fontAlgn="ctr"/>
                      <a:r>
                        <a:rPr lang="en-GB" sz="1000" u="none" strike="noStrike" dirty="0">
                          <a:solidFill>
                            <a:schemeClr val="bg1"/>
                          </a:solidFill>
                          <a:effectLst/>
                          <a:latin typeface="Montserrat Medium" pitchFamily="2" charset="0"/>
                        </a:rPr>
                        <a:t>May-27</a:t>
                      </a:r>
                      <a:endParaRPr lang="en-GB" sz="1000" b="1" i="0" u="none" strike="noStrike" dirty="0">
                        <a:solidFill>
                          <a:schemeClr val="bg1"/>
                        </a:solidFill>
                        <a:effectLst/>
                        <a:latin typeface="Montserrat Medium"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r" fontAlgn="ctr"/>
                      <a:r>
                        <a:rPr lang="en-GB" sz="1000" u="none" strike="noStrike" dirty="0">
                          <a:solidFill>
                            <a:schemeClr val="bg1"/>
                          </a:solidFill>
                          <a:effectLst/>
                          <a:latin typeface="Montserrat Medium" pitchFamily="2" charset="0"/>
                        </a:rPr>
                        <a:t>Jun-27</a:t>
                      </a:r>
                      <a:endParaRPr lang="en-GB" sz="1000" b="1" i="0" u="none" strike="noStrike" dirty="0">
                        <a:solidFill>
                          <a:schemeClr val="bg1"/>
                        </a:solidFill>
                        <a:effectLst/>
                        <a:latin typeface="Montserrat Medium"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r" fontAlgn="ctr"/>
                      <a:r>
                        <a:rPr lang="en-GB" sz="1000" u="none" strike="noStrike" dirty="0">
                          <a:solidFill>
                            <a:schemeClr val="bg1"/>
                          </a:solidFill>
                          <a:effectLst/>
                          <a:latin typeface="Montserrat Medium" pitchFamily="2" charset="0"/>
                        </a:rPr>
                        <a:t>Jul-27</a:t>
                      </a:r>
                      <a:endParaRPr lang="en-GB" sz="1000" b="1" i="0" u="none" strike="noStrike" dirty="0">
                        <a:solidFill>
                          <a:schemeClr val="bg1"/>
                        </a:solidFill>
                        <a:effectLst/>
                        <a:latin typeface="Montserrat Medium"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350214157"/>
                  </a:ext>
                </a:extLst>
              </a:tr>
              <a:tr h="209702">
                <a:tc>
                  <a:txBody>
                    <a:bodyPr/>
                    <a:lstStyle/>
                    <a:p>
                      <a:pPr marL="0" marR="0" lvl="0" indent="0" algn="l" defTabSz="590904" rtl="0" eaLnBrk="1" fontAlgn="ctr" latinLnBrk="0" hangingPunct="1">
                        <a:lnSpc>
                          <a:spcPct val="100000"/>
                        </a:lnSpc>
                        <a:spcBef>
                          <a:spcPts val="0"/>
                        </a:spcBef>
                        <a:spcAft>
                          <a:spcPts val="0"/>
                        </a:spcAft>
                        <a:buClrTx/>
                        <a:buSzTx/>
                        <a:buFontTx/>
                        <a:buNone/>
                        <a:tabLst/>
                        <a:defRPr/>
                      </a:pPr>
                      <a:r>
                        <a:rPr lang="en-GB" sz="800" u="none" strike="noStrike" kern="1200" dirty="0">
                          <a:solidFill>
                            <a:schemeClr val="bg1"/>
                          </a:solidFill>
                          <a:effectLst/>
                          <a:latin typeface="Montserrat Medium" pitchFamily="2" charset="0"/>
                          <a:ea typeface="+mn-ea"/>
                          <a:cs typeface="+mn-cs"/>
                        </a:rPr>
                        <a:t>6 PLANT</a:t>
                      </a:r>
                    </a:p>
                  </a:txBody>
                  <a:tcPr marL="4572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lvl="0" indent="0" algn="ctr" defTabSz="590904" rtl="0" eaLnBrk="1" fontAlgn="ctr" latinLnBrk="0" hangingPunct="1">
                        <a:lnSpc>
                          <a:spcPct val="100000"/>
                        </a:lnSpc>
                        <a:spcBef>
                          <a:spcPts val="0"/>
                        </a:spcBef>
                        <a:spcAft>
                          <a:spcPts val="0"/>
                        </a:spcAft>
                        <a:buClrTx/>
                        <a:buSzTx/>
                        <a:buFontTx/>
                        <a:buNone/>
                        <a:tabLst/>
                        <a:defRPr/>
                      </a:pPr>
                      <a:r>
                        <a:rPr lang="en-GB" sz="1000" u="none" strike="noStrike" kern="1200" dirty="0">
                          <a:solidFill>
                            <a:schemeClr val="bg1"/>
                          </a:solidFill>
                          <a:effectLst/>
                          <a:latin typeface="Montserrat Medium" pitchFamily="2" charset="0"/>
                          <a:ea typeface="+mn-ea"/>
                          <a:cs typeface="+mn-cs"/>
                        </a:rPr>
                        <a:t>1</a:t>
                      </a:r>
                    </a:p>
                  </a:txBody>
                  <a:tcPr marL="45720" marR="45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lvl="0" indent="0" algn="ctr" defTabSz="590904" rtl="0" eaLnBrk="1" fontAlgn="ctr" latinLnBrk="0" hangingPunct="1">
                        <a:lnSpc>
                          <a:spcPct val="100000"/>
                        </a:lnSpc>
                        <a:spcBef>
                          <a:spcPts val="0"/>
                        </a:spcBef>
                        <a:spcAft>
                          <a:spcPts val="0"/>
                        </a:spcAft>
                        <a:buClrTx/>
                        <a:buSzTx/>
                        <a:buFontTx/>
                        <a:buNone/>
                        <a:tabLst/>
                        <a:defRPr/>
                      </a:pPr>
                      <a:r>
                        <a:rPr lang="en-GB" sz="1000" u="none" strike="noStrike" kern="1200" dirty="0">
                          <a:solidFill>
                            <a:schemeClr val="bg1"/>
                          </a:solidFill>
                          <a:effectLst/>
                          <a:latin typeface="Montserrat Medium" pitchFamily="2" charset="0"/>
                          <a:ea typeface="+mn-ea"/>
                          <a:cs typeface="+mn-cs"/>
                        </a:rPr>
                        <a:t>2</a:t>
                      </a:r>
                    </a:p>
                  </a:txBody>
                  <a:tcPr marL="45720" marR="45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lvl="0" indent="0" algn="ctr" defTabSz="590904" rtl="0" eaLnBrk="1" fontAlgn="ctr" latinLnBrk="0" hangingPunct="1">
                        <a:lnSpc>
                          <a:spcPct val="100000"/>
                        </a:lnSpc>
                        <a:spcBef>
                          <a:spcPts val="0"/>
                        </a:spcBef>
                        <a:spcAft>
                          <a:spcPts val="0"/>
                        </a:spcAft>
                        <a:buClrTx/>
                        <a:buSzTx/>
                        <a:buFontTx/>
                        <a:buNone/>
                        <a:tabLst/>
                        <a:defRPr/>
                      </a:pPr>
                      <a:r>
                        <a:rPr lang="en-GB" sz="1000" u="none" strike="noStrike" kern="1200" dirty="0">
                          <a:solidFill>
                            <a:schemeClr val="bg1"/>
                          </a:solidFill>
                          <a:effectLst/>
                          <a:latin typeface="Montserrat Medium" pitchFamily="2" charset="0"/>
                          <a:ea typeface="+mn-ea"/>
                          <a:cs typeface="+mn-cs"/>
                        </a:rPr>
                        <a:t>3</a:t>
                      </a:r>
                    </a:p>
                  </a:txBody>
                  <a:tcPr marL="45720" marR="45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lvl="0" indent="0" algn="ctr" defTabSz="590904" rtl="0" eaLnBrk="1" fontAlgn="ctr" latinLnBrk="0" hangingPunct="1">
                        <a:lnSpc>
                          <a:spcPct val="100000"/>
                        </a:lnSpc>
                        <a:spcBef>
                          <a:spcPts val="0"/>
                        </a:spcBef>
                        <a:spcAft>
                          <a:spcPts val="0"/>
                        </a:spcAft>
                        <a:buClrTx/>
                        <a:buSzTx/>
                        <a:buFontTx/>
                        <a:buNone/>
                        <a:tabLst/>
                        <a:defRPr/>
                      </a:pPr>
                      <a:r>
                        <a:rPr lang="en-GB" sz="1000" u="none" strike="noStrike" kern="1200" dirty="0">
                          <a:solidFill>
                            <a:schemeClr val="bg1"/>
                          </a:solidFill>
                          <a:effectLst/>
                          <a:latin typeface="Montserrat Medium" pitchFamily="2" charset="0"/>
                          <a:ea typeface="+mn-ea"/>
                          <a:cs typeface="+mn-cs"/>
                        </a:rPr>
                        <a:t>4</a:t>
                      </a:r>
                    </a:p>
                  </a:txBody>
                  <a:tcPr marL="45720" marR="45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lvl="0" indent="0" algn="ctr" defTabSz="590904" rtl="0" eaLnBrk="1" fontAlgn="ctr" latinLnBrk="0" hangingPunct="1">
                        <a:lnSpc>
                          <a:spcPct val="100000"/>
                        </a:lnSpc>
                        <a:spcBef>
                          <a:spcPts val="0"/>
                        </a:spcBef>
                        <a:spcAft>
                          <a:spcPts val="0"/>
                        </a:spcAft>
                        <a:buClrTx/>
                        <a:buSzTx/>
                        <a:buFontTx/>
                        <a:buNone/>
                        <a:tabLst/>
                        <a:defRPr/>
                      </a:pPr>
                      <a:r>
                        <a:rPr lang="en-GB" sz="1000" u="none" strike="noStrike" kern="1200" dirty="0">
                          <a:solidFill>
                            <a:schemeClr val="bg1"/>
                          </a:solidFill>
                          <a:effectLst/>
                          <a:latin typeface="Montserrat Medium" pitchFamily="2" charset="0"/>
                          <a:ea typeface="+mn-ea"/>
                          <a:cs typeface="+mn-cs"/>
                        </a:rPr>
                        <a:t>5</a:t>
                      </a:r>
                    </a:p>
                  </a:txBody>
                  <a:tcPr marL="45720" marR="45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lvl="0" indent="0" algn="ctr" defTabSz="590904" rtl="0" eaLnBrk="1" fontAlgn="ctr" latinLnBrk="0" hangingPunct="1">
                        <a:lnSpc>
                          <a:spcPct val="100000"/>
                        </a:lnSpc>
                        <a:spcBef>
                          <a:spcPts val="0"/>
                        </a:spcBef>
                        <a:spcAft>
                          <a:spcPts val="0"/>
                        </a:spcAft>
                        <a:buClrTx/>
                        <a:buSzTx/>
                        <a:buFontTx/>
                        <a:buNone/>
                        <a:tabLst/>
                        <a:defRPr/>
                      </a:pPr>
                      <a:r>
                        <a:rPr lang="en-GB" sz="1000" u="none" strike="noStrike" kern="1200" dirty="0">
                          <a:solidFill>
                            <a:schemeClr val="bg1"/>
                          </a:solidFill>
                          <a:effectLst/>
                          <a:latin typeface="Montserrat Medium" pitchFamily="2" charset="0"/>
                          <a:ea typeface="+mn-ea"/>
                          <a:cs typeface="+mn-cs"/>
                        </a:rPr>
                        <a:t>6</a:t>
                      </a:r>
                    </a:p>
                  </a:txBody>
                  <a:tcPr marL="45720" marR="45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lvl="0" indent="0" algn="l" defTabSz="590904" rtl="0" eaLnBrk="1" fontAlgn="ctr" latinLnBrk="0" hangingPunct="1">
                        <a:lnSpc>
                          <a:spcPct val="100000"/>
                        </a:lnSpc>
                        <a:spcBef>
                          <a:spcPts val="0"/>
                        </a:spcBef>
                        <a:spcAft>
                          <a:spcPts val="0"/>
                        </a:spcAft>
                        <a:buClrTx/>
                        <a:buSzTx/>
                        <a:buFontTx/>
                        <a:buNone/>
                        <a:tabLst/>
                        <a:defRPr/>
                      </a:pPr>
                      <a:endParaRPr lang="en-GB" sz="800" u="none" strike="noStrike" kern="1200" dirty="0">
                        <a:solidFill>
                          <a:schemeClr val="bg1"/>
                        </a:solidFill>
                        <a:effectLst/>
                        <a:latin typeface="Montserrat Medium" pitchFamily="2" charset="0"/>
                        <a:ea typeface="+mn-ea"/>
                        <a:cs typeface="+mn-cs"/>
                      </a:endParaRPr>
                    </a:p>
                  </a:txBody>
                  <a:tcPr marL="45720" marR="45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lvl="0" indent="0" algn="l" defTabSz="590904" rtl="0" eaLnBrk="1" fontAlgn="ctr" latinLnBrk="0" hangingPunct="1">
                        <a:lnSpc>
                          <a:spcPct val="100000"/>
                        </a:lnSpc>
                        <a:spcBef>
                          <a:spcPts val="0"/>
                        </a:spcBef>
                        <a:spcAft>
                          <a:spcPts val="0"/>
                        </a:spcAft>
                        <a:buClrTx/>
                        <a:buSzTx/>
                        <a:buFontTx/>
                        <a:buNone/>
                        <a:tabLst/>
                        <a:defRPr/>
                      </a:pPr>
                      <a:endParaRPr lang="en-GB" sz="800" u="none" strike="noStrike" kern="1200" dirty="0">
                        <a:solidFill>
                          <a:schemeClr val="bg1"/>
                        </a:solidFill>
                        <a:effectLst/>
                        <a:latin typeface="Montserrat Medium" pitchFamily="2" charset="0"/>
                        <a:ea typeface="+mn-ea"/>
                        <a:cs typeface="+mn-cs"/>
                      </a:endParaRPr>
                    </a:p>
                  </a:txBody>
                  <a:tcPr marL="45720" marR="45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lvl="0" indent="0" algn="l" defTabSz="590904" rtl="0" eaLnBrk="1" fontAlgn="ctr" latinLnBrk="0" hangingPunct="1">
                        <a:lnSpc>
                          <a:spcPct val="100000"/>
                        </a:lnSpc>
                        <a:spcBef>
                          <a:spcPts val="0"/>
                        </a:spcBef>
                        <a:spcAft>
                          <a:spcPts val="0"/>
                        </a:spcAft>
                        <a:buClrTx/>
                        <a:buSzTx/>
                        <a:buFontTx/>
                        <a:buNone/>
                        <a:tabLst/>
                        <a:defRPr/>
                      </a:pPr>
                      <a:endParaRPr lang="en-GB" sz="800" u="none" strike="noStrike" kern="1200" dirty="0">
                        <a:solidFill>
                          <a:schemeClr val="bg1"/>
                        </a:solidFill>
                        <a:effectLst/>
                        <a:latin typeface="Montserrat Medium" pitchFamily="2" charset="0"/>
                        <a:ea typeface="+mn-ea"/>
                        <a:cs typeface="+mn-cs"/>
                      </a:endParaRPr>
                    </a:p>
                  </a:txBody>
                  <a:tcPr marL="45720" marR="45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lvl="0" indent="0" algn="l" defTabSz="590904" rtl="0" eaLnBrk="1" fontAlgn="ctr" latinLnBrk="0" hangingPunct="1">
                        <a:lnSpc>
                          <a:spcPct val="100000"/>
                        </a:lnSpc>
                        <a:spcBef>
                          <a:spcPts val="0"/>
                        </a:spcBef>
                        <a:spcAft>
                          <a:spcPts val="0"/>
                        </a:spcAft>
                        <a:buClrTx/>
                        <a:buSzTx/>
                        <a:buFontTx/>
                        <a:buNone/>
                        <a:tabLst/>
                        <a:defRPr/>
                      </a:pPr>
                      <a:endParaRPr lang="en-GB" sz="800" u="none" strike="noStrike" kern="1200" dirty="0">
                        <a:solidFill>
                          <a:schemeClr val="bg1"/>
                        </a:solidFill>
                        <a:effectLst/>
                        <a:latin typeface="Montserrat Medium" pitchFamily="2" charset="0"/>
                        <a:ea typeface="+mn-ea"/>
                        <a:cs typeface="+mn-cs"/>
                      </a:endParaRPr>
                    </a:p>
                  </a:txBody>
                  <a:tcPr marL="45720" marR="45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lvl="0" indent="0" algn="l" defTabSz="590904" rtl="0" eaLnBrk="1" fontAlgn="ctr" latinLnBrk="0" hangingPunct="1">
                        <a:lnSpc>
                          <a:spcPct val="100000"/>
                        </a:lnSpc>
                        <a:spcBef>
                          <a:spcPts val="0"/>
                        </a:spcBef>
                        <a:spcAft>
                          <a:spcPts val="0"/>
                        </a:spcAft>
                        <a:buClrTx/>
                        <a:buSzTx/>
                        <a:buFontTx/>
                        <a:buNone/>
                        <a:tabLst/>
                        <a:defRPr/>
                      </a:pPr>
                      <a:endParaRPr lang="en-GB" sz="800" u="none" strike="noStrike" kern="1200" dirty="0">
                        <a:solidFill>
                          <a:schemeClr val="bg1"/>
                        </a:solidFill>
                        <a:effectLst/>
                        <a:latin typeface="Montserrat Medium" pitchFamily="2" charset="0"/>
                        <a:ea typeface="+mn-ea"/>
                        <a:cs typeface="+mn-cs"/>
                      </a:endParaRPr>
                    </a:p>
                  </a:txBody>
                  <a:tcPr marL="45720" marR="45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lvl="0" indent="0" algn="l" defTabSz="590904" rtl="0" eaLnBrk="1" fontAlgn="ctr" latinLnBrk="0" hangingPunct="1">
                        <a:lnSpc>
                          <a:spcPct val="100000"/>
                        </a:lnSpc>
                        <a:spcBef>
                          <a:spcPts val="0"/>
                        </a:spcBef>
                        <a:spcAft>
                          <a:spcPts val="0"/>
                        </a:spcAft>
                        <a:buClrTx/>
                        <a:buSzTx/>
                        <a:buFontTx/>
                        <a:buNone/>
                        <a:tabLst/>
                        <a:defRPr/>
                      </a:pPr>
                      <a:endParaRPr lang="en-GB" sz="800" u="none" strike="noStrike" kern="1200" dirty="0">
                        <a:solidFill>
                          <a:schemeClr val="bg1"/>
                        </a:solidFill>
                        <a:effectLst/>
                        <a:latin typeface="Montserrat Medium" pitchFamily="2" charset="0"/>
                        <a:ea typeface="+mn-ea"/>
                        <a:cs typeface="+mn-cs"/>
                      </a:endParaRPr>
                    </a:p>
                  </a:txBody>
                  <a:tcPr marL="45720" marR="45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lvl="0" indent="0" algn="l" defTabSz="590904" rtl="0" eaLnBrk="1" fontAlgn="ctr" latinLnBrk="0" hangingPunct="1">
                        <a:lnSpc>
                          <a:spcPct val="100000"/>
                        </a:lnSpc>
                        <a:spcBef>
                          <a:spcPts val="0"/>
                        </a:spcBef>
                        <a:spcAft>
                          <a:spcPts val="0"/>
                        </a:spcAft>
                        <a:buClrTx/>
                        <a:buSzTx/>
                        <a:buFontTx/>
                        <a:buNone/>
                        <a:tabLst/>
                        <a:defRPr/>
                      </a:pPr>
                      <a:endParaRPr lang="en-GB" sz="800" u="none" strike="noStrike" kern="1200" dirty="0">
                        <a:solidFill>
                          <a:schemeClr val="bg1"/>
                        </a:solidFill>
                        <a:effectLst/>
                        <a:latin typeface="Montserrat Medium" pitchFamily="2" charset="0"/>
                        <a:ea typeface="+mn-ea"/>
                        <a:cs typeface="+mn-cs"/>
                      </a:endParaRPr>
                    </a:p>
                  </a:txBody>
                  <a:tcPr marL="45720" marR="45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492022975"/>
                  </a:ext>
                </a:extLst>
              </a:tr>
              <a:tr h="303355">
                <a:tc>
                  <a:txBody>
                    <a:bodyPr/>
                    <a:lstStyle/>
                    <a:p>
                      <a:pPr marL="72000" algn="l" fontAlgn="ctr"/>
                      <a:r>
                        <a:rPr lang="en-GB" sz="700" u="none" strike="noStrike" dirty="0">
                          <a:solidFill>
                            <a:schemeClr val="tx1"/>
                          </a:solidFill>
                          <a:effectLst/>
                          <a:latin typeface="Montserrat Medium" pitchFamily="2" charset="0"/>
                        </a:rPr>
                        <a:t>INCOMING WASTE </a:t>
                      </a:r>
                      <a:endParaRPr lang="en-GB" sz="700" b="0" i="0" u="none" strike="noStrike" dirty="0">
                        <a:solidFill>
                          <a:schemeClr val="tx1"/>
                        </a:solidFill>
                        <a:effectLst/>
                        <a:latin typeface="Montserrat Medium" pitchFamily="2" charset="0"/>
                      </a:endParaRPr>
                    </a:p>
                  </a:txBody>
                  <a:tcPr marL="4572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ctr"/>
                      <a:r>
                        <a:rPr lang="en-GB" sz="700" u="none" strike="noStrike" dirty="0">
                          <a:solidFill>
                            <a:schemeClr val="bg1"/>
                          </a:solidFill>
                          <a:effectLst/>
                          <a:latin typeface="Montserrat Medium" pitchFamily="2" charset="0"/>
                        </a:rPr>
                        <a:t>£148,900</a:t>
                      </a:r>
                      <a:endParaRPr lang="en-GB" sz="700" b="0" i="0" u="none" strike="noStrike" dirty="0">
                        <a:solidFill>
                          <a:schemeClr val="bg1"/>
                        </a:solidFill>
                        <a:effectLst/>
                        <a:latin typeface="Montserrat Medium"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700" u="none" strike="noStrike" dirty="0">
                          <a:solidFill>
                            <a:schemeClr val="bg1"/>
                          </a:solidFill>
                          <a:effectLst/>
                          <a:latin typeface="Montserrat Medium" pitchFamily="2" charset="0"/>
                        </a:rPr>
                        <a:t>£298,000</a:t>
                      </a:r>
                      <a:endParaRPr lang="en-GB" sz="700" b="0" i="0" u="none" strike="noStrike" dirty="0">
                        <a:solidFill>
                          <a:schemeClr val="bg1"/>
                        </a:solidFill>
                        <a:effectLst/>
                        <a:latin typeface="Montserrat Medium"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700" u="none" strike="noStrike" dirty="0">
                          <a:solidFill>
                            <a:schemeClr val="bg1"/>
                          </a:solidFill>
                          <a:effectLst/>
                          <a:latin typeface="Montserrat Medium" pitchFamily="2" charset="0"/>
                        </a:rPr>
                        <a:t>£447,000</a:t>
                      </a:r>
                      <a:endParaRPr lang="en-GB" sz="700" b="0" i="0" u="none" strike="noStrike" dirty="0">
                        <a:solidFill>
                          <a:schemeClr val="bg1"/>
                        </a:solidFill>
                        <a:effectLst/>
                        <a:latin typeface="Montserrat Medium"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700" u="none" strike="noStrike" dirty="0">
                          <a:solidFill>
                            <a:schemeClr val="bg1"/>
                          </a:solidFill>
                          <a:effectLst/>
                          <a:latin typeface="Montserrat Medium" pitchFamily="2" charset="0"/>
                        </a:rPr>
                        <a:t>£596,000</a:t>
                      </a:r>
                      <a:endParaRPr lang="en-GB" sz="700" b="0" i="0" u="none" strike="noStrike" dirty="0">
                        <a:solidFill>
                          <a:schemeClr val="bg1"/>
                        </a:solidFill>
                        <a:effectLst/>
                        <a:latin typeface="Montserrat Medium"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700" u="none" strike="noStrike" dirty="0">
                          <a:solidFill>
                            <a:schemeClr val="bg1"/>
                          </a:solidFill>
                          <a:effectLst/>
                          <a:latin typeface="Montserrat Medium" pitchFamily="2" charset="0"/>
                        </a:rPr>
                        <a:t>£745,000 </a:t>
                      </a:r>
                      <a:endParaRPr lang="en-GB" sz="700" b="0" i="0" u="none" strike="noStrike" dirty="0">
                        <a:solidFill>
                          <a:schemeClr val="bg1"/>
                        </a:solidFill>
                        <a:effectLst/>
                        <a:latin typeface="Montserrat Medium"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700" u="none" strike="noStrike" dirty="0">
                          <a:solidFill>
                            <a:schemeClr val="bg1"/>
                          </a:solidFill>
                          <a:effectLst/>
                          <a:latin typeface="Montserrat Medium" pitchFamily="2" charset="0"/>
                        </a:rPr>
                        <a:t>£894,000</a:t>
                      </a:r>
                      <a:endParaRPr lang="en-GB" sz="700" b="0" i="0" u="none" strike="noStrike" dirty="0">
                        <a:solidFill>
                          <a:schemeClr val="bg1"/>
                        </a:solidFill>
                        <a:effectLst/>
                        <a:latin typeface="Montserrat Medium"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59090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white"/>
                          </a:solidFill>
                          <a:effectLst/>
                          <a:uLnTx/>
                          <a:uFillTx/>
                          <a:latin typeface="Montserrat Medium" pitchFamily="2" charset="0"/>
                          <a:ea typeface="+mn-ea"/>
                          <a:cs typeface="+mn-cs"/>
                        </a:rPr>
                        <a:t>£894,000</a:t>
                      </a:r>
                      <a:endParaRPr kumimoji="0" lang="en-GB" sz="700" b="0" i="0" u="none" strike="noStrike" kern="1200" cap="none" spc="0" normalizeH="0" baseline="0" noProof="0" dirty="0">
                        <a:ln>
                          <a:noFill/>
                        </a:ln>
                        <a:solidFill>
                          <a:prstClr val="white"/>
                        </a:solidFill>
                        <a:effectLst/>
                        <a:uLnTx/>
                        <a:uFillTx/>
                        <a:latin typeface="Montserrat Medium"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59090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white"/>
                          </a:solidFill>
                          <a:effectLst/>
                          <a:uLnTx/>
                          <a:uFillTx/>
                          <a:latin typeface="Montserrat Medium" pitchFamily="2" charset="0"/>
                          <a:ea typeface="+mn-ea"/>
                          <a:cs typeface="+mn-cs"/>
                        </a:rPr>
                        <a:t>£894,000</a:t>
                      </a:r>
                      <a:endParaRPr kumimoji="0" lang="en-GB" sz="700" b="0" i="0" u="none" strike="noStrike" kern="1200" cap="none" spc="0" normalizeH="0" baseline="0" noProof="0" dirty="0">
                        <a:ln>
                          <a:noFill/>
                        </a:ln>
                        <a:solidFill>
                          <a:prstClr val="white"/>
                        </a:solidFill>
                        <a:effectLst/>
                        <a:uLnTx/>
                        <a:uFillTx/>
                        <a:latin typeface="Montserrat Medium"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59090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white"/>
                          </a:solidFill>
                          <a:effectLst/>
                          <a:uLnTx/>
                          <a:uFillTx/>
                          <a:latin typeface="Montserrat Medium" pitchFamily="2" charset="0"/>
                          <a:ea typeface="+mn-ea"/>
                          <a:cs typeface="+mn-cs"/>
                        </a:rPr>
                        <a:t>£894,000</a:t>
                      </a:r>
                      <a:endParaRPr kumimoji="0" lang="en-GB" sz="700" b="0" i="0" u="none" strike="noStrike" kern="1200" cap="none" spc="0" normalizeH="0" baseline="0" noProof="0" dirty="0">
                        <a:ln>
                          <a:noFill/>
                        </a:ln>
                        <a:solidFill>
                          <a:prstClr val="white"/>
                        </a:solidFill>
                        <a:effectLst/>
                        <a:uLnTx/>
                        <a:uFillTx/>
                        <a:latin typeface="Montserrat Medium"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59090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white"/>
                          </a:solidFill>
                          <a:effectLst/>
                          <a:uLnTx/>
                          <a:uFillTx/>
                          <a:latin typeface="Montserrat Medium" pitchFamily="2" charset="0"/>
                          <a:ea typeface="+mn-ea"/>
                          <a:cs typeface="+mn-cs"/>
                        </a:rPr>
                        <a:t>£894,000</a:t>
                      </a:r>
                      <a:endParaRPr kumimoji="0" lang="en-GB" sz="700" b="0" i="0" u="none" strike="noStrike" kern="1200" cap="none" spc="0" normalizeH="0" baseline="0" noProof="0" dirty="0">
                        <a:ln>
                          <a:noFill/>
                        </a:ln>
                        <a:solidFill>
                          <a:prstClr val="white"/>
                        </a:solidFill>
                        <a:effectLst/>
                        <a:uLnTx/>
                        <a:uFillTx/>
                        <a:latin typeface="Montserrat Medium"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59090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white"/>
                          </a:solidFill>
                          <a:effectLst/>
                          <a:uLnTx/>
                          <a:uFillTx/>
                          <a:latin typeface="Montserrat Medium" pitchFamily="2" charset="0"/>
                          <a:ea typeface="+mn-ea"/>
                          <a:cs typeface="+mn-cs"/>
                        </a:rPr>
                        <a:t>£894,000</a:t>
                      </a:r>
                      <a:endParaRPr kumimoji="0" lang="en-GB" sz="700" b="0" i="0" u="none" strike="noStrike" kern="1200" cap="none" spc="0" normalizeH="0" baseline="0" noProof="0" dirty="0">
                        <a:ln>
                          <a:noFill/>
                        </a:ln>
                        <a:solidFill>
                          <a:prstClr val="white"/>
                        </a:solidFill>
                        <a:effectLst/>
                        <a:uLnTx/>
                        <a:uFillTx/>
                        <a:latin typeface="Montserrat Medium"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59090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white"/>
                          </a:solidFill>
                          <a:effectLst/>
                          <a:uLnTx/>
                          <a:uFillTx/>
                          <a:latin typeface="Montserrat Medium" pitchFamily="2" charset="0"/>
                          <a:ea typeface="+mn-ea"/>
                          <a:cs typeface="+mn-cs"/>
                        </a:rPr>
                        <a:t>£894,000</a:t>
                      </a:r>
                      <a:endParaRPr kumimoji="0" lang="en-GB" sz="700" b="0" i="0" u="none" strike="noStrike" kern="1200" cap="none" spc="0" normalizeH="0" baseline="0" noProof="0" dirty="0">
                        <a:ln>
                          <a:noFill/>
                        </a:ln>
                        <a:solidFill>
                          <a:prstClr val="white"/>
                        </a:solidFill>
                        <a:effectLst/>
                        <a:uLnTx/>
                        <a:uFillTx/>
                        <a:latin typeface="Montserrat Medium"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59090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Montserrat Medium" pitchFamily="2" charset="0"/>
                          <a:ea typeface="+mn-ea"/>
                          <a:cs typeface="+mn-cs"/>
                        </a:rPr>
                        <a:t>£894,000</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7864913"/>
                  </a:ext>
                </a:extLst>
              </a:tr>
              <a:tr h="303355">
                <a:tc>
                  <a:txBody>
                    <a:bodyPr/>
                    <a:lstStyle/>
                    <a:p>
                      <a:pPr marL="72000" algn="l" fontAlgn="ctr"/>
                      <a:r>
                        <a:rPr lang="en-GB" sz="700" u="none" strike="noStrike" dirty="0">
                          <a:solidFill>
                            <a:schemeClr val="tx1"/>
                          </a:solidFill>
                          <a:effectLst/>
                          <a:latin typeface="Montserrat Medium" pitchFamily="2" charset="0"/>
                        </a:rPr>
                        <a:t>EXPORTED POWER SALES</a:t>
                      </a:r>
                      <a:endParaRPr lang="en-GB" sz="700" b="0" i="0" u="none" strike="noStrike" dirty="0">
                        <a:solidFill>
                          <a:schemeClr val="tx1"/>
                        </a:solidFill>
                        <a:effectLst/>
                        <a:latin typeface="Montserrat Medium" pitchFamily="2" charset="0"/>
                      </a:endParaRPr>
                    </a:p>
                  </a:txBody>
                  <a:tcPr marL="4572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ctr"/>
                      <a:r>
                        <a:rPr lang="en-GB" sz="700" u="none" strike="noStrike" dirty="0">
                          <a:solidFill>
                            <a:schemeClr val="bg1"/>
                          </a:solidFill>
                          <a:effectLst/>
                          <a:latin typeface="Montserrat Medium" pitchFamily="2" charset="0"/>
                        </a:rPr>
                        <a:t>£106,000</a:t>
                      </a:r>
                      <a:endParaRPr lang="en-GB" sz="700" b="0" i="0" u="none" strike="noStrike" dirty="0">
                        <a:solidFill>
                          <a:schemeClr val="bg1"/>
                        </a:solidFill>
                        <a:effectLst/>
                        <a:latin typeface="Montserrat Medium"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700" u="none" strike="noStrike" dirty="0">
                          <a:solidFill>
                            <a:schemeClr val="bg1"/>
                          </a:solidFill>
                          <a:effectLst/>
                          <a:latin typeface="Montserrat Medium" pitchFamily="2" charset="0"/>
                        </a:rPr>
                        <a:t>£212,000</a:t>
                      </a:r>
                      <a:endParaRPr lang="en-GB" sz="700" b="0" i="0" u="none" strike="noStrike" dirty="0">
                        <a:solidFill>
                          <a:schemeClr val="bg1"/>
                        </a:solidFill>
                        <a:effectLst/>
                        <a:latin typeface="Montserrat Medium"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700" u="none" strike="noStrike" dirty="0">
                          <a:solidFill>
                            <a:schemeClr val="bg1"/>
                          </a:solidFill>
                          <a:effectLst/>
                          <a:latin typeface="Montserrat Medium" pitchFamily="2" charset="0"/>
                        </a:rPr>
                        <a:t>£318,000</a:t>
                      </a:r>
                      <a:endParaRPr lang="en-GB" sz="700" b="0" i="0" u="none" strike="noStrike" dirty="0">
                        <a:solidFill>
                          <a:schemeClr val="bg1"/>
                        </a:solidFill>
                        <a:effectLst/>
                        <a:latin typeface="Montserrat Medium"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700" u="none" strike="noStrike" dirty="0">
                          <a:solidFill>
                            <a:schemeClr val="bg1"/>
                          </a:solidFill>
                          <a:effectLst/>
                          <a:latin typeface="Montserrat Medium" pitchFamily="2" charset="0"/>
                        </a:rPr>
                        <a:t>£424,000</a:t>
                      </a:r>
                      <a:endParaRPr lang="en-GB" sz="700" b="0" i="0" u="none" strike="noStrike" dirty="0">
                        <a:solidFill>
                          <a:schemeClr val="bg1"/>
                        </a:solidFill>
                        <a:effectLst/>
                        <a:latin typeface="Montserrat Medium"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700" u="none" strike="noStrike" dirty="0">
                          <a:solidFill>
                            <a:schemeClr val="bg1"/>
                          </a:solidFill>
                          <a:effectLst/>
                          <a:latin typeface="Montserrat Medium" pitchFamily="2" charset="0"/>
                        </a:rPr>
                        <a:t>£530,000</a:t>
                      </a:r>
                      <a:endParaRPr lang="en-GB" sz="700" b="0" i="0" u="none" strike="noStrike" dirty="0">
                        <a:solidFill>
                          <a:schemeClr val="bg1"/>
                        </a:solidFill>
                        <a:effectLst/>
                        <a:latin typeface="Montserrat Medium"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700" u="none" strike="noStrike" dirty="0">
                          <a:solidFill>
                            <a:schemeClr val="bg1"/>
                          </a:solidFill>
                          <a:effectLst/>
                          <a:latin typeface="Montserrat Medium" pitchFamily="2" charset="0"/>
                        </a:rPr>
                        <a:t>£636,000</a:t>
                      </a:r>
                      <a:endParaRPr lang="en-GB" sz="700" b="0" i="0" u="none" strike="noStrike" dirty="0">
                        <a:solidFill>
                          <a:schemeClr val="bg1"/>
                        </a:solidFill>
                        <a:effectLst/>
                        <a:latin typeface="Montserrat Medium"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59090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white"/>
                          </a:solidFill>
                          <a:effectLst/>
                          <a:uLnTx/>
                          <a:uFillTx/>
                          <a:latin typeface="Montserrat Medium" pitchFamily="2" charset="0"/>
                          <a:ea typeface="+mn-ea"/>
                          <a:cs typeface="+mn-cs"/>
                        </a:rPr>
                        <a:t>£636,000</a:t>
                      </a:r>
                      <a:endParaRPr kumimoji="0" lang="en-GB" sz="700" b="0" i="0" u="none" strike="noStrike" kern="1200" cap="none" spc="0" normalizeH="0" baseline="0" noProof="0" dirty="0">
                        <a:ln>
                          <a:noFill/>
                        </a:ln>
                        <a:solidFill>
                          <a:prstClr val="white"/>
                        </a:solidFill>
                        <a:effectLst/>
                        <a:uLnTx/>
                        <a:uFillTx/>
                        <a:latin typeface="Montserrat Medium"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59090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white"/>
                          </a:solidFill>
                          <a:effectLst/>
                          <a:uLnTx/>
                          <a:uFillTx/>
                          <a:latin typeface="Montserrat Medium" pitchFamily="2" charset="0"/>
                          <a:ea typeface="+mn-ea"/>
                          <a:cs typeface="+mn-cs"/>
                        </a:rPr>
                        <a:t>£636,000</a:t>
                      </a:r>
                      <a:endParaRPr kumimoji="0" lang="en-GB" sz="700" b="0" i="0" u="none" strike="noStrike" kern="1200" cap="none" spc="0" normalizeH="0" baseline="0" noProof="0" dirty="0">
                        <a:ln>
                          <a:noFill/>
                        </a:ln>
                        <a:solidFill>
                          <a:prstClr val="white"/>
                        </a:solidFill>
                        <a:effectLst/>
                        <a:uLnTx/>
                        <a:uFillTx/>
                        <a:latin typeface="Montserrat Medium"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59090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white"/>
                          </a:solidFill>
                          <a:effectLst/>
                          <a:uLnTx/>
                          <a:uFillTx/>
                          <a:latin typeface="Montserrat Medium" pitchFamily="2" charset="0"/>
                          <a:ea typeface="+mn-ea"/>
                          <a:cs typeface="+mn-cs"/>
                        </a:rPr>
                        <a:t>£636,000</a:t>
                      </a:r>
                      <a:endParaRPr kumimoji="0" lang="en-GB" sz="700" b="0" i="0" u="none" strike="noStrike" kern="1200" cap="none" spc="0" normalizeH="0" baseline="0" noProof="0" dirty="0">
                        <a:ln>
                          <a:noFill/>
                        </a:ln>
                        <a:solidFill>
                          <a:prstClr val="white"/>
                        </a:solidFill>
                        <a:effectLst/>
                        <a:uLnTx/>
                        <a:uFillTx/>
                        <a:latin typeface="Montserrat Medium"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59090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white"/>
                          </a:solidFill>
                          <a:effectLst/>
                          <a:uLnTx/>
                          <a:uFillTx/>
                          <a:latin typeface="Montserrat Medium" pitchFamily="2" charset="0"/>
                          <a:ea typeface="+mn-ea"/>
                          <a:cs typeface="+mn-cs"/>
                        </a:rPr>
                        <a:t>£636,000</a:t>
                      </a:r>
                      <a:endParaRPr kumimoji="0" lang="en-GB" sz="700" b="0" i="0" u="none" strike="noStrike" kern="1200" cap="none" spc="0" normalizeH="0" baseline="0" noProof="0" dirty="0">
                        <a:ln>
                          <a:noFill/>
                        </a:ln>
                        <a:solidFill>
                          <a:prstClr val="white"/>
                        </a:solidFill>
                        <a:effectLst/>
                        <a:uLnTx/>
                        <a:uFillTx/>
                        <a:latin typeface="Montserrat Medium"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59090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white"/>
                          </a:solidFill>
                          <a:effectLst/>
                          <a:uLnTx/>
                          <a:uFillTx/>
                          <a:latin typeface="Montserrat Medium" pitchFamily="2" charset="0"/>
                          <a:ea typeface="+mn-ea"/>
                          <a:cs typeface="+mn-cs"/>
                        </a:rPr>
                        <a:t>£636,000</a:t>
                      </a:r>
                      <a:endParaRPr kumimoji="0" lang="en-GB" sz="700" b="0" i="0" u="none" strike="noStrike" kern="1200" cap="none" spc="0" normalizeH="0" baseline="0" noProof="0" dirty="0">
                        <a:ln>
                          <a:noFill/>
                        </a:ln>
                        <a:solidFill>
                          <a:prstClr val="white"/>
                        </a:solidFill>
                        <a:effectLst/>
                        <a:uLnTx/>
                        <a:uFillTx/>
                        <a:latin typeface="Montserrat Medium"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59090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white"/>
                          </a:solidFill>
                          <a:effectLst/>
                          <a:uLnTx/>
                          <a:uFillTx/>
                          <a:latin typeface="Montserrat Medium" pitchFamily="2" charset="0"/>
                          <a:ea typeface="+mn-ea"/>
                          <a:cs typeface="+mn-cs"/>
                        </a:rPr>
                        <a:t>£636,000</a:t>
                      </a:r>
                      <a:endParaRPr kumimoji="0" lang="en-GB" sz="700" b="0" i="0" u="none" strike="noStrike" kern="1200" cap="none" spc="0" normalizeH="0" baseline="0" noProof="0" dirty="0">
                        <a:ln>
                          <a:noFill/>
                        </a:ln>
                        <a:solidFill>
                          <a:prstClr val="white"/>
                        </a:solidFill>
                        <a:effectLst/>
                        <a:uLnTx/>
                        <a:uFillTx/>
                        <a:latin typeface="Montserrat Medium"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59090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Montserrat Medium" pitchFamily="2" charset="0"/>
                          <a:ea typeface="+mn-ea"/>
                          <a:cs typeface="+mn-cs"/>
                        </a:rPr>
                        <a:t>£636,000</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3581732"/>
                  </a:ext>
                </a:extLst>
              </a:tr>
              <a:tr h="303355">
                <a:tc>
                  <a:txBody>
                    <a:bodyPr/>
                    <a:lstStyle/>
                    <a:p>
                      <a:pPr marL="72000" algn="l" fontAlgn="ctr"/>
                      <a:r>
                        <a:rPr lang="en-GB" sz="700" u="none" strike="noStrike" dirty="0">
                          <a:solidFill>
                            <a:schemeClr val="tx1"/>
                          </a:solidFill>
                          <a:effectLst/>
                          <a:latin typeface="Montserrat Medium" pitchFamily="2" charset="0"/>
                        </a:rPr>
                        <a:t>BIO-CHAR SALES</a:t>
                      </a:r>
                      <a:endParaRPr lang="en-GB" sz="700" b="0" i="0" u="none" strike="noStrike" dirty="0">
                        <a:solidFill>
                          <a:schemeClr val="tx1"/>
                        </a:solidFill>
                        <a:effectLst/>
                        <a:latin typeface="Montserrat Medium" pitchFamily="2" charset="0"/>
                      </a:endParaRPr>
                    </a:p>
                  </a:txBody>
                  <a:tcPr marL="4572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ctr"/>
                      <a:r>
                        <a:rPr lang="en-GB" sz="700" u="none" strike="noStrike" dirty="0">
                          <a:solidFill>
                            <a:schemeClr val="bg1"/>
                          </a:solidFill>
                          <a:effectLst/>
                          <a:latin typeface="Montserrat Medium" pitchFamily="2" charset="0"/>
                        </a:rPr>
                        <a:t>£201,000</a:t>
                      </a:r>
                      <a:endParaRPr lang="en-GB" sz="700" b="0" i="0" u="none" strike="noStrike" dirty="0">
                        <a:solidFill>
                          <a:schemeClr val="bg1"/>
                        </a:solidFill>
                        <a:effectLst/>
                        <a:latin typeface="Montserrat Medium"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700" u="none" strike="noStrike" dirty="0">
                          <a:solidFill>
                            <a:schemeClr val="bg1"/>
                          </a:solidFill>
                          <a:effectLst/>
                          <a:latin typeface="Montserrat Medium" pitchFamily="2" charset="0"/>
                        </a:rPr>
                        <a:t>£402,000</a:t>
                      </a:r>
                      <a:endParaRPr lang="en-GB" sz="700" b="0" i="0" u="none" strike="noStrike" dirty="0">
                        <a:solidFill>
                          <a:schemeClr val="bg1"/>
                        </a:solidFill>
                        <a:effectLst/>
                        <a:latin typeface="Montserrat Medium"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700" u="none" strike="noStrike" dirty="0">
                          <a:solidFill>
                            <a:schemeClr val="bg1"/>
                          </a:solidFill>
                          <a:effectLst/>
                          <a:latin typeface="Montserrat Medium" pitchFamily="2" charset="0"/>
                        </a:rPr>
                        <a:t>£603,000</a:t>
                      </a:r>
                      <a:endParaRPr lang="en-GB" sz="700" b="0" i="0" u="none" strike="noStrike" dirty="0">
                        <a:solidFill>
                          <a:schemeClr val="bg1"/>
                        </a:solidFill>
                        <a:effectLst/>
                        <a:latin typeface="Montserrat Medium"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700" u="none" strike="noStrike" dirty="0">
                          <a:solidFill>
                            <a:schemeClr val="bg1"/>
                          </a:solidFill>
                          <a:effectLst/>
                          <a:latin typeface="Montserrat Medium" pitchFamily="2" charset="0"/>
                        </a:rPr>
                        <a:t>£804,000</a:t>
                      </a:r>
                      <a:endParaRPr lang="en-GB" sz="700" b="0" i="0" u="none" strike="noStrike" dirty="0">
                        <a:solidFill>
                          <a:schemeClr val="bg1"/>
                        </a:solidFill>
                        <a:effectLst/>
                        <a:latin typeface="Montserrat Medium"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700" u="none" strike="noStrike" dirty="0">
                          <a:solidFill>
                            <a:schemeClr val="bg1"/>
                          </a:solidFill>
                          <a:effectLst/>
                          <a:latin typeface="Montserrat Medium" pitchFamily="2" charset="0"/>
                        </a:rPr>
                        <a:t>£1,005,000</a:t>
                      </a:r>
                      <a:endParaRPr lang="en-GB" sz="700" b="0" i="0" u="none" strike="noStrike" dirty="0">
                        <a:solidFill>
                          <a:schemeClr val="bg1"/>
                        </a:solidFill>
                        <a:effectLst/>
                        <a:latin typeface="Montserrat Medium"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700" u="none" strike="noStrike" dirty="0">
                          <a:solidFill>
                            <a:schemeClr val="bg1"/>
                          </a:solidFill>
                          <a:effectLst/>
                          <a:latin typeface="Montserrat Medium" pitchFamily="2" charset="0"/>
                        </a:rPr>
                        <a:t>£1,206,000</a:t>
                      </a:r>
                      <a:endParaRPr lang="en-GB" sz="700" b="0" i="0" u="none" strike="noStrike" dirty="0">
                        <a:solidFill>
                          <a:schemeClr val="bg1"/>
                        </a:solidFill>
                        <a:effectLst/>
                        <a:latin typeface="Montserrat Medium"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59090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white"/>
                          </a:solidFill>
                          <a:effectLst/>
                          <a:uLnTx/>
                          <a:uFillTx/>
                          <a:latin typeface="Montserrat Medium" pitchFamily="2" charset="0"/>
                          <a:ea typeface="+mn-ea"/>
                          <a:cs typeface="+mn-cs"/>
                        </a:rPr>
                        <a:t>£1,206,000</a:t>
                      </a:r>
                      <a:endParaRPr kumimoji="0" lang="en-GB" sz="700" b="0" i="0" u="none" strike="noStrike" kern="1200" cap="none" spc="0" normalizeH="0" baseline="0" noProof="0" dirty="0">
                        <a:ln>
                          <a:noFill/>
                        </a:ln>
                        <a:solidFill>
                          <a:prstClr val="white"/>
                        </a:solidFill>
                        <a:effectLst/>
                        <a:uLnTx/>
                        <a:uFillTx/>
                        <a:latin typeface="Montserrat Medium"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59090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white"/>
                          </a:solidFill>
                          <a:effectLst/>
                          <a:uLnTx/>
                          <a:uFillTx/>
                          <a:latin typeface="Montserrat Medium" pitchFamily="2" charset="0"/>
                          <a:ea typeface="+mn-ea"/>
                          <a:cs typeface="+mn-cs"/>
                        </a:rPr>
                        <a:t>£1,206,000</a:t>
                      </a:r>
                      <a:endParaRPr kumimoji="0" lang="en-GB" sz="700" b="0" i="0" u="none" strike="noStrike" kern="1200" cap="none" spc="0" normalizeH="0" baseline="0" noProof="0" dirty="0">
                        <a:ln>
                          <a:noFill/>
                        </a:ln>
                        <a:solidFill>
                          <a:prstClr val="white"/>
                        </a:solidFill>
                        <a:effectLst/>
                        <a:uLnTx/>
                        <a:uFillTx/>
                        <a:latin typeface="Montserrat Medium"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59090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white"/>
                          </a:solidFill>
                          <a:effectLst/>
                          <a:uLnTx/>
                          <a:uFillTx/>
                          <a:latin typeface="Montserrat Medium" pitchFamily="2" charset="0"/>
                          <a:ea typeface="+mn-ea"/>
                          <a:cs typeface="+mn-cs"/>
                        </a:rPr>
                        <a:t>£1,206,000</a:t>
                      </a:r>
                      <a:endParaRPr kumimoji="0" lang="en-GB" sz="700" b="0" i="0" u="none" strike="noStrike" kern="1200" cap="none" spc="0" normalizeH="0" baseline="0" noProof="0" dirty="0">
                        <a:ln>
                          <a:noFill/>
                        </a:ln>
                        <a:solidFill>
                          <a:prstClr val="white"/>
                        </a:solidFill>
                        <a:effectLst/>
                        <a:uLnTx/>
                        <a:uFillTx/>
                        <a:latin typeface="Montserrat Medium"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59090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white"/>
                          </a:solidFill>
                          <a:effectLst/>
                          <a:uLnTx/>
                          <a:uFillTx/>
                          <a:latin typeface="Montserrat Medium" pitchFamily="2" charset="0"/>
                          <a:ea typeface="+mn-ea"/>
                          <a:cs typeface="+mn-cs"/>
                        </a:rPr>
                        <a:t>£1,206,000</a:t>
                      </a:r>
                      <a:endParaRPr kumimoji="0" lang="en-GB" sz="700" b="0" i="0" u="none" strike="noStrike" kern="1200" cap="none" spc="0" normalizeH="0" baseline="0" noProof="0" dirty="0">
                        <a:ln>
                          <a:noFill/>
                        </a:ln>
                        <a:solidFill>
                          <a:prstClr val="white"/>
                        </a:solidFill>
                        <a:effectLst/>
                        <a:uLnTx/>
                        <a:uFillTx/>
                        <a:latin typeface="Montserrat Medium"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59090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white"/>
                          </a:solidFill>
                          <a:effectLst/>
                          <a:uLnTx/>
                          <a:uFillTx/>
                          <a:latin typeface="Montserrat Medium" pitchFamily="2" charset="0"/>
                          <a:ea typeface="+mn-ea"/>
                          <a:cs typeface="+mn-cs"/>
                        </a:rPr>
                        <a:t>£1,206,000</a:t>
                      </a:r>
                      <a:endParaRPr kumimoji="0" lang="en-GB" sz="700" b="0" i="0" u="none" strike="noStrike" kern="1200" cap="none" spc="0" normalizeH="0" baseline="0" noProof="0" dirty="0">
                        <a:ln>
                          <a:noFill/>
                        </a:ln>
                        <a:solidFill>
                          <a:prstClr val="white"/>
                        </a:solidFill>
                        <a:effectLst/>
                        <a:uLnTx/>
                        <a:uFillTx/>
                        <a:latin typeface="Montserrat Medium"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59090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white"/>
                          </a:solidFill>
                          <a:effectLst/>
                          <a:uLnTx/>
                          <a:uFillTx/>
                          <a:latin typeface="Montserrat Medium" pitchFamily="2" charset="0"/>
                          <a:ea typeface="+mn-ea"/>
                          <a:cs typeface="+mn-cs"/>
                        </a:rPr>
                        <a:t>£1,206,000</a:t>
                      </a:r>
                      <a:endParaRPr kumimoji="0" lang="en-GB" sz="700" b="0" i="0" u="none" strike="noStrike" kern="1200" cap="none" spc="0" normalizeH="0" baseline="0" noProof="0" dirty="0">
                        <a:ln>
                          <a:noFill/>
                        </a:ln>
                        <a:solidFill>
                          <a:prstClr val="white"/>
                        </a:solidFill>
                        <a:effectLst/>
                        <a:uLnTx/>
                        <a:uFillTx/>
                        <a:latin typeface="Montserrat Medium"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59090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Montserrat Medium" pitchFamily="2" charset="0"/>
                          <a:ea typeface="+mn-ea"/>
                          <a:cs typeface="+mn-cs"/>
                        </a:rPr>
                        <a:t>£1,206,000</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66699642"/>
                  </a:ext>
                </a:extLst>
              </a:tr>
              <a:tr h="303355">
                <a:tc>
                  <a:txBody>
                    <a:bodyPr/>
                    <a:lstStyle/>
                    <a:p>
                      <a:pPr marL="72000" algn="l" fontAlgn="ctr"/>
                      <a:r>
                        <a:rPr lang="en-GB" sz="700" b="0" i="0" u="none" strike="noStrike" dirty="0">
                          <a:solidFill>
                            <a:schemeClr val="tx1"/>
                          </a:solidFill>
                          <a:effectLst/>
                          <a:latin typeface="Montserrat Medium" pitchFamily="2" charset="0"/>
                        </a:rPr>
                        <a:t>BIO_FUEL SALES*</a:t>
                      </a:r>
                    </a:p>
                  </a:txBody>
                  <a:tcPr marL="4572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ctr"/>
                      <a:r>
                        <a:rPr lang="en-GB" sz="700" u="none" strike="noStrike" dirty="0">
                          <a:solidFill>
                            <a:schemeClr val="bg1"/>
                          </a:solidFill>
                          <a:effectLst/>
                          <a:latin typeface="Montserrat Medium" pitchFamily="2" charset="0"/>
                        </a:rPr>
                        <a:t>£0</a:t>
                      </a:r>
                      <a:endParaRPr lang="en-GB" sz="700" b="0" i="0" u="none" strike="noStrike" dirty="0">
                        <a:solidFill>
                          <a:schemeClr val="bg1"/>
                        </a:solidFill>
                        <a:effectLst/>
                        <a:latin typeface="Montserrat Medium"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700" u="none" strike="noStrike" dirty="0">
                          <a:solidFill>
                            <a:schemeClr val="bg1"/>
                          </a:solidFill>
                          <a:effectLst/>
                          <a:latin typeface="Montserrat Medium" pitchFamily="2" charset="0"/>
                        </a:rPr>
                        <a:t>£0</a:t>
                      </a:r>
                      <a:endParaRPr lang="en-GB" sz="700" b="0" i="0" u="none" strike="noStrike" dirty="0">
                        <a:solidFill>
                          <a:schemeClr val="bg1"/>
                        </a:solidFill>
                        <a:effectLst/>
                        <a:latin typeface="Montserrat Medium"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700" u="none" strike="noStrike" dirty="0">
                          <a:solidFill>
                            <a:schemeClr val="bg1"/>
                          </a:solidFill>
                          <a:effectLst/>
                          <a:latin typeface="Montserrat Medium" pitchFamily="2" charset="0"/>
                        </a:rPr>
                        <a:t>£0</a:t>
                      </a:r>
                      <a:endParaRPr lang="en-GB" sz="700" b="0" i="0" u="none" strike="noStrike" dirty="0">
                        <a:solidFill>
                          <a:schemeClr val="bg1"/>
                        </a:solidFill>
                        <a:effectLst/>
                        <a:latin typeface="Montserrat Medium"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700" u="none" strike="noStrike" dirty="0">
                          <a:solidFill>
                            <a:schemeClr val="bg1"/>
                          </a:solidFill>
                          <a:effectLst/>
                          <a:latin typeface="Montserrat Medium" pitchFamily="2" charset="0"/>
                        </a:rPr>
                        <a:t>£0</a:t>
                      </a:r>
                      <a:endParaRPr lang="en-GB" sz="700" b="0" i="0" u="none" strike="noStrike" dirty="0">
                        <a:solidFill>
                          <a:schemeClr val="bg1"/>
                        </a:solidFill>
                        <a:effectLst/>
                        <a:latin typeface="Montserrat Medium"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700" u="none" strike="noStrike" dirty="0">
                          <a:solidFill>
                            <a:schemeClr val="bg1"/>
                          </a:solidFill>
                          <a:effectLst/>
                          <a:latin typeface="Montserrat Medium" pitchFamily="2" charset="0"/>
                        </a:rPr>
                        <a:t>£0</a:t>
                      </a:r>
                      <a:endParaRPr lang="en-GB" sz="700" b="0" i="0" u="none" strike="noStrike" dirty="0">
                        <a:solidFill>
                          <a:schemeClr val="bg1"/>
                        </a:solidFill>
                        <a:effectLst/>
                        <a:latin typeface="Montserrat Medium"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700" u="none" strike="noStrike" dirty="0">
                          <a:solidFill>
                            <a:schemeClr val="bg1"/>
                          </a:solidFill>
                          <a:effectLst/>
                          <a:latin typeface="Montserrat Medium" pitchFamily="2" charset="0"/>
                        </a:rPr>
                        <a:t>£0</a:t>
                      </a:r>
                      <a:endParaRPr lang="en-GB" sz="700" b="0" i="0" u="none" strike="noStrike" dirty="0">
                        <a:solidFill>
                          <a:schemeClr val="bg1"/>
                        </a:solidFill>
                        <a:effectLst/>
                        <a:latin typeface="Montserrat Medium"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700" u="none" strike="noStrike" dirty="0">
                          <a:solidFill>
                            <a:schemeClr val="bg1"/>
                          </a:solidFill>
                          <a:effectLst/>
                          <a:latin typeface="Montserrat Medium" pitchFamily="2" charset="0"/>
                        </a:rPr>
                        <a:t>£0</a:t>
                      </a:r>
                      <a:endParaRPr lang="en-GB" sz="700" b="0" i="0" u="none" strike="noStrike" dirty="0">
                        <a:solidFill>
                          <a:schemeClr val="bg1"/>
                        </a:solidFill>
                        <a:effectLst/>
                        <a:latin typeface="Montserrat Medium"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700" u="none" strike="noStrike" dirty="0">
                          <a:solidFill>
                            <a:schemeClr val="bg1"/>
                          </a:solidFill>
                          <a:effectLst/>
                          <a:latin typeface="Montserrat Medium" pitchFamily="2" charset="0"/>
                        </a:rPr>
                        <a:t>£0</a:t>
                      </a:r>
                      <a:endParaRPr lang="en-GB" sz="700" b="0" i="0" u="none" strike="noStrike" dirty="0">
                        <a:solidFill>
                          <a:schemeClr val="bg1"/>
                        </a:solidFill>
                        <a:effectLst/>
                        <a:latin typeface="Montserrat Medium"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700" u="none" strike="noStrike" dirty="0">
                          <a:solidFill>
                            <a:schemeClr val="bg1"/>
                          </a:solidFill>
                          <a:effectLst/>
                          <a:latin typeface="Montserrat Medium" pitchFamily="2" charset="0"/>
                        </a:rPr>
                        <a:t>£0</a:t>
                      </a:r>
                      <a:endParaRPr lang="en-GB" sz="700" b="0" i="0" u="none" strike="noStrike" dirty="0">
                        <a:solidFill>
                          <a:schemeClr val="bg1"/>
                        </a:solidFill>
                        <a:effectLst/>
                        <a:latin typeface="Montserrat Medium"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700" u="none" strike="noStrike" dirty="0">
                          <a:solidFill>
                            <a:schemeClr val="bg1"/>
                          </a:solidFill>
                          <a:effectLst/>
                          <a:latin typeface="Montserrat Medium" pitchFamily="2" charset="0"/>
                        </a:rPr>
                        <a:t>£0</a:t>
                      </a:r>
                      <a:endParaRPr lang="en-GB" sz="700" b="0" i="0" u="none" strike="noStrike" dirty="0">
                        <a:solidFill>
                          <a:schemeClr val="bg1"/>
                        </a:solidFill>
                        <a:effectLst/>
                        <a:latin typeface="Montserrat Medium"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700" u="none" strike="noStrike" dirty="0">
                          <a:solidFill>
                            <a:schemeClr val="bg1"/>
                          </a:solidFill>
                          <a:effectLst/>
                          <a:latin typeface="Montserrat Medium" pitchFamily="2" charset="0"/>
                        </a:rPr>
                        <a:t>£0</a:t>
                      </a:r>
                      <a:endParaRPr lang="en-GB" sz="700" b="0" i="0" u="none" strike="noStrike" dirty="0">
                        <a:solidFill>
                          <a:schemeClr val="bg1"/>
                        </a:solidFill>
                        <a:effectLst/>
                        <a:latin typeface="Montserrat Medium"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700" u="none" strike="noStrike" dirty="0">
                          <a:solidFill>
                            <a:schemeClr val="bg1"/>
                          </a:solidFill>
                          <a:effectLst/>
                          <a:latin typeface="Montserrat Medium" pitchFamily="2" charset="0"/>
                        </a:rPr>
                        <a:t>£0</a:t>
                      </a:r>
                      <a:endParaRPr lang="en-GB" sz="700" b="0" i="0" u="none" strike="noStrike" dirty="0">
                        <a:solidFill>
                          <a:schemeClr val="bg1"/>
                        </a:solidFill>
                        <a:effectLst/>
                        <a:latin typeface="Montserrat Medium"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endParaRPr lang="en-GB" sz="700" b="0" i="0" u="none" strike="noStrike" dirty="0">
                        <a:solidFill>
                          <a:schemeClr val="bg1"/>
                        </a:solidFill>
                        <a:effectLst/>
                        <a:latin typeface="Montserrat Medium"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61595700"/>
                  </a:ext>
                </a:extLst>
              </a:tr>
              <a:tr h="303355">
                <a:tc>
                  <a:txBody>
                    <a:bodyPr/>
                    <a:lstStyle/>
                    <a:p>
                      <a:pPr marL="72000" algn="l" fontAlgn="ctr"/>
                      <a:r>
                        <a:rPr lang="en-GB" sz="700" u="none" strike="noStrike" dirty="0">
                          <a:solidFill>
                            <a:schemeClr val="tx1"/>
                          </a:solidFill>
                          <a:effectLst/>
                          <a:latin typeface="Montserrat Medium" pitchFamily="2" charset="0"/>
                        </a:rPr>
                        <a:t>CARBON* CREDITS</a:t>
                      </a:r>
                      <a:endParaRPr lang="en-GB" sz="700" b="0" i="0" u="none" strike="noStrike" dirty="0">
                        <a:solidFill>
                          <a:schemeClr val="tx1"/>
                        </a:solidFill>
                        <a:effectLst/>
                        <a:latin typeface="Montserrat Medium" pitchFamily="2" charset="0"/>
                      </a:endParaRPr>
                    </a:p>
                  </a:txBody>
                  <a:tcPr marL="4572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lvl="0" indent="0" algn="r" defTabSz="590904" rtl="0" eaLnBrk="1" fontAlgn="ctr" latinLnBrk="0" hangingPunct="1">
                        <a:lnSpc>
                          <a:spcPct val="100000"/>
                        </a:lnSpc>
                        <a:spcBef>
                          <a:spcPts val="0"/>
                        </a:spcBef>
                        <a:spcAft>
                          <a:spcPts val="0"/>
                        </a:spcAft>
                        <a:buClrTx/>
                        <a:buSzTx/>
                        <a:buFontTx/>
                        <a:buNone/>
                        <a:tabLst/>
                        <a:defRPr/>
                      </a:pPr>
                      <a:r>
                        <a:rPr lang="en-GB" sz="700" b="0" i="0" u="none" strike="noStrike" dirty="0">
                          <a:solidFill>
                            <a:schemeClr val="bg1"/>
                          </a:solidFill>
                          <a:effectLst/>
                          <a:latin typeface="Montserrat Medium" pitchFamily="2" charset="0"/>
                        </a:rPr>
                        <a:t>£0</a:t>
                      </a:r>
                    </a:p>
                    <a:p>
                      <a:pPr algn="r" fontAlgn="ctr"/>
                      <a:endParaRPr lang="en-GB" sz="700" b="0" i="0" u="none" strike="noStrike" dirty="0">
                        <a:solidFill>
                          <a:schemeClr val="bg1"/>
                        </a:solidFill>
                        <a:effectLst/>
                        <a:latin typeface="Montserrat Medium"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59090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white"/>
                          </a:solidFill>
                          <a:effectLst/>
                          <a:uLnTx/>
                          <a:uFillTx/>
                          <a:latin typeface="Montserrat Medium" pitchFamily="2" charset="0"/>
                          <a:ea typeface="+mn-ea"/>
                          <a:cs typeface="+mn-cs"/>
                        </a:rPr>
                        <a:t>£0</a:t>
                      </a:r>
                      <a:endParaRPr kumimoji="0" lang="en-GB" sz="700" b="0" i="0" u="none" strike="noStrike" kern="1200" cap="none" spc="0" normalizeH="0" baseline="0" noProof="0" dirty="0">
                        <a:ln>
                          <a:noFill/>
                        </a:ln>
                        <a:solidFill>
                          <a:prstClr val="white"/>
                        </a:solidFill>
                        <a:effectLst/>
                        <a:uLnTx/>
                        <a:uFillTx/>
                        <a:latin typeface="Montserrat Medium"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59090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white"/>
                          </a:solidFill>
                          <a:effectLst/>
                          <a:uLnTx/>
                          <a:uFillTx/>
                          <a:latin typeface="Montserrat Medium" pitchFamily="2" charset="0"/>
                          <a:ea typeface="+mn-ea"/>
                          <a:cs typeface="+mn-cs"/>
                        </a:rPr>
                        <a:t>£0</a:t>
                      </a:r>
                      <a:endParaRPr kumimoji="0" lang="en-GB" sz="700" b="0" i="0" u="none" strike="noStrike" kern="1200" cap="none" spc="0" normalizeH="0" baseline="0" noProof="0" dirty="0">
                        <a:ln>
                          <a:noFill/>
                        </a:ln>
                        <a:solidFill>
                          <a:prstClr val="white"/>
                        </a:solidFill>
                        <a:effectLst/>
                        <a:uLnTx/>
                        <a:uFillTx/>
                        <a:latin typeface="Montserrat Medium"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59090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white"/>
                          </a:solidFill>
                          <a:effectLst/>
                          <a:uLnTx/>
                          <a:uFillTx/>
                          <a:latin typeface="Montserrat Medium" pitchFamily="2" charset="0"/>
                          <a:ea typeface="+mn-ea"/>
                          <a:cs typeface="+mn-cs"/>
                        </a:rPr>
                        <a:t>£0</a:t>
                      </a:r>
                      <a:endParaRPr kumimoji="0" lang="en-GB" sz="700" b="0" i="0" u="none" strike="noStrike" kern="1200" cap="none" spc="0" normalizeH="0" baseline="0" noProof="0" dirty="0">
                        <a:ln>
                          <a:noFill/>
                        </a:ln>
                        <a:solidFill>
                          <a:prstClr val="white"/>
                        </a:solidFill>
                        <a:effectLst/>
                        <a:uLnTx/>
                        <a:uFillTx/>
                        <a:latin typeface="Montserrat Medium"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59090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Montserrat Medium" pitchFamily="2" charset="0"/>
                          <a:ea typeface="+mn-ea"/>
                          <a:cs typeface="+mn-cs"/>
                        </a:rPr>
                        <a:t>£0</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59090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Montserrat Medium" pitchFamily="2" charset="0"/>
                          <a:ea typeface="+mn-ea"/>
                          <a:cs typeface="+mn-cs"/>
                        </a:rPr>
                        <a:t>£0</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59090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Montserrat Medium" pitchFamily="2" charset="0"/>
                          <a:ea typeface="+mn-ea"/>
                          <a:cs typeface="+mn-cs"/>
                        </a:rPr>
                        <a:t>£0</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59090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Montserrat Medium" pitchFamily="2" charset="0"/>
                          <a:ea typeface="+mn-ea"/>
                          <a:cs typeface="+mn-cs"/>
                        </a:rPr>
                        <a:t>£0</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59090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white"/>
                          </a:solidFill>
                          <a:effectLst/>
                          <a:uLnTx/>
                          <a:uFillTx/>
                          <a:latin typeface="Montserrat Medium" pitchFamily="2" charset="0"/>
                          <a:ea typeface="+mn-ea"/>
                          <a:cs typeface="+mn-cs"/>
                        </a:rPr>
                        <a:t>£0</a:t>
                      </a:r>
                      <a:endParaRPr kumimoji="0" lang="en-GB" sz="700" b="0" i="0" u="none" strike="noStrike" kern="1200" cap="none" spc="0" normalizeH="0" baseline="0" noProof="0" dirty="0">
                        <a:ln>
                          <a:noFill/>
                        </a:ln>
                        <a:solidFill>
                          <a:prstClr val="white"/>
                        </a:solidFill>
                        <a:effectLst/>
                        <a:uLnTx/>
                        <a:uFillTx/>
                        <a:latin typeface="Montserrat Medium"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59090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white"/>
                          </a:solidFill>
                          <a:effectLst/>
                          <a:uLnTx/>
                          <a:uFillTx/>
                          <a:latin typeface="Montserrat Medium" pitchFamily="2" charset="0"/>
                          <a:ea typeface="+mn-ea"/>
                          <a:cs typeface="+mn-cs"/>
                        </a:rPr>
                        <a:t>£0</a:t>
                      </a:r>
                      <a:endParaRPr kumimoji="0" lang="en-GB" sz="700" b="0" i="0" u="none" strike="noStrike" kern="1200" cap="none" spc="0" normalizeH="0" baseline="0" noProof="0" dirty="0">
                        <a:ln>
                          <a:noFill/>
                        </a:ln>
                        <a:solidFill>
                          <a:prstClr val="white"/>
                        </a:solidFill>
                        <a:effectLst/>
                        <a:uLnTx/>
                        <a:uFillTx/>
                        <a:latin typeface="Montserrat Medium"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59090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white"/>
                          </a:solidFill>
                          <a:effectLst/>
                          <a:uLnTx/>
                          <a:uFillTx/>
                          <a:latin typeface="Montserrat Medium" pitchFamily="2" charset="0"/>
                          <a:ea typeface="+mn-ea"/>
                          <a:cs typeface="+mn-cs"/>
                        </a:rPr>
                        <a:t>£0</a:t>
                      </a:r>
                      <a:endParaRPr kumimoji="0" lang="en-GB" sz="700" b="0" i="0" u="none" strike="noStrike" kern="1200" cap="none" spc="0" normalizeH="0" baseline="0" noProof="0" dirty="0">
                        <a:ln>
                          <a:noFill/>
                        </a:ln>
                        <a:solidFill>
                          <a:prstClr val="white"/>
                        </a:solidFill>
                        <a:effectLst/>
                        <a:uLnTx/>
                        <a:uFillTx/>
                        <a:latin typeface="Montserrat Medium"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59090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Montserrat Medium" pitchFamily="2" charset="0"/>
                          <a:ea typeface="+mn-ea"/>
                          <a:cs typeface="+mn-cs"/>
                        </a:rPr>
                        <a:t>£0</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endParaRPr lang="en-GB" sz="700" b="0" i="0" u="none" strike="noStrike" dirty="0">
                        <a:solidFill>
                          <a:schemeClr val="bg1"/>
                        </a:solidFill>
                        <a:effectLst/>
                        <a:latin typeface="Montserrat Medium"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1117513"/>
                  </a:ext>
                </a:extLst>
              </a:tr>
              <a:tr h="303355">
                <a:tc>
                  <a:txBody>
                    <a:bodyPr/>
                    <a:lstStyle/>
                    <a:p>
                      <a:pPr marL="0" algn="l" fontAlgn="ctr"/>
                      <a:r>
                        <a:rPr lang="en-GB" sz="700" u="none" strike="noStrike" dirty="0">
                          <a:solidFill>
                            <a:schemeClr val="tx1"/>
                          </a:solidFill>
                          <a:effectLst/>
                          <a:latin typeface="Montserrat SemiBold" pitchFamily="2" charset="0"/>
                        </a:rPr>
                        <a:t>TOTAL </a:t>
                      </a:r>
                      <a:br>
                        <a:rPr lang="en-GB" sz="700" u="none" strike="noStrike" dirty="0">
                          <a:solidFill>
                            <a:schemeClr val="tx1"/>
                          </a:solidFill>
                          <a:effectLst/>
                          <a:latin typeface="Montserrat SemiBold" pitchFamily="2" charset="0"/>
                        </a:rPr>
                      </a:br>
                      <a:r>
                        <a:rPr lang="en-GB" sz="700" u="none" strike="noStrike" dirty="0">
                          <a:solidFill>
                            <a:schemeClr val="tx1"/>
                          </a:solidFill>
                          <a:effectLst/>
                          <a:latin typeface="Montserrat SemiBold" pitchFamily="2" charset="0"/>
                        </a:rPr>
                        <a:t>REVENUE</a:t>
                      </a:r>
                      <a:endParaRPr lang="en-GB" sz="700" b="1" i="0" u="none" strike="noStrike" dirty="0">
                        <a:solidFill>
                          <a:schemeClr val="tx1"/>
                        </a:solidFill>
                        <a:effectLst/>
                        <a:latin typeface="Montserrat SemiBold" pitchFamily="2" charset="0"/>
                      </a:endParaRPr>
                    </a:p>
                  </a:txBody>
                  <a:tcPr marL="4572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ctr"/>
                      <a:r>
                        <a:rPr lang="en-GB" sz="700" u="none" strike="noStrike" dirty="0">
                          <a:solidFill>
                            <a:schemeClr val="bg1"/>
                          </a:solidFill>
                          <a:effectLst/>
                          <a:latin typeface="Montserrat SemiBold" pitchFamily="2" charset="0"/>
                        </a:rPr>
                        <a:t>£456,000</a:t>
                      </a:r>
                      <a:endParaRPr lang="en-GB" sz="700" b="1" i="0" u="none" strike="noStrike" dirty="0">
                        <a:solidFill>
                          <a:schemeClr val="bg1"/>
                        </a:solidFill>
                        <a:effectLst/>
                        <a:latin typeface="Montserrat SemiBold"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700" u="none" strike="noStrike" dirty="0">
                          <a:solidFill>
                            <a:schemeClr val="bg1"/>
                          </a:solidFill>
                          <a:effectLst/>
                          <a:latin typeface="Montserrat SemiBold" pitchFamily="2" charset="0"/>
                        </a:rPr>
                        <a:t>£912,000</a:t>
                      </a:r>
                      <a:endParaRPr lang="en-GB" sz="700" b="1" i="0" u="none" strike="noStrike" dirty="0">
                        <a:solidFill>
                          <a:schemeClr val="bg1"/>
                        </a:solidFill>
                        <a:effectLst/>
                        <a:latin typeface="Montserrat SemiBold"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700" u="none" strike="noStrike" dirty="0">
                          <a:solidFill>
                            <a:schemeClr val="bg1"/>
                          </a:solidFill>
                          <a:effectLst/>
                          <a:latin typeface="Montserrat SemiBold" pitchFamily="2" charset="0"/>
                        </a:rPr>
                        <a:t>£1,368,000</a:t>
                      </a:r>
                      <a:endParaRPr lang="en-GB" sz="700" b="1" i="0" u="none" strike="noStrike" dirty="0">
                        <a:solidFill>
                          <a:schemeClr val="bg1"/>
                        </a:solidFill>
                        <a:effectLst/>
                        <a:latin typeface="Montserrat SemiBold"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700" u="none" strike="noStrike" dirty="0">
                          <a:solidFill>
                            <a:schemeClr val="bg1"/>
                          </a:solidFill>
                          <a:effectLst/>
                          <a:latin typeface="Montserrat SemiBold" pitchFamily="2" charset="0"/>
                        </a:rPr>
                        <a:t>£1,824,000</a:t>
                      </a:r>
                      <a:endParaRPr lang="en-GB" sz="700" b="1" i="0" u="none" strike="noStrike" dirty="0">
                        <a:solidFill>
                          <a:schemeClr val="bg1"/>
                        </a:solidFill>
                        <a:effectLst/>
                        <a:latin typeface="Montserrat SemiBold"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700" u="none" strike="noStrike" dirty="0">
                          <a:solidFill>
                            <a:schemeClr val="bg1"/>
                          </a:solidFill>
                          <a:effectLst/>
                          <a:latin typeface="Montserrat SemiBold" pitchFamily="2" charset="0"/>
                        </a:rPr>
                        <a:t>£2,280,000</a:t>
                      </a:r>
                      <a:endParaRPr lang="en-GB" sz="700" b="1" i="0" u="none" strike="noStrike" dirty="0">
                        <a:solidFill>
                          <a:schemeClr val="bg1"/>
                        </a:solidFill>
                        <a:effectLst/>
                        <a:latin typeface="Montserrat SemiBold"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700" u="none" strike="noStrike" dirty="0">
                          <a:solidFill>
                            <a:schemeClr val="bg1"/>
                          </a:solidFill>
                          <a:effectLst/>
                          <a:latin typeface="Montserrat SemiBold" pitchFamily="2" charset="0"/>
                        </a:rPr>
                        <a:t>£2,736,000</a:t>
                      </a:r>
                      <a:endParaRPr lang="en-GB" sz="700" b="1" i="0" u="none" strike="noStrike" dirty="0">
                        <a:solidFill>
                          <a:schemeClr val="bg1"/>
                        </a:solidFill>
                        <a:effectLst/>
                        <a:latin typeface="Montserrat SemiBold"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59090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white"/>
                          </a:solidFill>
                          <a:effectLst/>
                          <a:uLnTx/>
                          <a:uFillTx/>
                          <a:latin typeface="Montserrat SemiBold" pitchFamily="2" charset="0"/>
                          <a:ea typeface="+mn-ea"/>
                          <a:cs typeface="+mn-cs"/>
                        </a:rPr>
                        <a:t>£2,736,000</a:t>
                      </a:r>
                      <a:endParaRPr kumimoji="0" lang="en-GB" sz="700" b="1" i="0" u="none" strike="noStrike" kern="1200" cap="none" spc="0" normalizeH="0" baseline="0" noProof="0" dirty="0">
                        <a:ln>
                          <a:noFill/>
                        </a:ln>
                        <a:solidFill>
                          <a:prstClr val="white"/>
                        </a:solidFill>
                        <a:effectLst/>
                        <a:uLnTx/>
                        <a:uFillTx/>
                        <a:latin typeface="Montserrat SemiBold"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59090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white"/>
                          </a:solidFill>
                          <a:effectLst/>
                          <a:uLnTx/>
                          <a:uFillTx/>
                          <a:latin typeface="Montserrat SemiBold" pitchFamily="2" charset="0"/>
                          <a:ea typeface="+mn-ea"/>
                          <a:cs typeface="+mn-cs"/>
                        </a:rPr>
                        <a:t>£2,736,000</a:t>
                      </a:r>
                      <a:endParaRPr kumimoji="0" lang="en-GB" sz="700" b="1" i="0" u="none" strike="noStrike" kern="1200" cap="none" spc="0" normalizeH="0" baseline="0" noProof="0" dirty="0">
                        <a:ln>
                          <a:noFill/>
                        </a:ln>
                        <a:solidFill>
                          <a:prstClr val="white"/>
                        </a:solidFill>
                        <a:effectLst/>
                        <a:uLnTx/>
                        <a:uFillTx/>
                        <a:latin typeface="Montserrat SemiBold"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59090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white"/>
                          </a:solidFill>
                          <a:effectLst/>
                          <a:uLnTx/>
                          <a:uFillTx/>
                          <a:latin typeface="Montserrat SemiBold" pitchFamily="2" charset="0"/>
                          <a:ea typeface="+mn-ea"/>
                          <a:cs typeface="+mn-cs"/>
                        </a:rPr>
                        <a:t>£2,736,000</a:t>
                      </a:r>
                      <a:endParaRPr kumimoji="0" lang="en-GB" sz="700" b="1" i="0" u="none" strike="noStrike" kern="1200" cap="none" spc="0" normalizeH="0" baseline="0" noProof="0" dirty="0">
                        <a:ln>
                          <a:noFill/>
                        </a:ln>
                        <a:solidFill>
                          <a:prstClr val="white"/>
                        </a:solidFill>
                        <a:effectLst/>
                        <a:uLnTx/>
                        <a:uFillTx/>
                        <a:latin typeface="Montserrat SemiBold"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59090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white"/>
                          </a:solidFill>
                          <a:effectLst/>
                          <a:uLnTx/>
                          <a:uFillTx/>
                          <a:latin typeface="Montserrat SemiBold" pitchFamily="2" charset="0"/>
                          <a:ea typeface="+mn-ea"/>
                          <a:cs typeface="+mn-cs"/>
                        </a:rPr>
                        <a:t>£2,736,000</a:t>
                      </a:r>
                      <a:endParaRPr kumimoji="0" lang="en-GB" sz="700" b="1" i="0" u="none" strike="noStrike" kern="1200" cap="none" spc="0" normalizeH="0" baseline="0" noProof="0" dirty="0">
                        <a:ln>
                          <a:noFill/>
                        </a:ln>
                        <a:solidFill>
                          <a:prstClr val="white"/>
                        </a:solidFill>
                        <a:effectLst/>
                        <a:uLnTx/>
                        <a:uFillTx/>
                        <a:latin typeface="Montserrat SemiBold"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59090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white"/>
                          </a:solidFill>
                          <a:effectLst/>
                          <a:uLnTx/>
                          <a:uFillTx/>
                          <a:latin typeface="Montserrat SemiBold" pitchFamily="2" charset="0"/>
                          <a:ea typeface="+mn-ea"/>
                          <a:cs typeface="+mn-cs"/>
                        </a:rPr>
                        <a:t>£2,736,000</a:t>
                      </a:r>
                      <a:endParaRPr kumimoji="0" lang="en-GB" sz="700" b="1" i="0" u="none" strike="noStrike" kern="1200" cap="none" spc="0" normalizeH="0" baseline="0" noProof="0" dirty="0">
                        <a:ln>
                          <a:noFill/>
                        </a:ln>
                        <a:solidFill>
                          <a:prstClr val="white"/>
                        </a:solidFill>
                        <a:effectLst/>
                        <a:uLnTx/>
                        <a:uFillTx/>
                        <a:latin typeface="Montserrat SemiBold"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59090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white"/>
                          </a:solidFill>
                          <a:effectLst/>
                          <a:uLnTx/>
                          <a:uFillTx/>
                          <a:latin typeface="Montserrat SemiBold" pitchFamily="2" charset="0"/>
                          <a:ea typeface="+mn-ea"/>
                          <a:cs typeface="+mn-cs"/>
                        </a:rPr>
                        <a:t>£2,736,000</a:t>
                      </a:r>
                      <a:endParaRPr kumimoji="0" lang="en-GB" sz="700" b="1" i="0" u="none" strike="noStrike" kern="1200" cap="none" spc="0" normalizeH="0" baseline="0" noProof="0" dirty="0">
                        <a:ln>
                          <a:noFill/>
                        </a:ln>
                        <a:solidFill>
                          <a:prstClr val="white"/>
                        </a:solidFill>
                        <a:effectLst/>
                        <a:uLnTx/>
                        <a:uFillTx/>
                        <a:latin typeface="Montserrat SemiBold"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59090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Montserrat SemiBold" pitchFamily="2" charset="0"/>
                          <a:ea typeface="+mn-ea"/>
                          <a:cs typeface="+mn-cs"/>
                        </a:rPr>
                        <a:t>£2,736,000</a:t>
                      </a:r>
                      <a:endParaRPr kumimoji="0" lang="en-GB" sz="700" b="1" i="0" u="none" strike="noStrike" kern="1200" cap="none" spc="0" normalizeH="0" baseline="0" noProof="0" dirty="0">
                        <a:ln>
                          <a:noFill/>
                        </a:ln>
                        <a:solidFill>
                          <a:prstClr val="white"/>
                        </a:solidFill>
                        <a:effectLst/>
                        <a:uLnTx/>
                        <a:uFillTx/>
                        <a:latin typeface="Montserrat SemiBold"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2668613"/>
                  </a:ext>
                </a:extLst>
              </a:tr>
              <a:tr h="303355">
                <a:tc>
                  <a:txBody>
                    <a:bodyPr/>
                    <a:lstStyle/>
                    <a:p>
                      <a:pPr marL="0" algn="l" fontAlgn="ctr"/>
                      <a:r>
                        <a:rPr lang="en-GB" sz="700" b="1" i="0" u="none" strike="noStrike" dirty="0">
                          <a:solidFill>
                            <a:schemeClr val="tx1"/>
                          </a:solidFill>
                          <a:effectLst/>
                          <a:latin typeface="Montserrat SemiBold" pitchFamily="2" charset="0"/>
                        </a:rPr>
                        <a:t>Cumulative Revenue </a:t>
                      </a:r>
                    </a:p>
                  </a:txBody>
                  <a:tcPr marL="4572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ctr"/>
                      <a:r>
                        <a:rPr lang="en-GB" sz="700" b="1" i="0" u="none" strike="noStrike" dirty="0">
                          <a:solidFill>
                            <a:schemeClr val="bg1"/>
                          </a:solidFill>
                          <a:effectLst/>
                          <a:latin typeface="Montserrat SemiBold" pitchFamily="2" charset="0"/>
                        </a:rPr>
                        <a:t>£456,000</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700" b="1" i="0" u="none" strike="noStrike" dirty="0">
                          <a:solidFill>
                            <a:schemeClr val="bg1"/>
                          </a:solidFill>
                          <a:effectLst/>
                          <a:latin typeface="Montserrat SemiBold" pitchFamily="2" charset="0"/>
                        </a:rPr>
                        <a:t>1,368,000</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700" b="1" i="0" u="none" strike="noStrike" dirty="0">
                          <a:solidFill>
                            <a:schemeClr val="bg1"/>
                          </a:solidFill>
                          <a:effectLst/>
                          <a:latin typeface="Montserrat SemiBold" pitchFamily="2" charset="0"/>
                        </a:rPr>
                        <a:t>2,276,000</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700" b="1" i="0" u="none" strike="noStrike" dirty="0">
                          <a:solidFill>
                            <a:schemeClr val="bg1"/>
                          </a:solidFill>
                          <a:effectLst/>
                          <a:latin typeface="Montserrat SemiBold" pitchFamily="2" charset="0"/>
                        </a:rPr>
                        <a:t>4,560,000</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700" b="1" i="0" u="none" strike="noStrike" dirty="0">
                          <a:solidFill>
                            <a:schemeClr val="bg1"/>
                          </a:solidFill>
                          <a:effectLst/>
                          <a:latin typeface="Montserrat SemiBold" pitchFamily="2" charset="0"/>
                        </a:rPr>
                        <a:t>6,840,000</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700" b="1" i="0" u="none" strike="noStrike" dirty="0">
                          <a:solidFill>
                            <a:schemeClr val="bg1"/>
                          </a:solidFill>
                          <a:effectLst/>
                          <a:latin typeface="Montserrat SemiBold" pitchFamily="2" charset="0"/>
                        </a:rPr>
                        <a:t>6,840,000</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590904" rtl="0" eaLnBrk="1" fontAlgn="ctr"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white"/>
                          </a:solidFill>
                          <a:effectLst/>
                          <a:uLnTx/>
                          <a:uFillTx/>
                          <a:latin typeface="Montserrat SemiBold" pitchFamily="2" charset="0"/>
                          <a:ea typeface="+mn-ea"/>
                          <a:cs typeface="+mn-cs"/>
                        </a:rPr>
                        <a:t>£9,576,000</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590904" rtl="0" eaLnBrk="1" fontAlgn="ctr"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white"/>
                          </a:solidFill>
                          <a:effectLst/>
                          <a:uLnTx/>
                          <a:uFillTx/>
                          <a:latin typeface="Montserrat SemiBold" pitchFamily="2" charset="0"/>
                          <a:ea typeface="+mn-ea"/>
                          <a:cs typeface="+mn-cs"/>
                        </a:rPr>
                        <a:t>12,312,000</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590904" rtl="0" eaLnBrk="1" fontAlgn="ctr"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white"/>
                          </a:solidFill>
                          <a:effectLst/>
                          <a:uLnTx/>
                          <a:uFillTx/>
                          <a:latin typeface="Montserrat SemiBold" pitchFamily="2" charset="0"/>
                          <a:ea typeface="+mn-ea"/>
                          <a:cs typeface="+mn-cs"/>
                        </a:rPr>
                        <a:t>15,048,000</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590904" rtl="0" eaLnBrk="1" fontAlgn="ctr"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white"/>
                          </a:solidFill>
                          <a:effectLst/>
                          <a:uLnTx/>
                          <a:uFillTx/>
                          <a:latin typeface="Montserrat SemiBold" pitchFamily="2" charset="0"/>
                          <a:ea typeface="+mn-ea"/>
                          <a:cs typeface="+mn-cs"/>
                        </a:rPr>
                        <a:t>7,784,000</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590904" rtl="0" eaLnBrk="1" fontAlgn="ctr"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white"/>
                          </a:solidFill>
                          <a:effectLst/>
                          <a:uLnTx/>
                          <a:uFillTx/>
                          <a:latin typeface="Montserrat SemiBold" pitchFamily="2" charset="0"/>
                          <a:ea typeface="+mn-ea"/>
                          <a:cs typeface="+mn-cs"/>
                        </a:rPr>
                        <a:t>20,520,000</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590904" rtl="0" eaLnBrk="1" fontAlgn="ctr"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white"/>
                          </a:solidFill>
                          <a:effectLst/>
                          <a:uLnTx/>
                          <a:uFillTx/>
                          <a:latin typeface="Montserrat SemiBold" pitchFamily="2" charset="0"/>
                          <a:ea typeface="+mn-ea"/>
                          <a:cs typeface="+mn-cs"/>
                        </a:rPr>
                        <a:t>23,560,000</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590904" rtl="0" eaLnBrk="1" fontAlgn="ctr"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white"/>
                          </a:solidFill>
                          <a:effectLst/>
                          <a:uLnTx/>
                          <a:uFillTx/>
                          <a:latin typeface="Montserrat SemiBold" pitchFamily="2" charset="0"/>
                          <a:ea typeface="+mn-ea"/>
                          <a:cs typeface="+mn-cs"/>
                        </a:rPr>
                        <a:t>25,992,000</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54339115"/>
                  </a:ext>
                </a:extLst>
              </a:tr>
              <a:tr h="314066">
                <a:tc gridSpan="14">
                  <a:txBody>
                    <a:bodyPr/>
                    <a:lstStyle/>
                    <a:p>
                      <a:pPr algn="l" fontAlgn="ctr"/>
                      <a:r>
                        <a:rPr lang="en-GB" sz="800" u="none" strike="noStrike" dirty="0">
                          <a:solidFill>
                            <a:schemeClr val="bg1"/>
                          </a:solidFill>
                          <a:effectLst/>
                          <a:latin typeface="Montserrat Medium" pitchFamily="2" charset="0"/>
                        </a:rPr>
                        <a:t>* evolving market, assumed zero sales for the financial model</a:t>
                      </a:r>
                      <a:endParaRPr lang="en-GB" sz="800" b="0" i="0" u="none" strike="noStrike" dirty="0">
                        <a:solidFill>
                          <a:schemeClr val="bg1"/>
                        </a:solidFill>
                        <a:effectLst/>
                        <a:latin typeface="Montserrat Medium" pitchFamily="2" charset="0"/>
                      </a:endParaRPr>
                    </a:p>
                  </a:txBody>
                  <a:tcPr marL="4572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a:p>
                  </a:txBody>
                  <a:tcPr>
                    <a:lnL w="12700" cmpd="sng">
                      <a:noFill/>
                    </a:lnL>
                    <a:lnT w="12700" cmpd="sng">
                      <a:noFill/>
                    </a:lnT>
                  </a:tcPr>
                </a:tc>
                <a:tc hMerge="1">
                  <a:txBody>
                    <a:bodyPr/>
                    <a:lstStyle/>
                    <a:p>
                      <a:endParaRPr lang="en-GB"/>
                    </a:p>
                  </a:txBody>
                  <a:tcPr/>
                </a:tc>
                <a:tc hMerge="1">
                  <a:txBody>
                    <a:bodyPr/>
                    <a:lstStyle/>
                    <a:p>
                      <a:endParaRPr lang="en-GB"/>
                    </a:p>
                  </a:txBody>
                  <a:tcPr/>
                </a:tc>
                <a:tc hMerge="1">
                  <a:txBody>
                    <a:bodyPr/>
                    <a:lstStyle/>
                    <a:p>
                      <a:pPr algn="r" fontAlgn="b"/>
                      <a:endParaRPr lang="en-GB" sz="900" b="0" i="0" u="none" strike="noStrike" dirty="0">
                        <a:solidFill>
                          <a:schemeClr val="bg1"/>
                        </a:solidFill>
                        <a:effectLst/>
                        <a:latin typeface="Montserrat Medium" pitchFamily="2" charset="0"/>
                      </a:endParaRPr>
                    </a:p>
                  </a:txBody>
                  <a:tcPr marL="0" marR="0" marT="0" marB="0" anchor="b">
                    <a:noFill/>
                  </a:tcPr>
                </a:tc>
                <a:tc hMerge="1">
                  <a:txBody>
                    <a:bodyPr/>
                    <a:lstStyle/>
                    <a:p>
                      <a:pPr algn="r" fontAlgn="b"/>
                      <a:endParaRPr lang="en-GB" sz="900" b="0" i="0" u="none" strike="noStrike" dirty="0">
                        <a:solidFill>
                          <a:schemeClr val="bg1"/>
                        </a:solidFill>
                        <a:effectLst/>
                        <a:latin typeface="Montserrat Medium" pitchFamily="2" charset="0"/>
                      </a:endParaRPr>
                    </a:p>
                  </a:txBody>
                  <a:tcPr marL="0" marR="0" marT="0" marB="0" anchor="b">
                    <a:noFill/>
                  </a:tcPr>
                </a:tc>
                <a:tc hMerge="1">
                  <a:txBody>
                    <a:bodyPr/>
                    <a:lstStyle/>
                    <a:p>
                      <a:pPr algn="r" fontAlgn="b"/>
                      <a:endParaRPr lang="en-GB" sz="900" b="0" i="0" u="none" strike="noStrike" dirty="0">
                        <a:solidFill>
                          <a:schemeClr val="bg1"/>
                        </a:solidFill>
                        <a:effectLst/>
                        <a:latin typeface="Montserrat Medium" pitchFamily="2" charset="0"/>
                      </a:endParaRPr>
                    </a:p>
                  </a:txBody>
                  <a:tcPr marL="0" marR="0" marT="0" marB="0" anchor="b">
                    <a:noFill/>
                  </a:tcPr>
                </a:tc>
                <a:tc hMerge="1">
                  <a:txBody>
                    <a:bodyPr/>
                    <a:lstStyle/>
                    <a:p>
                      <a:pPr algn="r" fontAlgn="b"/>
                      <a:endParaRPr lang="en-GB" sz="900" b="0" i="0" u="none" strike="noStrike" dirty="0">
                        <a:solidFill>
                          <a:schemeClr val="bg1"/>
                        </a:solidFill>
                        <a:effectLst/>
                        <a:latin typeface="Montserrat Medium" pitchFamily="2" charset="0"/>
                      </a:endParaRPr>
                    </a:p>
                  </a:txBody>
                  <a:tcPr marL="0" marR="0" marT="0" marB="0" anchor="b">
                    <a:noFill/>
                  </a:tcPr>
                </a:tc>
                <a:tc hMerge="1">
                  <a:txBody>
                    <a:bodyPr/>
                    <a:lstStyle/>
                    <a:p>
                      <a:pPr algn="r" fontAlgn="b"/>
                      <a:endParaRPr lang="en-GB" sz="900" b="0" i="0" u="none" strike="noStrike" dirty="0">
                        <a:solidFill>
                          <a:schemeClr val="bg1"/>
                        </a:solidFill>
                        <a:effectLst/>
                        <a:latin typeface="Montserrat Medium" pitchFamily="2" charset="0"/>
                      </a:endParaRPr>
                    </a:p>
                  </a:txBody>
                  <a:tcPr marL="0" marR="0" marT="0" marB="0" anchor="b">
                    <a:noFill/>
                  </a:tcPr>
                </a:tc>
                <a:tc hMerge="1">
                  <a:txBody>
                    <a:bodyPr/>
                    <a:lstStyle/>
                    <a:p>
                      <a:pPr algn="r" fontAlgn="b"/>
                      <a:endParaRPr lang="en-GB" sz="900" b="0" i="0" u="none" strike="noStrike" dirty="0">
                        <a:solidFill>
                          <a:schemeClr val="bg1"/>
                        </a:solidFill>
                        <a:effectLst/>
                        <a:latin typeface="Montserrat Medium" pitchFamily="2" charset="0"/>
                      </a:endParaRPr>
                    </a:p>
                  </a:txBody>
                  <a:tcPr marL="0" marR="0" marT="0" marB="0" anchor="b">
                    <a:noFill/>
                  </a:tcPr>
                </a:tc>
                <a:tc hMerge="1">
                  <a:txBody>
                    <a:bodyPr/>
                    <a:lstStyle/>
                    <a:p>
                      <a:pPr algn="r" fontAlgn="b"/>
                      <a:endParaRPr lang="en-GB" sz="900" b="0" i="0" u="none" strike="noStrike" dirty="0">
                        <a:solidFill>
                          <a:schemeClr val="bg1"/>
                        </a:solidFill>
                        <a:effectLst/>
                        <a:latin typeface="Montserrat Medium" pitchFamily="2" charset="0"/>
                      </a:endParaRPr>
                    </a:p>
                  </a:txBody>
                  <a:tcPr marL="0" marR="0" marT="0" marB="0" anchor="b">
                    <a:noFill/>
                  </a:tcPr>
                </a:tc>
                <a:tc hMerge="1">
                  <a:txBody>
                    <a:bodyPr/>
                    <a:lstStyle/>
                    <a:p>
                      <a:pPr algn="r" fontAlgn="b"/>
                      <a:endParaRPr lang="en-GB" sz="900" b="0" i="0" u="none" strike="noStrike" dirty="0">
                        <a:solidFill>
                          <a:schemeClr val="bg1"/>
                        </a:solidFill>
                        <a:effectLst/>
                        <a:latin typeface="Montserrat Medium" pitchFamily="2" charset="0"/>
                      </a:endParaRPr>
                    </a:p>
                  </a:txBody>
                  <a:tcPr marL="0" marR="0" marT="0" marB="0" anchor="b">
                    <a:noFill/>
                  </a:tcPr>
                </a:tc>
                <a:tc hMerge="1">
                  <a:txBody>
                    <a:bodyPr/>
                    <a:lstStyle/>
                    <a:p>
                      <a:pPr algn="r" fontAlgn="b"/>
                      <a:endParaRPr lang="en-GB" sz="900" b="0" i="0" u="none" strike="noStrike" dirty="0">
                        <a:solidFill>
                          <a:schemeClr val="bg1"/>
                        </a:solidFill>
                        <a:effectLst/>
                        <a:latin typeface="Montserrat Medium" pitchFamily="2" charset="0"/>
                      </a:endParaRPr>
                    </a:p>
                  </a:txBody>
                  <a:tcPr marL="0" marR="0" marT="0" marB="0" anchor="b">
                    <a:noFill/>
                  </a:tcPr>
                </a:tc>
                <a:tc hMerge="1">
                  <a:txBody>
                    <a:bodyPr/>
                    <a:lstStyle/>
                    <a:p>
                      <a:pPr algn="r" fontAlgn="b"/>
                      <a:endParaRPr lang="en-GB" sz="900" b="0" i="0" u="none" strike="noStrike" dirty="0">
                        <a:solidFill>
                          <a:schemeClr val="bg1"/>
                        </a:solidFill>
                        <a:effectLst/>
                        <a:latin typeface="Montserrat Medium" pitchFamily="2" charset="0"/>
                      </a:endParaRPr>
                    </a:p>
                  </a:txBody>
                  <a:tcPr marL="0" marR="0" marT="0" marB="0" anchor="b">
                    <a:noFill/>
                  </a:tcPr>
                </a:tc>
                <a:extLst>
                  <a:ext uri="{0D108BD9-81ED-4DB2-BD59-A6C34878D82A}">
                    <a16:rowId xmlns:a16="http://schemas.microsoft.com/office/drawing/2014/main" val="2966503733"/>
                  </a:ext>
                </a:extLst>
              </a:tr>
            </a:tbl>
          </a:graphicData>
        </a:graphic>
      </p:graphicFrame>
      <p:sp>
        <p:nvSpPr>
          <p:cNvPr id="6" name="TextBox 5">
            <a:extLst>
              <a:ext uri="{FF2B5EF4-FFF2-40B4-BE49-F238E27FC236}">
                <a16:creationId xmlns:a16="http://schemas.microsoft.com/office/drawing/2014/main" id="{34522A42-26B7-9A31-9EF2-A3146FF682F0}"/>
              </a:ext>
            </a:extLst>
          </p:cNvPr>
          <p:cNvSpPr txBox="1"/>
          <p:nvPr/>
        </p:nvSpPr>
        <p:spPr>
          <a:xfrm>
            <a:off x="413167" y="146272"/>
            <a:ext cx="7018817" cy="338554"/>
          </a:xfrm>
          <a:prstGeom prst="rect">
            <a:avLst/>
          </a:prstGeom>
          <a:noFill/>
        </p:spPr>
        <p:txBody>
          <a:bodyPr wrap="square">
            <a:spAutoFit/>
          </a:bodyPr>
          <a:lstStyle/>
          <a:p>
            <a:r>
              <a:rPr lang="en-GB" sz="1600" dirty="0">
                <a:latin typeface="Montserrat SemiBold" pitchFamily="2" charset="0"/>
              </a:rPr>
              <a:t>PYROLYSISE LTD</a:t>
            </a:r>
            <a:endParaRPr lang="en-US" dirty="0"/>
          </a:p>
        </p:txBody>
      </p:sp>
    </p:spTree>
    <p:extLst>
      <p:ext uri="{BB962C8B-B14F-4D97-AF65-F5344CB8AC3E}">
        <p14:creationId xmlns:p14="http://schemas.microsoft.com/office/powerpoint/2010/main" val="2985241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D3002-EF94-5D20-78C4-713CAE6434BB}"/>
              </a:ext>
            </a:extLst>
          </p:cNvPr>
          <p:cNvSpPr>
            <a:spLocks noGrp="1"/>
          </p:cNvSpPr>
          <p:nvPr>
            <p:ph type="title"/>
          </p:nvPr>
        </p:nvSpPr>
        <p:spPr>
          <a:xfrm>
            <a:off x="353502" y="816123"/>
            <a:ext cx="9171498" cy="418909"/>
          </a:xfrm>
        </p:spPr>
        <p:txBody>
          <a:bodyPr>
            <a:normAutofit fontScale="90000"/>
          </a:bodyPr>
          <a:lstStyle/>
          <a:p>
            <a:r>
              <a:rPr lang="en-US" dirty="0"/>
              <a:t>Phase 2 Investor Returns</a:t>
            </a:r>
            <a:endParaRPr lang="en-GB" dirty="0"/>
          </a:p>
        </p:txBody>
      </p:sp>
      <p:sp>
        <p:nvSpPr>
          <p:cNvPr id="3" name="TextBox 2">
            <a:extLst>
              <a:ext uri="{FF2B5EF4-FFF2-40B4-BE49-F238E27FC236}">
                <a16:creationId xmlns:a16="http://schemas.microsoft.com/office/drawing/2014/main" id="{B3CCE94F-EE2A-BC1C-FE89-D59DAA969D50}"/>
              </a:ext>
            </a:extLst>
          </p:cNvPr>
          <p:cNvSpPr txBox="1"/>
          <p:nvPr/>
        </p:nvSpPr>
        <p:spPr>
          <a:xfrm>
            <a:off x="606287" y="268357"/>
            <a:ext cx="1989647" cy="338554"/>
          </a:xfrm>
          <a:prstGeom prst="rect">
            <a:avLst/>
          </a:prstGeom>
          <a:noFill/>
        </p:spPr>
        <p:txBody>
          <a:bodyPr wrap="none" rtlCol="0">
            <a:spAutoFit/>
          </a:bodyPr>
          <a:lstStyle/>
          <a:p>
            <a:r>
              <a:rPr lang="en-GB" sz="1600" dirty="0">
                <a:latin typeface="Montserrat SemiBold" pitchFamily="2" charset="0"/>
              </a:rPr>
              <a:t>PYROLYSISE LTD</a:t>
            </a:r>
            <a:endParaRPr lang="en-US" dirty="0"/>
          </a:p>
        </p:txBody>
      </p:sp>
      <p:sp>
        <p:nvSpPr>
          <p:cNvPr id="4" name="TextBox 3"/>
          <p:cNvSpPr txBox="1"/>
          <p:nvPr/>
        </p:nvSpPr>
        <p:spPr>
          <a:xfrm>
            <a:off x="353502" y="1419225"/>
            <a:ext cx="3890838" cy="2585323"/>
          </a:xfrm>
          <a:prstGeom prst="rect">
            <a:avLst/>
          </a:prstGeom>
          <a:noFill/>
        </p:spPr>
        <p:txBody>
          <a:bodyPr wrap="square" rtlCol="0">
            <a:spAutoFit/>
          </a:bodyPr>
          <a:lstStyle/>
          <a:p>
            <a:pPr>
              <a:lnSpc>
                <a:spcPct val="150000"/>
              </a:lnSpc>
            </a:pPr>
            <a:r>
              <a:rPr lang="en-US" sz="1200" dirty="0">
                <a:solidFill>
                  <a:schemeClr val="bg1"/>
                </a:solidFill>
                <a:latin typeface="Montserrat SemiBold" pitchFamily="2" charset="0"/>
              </a:rPr>
              <a:t>IRR: </a:t>
            </a:r>
            <a:r>
              <a:rPr lang="en-US" sz="1200" dirty="0">
                <a:solidFill>
                  <a:schemeClr val="bg1"/>
                </a:solidFill>
                <a:latin typeface="Montsarat"/>
              </a:rPr>
              <a:t>29–38%</a:t>
            </a:r>
          </a:p>
          <a:p>
            <a:pPr>
              <a:lnSpc>
                <a:spcPct val="150000"/>
              </a:lnSpc>
            </a:pPr>
            <a:r>
              <a:rPr lang="en-US" sz="1200" dirty="0">
                <a:solidFill>
                  <a:schemeClr val="bg1"/>
                </a:solidFill>
                <a:latin typeface="Montserrat SemiBold" pitchFamily="2" charset="0"/>
              </a:rPr>
              <a:t>Equity multiple: </a:t>
            </a:r>
            <a:r>
              <a:rPr lang="en-US" sz="1200" dirty="0">
                <a:solidFill>
                  <a:schemeClr val="bg1"/>
                </a:solidFill>
                <a:latin typeface="Montsarat"/>
              </a:rPr>
              <a:t>2.8–3.5x</a:t>
            </a:r>
          </a:p>
          <a:p>
            <a:pPr>
              <a:lnSpc>
                <a:spcPct val="150000"/>
              </a:lnSpc>
            </a:pPr>
            <a:r>
              <a:rPr lang="en-US" sz="1200" dirty="0">
                <a:solidFill>
                  <a:schemeClr val="bg1"/>
                </a:solidFill>
                <a:latin typeface="Montserrat SemiBold" pitchFamily="2" charset="0"/>
              </a:rPr>
              <a:t>Payback: </a:t>
            </a:r>
            <a:r>
              <a:rPr lang="en-US" sz="1200" dirty="0">
                <a:solidFill>
                  <a:schemeClr val="bg1"/>
                </a:solidFill>
                <a:latin typeface="Montsarat"/>
              </a:rPr>
              <a:t>~1.5 years</a:t>
            </a:r>
          </a:p>
          <a:p>
            <a:endParaRPr lang="en-US" sz="1200" dirty="0">
              <a:solidFill>
                <a:schemeClr val="bg1"/>
              </a:solidFill>
              <a:latin typeface="Montsarat"/>
            </a:endParaRPr>
          </a:p>
          <a:p>
            <a:endParaRPr lang="en-US" sz="1200" dirty="0">
              <a:solidFill>
                <a:schemeClr val="bg1"/>
              </a:solidFill>
              <a:latin typeface="Montsarat"/>
            </a:endParaRPr>
          </a:p>
          <a:p>
            <a:endParaRPr lang="en-US" sz="1200" dirty="0">
              <a:solidFill>
                <a:schemeClr val="bg1"/>
              </a:solidFill>
              <a:latin typeface="Montsarat"/>
            </a:endParaRPr>
          </a:p>
          <a:p>
            <a:pPr>
              <a:lnSpc>
                <a:spcPct val="150000"/>
              </a:lnSpc>
            </a:pPr>
            <a:r>
              <a:rPr lang="en-US" sz="1200" dirty="0">
                <a:solidFill>
                  <a:schemeClr val="bg1"/>
                </a:solidFill>
                <a:latin typeface="Montsarat"/>
              </a:rPr>
              <a:t>Why secure?</a:t>
            </a:r>
          </a:p>
          <a:p>
            <a:pPr marL="171450" indent="-171450">
              <a:lnSpc>
                <a:spcPct val="150000"/>
              </a:lnSpc>
              <a:buFont typeface="Arial" panose="020B0604020202020204" pitchFamily="34" charset="0"/>
              <a:buChar char="•"/>
            </a:pPr>
            <a:r>
              <a:rPr lang="en-US" sz="1200" dirty="0">
                <a:solidFill>
                  <a:schemeClr val="bg1"/>
                </a:solidFill>
                <a:latin typeface="Montsarat"/>
              </a:rPr>
              <a:t>Contracted revenues</a:t>
            </a:r>
          </a:p>
          <a:p>
            <a:pPr marL="171450" indent="-171450">
              <a:lnSpc>
                <a:spcPct val="150000"/>
              </a:lnSpc>
              <a:buFont typeface="Arial" panose="020B0604020202020204" pitchFamily="34" charset="0"/>
              <a:buChar char="•"/>
            </a:pPr>
            <a:r>
              <a:rPr lang="en-US" sz="1200" dirty="0">
                <a:solidFill>
                  <a:schemeClr val="bg1"/>
                </a:solidFill>
                <a:latin typeface="Montsarat"/>
              </a:rPr>
              <a:t>Proven technology (TRL 9 + 6 </a:t>
            </a:r>
            <a:r>
              <a:rPr lang="en-US" sz="1200" dirty="0" err="1">
                <a:solidFill>
                  <a:schemeClr val="bg1"/>
                </a:solidFill>
                <a:latin typeface="Montsarat"/>
              </a:rPr>
              <a:t>yrs</a:t>
            </a:r>
            <a:r>
              <a:rPr lang="en-US" sz="1200" dirty="0">
                <a:solidFill>
                  <a:schemeClr val="bg1"/>
                </a:solidFill>
                <a:latin typeface="Montsarat"/>
              </a:rPr>
              <a:t>)</a:t>
            </a:r>
          </a:p>
          <a:p>
            <a:pPr marL="171450" indent="-171450">
              <a:lnSpc>
                <a:spcPct val="150000"/>
              </a:lnSpc>
              <a:buFont typeface="Arial" panose="020B0604020202020204" pitchFamily="34" charset="0"/>
              <a:buChar char="•"/>
            </a:pPr>
            <a:r>
              <a:rPr lang="en-US" sz="1200" dirty="0">
                <a:solidFill>
                  <a:schemeClr val="bg1"/>
                </a:solidFill>
                <a:latin typeface="Montsarat"/>
              </a:rPr>
              <a:t>Exclusive UK rights</a:t>
            </a:r>
          </a:p>
        </p:txBody>
      </p:sp>
      <p:pic>
        <p:nvPicPr>
          <p:cNvPr id="7" name="Picture 6" descr="revenue_ebitda_monthly_consistent.png"/>
          <p:cNvPicPr>
            <a:picLocks noChangeAspect="1"/>
          </p:cNvPicPr>
          <p:nvPr/>
        </p:nvPicPr>
        <p:blipFill>
          <a:blip r:embed="rId2"/>
          <a:stretch>
            <a:fillRect/>
          </a:stretch>
        </p:blipFill>
        <p:spPr>
          <a:xfrm>
            <a:off x="4372928" y="1419225"/>
            <a:ext cx="5075872" cy="2537936"/>
          </a:xfrm>
          <a:prstGeom prst="rect">
            <a:avLst/>
          </a:prstGeom>
        </p:spPr>
      </p:pic>
    </p:spTree>
    <p:extLst>
      <p:ext uri="{BB962C8B-B14F-4D97-AF65-F5344CB8AC3E}">
        <p14:creationId xmlns:p14="http://schemas.microsoft.com/office/powerpoint/2010/main" val="973227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B6132B-9360-8750-B7D5-EA4FA4A1BFE0}"/>
              </a:ext>
            </a:extLst>
          </p:cNvPr>
          <p:cNvSpPr>
            <a:spLocks noGrp="1"/>
          </p:cNvSpPr>
          <p:nvPr>
            <p:ph type="body" sz="quarter" idx="10"/>
          </p:nvPr>
        </p:nvSpPr>
        <p:spPr>
          <a:xfrm>
            <a:off x="438786" y="1566578"/>
            <a:ext cx="4902199" cy="4345700"/>
          </a:xfrm>
        </p:spPr>
        <p:txBody>
          <a:bodyPr/>
          <a:lstStyle/>
          <a:p>
            <a:br>
              <a:rPr lang="en-AU" dirty="0"/>
            </a:br>
            <a:endParaRPr lang="en-AU" dirty="0"/>
          </a:p>
          <a:p>
            <a:r>
              <a:rPr lang="en-AU" b="1" dirty="0"/>
              <a:t>Investor Returns (Summary)</a:t>
            </a:r>
          </a:p>
          <a:p>
            <a:r>
              <a:rPr lang="en-AU" dirty="0"/>
              <a:t>6 plants online in 15 months → </a:t>
            </a:r>
            <a:r>
              <a:rPr lang="en-AU" b="1" dirty="0"/>
              <a:t>~£37m–42m annualised revenue</a:t>
            </a:r>
          </a:p>
          <a:p>
            <a:endParaRPr lang="en-AU" dirty="0"/>
          </a:p>
          <a:p>
            <a:r>
              <a:rPr lang="en-AU" b="1" dirty="0"/>
              <a:t>EBITDA margin &gt;70%</a:t>
            </a:r>
            <a:r>
              <a:rPr lang="en-AU" dirty="0"/>
              <a:t> across all scenarios</a:t>
            </a:r>
          </a:p>
          <a:p>
            <a:r>
              <a:rPr lang="en-AU" b="1" dirty="0"/>
              <a:t>Payback period ≈ 1.3 years</a:t>
            </a:r>
          </a:p>
          <a:p>
            <a:endParaRPr lang="en-AU" dirty="0"/>
          </a:p>
          <a:p>
            <a:r>
              <a:rPr lang="en-AU" b="1" dirty="0"/>
              <a:t>IRR range 24%–42%</a:t>
            </a:r>
            <a:endParaRPr lang="en-AU" dirty="0"/>
          </a:p>
          <a:p>
            <a:r>
              <a:rPr lang="en-AU" dirty="0"/>
              <a:t>Strong downside protection with significant upside potential</a:t>
            </a:r>
          </a:p>
          <a:p>
            <a:endParaRPr lang="en-US" dirty="0"/>
          </a:p>
        </p:txBody>
      </p:sp>
      <p:sp>
        <p:nvSpPr>
          <p:cNvPr id="3" name="Title 2">
            <a:extLst>
              <a:ext uri="{FF2B5EF4-FFF2-40B4-BE49-F238E27FC236}">
                <a16:creationId xmlns:a16="http://schemas.microsoft.com/office/drawing/2014/main" id="{FA2DB233-121D-9B62-F5EF-6A8565E7498E}"/>
              </a:ext>
            </a:extLst>
          </p:cNvPr>
          <p:cNvSpPr>
            <a:spLocks noGrp="1"/>
          </p:cNvSpPr>
          <p:nvPr>
            <p:ph type="title"/>
          </p:nvPr>
        </p:nvSpPr>
        <p:spPr>
          <a:xfrm>
            <a:off x="590133" y="945722"/>
            <a:ext cx="4902199" cy="461963"/>
          </a:xfrm>
        </p:spPr>
        <p:txBody>
          <a:bodyPr/>
          <a:lstStyle/>
          <a:p>
            <a:r>
              <a:rPr lang="en-AU" b="1" dirty="0"/>
              <a:t>Sensitivity Analysis (IRR &amp; Returns)</a:t>
            </a:r>
            <a:br>
              <a:rPr lang="en-AU" b="1" dirty="0"/>
            </a:br>
            <a:endParaRPr lang="en-US" dirty="0"/>
          </a:p>
        </p:txBody>
      </p:sp>
    </p:spTree>
    <p:extLst>
      <p:ext uri="{BB962C8B-B14F-4D97-AF65-F5344CB8AC3E}">
        <p14:creationId xmlns:p14="http://schemas.microsoft.com/office/powerpoint/2010/main" val="1708477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6AECD1-03F4-AF3D-F3D4-E6678E62E6E4}"/>
              </a:ext>
            </a:extLst>
          </p:cNvPr>
          <p:cNvSpPr>
            <a:spLocks noGrp="1"/>
          </p:cNvSpPr>
          <p:nvPr>
            <p:ph type="body" sz="quarter" idx="10"/>
          </p:nvPr>
        </p:nvSpPr>
        <p:spPr>
          <a:xfrm>
            <a:off x="345799" y="1378723"/>
            <a:ext cx="9266695" cy="4821661"/>
          </a:xfrm>
        </p:spPr>
        <p:txBody>
          <a:bodyPr/>
          <a:lstStyle/>
          <a:p>
            <a:pPr marL="1435100" algn="just"/>
            <a:r>
              <a:rPr lang="en-US" dirty="0"/>
              <a:t>I have witnessed the impact of unmanaged waste across four continents — from choking rivers and plastic-covered beaches in Africa to the direct harm I have seen to livestock and farmland.</a:t>
            </a:r>
            <a:endParaRPr lang="en-AU" dirty="0"/>
          </a:p>
          <a:p>
            <a:pPr algn="just"/>
            <a:r>
              <a:rPr lang="en-US" dirty="0"/>
              <a:t>On my farm in Northern Victoria, I saw livestock die after ingesting plastic silage wrapping and baler twine, waste that had accumulated over years before my ownership. I spent months clearing 1,250 acres to restore safe grazing.</a:t>
            </a:r>
          </a:p>
          <a:p>
            <a:pPr algn="just"/>
            <a:r>
              <a:rPr lang="en-US" dirty="0"/>
              <a:t> That experience reinforced a simple truth: unmanaged waste poisons ecosystems, damages biodiversity, and undermines both animal and human health.</a:t>
            </a:r>
          </a:p>
          <a:p>
            <a:pPr algn="just"/>
            <a:r>
              <a:rPr lang="en-US" dirty="0"/>
              <a:t>After decades in the fossil fuel sector, I also know the cost of inaction — both environmental and economic.</a:t>
            </a:r>
            <a:endParaRPr lang="en-AU" dirty="0"/>
          </a:p>
          <a:p>
            <a:pPr algn="just"/>
            <a:r>
              <a:rPr lang="en-US" dirty="0"/>
              <a:t>Waste is both the </a:t>
            </a:r>
            <a:r>
              <a:rPr lang="en-US" b="1" dirty="0"/>
              <a:t>problem</a:t>
            </a:r>
            <a:r>
              <a:rPr lang="en-US" dirty="0"/>
              <a:t> and the </a:t>
            </a:r>
            <a:r>
              <a:rPr lang="en-US" b="1" dirty="0"/>
              <a:t>opportunity</a:t>
            </a:r>
            <a:r>
              <a:rPr lang="en-US" dirty="0"/>
              <a:t>. GreenMine’s Waste Carbonisation Plants are designed to clean it up and convert it into value: reducing greenhouse gases, producing clean energy and biochar, generating carbon credits, recovering critical minerals, and unlocking land for housing and community use.</a:t>
            </a:r>
          </a:p>
          <a:p>
            <a:pPr algn="just"/>
            <a:endParaRPr lang="en-US" dirty="0"/>
          </a:p>
          <a:p>
            <a:pPr algn="just"/>
            <a:r>
              <a:rPr lang="en-US" dirty="0"/>
              <a:t>Our waste Carbonisation plant is not a theoretical innovation. The technology is EU-certified, validated by independent engineering review,  operating successfully in South America. </a:t>
            </a:r>
          </a:p>
          <a:p>
            <a:pPr algn="just"/>
            <a:r>
              <a:rPr lang="en-US" dirty="0"/>
              <a:t>With exclusive UK deployment rights, GreenMine is positioned to capture both the environmental and commercial upside at the right time</a:t>
            </a:r>
          </a:p>
        </p:txBody>
      </p:sp>
      <p:sp>
        <p:nvSpPr>
          <p:cNvPr id="3" name="Title 2">
            <a:extLst>
              <a:ext uri="{FF2B5EF4-FFF2-40B4-BE49-F238E27FC236}">
                <a16:creationId xmlns:a16="http://schemas.microsoft.com/office/drawing/2014/main" id="{479132F5-EF1E-687E-812C-62EB782645C2}"/>
              </a:ext>
            </a:extLst>
          </p:cNvPr>
          <p:cNvSpPr>
            <a:spLocks noGrp="1"/>
          </p:cNvSpPr>
          <p:nvPr>
            <p:ph type="title"/>
          </p:nvPr>
        </p:nvSpPr>
        <p:spPr>
          <a:xfrm>
            <a:off x="415924" y="816123"/>
            <a:ext cx="9074151" cy="418909"/>
          </a:xfrm>
        </p:spPr>
        <p:txBody>
          <a:bodyPr/>
          <a:lstStyle/>
          <a:p>
            <a:r>
              <a:rPr lang="en-GB"/>
              <a:t>John Bell, Managing Director</a:t>
            </a:r>
          </a:p>
        </p:txBody>
      </p:sp>
      <p:pic>
        <p:nvPicPr>
          <p:cNvPr id="11" name="Picture 10" descr="A person wearing glasses and a vest&#10;&#10;Description automatically generated">
            <a:extLst>
              <a:ext uri="{FF2B5EF4-FFF2-40B4-BE49-F238E27FC236}">
                <a16:creationId xmlns:a16="http://schemas.microsoft.com/office/drawing/2014/main" id="{77ADF887-CDC3-0917-C773-18399E13E2DB}"/>
              </a:ext>
            </a:extLst>
          </p:cNvPr>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418489" y="1493650"/>
            <a:ext cx="1269440" cy="1269440"/>
          </a:xfrm>
          <a:prstGeom prst="rect">
            <a:avLst/>
          </a:prstGeom>
          <a:ln>
            <a:solidFill>
              <a:schemeClr val="bg1"/>
            </a:solidFill>
          </a:ln>
        </p:spPr>
      </p:pic>
      <p:pic>
        <p:nvPicPr>
          <p:cNvPr id="13" name="Picture 12">
            <a:extLst>
              <a:ext uri="{FF2B5EF4-FFF2-40B4-BE49-F238E27FC236}">
                <a16:creationId xmlns:a16="http://schemas.microsoft.com/office/drawing/2014/main" id="{07E6396D-DFE1-5CBD-93B9-A455B5B4EED6}"/>
              </a:ext>
            </a:extLst>
          </p:cNvPr>
          <p:cNvPicPr>
            <a:picLocks noChangeAspect="1"/>
          </p:cNvPicPr>
          <p:nvPr/>
        </p:nvPicPr>
        <p:blipFill rotWithShape="1">
          <a:blip r:embed="rId3"/>
          <a:srcRect t="13294" b="11759"/>
          <a:stretch/>
        </p:blipFill>
        <p:spPr>
          <a:xfrm>
            <a:off x="5387675" y="3899313"/>
            <a:ext cx="4319995" cy="2142564"/>
          </a:xfrm>
          <a:prstGeom prst="rect">
            <a:avLst/>
          </a:prstGeom>
          <a:ln>
            <a:solidFill>
              <a:schemeClr val="bg1"/>
            </a:solidFill>
          </a:ln>
        </p:spPr>
      </p:pic>
      <p:sp>
        <p:nvSpPr>
          <p:cNvPr id="4" name="TextBox 3">
            <a:extLst>
              <a:ext uri="{FF2B5EF4-FFF2-40B4-BE49-F238E27FC236}">
                <a16:creationId xmlns:a16="http://schemas.microsoft.com/office/drawing/2014/main" id="{BEBE7939-D246-7993-04A7-1F5013942A1C}"/>
              </a:ext>
            </a:extLst>
          </p:cNvPr>
          <p:cNvSpPr txBox="1"/>
          <p:nvPr/>
        </p:nvSpPr>
        <p:spPr>
          <a:xfrm>
            <a:off x="345799" y="333878"/>
            <a:ext cx="1989647" cy="338554"/>
          </a:xfrm>
          <a:prstGeom prst="rect">
            <a:avLst/>
          </a:prstGeom>
          <a:noFill/>
        </p:spPr>
        <p:txBody>
          <a:bodyPr wrap="none" rtlCol="0">
            <a:spAutoFit/>
          </a:bodyPr>
          <a:lstStyle/>
          <a:p>
            <a:r>
              <a:rPr lang="en-GB" sz="1600" dirty="0">
                <a:latin typeface="Montserrat SemiBold" pitchFamily="2" charset="0"/>
              </a:rPr>
              <a:t>PYROLYSISE LTD</a:t>
            </a:r>
            <a:endParaRPr lang="en-US" dirty="0"/>
          </a:p>
        </p:txBody>
      </p:sp>
    </p:spTree>
    <p:extLst>
      <p:ext uri="{BB962C8B-B14F-4D97-AF65-F5344CB8AC3E}">
        <p14:creationId xmlns:p14="http://schemas.microsoft.com/office/powerpoint/2010/main" val="720273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CA9BD9-857A-EF71-5634-68A576900503}"/>
              </a:ext>
            </a:extLst>
          </p:cNvPr>
          <p:cNvSpPr>
            <a:spLocks noGrp="1"/>
          </p:cNvSpPr>
          <p:nvPr>
            <p:ph type="body" sz="quarter" idx="10"/>
          </p:nvPr>
        </p:nvSpPr>
        <p:spPr>
          <a:xfrm>
            <a:off x="300625" y="1245870"/>
            <a:ext cx="9086486" cy="5223510"/>
          </a:xfrm>
        </p:spPr>
        <p:txBody>
          <a:bodyPr/>
          <a:lstStyle/>
          <a:p>
            <a:r>
              <a:rPr lang="en-AU" sz="1400" b="1" dirty="0"/>
              <a:t>Validated Case (27% yield)</a:t>
            </a:r>
            <a:endParaRPr lang="en-AU" sz="1400" dirty="0"/>
          </a:p>
          <a:p>
            <a:r>
              <a:rPr lang="en-AU" sz="1400" b="1" dirty="0"/>
              <a:t>6 sites → ~£42m/year revenue</a:t>
            </a:r>
          </a:p>
          <a:p>
            <a:r>
              <a:rPr lang="en-AU" sz="1400" b="1" dirty="0"/>
              <a:t>12 sites → ~£84m/year revenue</a:t>
            </a:r>
          </a:p>
          <a:p>
            <a:r>
              <a:rPr lang="en-AU" sz="1400" b="1" dirty="0"/>
              <a:t>24 sites → ~£168m/year revenue</a:t>
            </a:r>
          </a:p>
          <a:p>
            <a:endParaRPr lang="en-AU" sz="1400" b="1" dirty="0"/>
          </a:p>
          <a:p>
            <a:endParaRPr lang="en-AU" sz="1400" b="1" dirty="0"/>
          </a:p>
          <a:p>
            <a:r>
              <a:rPr lang="en-AU" sz="1400" b="1" dirty="0"/>
              <a:t>Conservative Case (20% yield)</a:t>
            </a:r>
          </a:p>
          <a:p>
            <a:r>
              <a:rPr lang="en-AU" sz="1400" b="1" dirty="0"/>
              <a:t>6 sites → ~£35m/year revenue</a:t>
            </a:r>
          </a:p>
          <a:p>
            <a:r>
              <a:rPr lang="en-AU" sz="1400" b="1" dirty="0"/>
              <a:t>12 sites → ~£70m/year revenue</a:t>
            </a:r>
          </a:p>
          <a:p>
            <a:r>
              <a:rPr lang="en-AU" sz="1400" b="1" dirty="0"/>
              <a:t>24 sites → ~£140m/year revenue</a:t>
            </a:r>
          </a:p>
          <a:p>
            <a:endParaRPr lang="en-AU" sz="1400" b="1" dirty="0"/>
          </a:p>
          <a:p>
            <a:r>
              <a:rPr lang="en-AU" sz="1400" b="1" dirty="0"/>
              <a:t>Key Point</a:t>
            </a:r>
          </a:p>
          <a:p>
            <a:r>
              <a:rPr lang="en-AU" sz="1400" b="1" dirty="0"/>
              <a:t>Modular, repeatable rollout enables rapid </a:t>
            </a:r>
          </a:p>
          <a:p>
            <a:r>
              <a:rPr lang="en-AU" sz="1400" b="1" dirty="0"/>
              <a:t>national and international scaling</a:t>
            </a:r>
          </a:p>
          <a:p>
            <a:br>
              <a:rPr lang="en-AU" dirty="0"/>
            </a:br>
            <a:endParaRPr lang="en-AU" dirty="0"/>
          </a:p>
          <a:p>
            <a:r>
              <a:rPr lang="en-AU" b="1" dirty="0"/>
              <a:t> </a:t>
            </a:r>
            <a:endParaRPr lang="en-US" dirty="0"/>
          </a:p>
        </p:txBody>
      </p:sp>
      <p:sp>
        <p:nvSpPr>
          <p:cNvPr id="3" name="Title 2">
            <a:extLst>
              <a:ext uri="{FF2B5EF4-FFF2-40B4-BE49-F238E27FC236}">
                <a16:creationId xmlns:a16="http://schemas.microsoft.com/office/drawing/2014/main" id="{C7D952F1-429D-2E48-0188-F1139C4DBAE2}"/>
              </a:ext>
            </a:extLst>
          </p:cNvPr>
          <p:cNvSpPr>
            <a:spLocks noGrp="1"/>
          </p:cNvSpPr>
          <p:nvPr>
            <p:ph type="title"/>
          </p:nvPr>
        </p:nvSpPr>
        <p:spPr>
          <a:xfrm>
            <a:off x="300625" y="900002"/>
            <a:ext cx="9192207" cy="461963"/>
          </a:xfrm>
        </p:spPr>
        <p:txBody>
          <a:bodyPr/>
          <a:lstStyle/>
          <a:p>
            <a:r>
              <a:rPr lang="en-AU" b="1" dirty="0"/>
              <a:t> Expansion Path (Scale Beyond 6 Sites)</a:t>
            </a:r>
            <a:br>
              <a:rPr lang="en-AU" b="1" dirty="0"/>
            </a:br>
            <a:endParaRPr lang="en-US" dirty="0"/>
          </a:p>
        </p:txBody>
      </p:sp>
      <p:sp>
        <p:nvSpPr>
          <p:cNvPr id="5" name="TextBox 4">
            <a:extLst>
              <a:ext uri="{FF2B5EF4-FFF2-40B4-BE49-F238E27FC236}">
                <a16:creationId xmlns:a16="http://schemas.microsoft.com/office/drawing/2014/main" id="{5CDD260B-37BC-53C8-49FA-E840B2999281}"/>
              </a:ext>
            </a:extLst>
          </p:cNvPr>
          <p:cNvSpPr txBox="1"/>
          <p:nvPr/>
        </p:nvSpPr>
        <p:spPr>
          <a:xfrm>
            <a:off x="4663439" y="1245870"/>
            <a:ext cx="4081293" cy="5433988"/>
          </a:xfrm>
          <a:prstGeom prst="rect">
            <a:avLst/>
          </a:prstGeom>
          <a:noFill/>
        </p:spPr>
        <p:txBody>
          <a:bodyPr wrap="square" rtlCol="0">
            <a:spAutoFit/>
          </a:bodyPr>
          <a:lstStyle/>
          <a:p>
            <a:r>
              <a:rPr lang="en-AU" b="1" dirty="0">
                <a:solidFill>
                  <a:schemeClr val="bg1"/>
                </a:solidFill>
              </a:rPr>
              <a:t>Revenue Resilience</a:t>
            </a:r>
          </a:p>
          <a:p>
            <a:endParaRPr lang="en-AU" b="1" dirty="0">
              <a:solidFill>
                <a:schemeClr val="bg1"/>
              </a:solidFill>
            </a:endParaRPr>
          </a:p>
          <a:p>
            <a:r>
              <a:rPr lang="en-AU" b="1" dirty="0">
                <a:solidFill>
                  <a:schemeClr val="bg1"/>
                </a:solidFill>
              </a:rPr>
              <a:t>20% yield case: ~£5.8m/plant/year → ~£35m for 6 sites</a:t>
            </a:r>
          </a:p>
          <a:p>
            <a:endParaRPr lang="en-AU" b="1" dirty="0">
              <a:solidFill>
                <a:schemeClr val="bg1"/>
              </a:solidFill>
            </a:endParaRPr>
          </a:p>
          <a:p>
            <a:r>
              <a:rPr lang="en-AU" b="1" dirty="0">
                <a:solidFill>
                  <a:schemeClr val="bg1"/>
                </a:solidFill>
              </a:rPr>
              <a:t>27% yield case: ~£7.0m/plant/year → ~£42m for 6 sites</a:t>
            </a:r>
          </a:p>
          <a:p>
            <a:endParaRPr lang="en-AU" b="1" dirty="0">
              <a:solidFill>
                <a:schemeClr val="bg1"/>
              </a:solidFill>
            </a:endParaRPr>
          </a:p>
          <a:p>
            <a:r>
              <a:rPr lang="en-AU" b="1" dirty="0">
                <a:solidFill>
                  <a:schemeClr val="bg1"/>
                </a:solidFill>
              </a:rPr>
              <a:t>IRR Scenarios</a:t>
            </a:r>
          </a:p>
          <a:p>
            <a:r>
              <a:rPr lang="en-AU" b="1" dirty="0">
                <a:solidFill>
                  <a:schemeClr val="bg1"/>
                </a:solidFill>
              </a:rPr>
              <a:t>Downside: ~24%</a:t>
            </a:r>
          </a:p>
          <a:p>
            <a:r>
              <a:rPr lang="en-AU" b="1" dirty="0">
                <a:solidFill>
                  <a:schemeClr val="bg1"/>
                </a:solidFill>
              </a:rPr>
              <a:t>Base case: &gt;35%</a:t>
            </a:r>
          </a:p>
          <a:p>
            <a:endParaRPr lang="en-AU" b="1" dirty="0">
              <a:solidFill>
                <a:schemeClr val="bg1"/>
              </a:solidFill>
            </a:endParaRPr>
          </a:p>
          <a:p>
            <a:r>
              <a:rPr lang="en-AU" b="1" dirty="0">
                <a:solidFill>
                  <a:schemeClr val="bg1"/>
                </a:solidFill>
              </a:rPr>
              <a:t>Upside: ~42%</a:t>
            </a:r>
          </a:p>
          <a:p>
            <a:endParaRPr lang="en-AU" b="1" dirty="0">
              <a:solidFill>
                <a:schemeClr val="bg1"/>
              </a:solidFill>
            </a:endParaRPr>
          </a:p>
          <a:p>
            <a:endParaRPr lang="en-AU" b="1" dirty="0">
              <a:solidFill>
                <a:schemeClr val="bg1"/>
              </a:solidFill>
            </a:endParaRPr>
          </a:p>
          <a:p>
            <a:endParaRPr lang="en-AU" b="1" dirty="0">
              <a:solidFill>
                <a:schemeClr val="bg1"/>
              </a:solidFill>
            </a:endParaRPr>
          </a:p>
          <a:p>
            <a:r>
              <a:rPr lang="en-AU" b="1" dirty="0">
                <a:solidFill>
                  <a:schemeClr val="bg1"/>
                </a:solidFill>
              </a:rPr>
              <a:t>Key Point</a:t>
            </a:r>
          </a:p>
          <a:p>
            <a:r>
              <a:rPr lang="en-AU" b="1" dirty="0">
                <a:solidFill>
                  <a:schemeClr val="bg1"/>
                </a:solidFill>
              </a:rPr>
              <a:t>Portfolio economics remain robust under conservative assumptions</a:t>
            </a:r>
          </a:p>
          <a:p>
            <a:endParaRPr lang="en-AU" dirty="0"/>
          </a:p>
          <a:p>
            <a:endParaRPr lang="en-AU" dirty="0"/>
          </a:p>
        </p:txBody>
      </p:sp>
    </p:spTree>
    <p:extLst>
      <p:ext uri="{BB962C8B-B14F-4D97-AF65-F5344CB8AC3E}">
        <p14:creationId xmlns:p14="http://schemas.microsoft.com/office/powerpoint/2010/main" val="1921269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F60288-65A1-83F5-0879-906F375B6CB4}"/>
              </a:ext>
            </a:extLst>
          </p:cNvPr>
          <p:cNvSpPr>
            <a:spLocks noGrp="1"/>
          </p:cNvSpPr>
          <p:nvPr>
            <p:ph type="body" sz="quarter" idx="10"/>
          </p:nvPr>
        </p:nvSpPr>
        <p:spPr>
          <a:xfrm>
            <a:off x="415924" y="1773238"/>
            <a:ext cx="4649135" cy="4345700"/>
          </a:xfrm>
        </p:spPr>
        <p:txBody>
          <a:bodyPr/>
          <a:lstStyle/>
          <a:p>
            <a:pPr marL="171450" indent="-171450" algn="just">
              <a:buFont typeface="Arial" panose="020B0604020202020204" pitchFamily="34" charset="0"/>
              <a:buChar char="•"/>
            </a:pPr>
            <a:r>
              <a:rPr lang="en-GB" dirty="0"/>
              <a:t>The application of the WCP Technology presents  a huge opportunity to mine legacy/problematic landfills. </a:t>
            </a:r>
          </a:p>
          <a:p>
            <a:pPr marL="171450" indent="-171450" algn="just">
              <a:buFont typeface="Arial" panose="020B0604020202020204" pitchFamily="34" charset="0"/>
              <a:buChar char="•"/>
            </a:pPr>
            <a:r>
              <a:rPr lang="en-GB" dirty="0"/>
              <a:t>Bringing on early-stage development partners to realise the value of recycled land, with prospective uses being renewable energy parks, housing, commercial or mixed use regeneration. </a:t>
            </a:r>
          </a:p>
          <a:p>
            <a:pPr marL="171450" indent="-171450" algn="just">
              <a:buFont typeface="Arial" panose="020B0604020202020204" pitchFamily="34" charset="0"/>
              <a:buChar char="•"/>
            </a:pPr>
            <a:r>
              <a:rPr lang="en-GB" dirty="0"/>
              <a:t>The Greenmine model will allow land to be acquired cheaply, with significant land value appreciation. </a:t>
            </a:r>
          </a:p>
          <a:p>
            <a:pPr marL="171450" indent="-171450" algn="just">
              <a:buFont typeface="Arial" panose="020B0604020202020204" pitchFamily="34" charset="0"/>
              <a:buChar char="•"/>
            </a:pPr>
            <a:r>
              <a:rPr lang="en-GB" dirty="0"/>
              <a:t>In addition to land value appreciation offtake revenues include, Biochar, Biofuel, Electricity from Bio coal, carbon credits.</a:t>
            </a:r>
          </a:p>
          <a:p>
            <a:pPr marL="171450" indent="-171450" algn="just">
              <a:buFont typeface="Arial" panose="020B0604020202020204" pitchFamily="34" charset="0"/>
              <a:buChar char="•"/>
            </a:pPr>
            <a:r>
              <a:rPr lang="en-GB" dirty="0"/>
              <a:t>Recovery of recyclable materials and long-term participation in revenue generation from recycled sites.  </a:t>
            </a:r>
          </a:p>
          <a:p>
            <a:pPr marL="171450" indent="-171450" algn="just">
              <a:buFont typeface="Arial" panose="020B0604020202020204" pitchFamily="34" charset="0"/>
              <a:buChar char="•"/>
            </a:pPr>
            <a:r>
              <a:rPr lang="en-GB" dirty="0"/>
              <a:t>Recycled metals examples, ferrous metals, steels, glass, Aluminium, Palladium, Nickel , Copper , Aluminium, Zinc, Tin,  electrical and electronic equipment.	</a:t>
            </a:r>
          </a:p>
          <a:p>
            <a:pPr marL="171450" indent="-171450" algn="just">
              <a:buFont typeface="Arial" panose="020B0604020202020204" pitchFamily="34" charset="0"/>
              <a:buChar char="•"/>
            </a:pPr>
            <a:endParaRPr lang="en-GB" dirty="0"/>
          </a:p>
        </p:txBody>
      </p:sp>
      <p:sp>
        <p:nvSpPr>
          <p:cNvPr id="3" name="Title 2">
            <a:extLst>
              <a:ext uri="{FF2B5EF4-FFF2-40B4-BE49-F238E27FC236}">
                <a16:creationId xmlns:a16="http://schemas.microsoft.com/office/drawing/2014/main" id="{E26822FF-FAF9-F729-D6C2-AEFE9B6FBB54}"/>
              </a:ext>
            </a:extLst>
          </p:cNvPr>
          <p:cNvSpPr>
            <a:spLocks noGrp="1"/>
          </p:cNvSpPr>
          <p:nvPr>
            <p:ph type="title"/>
          </p:nvPr>
        </p:nvSpPr>
        <p:spPr/>
        <p:txBody>
          <a:bodyPr/>
          <a:lstStyle/>
          <a:p>
            <a:r>
              <a:rPr lang="en-GB" dirty="0"/>
              <a:t>Phase 3: capped landfill site</a:t>
            </a:r>
          </a:p>
        </p:txBody>
      </p:sp>
      <p:pic>
        <p:nvPicPr>
          <p:cNvPr id="9" name="Picture 8">
            <a:extLst>
              <a:ext uri="{FF2B5EF4-FFF2-40B4-BE49-F238E27FC236}">
                <a16:creationId xmlns:a16="http://schemas.microsoft.com/office/drawing/2014/main" id="{DBCB8B26-2CE3-9082-10ED-32F39CF29C76}"/>
              </a:ext>
            </a:extLst>
          </p:cNvPr>
          <p:cNvPicPr>
            <a:picLocks noChangeAspect="1"/>
          </p:cNvPicPr>
          <p:nvPr/>
        </p:nvPicPr>
        <p:blipFill rotWithShape="1">
          <a:blip r:embed="rId2"/>
          <a:srcRect l="8104" r="8104"/>
          <a:stretch/>
        </p:blipFill>
        <p:spPr>
          <a:xfrm>
            <a:off x="5557332" y="1649962"/>
            <a:ext cx="4348668" cy="4468976"/>
          </a:xfrm>
          <a:prstGeom prst="rect">
            <a:avLst/>
          </a:prstGeom>
          <a:ln>
            <a:solidFill>
              <a:schemeClr val="bg1"/>
            </a:solidFill>
          </a:ln>
        </p:spPr>
      </p:pic>
      <p:sp>
        <p:nvSpPr>
          <p:cNvPr id="5" name="TextBox 4">
            <a:extLst>
              <a:ext uri="{FF2B5EF4-FFF2-40B4-BE49-F238E27FC236}">
                <a16:creationId xmlns:a16="http://schemas.microsoft.com/office/drawing/2014/main" id="{2877FF28-2FED-DA88-33A2-61A5087A7DC5}"/>
              </a:ext>
            </a:extLst>
          </p:cNvPr>
          <p:cNvSpPr txBox="1"/>
          <p:nvPr/>
        </p:nvSpPr>
        <p:spPr>
          <a:xfrm>
            <a:off x="415924" y="238539"/>
            <a:ext cx="7023515" cy="338554"/>
          </a:xfrm>
          <a:prstGeom prst="rect">
            <a:avLst/>
          </a:prstGeom>
          <a:noFill/>
        </p:spPr>
        <p:txBody>
          <a:bodyPr wrap="square">
            <a:spAutoFit/>
          </a:bodyPr>
          <a:lstStyle/>
          <a:p>
            <a:r>
              <a:rPr lang="en-GB" sz="1600" dirty="0">
                <a:latin typeface="Montserrat SemiBold" pitchFamily="2" charset="0"/>
              </a:rPr>
              <a:t>PYROLYSISE LTD</a:t>
            </a:r>
            <a:endParaRPr lang="en-US" dirty="0"/>
          </a:p>
        </p:txBody>
      </p:sp>
    </p:spTree>
    <p:extLst>
      <p:ext uri="{BB962C8B-B14F-4D97-AF65-F5344CB8AC3E}">
        <p14:creationId xmlns:p14="http://schemas.microsoft.com/office/powerpoint/2010/main" val="2851651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D3002-EF94-5D20-78C4-713CAE6434BB}"/>
              </a:ext>
            </a:extLst>
          </p:cNvPr>
          <p:cNvSpPr>
            <a:spLocks noGrp="1"/>
          </p:cNvSpPr>
          <p:nvPr>
            <p:ph type="title"/>
          </p:nvPr>
        </p:nvSpPr>
        <p:spPr>
          <a:xfrm>
            <a:off x="353502" y="816123"/>
            <a:ext cx="9171498" cy="418909"/>
          </a:xfrm>
        </p:spPr>
        <p:txBody>
          <a:bodyPr>
            <a:normAutofit fontScale="90000"/>
          </a:bodyPr>
          <a:lstStyle/>
          <a:p>
            <a:r>
              <a:rPr lang="en-US" dirty="0"/>
              <a:t>Partnerships &amp; Support Network</a:t>
            </a:r>
            <a:endParaRPr lang="en-GB" dirty="0"/>
          </a:p>
        </p:txBody>
      </p:sp>
      <p:sp>
        <p:nvSpPr>
          <p:cNvPr id="3" name="TextBox 2">
            <a:extLst>
              <a:ext uri="{FF2B5EF4-FFF2-40B4-BE49-F238E27FC236}">
                <a16:creationId xmlns:a16="http://schemas.microsoft.com/office/drawing/2014/main" id="{B3CCE94F-EE2A-BC1C-FE89-D59DAA969D50}"/>
              </a:ext>
            </a:extLst>
          </p:cNvPr>
          <p:cNvSpPr txBox="1"/>
          <p:nvPr/>
        </p:nvSpPr>
        <p:spPr>
          <a:xfrm>
            <a:off x="411546" y="268357"/>
            <a:ext cx="1989647" cy="338554"/>
          </a:xfrm>
          <a:prstGeom prst="rect">
            <a:avLst/>
          </a:prstGeom>
          <a:noFill/>
        </p:spPr>
        <p:txBody>
          <a:bodyPr wrap="none" rtlCol="0">
            <a:spAutoFit/>
          </a:bodyPr>
          <a:lstStyle/>
          <a:p>
            <a:r>
              <a:rPr lang="en-GB" sz="1600" dirty="0">
                <a:latin typeface="Montserrat SemiBold" pitchFamily="2" charset="0"/>
              </a:rPr>
              <a:t>PYROLYSISE LTD</a:t>
            </a:r>
            <a:endParaRPr lang="en-US" dirty="0"/>
          </a:p>
        </p:txBody>
      </p:sp>
      <p:sp>
        <p:nvSpPr>
          <p:cNvPr id="4" name="TextBox 3"/>
          <p:cNvSpPr txBox="1"/>
          <p:nvPr/>
        </p:nvSpPr>
        <p:spPr>
          <a:xfrm>
            <a:off x="353502" y="1419225"/>
            <a:ext cx="9171498" cy="2215991"/>
          </a:xfrm>
          <a:prstGeom prst="rect">
            <a:avLst/>
          </a:prstGeom>
          <a:noFill/>
        </p:spPr>
        <p:txBody>
          <a:bodyPr wrap="square" rtlCol="0">
            <a:spAutoFit/>
          </a:bodyPr>
          <a:lstStyle/>
          <a:p>
            <a:r>
              <a:rPr lang="en-US" sz="1400" dirty="0">
                <a:solidFill>
                  <a:schemeClr val="bg1"/>
                </a:solidFill>
                <a:latin typeface="Montserrat SemiBold" pitchFamily="2" charset="0"/>
              </a:rPr>
              <a:t>Pyrolysise Experienced multi-skilled team supported by</a:t>
            </a:r>
          </a:p>
          <a:p>
            <a:endParaRPr lang="en-US" sz="1400" dirty="0">
              <a:solidFill>
                <a:schemeClr val="bg1"/>
              </a:solidFill>
              <a:latin typeface="Montserrat SemiBold" pitchFamily="2" charset="0"/>
            </a:endParaRPr>
          </a:p>
          <a:p>
            <a:r>
              <a:rPr lang="en-US" sz="1400" dirty="0">
                <a:solidFill>
                  <a:schemeClr val="bg1"/>
                </a:solidFill>
                <a:latin typeface="Montserrat SemiBold" pitchFamily="2" charset="0"/>
              </a:rPr>
              <a:t>Stopford’s Engineering: </a:t>
            </a:r>
            <a:r>
              <a:rPr lang="en-US" sz="1400" dirty="0">
                <a:solidFill>
                  <a:schemeClr val="bg1"/>
                </a:solidFill>
                <a:latin typeface="Montsarat"/>
              </a:rPr>
              <a:t>independent validation, planning &amp; permitting.</a:t>
            </a:r>
          </a:p>
          <a:p>
            <a:endParaRPr lang="en-US" sz="1400" dirty="0">
              <a:solidFill>
                <a:schemeClr val="bg1"/>
              </a:solidFill>
              <a:latin typeface="Montsarat"/>
            </a:endParaRPr>
          </a:p>
          <a:p>
            <a:r>
              <a:rPr lang="en-US" sz="1400" dirty="0">
                <a:solidFill>
                  <a:schemeClr val="bg1"/>
                </a:solidFill>
                <a:latin typeface="Montserrat SemiBold" pitchFamily="2" charset="0"/>
              </a:rPr>
              <a:t>Manufacturing partners: </a:t>
            </a:r>
            <a:r>
              <a:rPr lang="en-US" sz="1400" dirty="0">
                <a:solidFill>
                  <a:schemeClr val="bg1"/>
                </a:solidFill>
                <a:latin typeface="Montsarat"/>
              </a:rPr>
              <a:t>EPC providers, proven technology.</a:t>
            </a:r>
          </a:p>
          <a:p>
            <a:endParaRPr lang="en-US" sz="1400" dirty="0">
              <a:solidFill>
                <a:schemeClr val="bg1"/>
              </a:solidFill>
              <a:latin typeface="Montsarat"/>
            </a:endParaRPr>
          </a:p>
          <a:p>
            <a:r>
              <a:rPr lang="en-US" sz="1400" dirty="0">
                <a:solidFill>
                  <a:schemeClr val="bg1"/>
                </a:solidFill>
                <a:latin typeface="Montserrat SemiBold" pitchFamily="2" charset="0"/>
              </a:rPr>
              <a:t>Legal &amp; Advisory: </a:t>
            </a:r>
            <a:r>
              <a:rPr lang="en-US" sz="1400" dirty="0">
                <a:solidFill>
                  <a:schemeClr val="bg1"/>
                </a:solidFill>
                <a:latin typeface="Montsarat"/>
              </a:rPr>
              <a:t>institutional funding, compliance, gov’t relations.</a:t>
            </a:r>
          </a:p>
          <a:p>
            <a:endParaRPr lang="en-US" sz="1400" dirty="0">
              <a:solidFill>
                <a:schemeClr val="bg1"/>
              </a:solidFill>
              <a:latin typeface="Montsarat"/>
            </a:endParaRPr>
          </a:p>
          <a:p>
            <a:r>
              <a:rPr lang="en-US" sz="1400" dirty="0">
                <a:solidFill>
                  <a:schemeClr val="bg1"/>
                </a:solidFill>
                <a:latin typeface="Montserrat SemiBold" pitchFamily="2" charset="0"/>
              </a:rPr>
              <a:t>Developers: </a:t>
            </a:r>
            <a:r>
              <a:rPr lang="en-US" sz="1400" dirty="0">
                <a:solidFill>
                  <a:schemeClr val="bg1"/>
                </a:solidFill>
                <a:latin typeface="Montsarat"/>
              </a:rPr>
              <a:t>landfill reclamation &amp; land banking.</a:t>
            </a:r>
          </a:p>
          <a:p>
            <a:endParaRPr lang="en-US" sz="1200" dirty="0">
              <a:solidFill>
                <a:schemeClr val="bg1"/>
              </a:solidFill>
              <a:latin typeface="Montsarat"/>
            </a:endParaRPr>
          </a:p>
        </p:txBody>
      </p:sp>
      <p:sp>
        <p:nvSpPr>
          <p:cNvPr id="6" name="TextBox 5"/>
          <p:cNvSpPr txBox="1"/>
          <p:nvPr/>
        </p:nvSpPr>
        <p:spPr>
          <a:xfrm>
            <a:off x="356275" y="4099345"/>
            <a:ext cx="9086850" cy="1892826"/>
          </a:xfrm>
          <a:prstGeom prst="rect">
            <a:avLst/>
          </a:prstGeom>
          <a:noFill/>
        </p:spPr>
        <p:txBody>
          <a:bodyPr wrap="square" rtlCol="0">
            <a:spAutoFit/>
          </a:bodyPr>
          <a:lstStyle/>
          <a:p>
            <a:r>
              <a:rPr lang="en-US" sz="1400" dirty="0">
                <a:solidFill>
                  <a:schemeClr val="bg1"/>
                </a:solidFill>
                <a:latin typeface="Montserrat SemiBold" pitchFamily="2" charset="0"/>
              </a:rPr>
              <a:t>Two layers of value:</a:t>
            </a:r>
          </a:p>
          <a:p>
            <a:endParaRPr lang="en-US" sz="1400" dirty="0">
              <a:solidFill>
                <a:schemeClr val="bg1"/>
              </a:solidFill>
              <a:latin typeface="Montsarat"/>
            </a:endParaRPr>
          </a:p>
          <a:p>
            <a:pPr marL="228600" indent="-228600">
              <a:lnSpc>
                <a:spcPct val="150000"/>
              </a:lnSpc>
              <a:buFont typeface="+mj-lt"/>
              <a:buAutoNum type="arabicPeriod"/>
            </a:pPr>
            <a:r>
              <a:rPr lang="en-US" sz="1400" dirty="0">
                <a:solidFill>
                  <a:schemeClr val="bg1"/>
                </a:solidFill>
                <a:latin typeface="Montsarat"/>
              </a:rPr>
              <a:t>Project </a:t>
            </a:r>
            <a:r>
              <a:rPr lang="en-US" sz="1400" dirty="0" err="1">
                <a:solidFill>
                  <a:schemeClr val="bg1"/>
                </a:solidFill>
                <a:latin typeface="Montsarat"/>
              </a:rPr>
              <a:t>cashflows</a:t>
            </a:r>
            <a:r>
              <a:rPr lang="en-US" sz="1400" dirty="0">
                <a:solidFill>
                  <a:schemeClr val="bg1"/>
                </a:solidFill>
                <a:latin typeface="Montsarat"/>
              </a:rPr>
              <a:t> (feedstock &amp; offtakes).</a:t>
            </a:r>
          </a:p>
          <a:p>
            <a:pPr marL="228600" indent="-228600">
              <a:lnSpc>
                <a:spcPct val="150000"/>
              </a:lnSpc>
              <a:buFont typeface="+mj-lt"/>
              <a:buAutoNum type="arabicPeriod"/>
            </a:pPr>
            <a:r>
              <a:rPr lang="en-US" sz="1400" dirty="0">
                <a:solidFill>
                  <a:schemeClr val="bg1"/>
                </a:solidFill>
                <a:latin typeface="Montsarat"/>
              </a:rPr>
              <a:t>Enterprise value (multi-site expansion, landfill reclamation).</a:t>
            </a:r>
          </a:p>
          <a:p>
            <a:pPr>
              <a:lnSpc>
                <a:spcPct val="150000"/>
              </a:lnSpc>
            </a:pPr>
            <a:endParaRPr lang="en-US" sz="1400" dirty="0">
              <a:solidFill>
                <a:schemeClr val="bg1"/>
              </a:solidFill>
              <a:latin typeface="Montsarat"/>
            </a:endParaRPr>
          </a:p>
          <a:p>
            <a:r>
              <a:rPr lang="en-US" sz="1400" dirty="0">
                <a:solidFill>
                  <a:schemeClr val="bg1"/>
                </a:solidFill>
                <a:latin typeface="Montsarat"/>
              </a:rPr>
              <a:t>Exclusive rights secure platform scalability.</a:t>
            </a:r>
          </a:p>
          <a:p>
            <a:endParaRPr lang="en-US" sz="1200" dirty="0">
              <a:solidFill>
                <a:schemeClr val="bg1"/>
              </a:solidFill>
              <a:latin typeface="Montsarat"/>
            </a:endParaRPr>
          </a:p>
        </p:txBody>
      </p:sp>
      <p:sp>
        <p:nvSpPr>
          <p:cNvPr id="5" name="Title 1">
            <a:extLst>
              <a:ext uri="{FF2B5EF4-FFF2-40B4-BE49-F238E27FC236}">
                <a16:creationId xmlns:a16="http://schemas.microsoft.com/office/drawing/2014/main" id="{924C7D67-B3E0-3570-6CA9-A2CFF45BDD25}"/>
              </a:ext>
            </a:extLst>
          </p:cNvPr>
          <p:cNvSpPr txBox="1">
            <a:spLocks/>
          </p:cNvSpPr>
          <p:nvPr/>
        </p:nvSpPr>
        <p:spPr>
          <a:xfrm>
            <a:off x="411546" y="3680436"/>
            <a:ext cx="3963443" cy="418909"/>
          </a:xfrm>
          <a:prstGeom prst="rect">
            <a:avLst/>
          </a:prstGeom>
        </p:spPr>
        <p:txBody>
          <a:bodyPr vert="horz" lIns="0" tIns="0" rIns="0" bIns="0" rtlCol="0" anchor="ctr">
            <a:normAutofit fontScale="60000" lnSpcReduction="20000"/>
          </a:bodyPr>
          <a:lstStyle>
            <a:lvl1pPr algn="l" defTabSz="590904" rtl="0" eaLnBrk="1" latinLnBrk="0" hangingPunct="1">
              <a:lnSpc>
                <a:spcPct val="90000"/>
              </a:lnSpc>
              <a:spcBef>
                <a:spcPct val="0"/>
              </a:spcBef>
              <a:buNone/>
              <a:defRPr sz="3200" kern="1200" cap="none" baseline="0">
                <a:solidFill>
                  <a:schemeClr val="bg1"/>
                </a:solidFill>
                <a:latin typeface="Montserrat SemiBold" pitchFamily="2" charset="0"/>
                <a:ea typeface="Open Sans Semibold" panose="020B0706030804020204" pitchFamily="34" charset="0"/>
                <a:cs typeface="Open Sans Semibold" panose="020B0706030804020204" pitchFamily="34" charset="0"/>
              </a:defRPr>
            </a:lvl1pPr>
          </a:lstStyle>
          <a:p>
            <a:r>
              <a:rPr lang="en-US" dirty="0"/>
              <a:t>Business Structure &amp; Value Creation</a:t>
            </a:r>
            <a:endParaRPr lang="en-GB" dirty="0"/>
          </a:p>
        </p:txBody>
      </p:sp>
    </p:spTree>
    <p:extLst>
      <p:ext uri="{BB962C8B-B14F-4D97-AF65-F5344CB8AC3E}">
        <p14:creationId xmlns:p14="http://schemas.microsoft.com/office/powerpoint/2010/main" val="3668976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6F887D-831A-7C6C-47A0-34ABF47D4067}"/>
              </a:ext>
            </a:extLst>
          </p:cNvPr>
          <p:cNvSpPr>
            <a:spLocks noGrp="1"/>
          </p:cNvSpPr>
          <p:nvPr>
            <p:ph type="title"/>
          </p:nvPr>
        </p:nvSpPr>
        <p:spPr/>
        <p:txBody>
          <a:bodyPr/>
          <a:lstStyle/>
          <a:p>
            <a:r>
              <a:rPr lang="en-US" dirty="0"/>
              <a:t>Funding Strategy</a:t>
            </a:r>
            <a:endParaRPr lang="en-GB" sz="1600" dirty="0">
              <a:solidFill>
                <a:srgbClr val="FFFF00"/>
              </a:solidFill>
            </a:endParaRPr>
          </a:p>
        </p:txBody>
      </p:sp>
      <p:sp>
        <p:nvSpPr>
          <p:cNvPr id="5" name="TextBox 4">
            <a:extLst>
              <a:ext uri="{FF2B5EF4-FFF2-40B4-BE49-F238E27FC236}">
                <a16:creationId xmlns:a16="http://schemas.microsoft.com/office/drawing/2014/main" id="{C1199B5F-9F0C-4796-5ED1-60C60B85BAA0}"/>
              </a:ext>
            </a:extLst>
          </p:cNvPr>
          <p:cNvSpPr txBox="1"/>
          <p:nvPr/>
        </p:nvSpPr>
        <p:spPr>
          <a:xfrm>
            <a:off x="415924" y="119270"/>
            <a:ext cx="7016060" cy="338554"/>
          </a:xfrm>
          <a:prstGeom prst="rect">
            <a:avLst/>
          </a:prstGeom>
          <a:noFill/>
        </p:spPr>
        <p:txBody>
          <a:bodyPr wrap="square">
            <a:spAutoFit/>
          </a:bodyPr>
          <a:lstStyle/>
          <a:p>
            <a:r>
              <a:rPr lang="en-GB" sz="1600" dirty="0">
                <a:latin typeface="Montserrat SemiBold" pitchFamily="2" charset="0"/>
              </a:rPr>
              <a:t>PYROLYSISE LTD</a:t>
            </a:r>
            <a:endParaRPr lang="en-US" dirty="0"/>
          </a:p>
        </p:txBody>
      </p:sp>
      <p:sp>
        <p:nvSpPr>
          <p:cNvPr id="2" name="TextBox 1"/>
          <p:cNvSpPr txBox="1"/>
          <p:nvPr/>
        </p:nvSpPr>
        <p:spPr>
          <a:xfrm>
            <a:off x="516132" y="1593331"/>
            <a:ext cx="9074151" cy="3572388"/>
          </a:xfrm>
          <a:prstGeom prst="rect">
            <a:avLst/>
          </a:prstGeom>
          <a:noFill/>
        </p:spPr>
        <p:txBody>
          <a:bodyPr wrap="square" rtlCol="0">
            <a:spAutoFit/>
          </a:bodyPr>
          <a:lstStyle/>
          <a:p>
            <a:pPr>
              <a:lnSpc>
                <a:spcPct val="150000"/>
              </a:lnSpc>
            </a:pPr>
            <a:r>
              <a:rPr lang="en-US" sz="1400" b="1" dirty="0">
                <a:solidFill>
                  <a:schemeClr val="bg1"/>
                </a:solidFill>
                <a:latin typeface="Montserrat SemiBold" pitchFamily="2" charset="0"/>
              </a:rPr>
              <a:t>Stage 1</a:t>
            </a:r>
            <a:r>
              <a:rPr lang="en-US" sz="1400" dirty="0">
                <a:solidFill>
                  <a:schemeClr val="bg1"/>
                </a:solidFill>
                <a:latin typeface="Montserrat SemiBold" pitchFamily="2" charset="0"/>
              </a:rPr>
              <a:t>: 	</a:t>
            </a:r>
            <a:r>
              <a:rPr lang="en-US" sz="1400" dirty="0">
                <a:solidFill>
                  <a:schemeClr val="bg1"/>
                </a:solidFill>
                <a:latin typeface="Montsarat"/>
              </a:rPr>
              <a:t>Bridge round £500k (waste management business, LOI, dd and industrial waste sites, permitting, manufacturing scope of work).</a:t>
            </a:r>
          </a:p>
          <a:p>
            <a:pPr>
              <a:lnSpc>
                <a:spcPct val="150000"/>
              </a:lnSpc>
            </a:pPr>
            <a:endParaRPr lang="en-US" sz="1400" dirty="0">
              <a:solidFill>
                <a:schemeClr val="bg1"/>
              </a:solidFill>
              <a:latin typeface="Montsarat"/>
            </a:endParaRPr>
          </a:p>
          <a:p>
            <a:pPr>
              <a:lnSpc>
                <a:spcPct val="150000"/>
              </a:lnSpc>
            </a:pPr>
            <a:r>
              <a:rPr lang="en-US" sz="1400" dirty="0">
                <a:solidFill>
                  <a:schemeClr val="bg1"/>
                </a:solidFill>
                <a:latin typeface="Montserrat SemiBold" pitchFamily="2" charset="0"/>
              </a:rPr>
              <a:t>Stage 2</a:t>
            </a:r>
            <a:r>
              <a:rPr lang="en-US" sz="1400" b="1" dirty="0">
                <a:solidFill>
                  <a:schemeClr val="bg1"/>
                </a:solidFill>
                <a:latin typeface="Montsarat"/>
              </a:rPr>
              <a:t>: 	</a:t>
            </a:r>
            <a:r>
              <a:rPr lang="en-US" sz="1400" dirty="0">
                <a:solidFill>
                  <a:schemeClr val="bg1"/>
                </a:solidFill>
                <a:latin typeface="Montsarat"/>
              </a:rPr>
              <a:t>LOI for asset acquisition c. £40 million </a:t>
            </a:r>
          </a:p>
          <a:p>
            <a:pPr>
              <a:lnSpc>
                <a:spcPct val="150000"/>
              </a:lnSpc>
            </a:pPr>
            <a:endParaRPr lang="en-US" sz="1400" dirty="0">
              <a:solidFill>
                <a:schemeClr val="bg1"/>
              </a:solidFill>
              <a:latin typeface="Montsarat"/>
            </a:endParaRPr>
          </a:p>
          <a:p>
            <a:pPr>
              <a:lnSpc>
                <a:spcPct val="150000"/>
              </a:lnSpc>
            </a:pPr>
            <a:r>
              <a:rPr lang="en-US" sz="1400" b="1" dirty="0">
                <a:solidFill>
                  <a:schemeClr val="bg1"/>
                </a:solidFill>
                <a:latin typeface="Montserrat SemiBold" pitchFamily="2" charset="0"/>
              </a:rPr>
              <a:t>Stage 3:</a:t>
            </a:r>
            <a:r>
              <a:rPr lang="en-US" sz="1400" dirty="0">
                <a:solidFill>
                  <a:schemeClr val="bg1"/>
                </a:solidFill>
                <a:latin typeface="Montsarat"/>
              </a:rPr>
              <a:t>	Structured debt facility for build-out of industrial waste sites</a:t>
            </a:r>
          </a:p>
          <a:p>
            <a:pPr>
              <a:lnSpc>
                <a:spcPct val="150000"/>
              </a:lnSpc>
            </a:pPr>
            <a:endParaRPr lang="en-US" sz="1400" dirty="0">
              <a:solidFill>
                <a:schemeClr val="bg1"/>
              </a:solidFill>
              <a:latin typeface="Montsarat"/>
            </a:endParaRPr>
          </a:p>
          <a:p>
            <a:pPr>
              <a:lnSpc>
                <a:spcPct val="150000"/>
              </a:lnSpc>
            </a:pPr>
            <a:r>
              <a:rPr lang="en-US" sz="1400" dirty="0">
                <a:solidFill>
                  <a:schemeClr val="bg1"/>
                </a:solidFill>
                <a:latin typeface="Montserrat SemiBold" pitchFamily="2" charset="0"/>
              </a:rPr>
              <a:t>Investor protections:</a:t>
            </a:r>
          </a:p>
          <a:p>
            <a:pPr>
              <a:lnSpc>
                <a:spcPct val="150000"/>
              </a:lnSpc>
            </a:pPr>
            <a:r>
              <a:rPr lang="en-US" sz="1400" dirty="0">
                <a:solidFill>
                  <a:schemeClr val="bg1"/>
                </a:solidFill>
                <a:latin typeface="Montsarat"/>
              </a:rPr>
              <a:t>Staged funding limits early risk.</a:t>
            </a:r>
          </a:p>
          <a:p>
            <a:pPr>
              <a:lnSpc>
                <a:spcPct val="150000"/>
              </a:lnSpc>
            </a:pPr>
            <a:r>
              <a:rPr lang="en-US" sz="1400" dirty="0">
                <a:solidFill>
                  <a:schemeClr val="bg1"/>
                </a:solidFill>
                <a:latin typeface="Montsarat"/>
              </a:rPr>
              <a:t>Assets &amp; feedstock and offtake contracts collateralize later funding</a:t>
            </a:r>
          </a:p>
          <a:p>
            <a:pPr>
              <a:lnSpc>
                <a:spcPct val="150000"/>
              </a:lnSpc>
            </a:pPr>
            <a:endParaRPr lang="en-US" sz="1200" dirty="0">
              <a:solidFill>
                <a:schemeClr val="bg1"/>
              </a:solidFill>
              <a:latin typeface="Montsarat"/>
            </a:endParaRPr>
          </a:p>
        </p:txBody>
      </p:sp>
    </p:spTree>
    <p:extLst>
      <p:ext uri="{BB962C8B-B14F-4D97-AF65-F5344CB8AC3E}">
        <p14:creationId xmlns:p14="http://schemas.microsoft.com/office/powerpoint/2010/main" val="277587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Pyrolysise – Investment Positioning </a:t>
            </a:r>
          </a:p>
        </p:txBody>
      </p:sp>
      <p:sp>
        <p:nvSpPr>
          <p:cNvPr id="3" name="TextBox 2"/>
          <p:cNvSpPr txBox="1"/>
          <p:nvPr/>
        </p:nvSpPr>
        <p:spPr>
          <a:xfrm>
            <a:off x="838200" y="1371600"/>
            <a:ext cx="7218194" cy="4871013"/>
          </a:xfrm>
          <a:prstGeom prst="rect">
            <a:avLst/>
          </a:prstGeom>
          <a:noFill/>
        </p:spPr>
        <p:txBody>
          <a:bodyPr wrap="none">
            <a:spAutoFit/>
          </a:bodyPr>
          <a:lstStyle/>
          <a:p>
            <a:endParaRPr dirty="0"/>
          </a:p>
          <a:p>
            <a:pPr>
              <a:defRPr sz="1600" b="1">
                <a:solidFill>
                  <a:srgbClr val="003366"/>
                </a:solidFill>
              </a:defRPr>
            </a:pPr>
            <a:r>
              <a:rPr sz="1600" dirty="0"/>
              <a:t>Core Proposition</a:t>
            </a:r>
          </a:p>
          <a:p>
            <a:pPr>
              <a:defRPr sz="1400"/>
            </a:pPr>
            <a:r>
              <a:rPr sz="1400" dirty="0">
                <a:solidFill>
                  <a:schemeClr val="bg1"/>
                </a:solidFill>
              </a:rPr>
              <a:t>• Validated high-margin model: ~£7.0m revenue / &gt;70% EBITDA per plant</a:t>
            </a:r>
          </a:p>
          <a:p>
            <a:pPr>
              <a:defRPr sz="1400"/>
            </a:pPr>
            <a:r>
              <a:rPr sz="1400" dirty="0">
                <a:solidFill>
                  <a:schemeClr val="bg1"/>
                </a:solidFill>
              </a:rPr>
              <a:t>• Proven technology: </a:t>
            </a:r>
            <a:endParaRPr lang="en-AU" sz="1400" dirty="0">
              <a:solidFill>
                <a:schemeClr val="bg1"/>
              </a:solidFill>
            </a:endParaRPr>
          </a:p>
          <a:p>
            <a:pPr>
              <a:defRPr sz="1400"/>
            </a:pPr>
            <a:r>
              <a:rPr sz="1400" dirty="0">
                <a:solidFill>
                  <a:schemeClr val="bg1"/>
                </a:solidFill>
              </a:rPr>
              <a:t>TRL 9, EU-certified, 8,400+ hours, </a:t>
            </a:r>
            <a:endParaRPr lang="en-AU" sz="1400" dirty="0">
              <a:solidFill>
                <a:schemeClr val="bg1"/>
              </a:solidFill>
            </a:endParaRPr>
          </a:p>
          <a:p>
            <a:pPr>
              <a:defRPr sz="1400"/>
            </a:pPr>
            <a:r>
              <a:rPr lang="en-AU" sz="1400" dirty="0">
                <a:solidFill>
                  <a:schemeClr val="bg1"/>
                </a:solidFill>
              </a:rPr>
              <a:t>Plant operational c 6 years </a:t>
            </a:r>
            <a:r>
              <a:rPr sz="1400" dirty="0">
                <a:solidFill>
                  <a:schemeClr val="bg1"/>
                </a:solidFill>
              </a:rPr>
              <a:t>Stopford validated</a:t>
            </a:r>
          </a:p>
          <a:p>
            <a:pPr>
              <a:defRPr sz="1400"/>
            </a:pPr>
            <a:endParaRPr lang="en-AU" sz="1600" dirty="0">
              <a:solidFill>
                <a:schemeClr val="bg1"/>
              </a:solidFill>
            </a:endParaRPr>
          </a:p>
          <a:p>
            <a:pPr>
              <a:defRPr sz="1600" b="1">
                <a:solidFill>
                  <a:srgbClr val="003366"/>
                </a:solidFill>
              </a:defRPr>
            </a:pPr>
            <a:r>
              <a:rPr sz="1600" dirty="0">
                <a:solidFill>
                  <a:schemeClr val="bg1"/>
                </a:solidFill>
              </a:rPr>
              <a:t>Strengths &amp; Opportunities</a:t>
            </a:r>
          </a:p>
          <a:p>
            <a:pPr>
              <a:defRPr sz="1400"/>
            </a:pPr>
            <a:r>
              <a:rPr sz="1400" dirty="0">
                <a:solidFill>
                  <a:schemeClr val="bg1"/>
                </a:solidFill>
              </a:rPr>
              <a:t>• Market-leading margins &amp; diversified revenues (RDF, electricity, biochar, fuels, medical waste)</a:t>
            </a:r>
          </a:p>
          <a:p>
            <a:pPr>
              <a:defRPr sz="1400"/>
            </a:pPr>
            <a:r>
              <a:rPr sz="1400" dirty="0">
                <a:solidFill>
                  <a:schemeClr val="bg1"/>
                </a:solidFill>
              </a:rPr>
              <a:t>• ESG-aligned: landfill reclamation, carbon-negative biochar, GHG reduction</a:t>
            </a:r>
          </a:p>
          <a:p>
            <a:pPr>
              <a:defRPr sz="1400"/>
            </a:pPr>
            <a:r>
              <a:rPr sz="1400" dirty="0">
                <a:solidFill>
                  <a:schemeClr val="bg1"/>
                </a:solidFill>
              </a:rPr>
              <a:t>• Upside drivers: carbon credits, medical waste premiums, UK landfill-to-housing redevelopment</a:t>
            </a:r>
          </a:p>
          <a:p>
            <a:pPr>
              <a:defRPr sz="1600" b="1">
                <a:solidFill>
                  <a:srgbClr val="003366"/>
                </a:solidFill>
              </a:defRPr>
            </a:pPr>
            <a:endParaRPr lang="en-AU" sz="1600" dirty="0">
              <a:solidFill>
                <a:schemeClr val="bg1"/>
              </a:solidFill>
            </a:endParaRPr>
          </a:p>
          <a:p>
            <a:pPr>
              <a:defRPr sz="1600" b="1">
                <a:solidFill>
                  <a:srgbClr val="003366"/>
                </a:solidFill>
              </a:defRPr>
            </a:pPr>
            <a:r>
              <a:rPr sz="1600" dirty="0">
                <a:solidFill>
                  <a:schemeClr val="bg1"/>
                </a:solidFill>
              </a:rPr>
              <a:t>Risks &amp; Mitigations</a:t>
            </a:r>
          </a:p>
          <a:p>
            <a:pPr>
              <a:defRPr sz="1400"/>
            </a:pPr>
            <a:r>
              <a:rPr sz="1400" dirty="0">
                <a:solidFill>
                  <a:schemeClr val="bg1"/>
                </a:solidFill>
              </a:rPr>
              <a:t>• Funding reliance: £500k bridge + £15m convertible debt – active discussions underway</a:t>
            </a:r>
          </a:p>
          <a:p>
            <a:pPr>
              <a:defRPr sz="1400"/>
            </a:pPr>
            <a:r>
              <a:rPr sz="1400" dirty="0">
                <a:solidFill>
                  <a:schemeClr val="bg1"/>
                </a:solidFill>
              </a:rPr>
              <a:t>• Execution capacity: rollout of 6 plants in 19 months – modular, repeatable model</a:t>
            </a:r>
          </a:p>
          <a:p>
            <a:pPr>
              <a:defRPr sz="1400"/>
            </a:pPr>
            <a:r>
              <a:rPr sz="1400" dirty="0">
                <a:solidFill>
                  <a:schemeClr val="bg1"/>
                </a:solidFill>
              </a:rPr>
              <a:t>• External threats: permitting delays, commodity volatility, </a:t>
            </a:r>
            <a:endParaRPr lang="en-AU" sz="1400" dirty="0">
              <a:solidFill>
                <a:schemeClr val="bg1"/>
              </a:solidFill>
            </a:endParaRPr>
          </a:p>
          <a:p>
            <a:pPr>
              <a:defRPr sz="1400"/>
            </a:pPr>
            <a:endParaRPr lang="en-AU" sz="1600" dirty="0">
              <a:solidFill>
                <a:schemeClr val="bg1"/>
              </a:solidFill>
            </a:endParaRPr>
          </a:p>
          <a:p>
            <a:pPr>
              <a:defRPr sz="1600" b="1">
                <a:solidFill>
                  <a:srgbClr val="003366"/>
                </a:solidFill>
              </a:defRPr>
            </a:pPr>
            <a:r>
              <a:rPr sz="1600" dirty="0">
                <a:solidFill>
                  <a:schemeClr val="bg1"/>
                </a:solidFill>
              </a:rPr>
              <a:t>Investor Takeaway</a:t>
            </a:r>
          </a:p>
          <a:p>
            <a:pPr>
              <a:defRPr sz="1400"/>
            </a:pPr>
            <a:r>
              <a:rPr sz="1400" dirty="0">
                <a:solidFill>
                  <a:schemeClr val="bg1"/>
                </a:solidFill>
              </a:rPr>
              <a:t>• High-margin, ESG-driven disruptor at validated scale point</a:t>
            </a:r>
          </a:p>
          <a:p>
            <a:pPr>
              <a:defRPr sz="1400"/>
            </a:pPr>
            <a:r>
              <a:rPr sz="1400" dirty="0">
                <a:solidFill>
                  <a:schemeClr val="bg1"/>
                </a:solidFill>
              </a:rPr>
              <a:t>• Robust IRR (24–42%) with ~1.3 year payback</a:t>
            </a:r>
          </a:p>
          <a:p>
            <a:pPr>
              <a:defRPr sz="1400"/>
            </a:pPr>
            <a:r>
              <a:rPr sz="1400" dirty="0">
                <a:solidFill>
                  <a:schemeClr val="bg1"/>
                </a:solidFill>
              </a:rPr>
              <a:t>• Clear asymmetric investment: innovation upside</a:t>
            </a:r>
            <a:r>
              <a:rPr lang="en-AU" sz="1400" dirty="0">
                <a:solidFill>
                  <a:schemeClr val="bg1"/>
                </a:solidFill>
              </a:rPr>
              <a:t> + asset-backed stability</a:t>
            </a:r>
            <a:endParaRPr sz="1400"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D3002-EF94-5D20-78C4-713CAE6434BB}"/>
              </a:ext>
            </a:extLst>
          </p:cNvPr>
          <p:cNvSpPr>
            <a:spLocks noGrp="1"/>
          </p:cNvSpPr>
          <p:nvPr>
            <p:ph type="title"/>
          </p:nvPr>
        </p:nvSpPr>
        <p:spPr>
          <a:xfrm>
            <a:off x="353502" y="816123"/>
            <a:ext cx="9171498" cy="418909"/>
          </a:xfrm>
        </p:spPr>
        <p:txBody>
          <a:bodyPr>
            <a:normAutofit fontScale="90000"/>
          </a:bodyPr>
          <a:lstStyle/>
          <a:p>
            <a:r>
              <a:rPr lang="en-GB" dirty="0"/>
              <a:t>Management Team</a:t>
            </a:r>
          </a:p>
        </p:txBody>
      </p:sp>
      <p:grpSp>
        <p:nvGrpSpPr>
          <p:cNvPr id="15" name="Group 14">
            <a:extLst>
              <a:ext uri="{FF2B5EF4-FFF2-40B4-BE49-F238E27FC236}">
                <a16:creationId xmlns:a16="http://schemas.microsoft.com/office/drawing/2014/main" id="{7E4C40B7-CA07-BF01-9148-51A3985F0C88}"/>
              </a:ext>
            </a:extLst>
          </p:cNvPr>
          <p:cNvGrpSpPr/>
          <p:nvPr/>
        </p:nvGrpSpPr>
        <p:grpSpPr>
          <a:xfrm>
            <a:off x="3589251" y="1309777"/>
            <a:ext cx="2700000" cy="4915870"/>
            <a:chOff x="3574725" y="1773238"/>
            <a:chExt cx="2700000" cy="4915870"/>
          </a:xfrm>
        </p:grpSpPr>
        <p:sp>
          <p:nvSpPr>
            <p:cNvPr id="8" name="Content Placeholder 2">
              <a:extLst>
                <a:ext uri="{FF2B5EF4-FFF2-40B4-BE49-F238E27FC236}">
                  <a16:creationId xmlns:a16="http://schemas.microsoft.com/office/drawing/2014/main" id="{1A9CE00E-9430-6AC6-D8A6-C0AD844F1CA0}"/>
                </a:ext>
              </a:extLst>
            </p:cNvPr>
            <p:cNvSpPr txBox="1">
              <a:spLocks/>
            </p:cNvSpPr>
            <p:nvPr/>
          </p:nvSpPr>
          <p:spPr>
            <a:xfrm>
              <a:off x="3574725" y="3329727"/>
              <a:ext cx="2700000" cy="3359381"/>
            </a:xfrm>
            <a:prstGeom prst="rect">
              <a:avLst/>
            </a:prstGeom>
            <a:noFill/>
          </p:spPr>
          <p:txBody>
            <a:bodyPr vert="horz" wrap="square" lIns="0" tIns="0" rIns="0" bIns="45720" numCol="1" spcCol="360000" rtlCol="0">
              <a:spAutoFit/>
            </a:bodyPr>
            <a:lstStyle>
              <a:lvl1pPr marL="0" indent="0" algn="l" defTabSz="590904" rtl="0" eaLnBrk="1" latinLnBrk="0" hangingPunct="1">
                <a:lnSpc>
                  <a:spcPct val="117000"/>
                </a:lnSpc>
                <a:spcBef>
                  <a:spcPts val="0"/>
                </a:spcBef>
                <a:buFont typeface="Arial" panose="020B0604020202020204" pitchFamily="34" charset="0"/>
                <a:buNone/>
                <a:defRPr sz="160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76157" indent="-139303" algn="l" defTabSz="590904" rtl="0" eaLnBrk="1" latinLnBrk="0" hangingPunct="1">
                <a:lnSpc>
                  <a:spcPct val="117000"/>
                </a:lnSpc>
                <a:spcBef>
                  <a:spcPts val="323"/>
                </a:spcBef>
                <a:buFont typeface="Agenda Light" panose="02000603040000020004" pitchFamily="50" charset="0"/>
                <a:buChar char="–"/>
                <a:defRPr sz="160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590904" indent="0" algn="l" defTabSz="590904" rtl="0" eaLnBrk="1" latinLnBrk="0" hangingPunct="1">
                <a:lnSpc>
                  <a:spcPct val="117000"/>
                </a:lnSpc>
                <a:spcBef>
                  <a:spcPts val="323"/>
                </a:spcBef>
                <a:buFont typeface="Arial" panose="020B0604020202020204" pitchFamily="34" charset="0"/>
                <a:buNone/>
                <a:defRPr sz="160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886356" indent="0" algn="l" defTabSz="590904" rtl="0" eaLnBrk="1" latinLnBrk="0" hangingPunct="1">
                <a:lnSpc>
                  <a:spcPct val="117000"/>
                </a:lnSpc>
                <a:spcBef>
                  <a:spcPts val="323"/>
                </a:spcBef>
                <a:buFont typeface="Arial" panose="020B0604020202020204" pitchFamily="34" charset="0"/>
                <a:buNone/>
                <a:defRPr sz="160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1181808" indent="0" algn="l" defTabSz="590904" rtl="0" eaLnBrk="1" latinLnBrk="0" hangingPunct="1">
                <a:lnSpc>
                  <a:spcPct val="117000"/>
                </a:lnSpc>
                <a:spcBef>
                  <a:spcPts val="323"/>
                </a:spcBef>
                <a:buFont typeface="Arial" panose="020B0604020202020204" pitchFamily="34" charset="0"/>
                <a:buNone/>
                <a:defRPr sz="160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1624987" indent="-147726" algn="l" defTabSz="590904" rtl="0" eaLnBrk="1" latinLnBrk="0" hangingPunct="1">
                <a:lnSpc>
                  <a:spcPct val="90000"/>
                </a:lnSpc>
                <a:spcBef>
                  <a:spcPts val="323"/>
                </a:spcBef>
                <a:buFont typeface="Arial" panose="020B0604020202020204" pitchFamily="34" charset="0"/>
                <a:buChar char="•"/>
                <a:defRPr sz="1164" kern="1200">
                  <a:solidFill>
                    <a:schemeClr val="tx1"/>
                  </a:solidFill>
                  <a:latin typeface="+mn-lt"/>
                  <a:ea typeface="+mn-ea"/>
                  <a:cs typeface="+mn-cs"/>
                </a:defRPr>
              </a:lvl6pPr>
              <a:lvl7pPr marL="1920440" indent="-147726" algn="l" defTabSz="590904" rtl="0" eaLnBrk="1" latinLnBrk="0" hangingPunct="1">
                <a:lnSpc>
                  <a:spcPct val="90000"/>
                </a:lnSpc>
                <a:spcBef>
                  <a:spcPts val="323"/>
                </a:spcBef>
                <a:buFont typeface="Arial" panose="020B0604020202020204" pitchFamily="34" charset="0"/>
                <a:buChar char="•"/>
                <a:defRPr sz="1164" kern="1200">
                  <a:solidFill>
                    <a:schemeClr val="tx1"/>
                  </a:solidFill>
                  <a:latin typeface="+mn-lt"/>
                  <a:ea typeface="+mn-ea"/>
                  <a:cs typeface="+mn-cs"/>
                </a:defRPr>
              </a:lvl7pPr>
              <a:lvl8pPr marL="2215891" indent="-147726" algn="l" defTabSz="590904" rtl="0" eaLnBrk="1" latinLnBrk="0" hangingPunct="1">
                <a:lnSpc>
                  <a:spcPct val="90000"/>
                </a:lnSpc>
                <a:spcBef>
                  <a:spcPts val="323"/>
                </a:spcBef>
                <a:buFont typeface="Arial" panose="020B0604020202020204" pitchFamily="34" charset="0"/>
                <a:buChar char="•"/>
                <a:defRPr sz="1164" kern="1200">
                  <a:solidFill>
                    <a:schemeClr val="tx1"/>
                  </a:solidFill>
                  <a:latin typeface="+mn-lt"/>
                  <a:ea typeface="+mn-ea"/>
                  <a:cs typeface="+mn-cs"/>
                </a:defRPr>
              </a:lvl8pPr>
              <a:lvl9pPr marL="2511343" indent="-147726" algn="l" defTabSz="590904" rtl="0" eaLnBrk="1" latinLnBrk="0" hangingPunct="1">
                <a:lnSpc>
                  <a:spcPct val="90000"/>
                </a:lnSpc>
                <a:spcBef>
                  <a:spcPts val="323"/>
                </a:spcBef>
                <a:buFont typeface="Arial" panose="020B0604020202020204" pitchFamily="34" charset="0"/>
                <a:buChar char="•"/>
                <a:defRPr sz="1164" kern="1200">
                  <a:solidFill>
                    <a:schemeClr val="tx1"/>
                  </a:solidFill>
                  <a:latin typeface="+mn-lt"/>
                  <a:ea typeface="+mn-ea"/>
                  <a:cs typeface="+mn-cs"/>
                </a:defRPr>
              </a:lvl9pPr>
            </a:lstStyle>
            <a:p>
              <a:pPr algn="ctr"/>
              <a:r>
                <a:rPr lang="en-US" sz="1400" dirty="0">
                  <a:latin typeface="Montserrat SemiBold" pitchFamily="2" charset="0"/>
                  <a:ea typeface="Open Sans Semibold" panose="020B0706030804020204" pitchFamily="34" charset="0"/>
                  <a:cs typeface="Open Sans Semibold" panose="020B0706030804020204" pitchFamily="34" charset="0"/>
                </a:rPr>
                <a:t>OSANAN BARROS</a:t>
              </a:r>
            </a:p>
            <a:p>
              <a:pPr algn="ctr"/>
              <a:r>
                <a:rPr lang="en-US" sz="1200" dirty="0">
                  <a:latin typeface="Montserrat" pitchFamily="2" charset="0"/>
                </a:rPr>
                <a:t>Director</a:t>
              </a:r>
            </a:p>
            <a:p>
              <a:pPr algn="ctr"/>
              <a:endParaRPr lang="en-US" sz="1400" dirty="0">
                <a:latin typeface="Montserrat" pitchFamily="2" charset="0"/>
              </a:endParaRPr>
            </a:p>
            <a:p>
              <a:pPr algn="just"/>
              <a:r>
                <a:rPr lang="en-GB" sz="1200" dirty="0">
                  <a:latin typeface="Montserrat" pitchFamily="2" charset="0"/>
                </a:rPr>
                <a:t>A highly accomplished professional with extensive experience in international markets and a comprehensive understanding of dealing with diverse economic and cultural environments. </a:t>
              </a:r>
              <a:r>
                <a:rPr lang="en-GB" sz="1200" dirty="0" err="1">
                  <a:latin typeface="Montserrat" pitchFamily="2" charset="0"/>
                </a:rPr>
                <a:t>Osanan's</a:t>
              </a:r>
              <a:r>
                <a:rPr lang="en-GB" sz="1200" dirty="0">
                  <a:latin typeface="Montserrat" pitchFamily="2" charset="0"/>
                </a:rPr>
                <a:t> background is Management, Risk Management and Finance and his expertise extends to consulting services in the energy, commodities, and mining sectors. </a:t>
              </a:r>
            </a:p>
          </p:txBody>
        </p:sp>
        <p:pic>
          <p:nvPicPr>
            <p:cNvPr id="10" name="Picture 9">
              <a:extLst>
                <a:ext uri="{FF2B5EF4-FFF2-40B4-BE49-F238E27FC236}">
                  <a16:creationId xmlns:a16="http://schemas.microsoft.com/office/drawing/2014/main" id="{225FB4EF-4D62-3373-A0E5-FC803D017497}"/>
                </a:ext>
              </a:extLst>
            </p:cNvPr>
            <p:cNvPicPr>
              <a:picLocks noChangeAspect="1"/>
            </p:cNvPicPr>
            <p:nvPr/>
          </p:nvPicPr>
          <p:blipFill rotWithShape="1">
            <a:blip r:embed="rId2" cstate="print">
              <a:grayscl/>
              <a:extLst>
                <a:ext uri="{28A0092B-C50C-407E-A947-70E740481C1C}">
                  <a14:useLocalDpi xmlns:a14="http://schemas.microsoft.com/office/drawing/2010/main" val="0"/>
                </a:ext>
              </a:extLst>
            </a:blip>
            <a:srcRect l="-270" t="5985" r="270" b="22861"/>
            <a:stretch/>
          </p:blipFill>
          <p:spPr bwMode="auto">
            <a:xfrm>
              <a:off x="4204725" y="1773238"/>
              <a:ext cx="1440000" cy="1440000"/>
            </a:xfrm>
            <a:prstGeom prst="rect">
              <a:avLst/>
            </a:prstGeom>
            <a:ln w="12700">
              <a:solidFill>
                <a:schemeClr val="bg1"/>
              </a:solidFill>
            </a:ln>
          </p:spPr>
        </p:pic>
      </p:grpSp>
      <p:grpSp>
        <p:nvGrpSpPr>
          <p:cNvPr id="14" name="Group 13">
            <a:extLst>
              <a:ext uri="{FF2B5EF4-FFF2-40B4-BE49-F238E27FC236}">
                <a16:creationId xmlns:a16="http://schemas.microsoft.com/office/drawing/2014/main" id="{4DC03717-5BD1-6882-DA48-A88D07971D99}"/>
              </a:ext>
            </a:extLst>
          </p:cNvPr>
          <p:cNvGrpSpPr/>
          <p:nvPr/>
        </p:nvGrpSpPr>
        <p:grpSpPr>
          <a:xfrm>
            <a:off x="6721047" y="1309777"/>
            <a:ext cx="2700000" cy="5112076"/>
            <a:chOff x="6753587" y="1773238"/>
            <a:chExt cx="2700000" cy="5112076"/>
          </a:xfrm>
        </p:grpSpPr>
        <p:sp>
          <p:nvSpPr>
            <p:cNvPr id="9" name="Content Placeholder 2">
              <a:extLst>
                <a:ext uri="{FF2B5EF4-FFF2-40B4-BE49-F238E27FC236}">
                  <a16:creationId xmlns:a16="http://schemas.microsoft.com/office/drawing/2014/main" id="{82E129CA-997E-73D7-B14D-815F3D23A972}"/>
                </a:ext>
              </a:extLst>
            </p:cNvPr>
            <p:cNvSpPr txBox="1">
              <a:spLocks/>
            </p:cNvSpPr>
            <p:nvPr/>
          </p:nvSpPr>
          <p:spPr>
            <a:xfrm>
              <a:off x="6753587" y="3325813"/>
              <a:ext cx="2700000" cy="3559501"/>
            </a:xfrm>
            <a:prstGeom prst="rect">
              <a:avLst/>
            </a:prstGeom>
            <a:noFill/>
          </p:spPr>
          <p:txBody>
            <a:bodyPr vert="horz" wrap="square" lIns="0" tIns="0" rIns="0" bIns="45720" numCol="1" spcCol="360000" rtlCol="0">
              <a:spAutoFit/>
            </a:bodyPr>
            <a:lstStyle>
              <a:lvl1pPr marL="0" indent="0" algn="l" defTabSz="590904" rtl="0" eaLnBrk="1" latinLnBrk="0" hangingPunct="1">
                <a:lnSpc>
                  <a:spcPct val="117000"/>
                </a:lnSpc>
                <a:spcBef>
                  <a:spcPts val="0"/>
                </a:spcBef>
                <a:buFont typeface="Arial" panose="020B0604020202020204" pitchFamily="34" charset="0"/>
                <a:buNone/>
                <a:defRPr sz="160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76157" indent="-139303" algn="l" defTabSz="590904" rtl="0" eaLnBrk="1" latinLnBrk="0" hangingPunct="1">
                <a:lnSpc>
                  <a:spcPct val="117000"/>
                </a:lnSpc>
                <a:spcBef>
                  <a:spcPts val="323"/>
                </a:spcBef>
                <a:buFont typeface="Agenda Light" panose="02000603040000020004" pitchFamily="50" charset="0"/>
                <a:buChar char="–"/>
                <a:defRPr sz="160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590904" indent="0" algn="l" defTabSz="590904" rtl="0" eaLnBrk="1" latinLnBrk="0" hangingPunct="1">
                <a:lnSpc>
                  <a:spcPct val="117000"/>
                </a:lnSpc>
                <a:spcBef>
                  <a:spcPts val="323"/>
                </a:spcBef>
                <a:buFont typeface="Arial" panose="020B0604020202020204" pitchFamily="34" charset="0"/>
                <a:buNone/>
                <a:defRPr sz="160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886356" indent="0" algn="l" defTabSz="590904" rtl="0" eaLnBrk="1" latinLnBrk="0" hangingPunct="1">
                <a:lnSpc>
                  <a:spcPct val="117000"/>
                </a:lnSpc>
                <a:spcBef>
                  <a:spcPts val="323"/>
                </a:spcBef>
                <a:buFont typeface="Arial" panose="020B0604020202020204" pitchFamily="34" charset="0"/>
                <a:buNone/>
                <a:defRPr sz="160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1181808" indent="0" algn="l" defTabSz="590904" rtl="0" eaLnBrk="1" latinLnBrk="0" hangingPunct="1">
                <a:lnSpc>
                  <a:spcPct val="117000"/>
                </a:lnSpc>
                <a:spcBef>
                  <a:spcPts val="323"/>
                </a:spcBef>
                <a:buFont typeface="Arial" panose="020B0604020202020204" pitchFamily="34" charset="0"/>
                <a:buNone/>
                <a:defRPr sz="160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1624987" indent="-147726" algn="l" defTabSz="590904" rtl="0" eaLnBrk="1" latinLnBrk="0" hangingPunct="1">
                <a:lnSpc>
                  <a:spcPct val="90000"/>
                </a:lnSpc>
                <a:spcBef>
                  <a:spcPts val="323"/>
                </a:spcBef>
                <a:buFont typeface="Arial" panose="020B0604020202020204" pitchFamily="34" charset="0"/>
                <a:buChar char="•"/>
                <a:defRPr sz="1164" kern="1200">
                  <a:solidFill>
                    <a:schemeClr val="tx1"/>
                  </a:solidFill>
                  <a:latin typeface="+mn-lt"/>
                  <a:ea typeface="+mn-ea"/>
                  <a:cs typeface="+mn-cs"/>
                </a:defRPr>
              </a:lvl6pPr>
              <a:lvl7pPr marL="1920440" indent="-147726" algn="l" defTabSz="590904" rtl="0" eaLnBrk="1" latinLnBrk="0" hangingPunct="1">
                <a:lnSpc>
                  <a:spcPct val="90000"/>
                </a:lnSpc>
                <a:spcBef>
                  <a:spcPts val="323"/>
                </a:spcBef>
                <a:buFont typeface="Arial" panose="020B0604020202020204" pitchFamily="34" charset="0"/>
                <a:buChar char="•"/>
                <a:defRPr sz="1164" kern="1200">
                  <a:solidFill>
                    <a:schemeClr val="tx1"/>
                  </a:solidFill>
                  <a:latin typeface="+mn-lt"/>
                  <a:ea typeface="+mn-ea"/>
                  <a:cs typeface="+mn-cs"/>
                </a:defRPr>
              </a:lvl7pPr>
              <a:lvl8pPr marL="2215891" indent="-147726" algn="l" defTabSz="590904" rtl="0" eaLnBrk="1" latinLnBrk="0" hangingPunct="1">
                <a:lnSpc>
                  <a:spcPct val="90000"/>
                </a:lnSpc>
                <a:spcBef>
                  <a:spcPts val="323"/>
                </a:spcBef>
                <a:buFont typeface="Arial" panose="020B0604020202020204" pitchFamily="34" charset="0"/>
                <a:buChar char="•"/>
                <a:defRPr sz="1164" kern="1200">
                  <a:solidFill>
                    <a:schemeClr val="tx1"/>
                  </a:solidFill>
                  <a:latin typeface="+mn-lt"/>
                  <a:ea typeface="+mn-ea"/>
                  <a:cs typeface="+mn-cs"/>
                </a:defRPr>
              </a:lvl8pPr>
              <a:lvl9pPr marL="2511343" indent="-147726" algn="l" defTabSz="590904" rtl="0" eaLnBrk="1" latinLnBrk="0" hangingPunct="1">
                <a:lnSpc>
                  <a:spcPct val="90000"/>
                </a:lnSpc>
                <a:spcBef>
                  <a:spcPts val="323"/>
                </a:spcBef>
                <a:buFont typeface="Arial" panose="020B0604020202020204" pitchFamily="34" charset="0"/>
                <a:buChar char="•"/>
                <a:defRPr sz="1164" kern="1200">
                  <a:solidFill>
                    <a:schemeClr val="tx1"/>
                  </a:solidFill>
                  <a:latin typeface="+mn-lt"/>
                  <a:ea typeface="+mn-ea"/>
                  <a:cs typeface="+mn-cs"/>
                </a:defRPr>
              </a:lvl9pPr>
            </a:lstStyle>
            <a:p>
              <a:pPr algn="ctr"/>
              <a:r>
                <a:rPr lang="en-US" sz="1400" dirty="0">
                  <a:latin typeface="Montserrat SemiBold" pitchFamily="2" charset="0"/>
                  <a:ea typeface="Open Sans Semibold" panose="020B0706030804020204" pitchFamily="34" charset="0"/>
                  <a:cs typeface="Open Sans Semibold" panose="020B0706030804020204" pitchFamily="34" charset="0"/>
                </a:rPr>
                <a:t>CHRIS FARMER</a:t>
              </a:r>
            </a:p>
            <a:p>
              <a:pPr algn="ctr"/>
              <a:r>
                <a:rPr lang="en-US" sz="1200" dirty="0">
                  <a:latin typeface="Montserrat" pitchFamily="2" charset="0"/>
                </a:rPr>
                <a:t>Project Manager</a:t>
              </a:r>
            </a:p>
            <a:p>
              <a:pPr algn="ctr"/>
              <a:endParaRPr lang="en-US" sz="1400" dirty="0">
                <a:latin typeface="Montserrat" pitchFamily="2" charset="0"/>
              </a:endParaRPr>
            </a:p>
            <a:p>
              <a:pPr algn="just"/>
              <a:r>
                <a:rPr lang="en-GB" sz="1200" dirty="0">
                  <a:latin typeface="Montserrat" pitchFamily="2" charset="0"/>
                </a:rPr>
                <a:t>A qualified Chartered Surveyor, specialising in minerals, waste and environmental management. Chris has worked in the mineral extraction and waste management sectors for 25 years, involved in a wide range of disciplines including quarry and landfill site development. Since 2011, Chris has run his own waste brokerage and consultancy business, achieving sales over £40M.</a:t>
              </a:r>
            </a:p>
          </p:txBody>
        </p:sp>
        <p:pic>
          <p:nvPicPr>
            <p:cNvPr id="11" name="Picture 10" descr="A person in a blue shirt&#10;&#10;Description automatically generated">
              <a:extLst>
                <a:ext uri="{FF2B5EF4-FFF2-40B4-BE49-F238E27FC236}">
                  <a16:creationId xmlns:a16="http://schemas.microsoft.com/office/drawing/2014/main" id="{3CB20728-F71F-A74A-5D90-F07C09F9AB9F}"/>
                </a:ext>
              </a:extLst>
            </p:cNvPr>
            <p:cNvPicPr>
              <a:picLocks noChangeAspect="1"/>
            </p:cNvPicPr>
            <p:nvPr/>
          </p:nvPicPr>
          <p:blipFill rotWithShape="1">
            <a:blip r:embed="rId3" cstate="print">
              <a:grayscl/>
              <a:extLst>
                <a:ext uri="{28A0092B-C50C-407E-A947-70E740481C1C}">
                  <a14:useLocalDpi xmlns:a14="http://schemas.microsoft.com/office/drawing/2010/main" val="0"/>
                </a:ext>
              </a:extLst>
            </a:blip>
            <a:srcRect l="12333" t="20503" r="41173" b="17506"/>
            <a:stretch/>
          </p:blipFill>
          <p:spPr>
            <a:xfrm rot="5400000">
              <a:off x="7401587" y="1773238"/>
              <a:ext cx="1440000" cy="1440000"/>
            </a:xfrm>
            <a:prstGeom prst="rect">
              <a:avLst/>
            </a:prstGeom>
            <a:ln w="12700">
              <a:solidFill>
                <a:schemeClr val="bg1"/>
              </a:solidFill>
            </a:ln>
          </p:spPr>
        </p:pic>
      </p:grpSp>
      <p:grpSp>
        <p:nvGrpSpPr>
          <p:cNvPr id="17" name="Group 16">
            <a:extLst>
              <a:ext uri="{FF2B5EF4-FFF2-40B4-BE49-F238E27FC236}">
                <a16:creationId xmlns:a16="http://schemas.microsoft.com/office/drawing/2014/main" id="{D267551B-A56B-CECA-D29F-8AAB28590273}"/>
              </a:ext>
            </a:extLst>
          </p:cNvPr>
          <p:cNvGrpSpPr/>
          <p:nvPr/>
        </p:nvGrpSpPr>
        <p:grpSpPr>
          <a:xfrm>
            <a:off x="457455" y="1309777"/>
            <a:ext cx="2700000" cy="5548223"/>
            <a:chOff x="438406" y="1773238"/>
            <a:chExt cx="2700000" cy="5548223"/>
          </a:xfrm>
        </p:grpSpPr>
        <p:pic>
          <p:nvPicPr>
            <p:cNvPr id="5" name="4F8BECDF-DB1A-46D4-9673-0257E923EE53">
              <a:extLst>
                <a:ext uri="{FF2B5EF4-FFF2-40B4-BE49-F238E27FC236}">
                  <a16:creationId xmlns:a16="http://schemas.microsoft.com/office/drawing/2014/main" id="{959470F0-10C1-1156-889B-FCFAF0452D89}"/>
                </a:ext>
              </a:extLst>
            </p:cNvPr>
            <p:cNvPicPr>
              <a:picLocks noChangeAspect="1" noChangeArrowheads="1"/>
            </p:cNvPicPr>
            <p:nvPr/>
          </p:nvPicPr>
          <p:blipFill rotWithShape="1">
            <a:blip r:embed="rId4">
              <a:grayscl/>
              <a:extLst>
                <a:ext uri="{28A0092B-C50C-407E-A947-70E740481C1C}">
                  <a14:useLocalDpi xmlns:a14="http://schemas.microsoft.com/office/drawing/2010/main" val="0"/>
                </a:ext>
              </a:extLst>
            </a:blip>
            <a:srcRect r="1131" b="25877"/>
            <a:stretch/>
          </p:blipFill>
          <p:spPr bwMode="auto">
            <a:xfrm>
              <a:off x="1068406" y="1773238"/>
              <a:ext cx="1440000" cy="1439438"/>
            </a:xfrm>
            <a:prstGeom prst="rect">
              <a:avLst/>
            </a:prstGeom>
            <a:ln w="12700">
              <a:solidFill>
                <a:schemeClr val="bg1"/>
              </a:solidFill>
            </a:ln>
            <a:extLst>
              <a:ext uri="{909E8E84-426E-40DD-AFC4-6F175D3DCCD1}">
                <a14:hiddenFill xmlns:a14="http://schemas.microsoft.com/office/drawing/2010/main">
                  <a:solidFill>
                    <a:srgbClr val="FFFFFF"/>
                  </a:solidFill>
                </a14:hiddenFill>
              </a:ext>
            </a:extLst>
          </p:spPr>
        </p:pic>
        <p:sp>
          <p:nvSpPr>
            <p:cNvPr id="16" name="Content Placeholder 2">
              <a:extLst>
                <a:ext uri="{FF2B5EF4-FFF2-40B4-BE49-F238E27FC236}">
                  <a16:creationId xmlns:a16="http://schemas.microsoft.com/office/drawing/2014/main" id="{5D5E5DAE-B5AC-12D7-AFF5-542992DFA1DA}"/>
                </a:ext>
              </a:extLst>
            </p:cNvPr>
            <p:cNvSpPr txBox="1">
              <a:spLocks/>
            </p:cNvSpPr>
            <p:nvPr/>
          </p:nvSpPr>
          <p:spPr>
            <a:xfrm>
              <a:off x="438406" y="3329727"/>
              <a:ext cx="2700000" cy="3991734"/>
            </a:xfrm>
            <a:prstGeom prst="rect">
              <a:avLst/>
            </a:prstGeom>
            <a:noFill/>
          </p:spPr>
          <p:txBody>
            <a:bodyPr vert="horz" wrap="square" lIns="0" tIns="0" rIns="0" bIns="45720" numCol="1" spcCol="360000" rtlCol="0">
              <a:spAutoFit/>
            </a:bodyPr>
            <a:lstStyle>
              <a:lvl1pPr marL="0" indent="0" algn="l" defTabSz="590904" rtl="0" eaLnBrk="1" latinLnBrk="0" hangingPunct="1">
                <a:lnSpc>
                  <a:spcPct val="117000"/>
                </a:lnSpc>
                <a:spcBef>
                  <a:spcPts val="0"/>
                </a:spcBef>
                <a:buFont typeface="Arial" panose="020B0604020202020204" pitchFamily="34" charset="0"/>
                <a:buNone/>
                <a:defRPr sz="160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76157" indent="-139303" algn="l" defTabSz="590904" rtl="0" eaLnBrk="1" latinLnBrk="0" hangingPunct="1">
                <a:lnSpc>
                  <a:spcPct val="117000"/>
                </a:lnSpc>
                <a:spcBef>
                  <a:spcPts val="323"/>
                </a:spcBef>
                <a:buFont typeface="Agenda Light" panose="02000603040000020004" pitchFamily="50" charset="0"/>
                <a:buChar char="–"/>
                <a:defRPr sz="160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590904" indent="0" algn="l" defTabSz="590904" rtl="0" eaLnBrk="1" latinLnBrk="0" hangingPunct="1">
                <a:lnSpc>
                  <a:spcPct val="117000"/>
                </a:lnSpc>
                <a:spcBef>
                  <a:spcPts val="323"/>
                </a:spcBef>
                <a:buFont typeface="Arial" panose="020B0604020202020204" pitchFamily="34" charset="0"/>
                <a:buNone/>
                <a:defRPr sz="160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886356" indent="0" algn="l" defTabSz="590904" rtl="0" eaLnBrk="1" latinLnBrk="0" hangingPunct="1">
                <a:lnSpc>
                  <a:spcPct val="117000"/>
                </a:lnSpc>
                <a:spcBef>
                  <a:spcPts val="323"/>
                </a:spcBef>
                <a:buFont typeface="Arial" panose="020B0604020202020204" pitchFamily="34" charset="0"/>
                <a:buNone/>
                <a:defRPr sz="160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1181808" indent="0" algn="l" defTabSz="590904" rtl="0" eaLnBrk="1" latinLnBrk="0" hangingPunct="1">
                <a:lnSpc>
                  <a:spcPct val="117000"/>
                </a:lnSpc>
                <a:spcBef>
                  <a:spcPts val="323"/>
                </a:spcBef>
                <a:buFont typeface="Arial" panose="020B0604020202020204" pitchFamily="34" charset="0"/>
                <a:buNone/>
                <a:defRPr sz="160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1624987" indent="-147726" algn="l" defTabSz="590904" rtl="0" eaLnBrk="1" latinLnBrk="0" hangingPunct="1">
                <a:lnSpc>
                  <a:spcPct val="90000"/>
                </a:lnSpc>
                <a:spcBef>
                  <a:spcPts val="323"/>
                </a:spcBef>
                <a:buFont typeface="Arial" panose="020B0604020202020204" pitchFamily="34" charset="0"/>
                <a:buChar char="•"/>
                <a:defRPr sz="1164" kern="1200">
                  <a:solidFill>
                    <a:schemeClr val="tx1"/>
                  </a:solidFill>
                  <a:latin typeface="+mn-lt"/>
                  <a:ea typeface="+mn-ea"/>
                  <a:cs typeface="+mn-cs"/>
                </a:defRPr>
              </a:lvl6pPr>
              <a:lvl7pPr marL="1920440" indent="-147726" algn="l" defTabSz="590904" rtl="0" eaLnBrk="1" latinLnBrk="0" hangingPunct="1">
                <a:lnSpc>
                  <a:spcPct val="90000"/>
                </a:lnSpc>
                <a:spcBef>
                  <a:spcPts val="323"/>
                </a:spcBef>
                <a:buFont typeface="Arial" panose="020B0604020202020204" pitchFamily="34" charset="0"/>
                <a:buChar char="•"/>
                <a:defRPr sz="1164" kern="1200">
                  <a:solidFill>
                    <a:schemeClr val="tx1"/>
                  </a:solidFill>
                  <a:latin typeface="+mn-lt"/>
                  <a:ea typeface="+mn-ea"/>
                  <a:cs typeface="+mn-cs"/>
                </a:defRPr>
              </a:lvl7pPr>
              <a:lvl8pPr marL="2215891" indent="-147726" algn="l" defTabSz="590904" rtl="0" eaLnBrk="1" latinLnBrk="0" hangingPunct="1">
                <a:lnSpc>
                  <a:spcPct val="90000"/>
                </a:lnSpc>
                <a:spcBef>
                  <a:spcPts val="323"/>
                </a:spcBef>
                <a:buFont typeface="Arial" panose="020B0604020202020204" pitchFamily="34" charset="0"/>
                <a:buChar char="•"/>
                <a:defRPr sz="1164" kern="1200">
                  <a:solidFill>
                    <a:schemeClr val="tx1"/>
                  </a:solidFill>
                  <a:latin typeface="+mn-lt"/>
                  <a:ea typeface="+mn-ea"/>
                  <a:cs typeface="+mn-cs"/>
                </a:defRPr>
              </a:lvl8pPr>
              <a:lvl9pPr marL="2511343" indent="-147726" algn="l" defTabSz="590904" rtl="0" eaLnBrk="1" latinLnBrk="0" hangingPunct="1">
                <a:lnSpc>
                  <a:spcPct val="90000"/>
                </a:lnSpc>
                <a:spcBef>
                  <a:spcPts val="323"/>
                </a:spcBef>
                <a:buFont typeface="Arial" panose="020B0604020202020204" pitchFamily="34" charset="0"/>
                <a:buChar char="•"/>
                <a:defRPr sz="1164" kern="1200">
                  <a:solidFill>
                    <a:schemeClr val="tx1"/>
                  </a:solidFill>
                  <a:latin typeface="+mn-lt"/>
                  <a:ea typeface="+mn-ea"/>
                  <a:cs typeface="+mn-cs"/>
                </a:defRPr>
              </a:lvl9pPr>
            </a:lstStyle>
            <a:p>
              <a:pPr algn="ctr"/>
              <a:r>
                <a:rPr lang="en-US" sz="1600" dirty="0">
                  <a:latin typeface="Montserrat SemiBold" pitchFamily="2" charset="0"/>
                  <a:ea typeface="Open Sans Semibold" panose="020B0706030804020204" pitchFamily="34" charset="0"/>
                  <a:cs typeface="Open Sans Semibold" panose="020B0706030804020204" pitchFamily="34" charset="0"/>
                </a:rPr>
                <a:t>JOHN BELL</a:t>
              </a:r>
            </a:p>
            <a:p>
              <a:pPr algn="ctr"/>
              <a:r>
                <a:rPr lang="en-US" sz="1200" dirty="0">
                  <a:latin typeface="Montserrat" pitchFamily="2" charset="0"/>
                </a:rPr>
                <a:t>Managing Director</a:t>
              </a:r>
            </a:p>
            <a:p>
              <a:pPr algn="ctr"/>
              <a:endParaRPr lang="en-US" sz="1200" dirty="0">
                <a:latin typeface="Montserrat" pitchFamily="2" charset="0"/>
              </a:endParaRPr>
            </a:p>
            <a:p>
              <a:pPr algn="just"/>
              <a:r>
                <a:rPr lang="en-US" sz="1200" dirty="0">
                  <a:latin typeface="Montserrat" pitchFamily="2" charset="0"/>
                </a:rPr>
                <a:t>A seasoned entrepreneur who previously built a unique world first global project management and well engineering company to the oil and gas industry, with contract values to £2bn plus. Chairman and major shareholder of a listed oil and gas company. Proven skills in leadership, project management and contractual  negotiations, procurement and  logistics, John is very committed to this environmental project and has invested £1.5m in the business so far.  </a:t>
              </a:r>
              <a:endParaRPr lang="en-GB" sz="1200" dirty="0">
                <a:latin typeface="Montserrat" pitchFamily="2" charset="0"/>
              </a:endParaRPr>
            </a:p>
          </p:txBody>
        </p:sp>
      </p:grpSp>
      <p:sp>
        <p:nvSpPr>
          <p:cNvPr id="3" name="TextBox 2">
            <a:extLst>
              <a:ext uri="{FF2B5EF4-FFF2-40B4-BE49-F238E27FC236}">
                <a16:creationId xmlns:a16="http://schemas.microsoft.com/office/drawing/2014/main" id="{B3CCE94F-EE2A-BC1C-FE89-D59DAA969D50}"/>
              </a:ext>
            </a:extLst>
          </p:cNvPr>
          <p:cNvSpPr txBox="1"/>
          <p:nvPr/>
        </p:nvSpPr>
        <p:spPr>
          <a:xfrm>
            <a:off x="606287" y="268357"/>
            <a:ext cx="1989647" cy="338554"/>
          </a:xfrm>
          <a:prstGeom prst="rect">
            <a:avLst/>
          </a:prstGeom>
          <a:noFill/>
        </p:spPr>
        <p:txBody>
          <a:bodyPr wrap="none" rtlCol="0">
            <a:spAutoFit/>
          </a:bodyPr>
          <a:lstStyle/>
          <a:p>
            <a:r>
              <a:rPr lang="en-GB" sz="1600" dirty="0">
                <a:latin typeface="Montserrat SemiBold" pitchFamily="2" charset="0"/>
              </a:rPr>
              <a:t>PYROLYSISE LTD</a:t>
            </a:r>
            <a:endParaRPr lang="en-US" dirty="0"/>
          </a:p>
        </p:txBody>
      </p:sp>
    </p:spTree>
    <p:extLst>
      <p:ext uri="{BB962C8B-B14F-4D97-AF65-F5344CB8AC3E}">
        <p14:creationId xmlns:p14="http://schemas.microsoft.com/office/powerpoint/2010/main" val="2088984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B9F43-F58F-2710-7685-98A2FFBEBD9C}"/>
              </a:ext>
            </a:extLst>
          </p:cNvPr>
          <p:cNvSpPr>
            <a:spLocks noGrp="1"/>
          </p:cNvSpPr>
          <p:nvPr>
            <p:ph type="body" sz="quarter" idx="11"/>
          </p:nvPr>
        </p:nvSpPr>
        <p:spPr>
          <a:xfrm>
            <a:off x="415924" y="3576583"/>
            <a:ext cx="8966574" cy="2465294"/>
          </a:xfrm>
        </p:spPr>
        <p:txBody>
          <a:bodyPr numCol="2" spcCol="432000"/>
          <a:lstStyle/>
          <a:p>
            <a:pPr marL="171450" indent="-171450">
              <a:buFont typeface="Arial" panose="020B0604020202020204" pitchFamily="34" charset="0"/>
              <a:buChar char="•"/>
            </a:pPr>
            <a:r>
              <a:rPr lang="en-GB" dirty="0"/>
              <a:t>Validate equipment certification HSE and structural compliance </a:t>
            </a:r>
          </a:p>
          <a:p>
            <a:pPr marL="171450" indent="-171450">
              <a:buFont typeface="Arial" panose="020B0604020202020204" pitchFamily="34" charset="0"/>
              <a:buChar char="•"/>
            </a:pPr>
            <a:r>
              <a:rPr lang="en-GB" dirty="0"/>
              <a:t>Industrial waste site due diligence, planning application and environmental permitting</a:t>
            </a:r>
          </a:p>
          <a:p>
            <a:pPr marL="171450" indent="-171450">
              <a:buFont typeface="Arial" panose="020B0604020202020204" pitchFamily="34" charset="0"/>
              <a:buChar char="•"/>
            </a:pPr>
            <a:r>
              <a:rPr lang="en-GB" dirty="0"/>
              <a:t>Plant technical due diligence and validation of Brazilian, EU certification </a:t>
            </a:r>
          </a:p>
          <a:p>
            <a:pPr marL="171450" indent="-171450">
              <a:buFont typeface="Arial" panose="020B0604020202020204" pitchFamily="34" charset="0"/>
              <a:buChar char="•"/>
            </a:pPr>
            <a:r>
              <a:rPr lang="en-GB" dirty="0"/>
              <a:t>Issue CE Marking standards in scope of work for UK compliance</a:t>
            </a:r>
          </a:p>
          <a:p>
            <a:pPr marL="171450" indent="-171450">
              <a:buFont typeface="Arial" panose="020B0604020202020204" pitchFamily="34" charset="0"/>
              <a:buChar char="•"/>
            </a:pPr>
            <a:r>
              <a:rPr lang="en-GB" dirty="0"/>
              <a:t>Witness plant manufacturing construction, UK commissioning </a:t>
            </a:r>
          </a:p>
          <a:p>
            <a:pPr marL="171450" indent="-171450">
              <a:buFont typeface="Arial" panose="020B0604020202020204" pitchFamily="34" charset="0"/>
              <a:buChar char="•"/>
            </a:pPr>
            <a:r>
              <a:rPr lang="en-GB" dirty="0"/>
              <a:t>Sourcing and procurement of UK equipment</a:t>
            </a:r>
          </a:p>
          <a:p>
            <a:pPr marL="171450" indent="-171450">
              <a:buFont typeface="Arial" panose="020B0604020202020204" pitchFamily="34" charset="0"/>
              <a:buChar char="•"/>
            </a:pPr>
            <a:r>
              <a:rPr lang="en-GB" dirty="0"/>
              <a:t>Monitoring emissions and equipment performance after commissioning </a:t>
            </a:r>
          </a:p>
          <a:p>
            <a:pPr marL="171450" indent="-171450">
              <a:buFont typeface="Arial" panose="020B0604020202020204" pitchFamily="34" charset="0"/>
              <a:buChar char="•"/>
            </a:pPr>
            <a:r>
              <a:rPr lang="en-GB" dirty="0"/>
              <a:t>Develop HS&amp;E management systems</a:t>
            </a:r>
          </a:p>
          <a:p>
            <a:pPr marL="171450" indent="-171450">
              <a:buFont typeface="Arial" panose="020B0604020202020204" pitchFamily="34" charset="0"/>
              <a:buChar char="•"/>
            </a:pPr>
            <a:r>
              <a:rPr lang="en-GB" dirty="0"/>
              <a:t>Validate Operations and Maintenance systems</a:t>
            </a:r>
          </a:p>
        </p:txBody>
      </p:sp>
      <p:sp>
        <p:nvSpPr>
          <p:cNvPr id="6" name="Text Placeholder 5">
            <a:extLst>
              <a:ext uri="{FF2B5EF4-FFF2-40B4-BE49-F238E27FC236}">
                <a16:creationId xmlns:a16="http://schemas.microsoft.com/office/drawing/2014/main" id="{2F8A2289-3B12-7634-29E0-74237573FDE6}"/>
              </a:ext>
            </a:extLst>
          </p:cNvPr>
          <p:cNvSpPr>
            <a:spLocks noGrp="1"/>
          </p:cNvSpPr>
          <p:nvPr>
            <p:ph type="body" sz="quarter" idx="12"/>
          </p:nvPr>
        </p:nvSpPr>
        <p:spPr>
          <a:xfrm>
            <a:off x="415924" y="1773238"/>
            <a:ext cx="9074151" cy="1516809"/>
          </a:xfrm>
        </p:spPr>
        <p:txBody>
          <a:bodyPr/>
          <a:lstStyle/>
          <a:p>
            <a:pPr algn="ctr"/>
            <a:r>
              <a:rPr lang="en-GB" sz="1400" dirty="0"/>
              <a:t>GreenMine  engaged Stopford Engineering under a EPCM contract</a:t>
            </a:r>
          </a:p>
        </p:txBody>
      </p:sp>
      <p:sp>
        <p:nvSpPr>
          <p:cNvPr id="3" name="Title 2">
            <a:extLst>
              <a:ext uri="{FF2B5EF4-FFF2-40B4-BE49-F238E27FC236}">
                <a16:creationId xmlns:a16="http://schemas.microsoft.com/office/drawing/2014/main" id="{64186E4A-B699-3CEC-EB43-B9956FF44E46}"/>
              </a:ext>
            </a:extLst>
          </p:cNvPr>
          <p:cNvSpPr>
            <a:spLocks noGrp="1"/>
          </p:cNvSpPr>
          <p:nvPr>
            <p:ph type="title"/>
          </p:nvPr>
        </p:nvSpPr>
        <p:spPr/>
        <p:txBody>
          <a:bodyPr/>
          <a:lstStyle/>
          <a:p>
            <a:r>
              <a:rPr lang="en-GB"/>
              <a:t>Independent validation</a:t>
            </a:r>
          </a:p>
        </p:txBody>
      </p:sp>
      <p:pic>
        <p:nvPicPr>
          <p:cNvPr id="1026" name="Picture 2" descr="Stopford | Tank Storage Association">
            <a:extLst>
              <a:ext uri="{FF2B5EF4-FFF2-40B4-BE49-F238E27FC236}">
                <a16:creationId xmlns:a16="http://schemas.microsoft.com/office/drawing/2014/main" id="{4C8A7714-5871-13A0-BC5C-35B5EA1557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0753" y="2231087"/>
            <a:ext cx="4007224" cy="1058960"/>
          </a:xfrm>
          <a:prstGeom prst="rect">
            <a:avLst/>
          </a:prstGeom>
          <a:solidFill>
            <a:schemeClr val="bg1"/>
          </a:solidFill>
        </p:spPr>
      </p:pic>
      <p:sp>
        <p:nvSpPr>
          <p:cNvPr id="4" name="TextBox 3">
            <a:extLst>
              <a:ext uri="{FF2B5EF4-FFF2-40B4-BE49-F238E27FC236}">
                <a16:creationId xmlns:a16="http://schemas.microsoft.com/office/drawing/2014/main" id="{AFA7C2F0-B137-C411-73C3-E761AC338E58}"/>
              </a:ext>
            </a:extLst>
          </p:cNvPr>
          <p:cNvSpPr txBox="1"/>
          <p:nvPr/>
        </p:nvSpPr>
        <p:spPr>
          <a:xfrm>
            <a:off x="228601" y="89452"/>
            <a:ext cx="3281734" cy="338554"/>
          </a:xfrm>
          <a:prstGeom prst="rect">
            <a:avLst/>
          </a:prstGeom>
          <a:noFill/>
        </p:spPr>
        <p:txBody>
          <a:bodyPr wrap="square" rtlCol="0">
            <a:spAutoFit/>
          </a:bodyPr>
          <a:lstStyle/>
          <a:p>
            <a:r>
              <a:rPr lang="en-GB" sz="1600" dirty="0">
                <a:latin typeface="Montserrat SemiBold" pitchFamily="2" charset="0"/>
              </a:rPr>
              <a:t>PYROLYSISE LTD</a:t>
            </a:r>
            <a:endParaRPr lang="en-US" dirty="0"/>
          </a:p>
        </p:txBody>
      </p:sp>
    </p:spTree>
    <p:extLst>
      <p:ext uri="{BB962C8B-B14F-4D97-AF65-F5344CB8AC3E}">
        <p14:creationId xmlns:p14="http://schemas.microsoft.com/office/powerpoint/2010/main" val="2842544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153B96-7B2D-4CB6-8F5D-97F92E441663}"/>
              </a:ext>
            </a:extLst>
          </p:cNvPr>
          <p:cNvSpPr>
            <a:spLocks noGrp="1"/>
          </p:cNvSpPr>
          <p:nvPr>
            <p:ph type="body" sz="quarter" idx="10"/>
          </p:nvPr>
        </p:nvSpPr>
        <p:spPr>
          <a:xfrm>
            <a:off x="415924" y="1773238"/>
            <a:ext cx="9074151" cy="4750110"/>
          </a:xfrm>
        </p:spPr>
        <p:txBody>
          <a:bodyPr tIns="0" numCol="3" spcCol="288000"/>
          <a:lstStyle/>
          <a:p>
            <a:r>
              <a:rPr lang="en-GB" sz="900" dirty="0">
                <a:latin typeface="Montserrat SemiBold" pitchFamily="2" charset="0"/>
              </a:rPr>
              <a:t>Confidentiality</a:t>
            </a:r>
            <a:r>
              <a:rPr lang="en-GB" sz="900" dirty="0"/>
              <a:t> </a:t>
            </a:r>
          </a:p>
          <a:p>
            <a:r>
              <a:rPr lang="en-GB" sz="900" dirty="0"/>
              <a:t>The Pitch has been prepared exclusively by the Company. It is being provided to a limited number of persons, each of whom is considered to be a legitimate recipient, solely as a guide for the purpose of giving background information to enable recipients to assess whether they wish to place an order to subscribe for shares in the Company. </a:t>
            </a:r>
          </a:p>
          <a:p>
            <a:r>
              <a:rPr lang="en-GB" sz="900" dirty="0"/>
              <a:t>The information and opinions contained within the Pitch are strictly confidential and are being made available only to parties who agree to keep them confidential. Neither the Pitch nor any part of it may be copied, published, disclosed, reproduced or distributed to any person at any time without the prior written consent of the Company, and shall not be used for any purpose other than in connection with the proposed investment in the Company. </a:t>
            </a:r>
          </a:p>
          <a:p>
            <a:r>
              <a:rPr lang="en-GB" sz="900" dirty="0"/>
              <a:t>By accepting the Pitch, you are deemed to undertake and warrant to the Company that you will keep it confidential. You agree to indemnify the Company against any losses incurred by the Company as a result of any unauthorised disclosure, and to return on demand, the Pitch and any related documents or information to the Company. </a:t>
            </a:r>
          </a:p>
          <a:p>
            <a:r>
              <a:rPr lang="en-GB" sz="900" dirty="0">
                <a:latin typeface="Montserrat SemiBold" pitchFamily="2" charset="0"/>
              </a:rPr>
              <a:t>Enterprise Investment Scheme (EIS) </a:t>
            </a:r>
          </a:p>
          <a:p>
            <a:r>
              <a:rPr lang="en-GB" sz="900" dirty="0"/>
              <a:t>No representation or warranty is given as to the availability of EIS relief/reliefs. Since the requirements to fall within the EIS must be monitored all the time it is possible that if the requirements are met today, they might not be tomorrow. The management believe the company qualifies today (earlier investors have received EIS certificates) and will use all reasonable endeavours to ensure the company qualifies in the future for the three years necessary for EIS investors to attain and sustain their EIS reliefs, but this cannot be guaranteed. Investors should be aware that tax treatment may vary.</a:t>
            </a:r>
          </a:p>
          <a:p>
            <a:r>
              <a:rPr lang="en-GB" sz="900" dirty="0">
                <a:latin typeface="Montserrat SemiBold" pitchFamily="2" charset="0"/>
              </a:rPr>
              <a:t>Section 21 Disclaimer and Waiver </a:t>
            </a:r>
          </a:p>
          <a:p>
            <a:r>
              <a:rPr lang="en-GB" sz="900" dirty="0"/>
              <a:t>The content of this Information Memorandum by Pyrolysise Ltd (the Company) and the documents, comments and information contained within it (together the Pitch) are the responsibility of the Company. Investment in the Company may expose the individual concerned to a significant risk of losing all the money or other assets invested. </a:t>
            </a:r>
          </a:p>
          <a:p>
            <a:endParaRPr lang="en-GB" sz="900" dirty="0"/>
          </a:p>
          <a:p>
            <a:r>
              <a:rPr lang="en-GB" sz="900" dirty="0">
                <a:latin typeface="Montserrat SemiBold" pitchFamily="2" charset="0"/>
              </a:rPr>
              <a:t>Exemption </a:t>
            </a:r>
          </a:p>
          <a:p>
            <a:r>
              <a:rPr lang="en-GB" sz="900" dirty="0"/>
              <a:t>The Pitch is exempt from the general restriction (in section 21 of the Act) on the communication of invitations or inducements to engage in investment activity on the grounds that it is made to persons who are exempt from the general restriction, by virtue of Articles 43, 48 or 50A of the Financial Services and Markets Act 2000 (Financial Promotion) Order 2005, or who are otherwise exempt. Any recipient of the Pitch who does not qualify under the terms of the above exemptions must not view the Pitch, must return the Pitch documents to the Company immediately and should not read or act upon any of the information contained within it. </a:t>
            </a:r>
          </a:p>
          <a:p>
            <a:r>
              <a:rPr lang="en-GB" sz="900" dirty="0"/>
              <a:t>The Pitch does not constitute an offer of or an invitation to subscribe for securities to the public that would otherwise be required to comply with the Prospectus Regulations 2005. No public offer in any jurisdiction is being made by the Pitch. The Pitch is primarily intended for release in the United Kingdom and does not constitute an offer, or the solicitation of an offer, in relation to shares in any jurisdiction in which such offer or solicitation is unlawful. </a:t>
            </a:r>
          </a:p>
        </p:txBody>
      </p:sp>
      <p:sp>
        <p:nvSpPr>
          <p:cNvPr id="2" name="Title 1">
            <a:extLst>
              <a:ext uri="{FF2B5EF4-FFF2-40B4-BE49-F238E27FC236}">
                <a16:creationId xmlns:a16="http://schemas.microsoft.com/office/drawing/2014/main" id="{7CF4F463-C058-4C55-A554-FFFA9254777F}"/>
              </a:ext>
            </a:extLst>
          </p:cNvPr>
          <p:cNvSpPr>
            <a:spLocks noGrp="1"/>
          </p:cNvSpPr>
          <p:nvPr>
            <p:ph type="title"/>
          </p:nvPr>
        </p:nvSpPr>
        <p:spPr>
          <a:xfrm>
            <a:off x="415924" y="816123"/>
            <a:ext cx="9074151" cy="418909"/>
          </a:xfrm>
        </p:spPr>
        <p:txBody>
          <a:bodyPr/>
          <a:lstStyle/>
          <a:p>
            <a:r>
              <a:rPr lang="en-GB"/>
              <a:t>Disclaimer</a:t>
            </a:r>
          </a:p>
        </p:txBody>
      </p:sp>
      <p:sp>
        <p:nvSpPr>
          <p:cNvPr id="5" name="TextBox 4">
            <a:extLst>
              <a:ext uri="{FF2B5EF4-FFF2-40B4-BE49-F238E27FC236}">
                <a16:creationId xmlns:a16="http://schemas.microsoft.com/office/drawing/2014/main" id="{29FA4338-9965-5C1E-1413-66883886F5D6}"/>
              </a:ext>
            </a:extLst>
          </p:cNvPr>
          <p:cNvSpPr txBox="1"/>
          <p:nvPr/>
        </p:nvSpPr>
        <p:spPr>
          <a:xfrm>
            <a:off x="415924" y="149087"/>
            <a:ext cx="7016060" cy="338554"/>
          </a:xfrm>
          <a:prstGeom prst="rect">
            <a:avLst/>
          </a:prstGeom>
          <a:noFill/>
        </p:spPr>
        <p:txBody>
          <a:bodyPr wrap="square">
            <a:spAutoFit/>
          </a:bodyPr>
          <a:lstStyle/>
          <a:p>
            <a:r>
              <a:rPr lang="en-GB" sz="1600" dirty="0">
                <a:latin typeface="Montserrat SemiBold" pitchFamily="2" charset="0"/>
              </a:rPr>
              <a:t>PYROLYSISE LTD</a:t>
            </a:r>
            <a:endParaRPr lang="en-US" dirty="0"/>
          </a:p>
        </p:txBody>
      </p:sp>
    </p:spTree>
    <p:extLst>
      <p:ext uri="{BB962C8B-B14F-4D97-AF65-F5344CB8AC3E}">
        <p14:creationId xmlns:p14="http://schemas.microsoft.com/office/powerpoint/2010/main" val="1517618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34">
            <a:extLst>
              <a:ext uri="{FF2B5EF4-FFF2-40B4-BE49-F238E27FC236}">
                <a16:creationId xmlns:a16="http://schemas.microsoft.com/office/drawing/2014/main" id="{05103A1A-3E68-9A57-821B-F9035FF32153}"/>
              </a:ext>
            </a:extLst>
          </p:cNvPr>
          <p:cNvSpPr txBox="1">
            <a:spLocks/>
          </p:cNvSpPr>
          <p:nvPr/>
        </p:nvSpPr>
        <p:spPr>
          <a:xfrm>
            <a:off x="1222564" y="3077099"/>
            <a:ext cx="7459618" cy="2402748"/>
          </a:xfrm>
          <a:prstGeom prst="rect">
            <a:avLst/>
          </a:prstGeom>
        </p:spPr>
        <p:txBody>
          <a:bodyPr wrap="square" lIns="0" rIns="0" bIns="0" numCol="2" spcCol="360000" anchor="t">
            <a:noAutofit/>
          </a:bodyPr>
          <a:lstStyle>
            <a:lvl1pPr marL="0" indent="0" algn="l" defTabSz="590904" rtl="0" eaLnBrk="1" latinLnBrk="0" hangingPunct="1">
              <a:lnSpc>
                <a:spcPct val="100000"/>
              </a:lnSpc>
              <a:spcBef>
                <a:spcPts val="0"/>
              </a:spcBef>
              <a:buFont typeface="Arial" panose="020B0604020202020204" pitchFamily="34" charset="0"/>
              <a:buNone/>
              <a:defRPr sz="16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295452" indent="0" algn="l" defTabSz="590904" rtl="0" eaLnBrk="1" latinLnBrk="0" hangingPunct="1">
              <a:lnSpc>
                <a:spcPct val="117000"/>
              </a:lnSpc>
              <a:spcBef>
                <a:spcPts val="323"/>
              </a:spcBef>
              <a:buFont typeface="Arial" panose="020B0604020202020204" pitchFamily="34" charset="0"/>
              <a:buNone/>
              <a:defRPr sz="16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590904" indent="0" algn="l" defTabSz="590904" rtl="0" eaLnBrk="1" latinLnBrk="0" hangingPunct="1">
              <a:lnSpc>
                <a:spcPct val="117000"/>
              </a:lnSpc>
              <a:spcBef>
                <a:spcPts val="323"/>
              </a:spcBef>
              <a:buFont typeface="Arial" panose="020B0604020202020204" pitchFamily="34" charset="0"/>
              <a:buNone/>
              <a:defRPr sz="16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886356" indent="0" algn="l" defTabSz="590904" rtl="0" eaLnBrk="1" latinLnBrk="0" hangingPunct="1">
              <a:lnSpc>
                <a:spcPct val="117000"/>
              </a:lnSpc>
              <a:spcBef>
                <a:spcPts val="323"/>
              </a:spcBef>
              <a:buFont typeface="Arial" panose="020B0604020202020204" pitchFamily="34" charset="0"/>
              <a:buNone/>
              <a:defRPr sz="16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1181808" indent="0" algn="l" defTabSz="590904" rtl="0" eaLnBrk="1" latinLnBrk="0" hangingPunct="1">
              <a:lnSpc>
                <a:spcPct val="117000"/>
              </a:lnSpc>
              <a:spcBef>
                <a:spcPts val="323"/>
              </a:spcBef>
              <a:buFont typeface="Arial" panose="020B0604020202020204" pitchFamily="34" charset="0"/>
              <a:buNone/>
              <a:defRPr sz="16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1624987" indent="-147726" algn="l" defTabSz="590904" rtl="0" eaLnBrk="1" latinLnBrk="0" hangingPunct="1">
              <a:lnSpc>
                <a:spcPct val="90000"/>
              </a:lnSpc>
              <a:spcBef>
                <a:spcPts val="323"/>
              </a:spcBef>
              <a:buFont typeface="Arial" panose="020B0604020202020204" pitchFamily="34" charset="0"/>
              <a:buChar char="•"/>
              <a:defRPr sz="1164" kern="1200">
                <a:solidFill>
                  <a:schemeClr val="tx1"/>
                </a:solidFill>
                <a:latin typeface="+mn-lt"/>
                <a:ea typeface="+mn-ea"/>
                <a:cs typeface="+mn-cs"/>
              </a:defRPr>
            </a:lvl6pPr>
            <a:lvl7pPr marL="1920440" indent="-147726" algn="l" defTabSz="590904" rtl="0" eaLnBrk="1" latinLnBrk="0" hangingPunct="1">
              <a:lnSpc>
                <a:spcPct val="90000"/>
              </a:lnSpc>
              <a:spcBef>
                <a:spcPts val="323"/>
              </a:spcBef>
              <a:buFont typeface="Arial" panose="020B0604020202020204" pitchFamily="34" charset="0"/>
              <a:buChar char="•"/>
              <a:defRPr sz="1164" kern="1200">
                <a:solidFill>
                  <a:schemeClr val="tx1"/>
                </a:solidFill>
                <a:latin typeface="+mn-lt"/>
                <a:ea typeface="+mn-ea"/>
                <a:cs typeface="+mn-cs"/>
              </a:defRPr>
            </a:lvl7pPr>
            <a:lvl8pPr marL="2215891" indent="-147726" algn="l" defTabSz="590904" rtl="0" eaLnBrk="1" latinLnBrk="0" hangingPunct="1">
              <a:lnSpc>
                <a:spcPct val="90000"/>
              </a:lnSpc>
              <a:spcBef>
                <a:spcPts val="323"/>
              </a:spcBef>
              <a:buFont typeface="Arial" panose="020B0604020202020204" pitchFamily="34" charset="0"/>
              <a:buChar char="•"/>
              <a:defRPr sz="1164" kern="1200">
                <a:solidFill>
                  <a:schemeClr val="tx1"/>
                </a:solidFill>
                <a:latin typeface="+mn-lt"/>
                <a:ea typeface="+mn-ea"/>
                <a:cs typeface="+mn-cs"/>
              </a:defRPr>
            </a:lvl8pPr>
            <a:lvl9pPr marL="2511343" indent="-147726" algn="l" defTabSz="590904" rtl="0" eaLnBrk="1" latinLnBrk="0" hangingPunct="1">
              <a:lnSpc>
                <a:spcPct val="90000"/>
              </a:lnSpc>
              <a:spcBef>
                <a:spcPts val="323"/>
              </a:spcBef>
              <a:buFont typeface="Arial" panose="020B0604020202020204" pitchFamily="34" charset="0"/>
              <a:buChar char="•"/>
              <a:defRPr sz="1164" kern="1200">
                <a:solidFill>
                  <a:schemeClr val="tx1"/>
                </a:solidFill>
                <a:latin typeface="+mn-lt"/>
                <a:ea typeface="+mn-ea"/>
                <a:cs typeface="+mn-cs"/>
              </a:defRPr>
            </a:lvl9pPr>
          </a:lstStyle>
          <a:p>
            <a:pPr algn="ctr">
              <a:spcAft>
                <a:spcPts val="300"/>
              </a:spcAft>
            </a:pPr>
            <a:r>
              <a:rPr lang="en-GB" sz="700" dirty="0">
                <a:latin typeface="Montserrat SemiBold" pitchFamily="2" charset="0"/>
              </a:rPr>
              <a:t>COMPANY</a:t>
            </a:r>
            <a:endParaRPr lang="en-GB" dirty="0">
              <a:latin typeface="Montserrat SemiBold" pitchFamily="2" charset="0"/>
            </a:endParaRPr>
          </a:p>
          <a:p>
            <a:pPr algn="ctr">
              <a:spcAft>
                <a:spcPts val="300"/>
              </a:spcAft>
            </a:pPr>
            <a:r>
              <a:rPr lang="en-GB" sz="1200" dirty="0">
                <a:latin typeface="Montserrat" pitchFamily="2" charset="0"/>
              </a:rPr>
              <a:t>Pyrolysise Ltd</a:t>
            </a:r>
          </a:p>
          <a:p>
            <a:pPr algn="ctr">
              <a:spcAft>
                <a:spcPts val="300"/>
              </a:spcAft>
            </a:pPr>
            <a:endParaRPr lang="en-GB" sz="700" dirty="0">
              <a:latin typeface="Montserrat" pitchFamily="2" charset="0"/>
            </a:endParaRPr>
          </a:p>
          <a:p>
            <a:pPr algn="ctr">
              <a:spcAft>
                <a:spcPts val="300"/>
              </a:spcAft>
            </a:pPr>
            <a:r>
              <a:rPr lang="en-GB" sz="700" dirty="0">
                <a:latin typeface="Montserrat SemiBold" pitchFamily="2" charset="0"/>
              </a:rPr>
              <a:t>COMPANY STRUCTURE</a:t>
            </a:r>
          </a:p>
          <a:p>
            <a:pPr algn="ctr">
              <a:spcAft>
                <a:spcPts val="300"/>
              </a:spcAft>
            </a:pPr>
            <a:r>
              <a:rPr lang="en-GB" sz="1200" dirty="0">
                <a:latin typeface="Montserrat" pitchFamily="2" charset="0"/>
              </a:rPr>
              <a:t>Limited Company</a:t>
            </a:r>
          </a:p>
          <a:p>
            <a:pPr algn="ctr">
              <a:spcAft>
                <a:spcPts val="300"/>
              </a:spcAft>
            </a:pPr>
            <a:endParaRPr lang="en-GB" sz="700" dirty="0">
              <a:latin typeface="Montserrat" pitchFamily="2" charset="0"/>
            </a:endParaRPr>
          </a:p>
          <a:p>
            <a:pPr algn="ctr">
              <a:spcAft>
                <a:spcPts val="300"/>
              </a:spcAft>
            </a:pPr>
            <a:r>
              <a:rPr lang="en-GB" sz="700" dirty="0">
                <a:latin typeface="Montserrat SemiBold" pitchFamily="2" charset="0"/>
              </a:rPr>
              <a:t>SECTOR</a:t>
            </a:r>
            <a:endParaRPr lang="en-GB" sz="900" dirty="0">
              <a:latin typeface="Montserrat SemiBold" pitchFamily="2" charset="0"/>
            </a:endParaRPr>
          </a:p>
          <a:p>
            <a:pPr algn="ctr">
              <a:spcAft>
                <a:spcPts val="300"/>
              </a:spcAft>
            </a:pPr>
            <a:r>
              <a:rPr lang="en-GB" sz="1200" dirty="0">
                <a:latin typeface="Montserrat" pitchFamily="2" charset="0"/>
              </a:rPr>
              <a:t>Environmental/Clean Tech/Waste</a:t>
            </a:r>
            <a:br>
              <a:rPr lang="en-GB" sz="1200" dirty="0">
                <a:latin typeface="Montserrat" pitchFamily="2" charset="0"/>
              </a:rPr>
            </a:br>
            <a:r>
              <a:rPr lang="en-GB" sz="1200" dirty="0">
                <a:latin typeface="Montserrat" pitchFamily="2" charset="0"/>
              </a:rPr>
              <a:t>Recycling/Land Reclamation</a:t>
            </a:r>
            <a:endParaRPr lang="en-GB" sz="700" dirty="0">
              <a:latin typeface="Montserrat" pitchFamily="2" charset="0"/>
            </a:endParaRPr>
          </a:p>
          <a:p>
            <a:pPr algn="ctr">
              <a:spcAft>
                <a:spcPts val="300"/>
              </a:spcAft>
            </a:pPr>
            <a:endParaRPr lang="en-GB" sz="700" dirty="0">
              <a:latin typeface="Montserrat" pitchFamily="2" charset="0"/>
            </a:endParaRPr>
          </a:p>
          <a:p>
            <a:pPr algn="ctr">
              <a:spcAft>
                <a:spcPts val="300"/>
              </a:spcAft>
            </a:pPr>
            <a:r>
              <a:rPr lang="en-GB" sz="700" dirty="0">
                <a:latin typeface="Montserrat SemiBold" pitchFamily="2" charset="0"/>
              </a:rPr>
              <a:t>INVESTMENT DOMICILE</a:t>
            </a:r>
          </a:p>
          <a:p>
            <a:pPr algn="ctr">
              <a:spcAft>
                <a:spcPts val="300"/>
              </a:spcAft>
            </a:pPr>
            <a:r>
              <a:rPr lang="en-GB" sz="1200" dirty="0">
                <a:latin typeface="Montserrat" pitchFamily="2" charset="0"/>
              </a:rPr>
              <a:t>United Kingdom</a:t>
            </a:r>
          </a:p>
          <a:p>
            <a:pPr algn="ctr">
              <a:spcAft>
                <a:spcPts val="300"/>
              </a:spcAft>
            </a:pPr>
            <a:endParaRPr lang="en-GB" sz="700" dirty="0">
              <a:latin typeface="Montserrat SemiBold" pitchFamily="2" charset="0"/>
            </a:endParaRPr>
          </a:p>
          <a:p>
            <a:pPr algn="ctr">
              <a:spcAft>
                <a:spcPts val="300"/>
              </a:spcAft>
            </a:pPr>
            <a:endParaRPr lang="en-GB" sz="700" dirty="0">
              <a:latin typeface="Montserrat SemiBold" pitchFamily="2" charset="0"/>
            </a:endParaRPr>
          </a:p>
          <a:p>
            <a:pPr algn="ctr">
              <a:spcAft>
                <a:spcPts val="300"/>
              </a:spcAft>
            </a:pPr>
            <a:r>
              <a:rPr lang="en-GB" sz="700" dirty="0">
                <a:latin typeface="Montserrat SemiBold" pitchFamily="2" charset="0"/>
              </a:rPr>
              <a:t>SECURITY</a:t>
            </a:r>
            <a:endParaRPr lang="en-GB" sz="900" dirty="0">
              <a:latin typeface="Montserrat SemiBold" pitchFamily="2" charset="0"/>
            </a:endParaRPr>
          </a:p>
          <a:p>
            <a:pPr algn="ctr">
              <a:spcAft>
                <a:spcPts val="300"/>
              </a:spcAft>
            </a:pPr>
            <a:r>
              <a:rPr lang="en-GB" sz="1200" dirty="0">
                <a:latin typeface="Montserrat" pitchFamily="2" charset="0"/>
              </a:rPr>
              <a:t>Equity</a:t>
            </a:r>
            <a:endParaRPr lang="en-GB" sz="1000" dirty="0">
              <a:latin typeface="Montserrat" pitchFamily="2" charset="0"/>
            </a:endParaRPr>
          </a:p>
          <a:p>
            <a:pPr algn="ctr">
              <a:spcAft>
                <a:spcPts val="300"/>
              </a:spcAft>
            </a:pPr>
            <a:endParaRPr lang="en-GB" sz="700" dirty="0">
              <a:latin typeface="Montserrat" pitchFamily="2" charset="0"/>
            </a:endParaRPr>
          </a:p>
          <a:p>
            <a:pPr algn="ctr">
              <a:spcAft>
                <a:spcPts val="300"/>
              </a:spcAft>
            </a:pPr>
            <a:r>
              <a:rPr lang="en-GB" sz="700" dirty="0">
                <a:latin typeface="Montserrat SemiBold" pitchFamily="2" charset="0"/>
              </a:rPr>
              <a:t>CLASS OF SHARES</a:t>
            </a:r>
          </a:p>
          <a:p>
            <a:pPr algn="ctr">
              <a:spcAft>
                <a:spcPts val="300"/>
              </a:spcAft>
            </a:pPr>
            <a:r>
              <a:rPr lang="en-GB" sz="1200" dirty="0">
                <a:latin typeface="Montserrat" pitchFamily="2" charset="0"/>
              </a:rPr>
              <a:t>Ordinary Full Voting Shares</a:t>
            </a:r>
          </a:p>
          <a:p>
            <a:pPr algn="ctr">
              <a:spcAft>
                <a:spcPts val="300"/>
              </a:spcAft>
            </a:pPr>
            <a:endParaRPr lang="en-GB" sz="700" dirty="0">
              <a:latin typeface="Montserrat" pitchFamily="2" charset="0"/>
            </a:endParaRPr>
          </a:p>
          <a:p>
            <a:pPr algn="ctr">
              <a:spcAft>
                <a:spcPts val="300"/>
              </a:spcAft>
            </a:pPr>
            <a:r>
              <a:rPr lang="en-GB" sz="700" dirty="0">
                <a:latin typeface="Montserrat SemiBold" pitchFamily="2" charset="0"/>
              </a:rPr>
              <a:t>VALUE OF PREVIOUS FUNDRAISE</a:t>
            </a:r>
          </a:p>
          <a:p>
            <a:pPr algn="ctr">
              <a:spcAft>
                <a:spcPts val="300"/>
              </a:spcAft>
            </a:pPr>
            <a:r>
              <a:rPr lang="en-GB" sz="1200" dirty="0">
                <a:latin typeface="Montserrat" pitchFamily="2" charset="0"/>
              </a:rPr>
              <a:t>2022/23</a:t>
            </a:r>
            <a:br>
              <a:rPr lang="en-GB" sz="1200" dirty="0">
                <a:latin typeface="Montserrat" pitchFamily="2" charset="0"/>
              </a:rPr>
            </a:br>
            <a:r>
              <a:rPr lang="en-GB" sz="1200" dirty="0">
                <a:latin typeface="Montserrat" pitchFamily="2" charset="0"/>
              </a:rPr>
              <a:t>Pre-seed round: £500k</a:t>
            </a:r>
            <a:endParaRPr lang="en-GB" sz="600" dirty="0">
              <a:latin typeface="Montserrat" pitchFamily="2" charset="0"/>
            </a:endParaRPr>
          </a:p>
          <a:p>
            <a:pPr algn="ctr">
              <a:spcAft>
                <a:spcPts val="300"/>
              </a:spcAft>
            </a:pPr>
            <a:br>
              <a:rPr lang="en-GB" sz="900" dirty="0">
                <a:latin typeface="Montserrat" pitchFamily="2" charset="0"/>
              </a:rPr>
            </a:br>
            <a:r>
              <a:rPr lang="en-GB" sz="700" dirty="0">
                <a:latin typeface="Montserrat SemiBold" pitchFamily="2" charset="0"/>
              </a:rPr>
              <a:t>EXIT</a:t>
            </a:r>
            <a:endParaRPr lang="en-GB" sz="800" dirty="0">
              <a:latin typeface="Montserrat SemiBold" pitchFamily="2" charset="0"/>
            </a:endParaRPr>
          </a:p>
          <a:p>
            <a:pPr algn="ctr">
              <a:spcAft>
                <a:spcPts val="300"/>
              </a:spcAft>
            </a:pPr>
            <a:r>
              <a:rPr lang="en-GB" sz="1200" dirty="0">
                <a:latin typeface="Montserrat" pitchFamily="2" charset="0"/>
              </a:rPr>
              <a:t>The company anticipates listing in Year 4</a:t>
            </a:r>
          </a:p>
        </p:txBody>
      </p:sp>
      <p:sp>
        <p:nvSpPr>
          <p:cNvPr id="17" name="object 7">
            <a:extLst>
              <a:ext uri="{FF2B5EF4-FFF2-40B4-BE49-F238E27FC236}">
                <a16:creationId xmlns:a16="http://schemas.microsoft.com/office/drawing/2014/main" id="{1AC219BE-788D-4EFF-8F04-669F9DDAF17F}"/>
              </a:ext>
            </a:extLst>
          </p:cNvPr>
          <p:cNvSpPr txBox="1">
            <a:spLocks/>
          </p:cNvSpPr>
          <p:nvPr/>
        </p:nvSpPr>
        <p:spPr>
          <a:xfrm>
            <a:off x="415298" y="5479847"/>
            <a:ext cx="9074151" cy="705152"/>
          </a:xfrm>
          <a:prstGeom prst="rect">
            <a:avLst/>
          </a:prstGeom>
        </p:spPr>
        <p:txBody>
          <a:bodyPr vert="horz" wrap="square" lIns="0" tIns="11516" rIns="0" bIns="0" rtlCol="0">
            <a:spAutoFit/>
          </a:bodyPr>
          <a:lstStyle>
            <a:lvl1pPr>
              <a:defRPr>
                <a:latin typeface="+mj-lt"/>
                <a:ea typeface="+mj-ea"/>
                <a:cs typeface="+mj-cs"/>
              </a:defRPr>
            </a:lvl1pPr>
          </a:lstStyle>
          <a:p>
            <a:pPr marL="11516" algn="ctr" defTabSz="914400">
              <a:lnSpc>
                <a:spcPct val="117000"/>
              </a:lnSpc>
              <a:spcBef>
                <a:spcPts val="91"/>
              </a:spcBef>
            </a:pPr>
            <a:r>
              <a:rPr lang="en-GB" sz="2000" kern="0" spc="-5">
                <a:solidFill>
                  <a:schemeClr val="bg1"/>
                </a:solidFill>
                <a:latin typeface="Montserrat" pitchFamily="2" charset="0"/>
                <a:ea typeface="Open Sans" panose="020B0606030504020204" pitchFamily="34" charset="0"/>
                <a:cs typeface="Open Sans" panose="020B0606030504020204" pitchFamily="34" charset="0"/>
              </a:rPr>
              <a:t>For more information, please register your interest and visit </a:t>
            </a:r>
            <a:r>
              <a:rPr lang="en-GB" sz="2000" kern="0" spc="-5">
                <a:solidFill>
                  <a:schemeClr val="bg1"/>
                </a:solidFill>
                <a:latin typeface="Montserrat SemiBold" pitchFamily="2"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www.greenmine.world</a:t>
            </a:r>
            <a:r>
              <a:rPr lang="en-GB" sz="2000" kern="0" spc="-5">
                <a:solidFill>
                  <a:schemeClr val="bg1"/>
                </a:solidFill>
                <a:latin typeface="Montserrat SemiBold" pitchFamily="2" charset="0"/>
                <a:ea typeface="Open Sans" panose="020B0606030504020204" pitchFamily="34" charset="0"/>
                <a:cs typeface="Open Sans" panose="020B0606030504020204" pitchFamily="34" charset="0"/>
              </a:rPr>
              <a:t> </a:t>
            </a:r>
            <a:r>
              <a:rPr lang="en-GB" sz="2000" kern="0" spc="-5">
                <a:solidFill>
                  <a:schemeClr val="bg1"/>
                </a:solidFill>
                <a:latin typeface="Montserrat" pitchFamily="2" charset="0"/>
                <a:ea typeface="Open Sans" panose="020B0606030504020204" pitchFamily="34" charset="0"/>
                <a:cs typeface="Open Sans" panose="020B0606030504020204" pitchFamily="34" charset="0"/>
              </a:rPr>
              <a:t>or email </a:t>
            </a:r>
            <a:r>
              <a:rPr lang="en-GB" sz="2000" kern="0" spc="-5">
                <a:solidFill>
                  <a:schemeClr val="bg1"/>
                </a:solidFill>
                <a:latin typeface="Montserrat SemiBold" pitchFamily="2"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investment@pyrolysise.com</a:t>
            </a:r>
            <a:r>
              <a:rPr lang="en-GB" sz="2000" kern="0" spc="-5">
                <a:solidFill>
                  <a:schemeClr val="bg1"/>
                </a:solidFill>
                <a:latin typeface="Montserrat SemiBold" pitchFamily="2" charset="0"/>
                <a:ea typeface="Open Sans" panose="020B0606030504020204" pitchFamily="34" charset="0"/>
                <a:cs typeface="Open Sans" panose="020B0606030504020204" pitchFamily="34" charset="0"/>
              </a:rPr>
              <a:t> </a:t>
            </a:r>
            <a:endParaRPr lang="en-GB" sz="2000" kern="0" spc="-5">
              <a:solidFill>
                <a:schemeClr val="bg1"/>
              </a:solidFill>
              <a:latin typeface="Montserrat SemiBold" pitchFamily="2" charset="0"/>
              <a:ea typeface="Open Sans Semibold" panose="020B0706030804020204" pitchFamily="34" charset="0"/>
              <a:cs typeface="Open Sans Semibold" panose="020B0706030804020204" pitchFamily="34" charset="0"/>
            </a:endParaRPr>
          </a:p>
        </p:txBody>
      </p:sp>
      <p:sp>
        <p:nvSpPr>
          <p:cNvPr id="14" name="object 7">
            <a:extLst>
              <a:ext uri="{FF2B5EF4-FFF2-40B4-BE49-F238E27FC236}">
                <a16:creationId xmlns:a16="http://schemas.microsoft.com/office/drawing/2014/main" id="{2FA4DF60-0722-A7FF-3095-2121E24115AA}"/>
              </a:ext>
            </a:extLst>
          </p:cNvPr>
          <p:cNvSpPr txBox="1">
            <a:spLocks/>
          </p:cNvSpPr>
          <p:nvPr/>
        </p:nvSpPr>
        <p:spPr>
          <a:xfrm>
            <a:off x="415298" y="6539521"/>
            <a:ext cx="9074150" cy="165517"/>
          </a:xfrm>
          <a:prstGeom prst="rect">
            <a:avLst/>
          </a:prstGeom>
        </p:spPr>
        <p:txBody>
          <a:bodyPr vert="horz" wrap="square" lIns="0" tIns="11516" rIns="0" bIns="0" rtlCol="0">
            <a:spAutoFit/>
          </a:bodyPr>
          <a:lstStyle>
            <a:lvl1pPr>
              <a:defRPr>
                <a:latin typeface="+mj-lt"/>
                <a:ea typeface="+mj-ea"/>
                <a:cs typeface="+mj-cs"/>
              </a:defRPr>
            </a:lvl1pPr>
          </a:lstStyle>
          <a:p>
            <a:pPr marL="11516" algn="ctr" defTabSz="914400">
              <a:spcBef>
                <a:spcPts val="91"/>
              </a:spcBef>
            </a:pPr>
            <a:r>
              <a:rPr lang="en-GB" sz="1000" kern="0" spc="-5" err="1">
                <a:solidFill>
                  <a:schemeClr val="bg1"/>
                </a:solidFill>
                <a:latin typeface="Montserrat" pitchFamily="2" charset="0"/>
                <a:ea typeface="Open Sans" panose="020B0606030504020204" pitchFamily="34" charset="0"/>
                <a:cs typeface="Open Sans" panose="020B0606030504020204" pitchFamily="34" charset="0"/>
              </a:rPr>
              <a:t>GreenMine</a:t>
            </a:r>
            <a:r>
              <a:rPr lang="en-GB" sz="1000" kern="0" spc="-5">
                <a:solidFill>
                  <a:schemeClr val="bg1"/>
                </a:solidFill>
                <a:latin typeface="Montserrat" pitchFamily="2" charset="0"/>
                <a:ea typeface="Open Sans" panose="020B0606030504020204" pitchFamily="34" charset="0"/>
                <a:cs typeface="Open Sans" panose="020B0606030504020204" pitchFamily="34" charset="0"/>
              </a:rPr>
              <a:t> is the trading name of Pyrolysise Ltd, a company registered in the United Kingdom under Company Number 14161810</a:t>
            </a:r>
            <a:endParaRPr lang="en-GB" sz="1000" kern="0" spc="-5">
              <a:solidFill>
                <a:schemeClr val="bg1"/>
              </a:solidFill>
              <a:latin typeface="Montserrat" pitchFamily="2" charset="0"/>
              <a:ea typeface="Open Sans Semibold" panose="020B0706030804020204" pitchFamily="34" charset="0"/>
              <a:cs typeface="Open Sans Semibold" panose="020B0706030804020204" pitchFamily="34" charset="0"/>
            </a:endParaRPr>
          </a:p>
        </p:txBody>
      </p:sp>
      <p:sp>
        <p:nvSpPr>
          <p:cNvPr id="16" name="TextBox 15">
            <a:extLst>
              <a:ext uri="{FF2B5EF4-FFF2-40B4-BE49-F238E27FC236}">
                <a16:creationId xmlns:a16="http://schemas.microsoft.com/office/drawing/2014/main" id="{B3BF558C-8083-E3AB-A089-38509E980EA7}"/>
              </a:ext>
            </a:extLst>
          </p:cNvPr>
          <p:cNvSpPr txBox="1"/>
          <p:nvPr/>
        </p:nvSpPr>
        <p:spPr>
          <a:xfrm>
            <a:off x="2475873" y="2449824"/>
            <a:ext cx="4953000" cy="369332"/>
          </a:xfrm>
          <a:prstGeom prst="rect">
            <a:avLst/>
          </a:prstGeom>
          <a:noFill/>
        </p:spPr>
        <p:txBody>
          <a:bodyPr wrap="square">
            <a:spAutoFit/>
          </a:bodyPr>
          <a:lstStyle/>
          <a:p>
            <a:pPr algn="ctr"/>
            <a:r>
              <a:rPr lang="en-GB" sz="1800">
                <a:solidFill>
                  <a:schemeClr val="bg1"/>
                </a:solidFill>
                <a:latin typeface="Montserrat SemiBold" pitchFamily="2" charset="0"/>
                <a:ea typeface="Open Sans Semibold" panose="020B0706030804020204" pitchFamily="34" charset="0"/>
                <a:cs typeface="Open Sans Semibold" panose="020B0706030804020204" pitchFamily="34" charset="0"/>
              </a:rPr>
              <a:t>SHARE ISSUE DETAILS</a:t>
            </a:r>
          </a:p>
        </p:txBody>
      </p:sp>
      <p:pic>
        <p:nvPicPr>
          <p:cNvPr id="7" name="Picture 6" descr="A logo with white text&#10;&#10;Description automatically generated">
            <a:extLst>
              <a:ext uri="{FF2B5EF4-FFF2-40B4-BE49-F238E27FC236}">
                <a16:creationId xmlns:a16="http://schemas.microsoft.com/office/drawing/2014/main" id="{C36CF1FA-9092-D83D-4A51-EA8AFF805B6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193923" y="140651"/>
            <a:ext cx="3516900" cy="1863957"/>
          </a:xfrm>
          <a:prstGeom prst="rect">
            <a:avLst/>
          </a:prstGeom>
        </p:spPr>
      </p:pic>
    </p:spTree>
    <p:extLst>
      <p:ext uri="{BB962C8B-B14F-4D97-AF65-F5344CB8AC3E}">
        <p14:creationId xmlns:p14="http://schemas.microsoft.com/office/powerpoint/2010/main" val="4230502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C043F0-ABF4-5366-4A3A-96414AE83F36}"/>
              </a:ext>
            </a:extLst>
          </p:cNvPr>
          <p:cNvSpPr>
            <a:spLocks noGrp="1"/>
          </p:cNvSpPr>
          <p:nvPr>
            <p:ph type="body" sz="quarter" idx="11"/>
          </p:nvPr>
        </p:nvSpPr>
        <p:spPr>
          <a:xfrm>
            <a:off x="5179801" y="1413114"/>
            <a:ext cx="4310274" cy="4988886"/>
          </a:xfrm>
        </p:spPr>
        <p:txBody>
          <a:bodyPr/>
          <a:lstStyle/>
          <a:p>
            <a:r>
              <a:rPr lang="en-AU" b="1" dirty="0"/>
              <a:t>Economic &amp; Social Strain</a:t>
            </a:r>
            <a:endParaRPr lang="en-AU" dirty="0"/>
          </a:p>
          <a:p>
            <a:pPr marL="171450" indent="-171450">
              <a:buFont typeface="Arial" panose="020B0604020202020204" pitchFamily="34" charset="0"/>
              <a:buChar char="•"/>
            </a:pPr>
            <a:r>
              <a:rPr lang="en-AU" dirty="0"/>
              <a:t>Housing shortage growing population, worsened by redundant capped sites</a:t>
            </a:r>
          </a:p>
          <a:p>
            <a:pPr marL="171450" indent="-171450">
              <a:buFont typeface="Arial" panose="020B0604020202020204" pitchFamily="34" charset="0"/>
              <a:buChar char="•"/>
            </a:pPr>
            <a:r>
              <a:rPr lang="en-AU" dirty="0"/>
              <a:t>Redundant land near communities, costly to maintain</a:t>
            </a:r>
          </a:p>
          <a:p>
            <a:pPr marL="171450" indent="-171450">
              <a:buFont typeface="Arial" panose="020B0604020202020204" pitchFamily="34" charset="0"/>
              <a:buChar char="•"/>
            </a:pPr>
            <a:r>
              <a:rPr lang="en-AU" dirty="0"/>
              <a:t>Valuable agricultural land for landfill threatens future food security</a:t>
            </a:r>
          </a:p>
          <a:p>
            <a:pPr marL="171450" indent="-171450">
              <a:buFont typeface="Arial" panose="020B0604020202020204" pitchFamily="34" charset="0"/>
              <a:buChar char="•"/>
            </a:pPr>
            <a:r>
              <a:rPr lang="en-AU" dirty="0"/>
              <a:t>Liabilities stretching decades into the future</a:t>
            </a:r>
          </a:p>
          <a:p>
            <a:pPr marL="171450" indent="-171450">
              <a:buFont typeface="Arial" panose="020B0604020202020204" pitchFamily="34" charset="0"/>
              <a:buChar char="•"/>
            </a:pPr>
            <a:r>
              <a:rPr lang="en-AU" dirty="0"/>
              <a:t>Liability and maintenance costs, capped landfill sites</a:t>
            </a:r>
          </a:p>
          <a:p>
            <a:endParaRPr lang="en-AU" dirty="0"/>
          </a:p>
          <a:p>
            <a:endParaRPr lang="en-US" dirty="0"/>
          </a:p>
        </p:txBody>
      </p:sp>
      <p:sp>
        <p:nvSpPr>
          <p:cNvPr id="3" name="Text Placeholder 2">
            <a:extLst>
              <a:ext uri="{FF2B5EF4-FFF2-40B4-BE49-F238E27FC236}">
                <a16:creationId xmlns:a16="http://schemas.microsoft.com/office/drawing/2014/main" id="{4B67EDDF-FF6A-8071-0162-5FC0D8BA4A1D}"/>
              </a:ext>
            </a:extLst>
          </p:cNvPr>
          <p:cNvSpPr>
            <a:spLocks noGrp="1"/>
          </p:cNvSpPr>
          <p:nvPr>
            <p:ph type="body" sz="quarter" idx="12"/>
          </p:nvPr>
        </p:nvSpPr>
        <p:spPr>
          <a:xfrm>
            <a:off x="380158" y="1413114"/>
            <a:ext cx="4346043" cy="5108871"/>
          </a:xfrm>
        </p:spPr>
        <p:txBody>
          <a:bodyPr/>
          <a:lstStyle/>
          <a:p>
            <a:r>
              <a:rPr lang="en-AU" b="1" dirty="0"/>
              <a:t>Public Health</a:t>
            </a:r>
            <a:endParaRPr lang="en-AU" dirty="0"/>
          </a:p>
          <a:p>
            <a:pPr marL="171450" indent="-171450">
              <a:buFont typeface="Arial" panose="020B0604020202020204" pitchFamily="34" charset="0"/>
              <a:buChar char="•"/>
            </a:pPr>
            <a:r>
              <a:rPr lang="en-AU" dirty="0"/>
              <a:t>Microplastics in food &amp; water</a:t>
            </a:r>
          </a:p>
          <a:p>
            <a:pPr marL="171450" indent="-171450">
              <a:buFont typeface="Arial" panose="020B0604020202020204" pitchFamily="34" charset="0"/>
              <a:buChar char="•"/>
            </a:pPr>
            <a:r>
              <a:rPr lang="en-AU" dirty="0"/>
              <a:t>Rising illness, lost productivity</a:t>
            </a:r>
          </a:p>
          <a:p>
            <a:pPr marL="171450" indent="-171450">
              <a:buFont typeface="Arial" panose="020B0604020202020204" pitchFamily="34" charset="0"/>
              <a:buChar char="•"/>
            </a:pPr>
            <a:r>
              <a:rPr lang="en-AU" dirty="0"/>
              <a:t>Health problems, lost work production / school days</a:t>
            </a:r>
          </a:p>
          <a:p>
            <a:pPr marL="171450" indent="-171450">
              <a:buFont typeface="Arial" panose="020B0604020202020204" pitchFamily="34" charset="0"/>
              <a:buChar char="•"/>
            </a:pPr>
            <a:r>
              <a:rPr lang="en-AU" dirty="0"/>
              <a:t>Food and water contamination</a:t>
            </a:r>
          </a:p>
          <a:p>
            <a:pPr marL="171450" indent="-171450">
              <a:buFont typeface="Arial" panose="020B0604020202020204" pitchFamily="34" charset="0"/>
              <a:buChar char="•"/>
            </a:pPr>
            <a:r>
              <a:rPr lang="en-AU" dirty="0"/>
              <a:t>Gas emissions and pest infestations</a:t>
            </a:r>
          </a:p>
          <a:p>
            <a:r>
              <a:rPr lang="en-AU" b="1" dirty="0"/>
              <a:t>Environmental Damage</a:t>
            </a:r>
            <a:endParaRPr lang="en-AU" dirty="0"/>
          </a:p>
          <a:p>
            <a:pPr marL="171450" indent="-171450">
              <a:buFont typeface="Arial" panose="020B0604020202020204" pitchFamily="34" charset="0"/>
              <a:buChar char="•"/>
            </a:pPr>
            <a:r>
              <a:rPr lang="en-AU" dirty="0"/>
              <a:t>6% of UK GHG emissions from landfill</a:t>
            </a:r>
          </a:p>
          <a:p>
            <a:pPr marL="171450" indent="-171450">
              <a:buFont typeface="Arial" panose="020B0604020202020204" pitchFamily="34" charset="0"/>
              <a:buChar char="•"/>
            </a:pPr>
            <a:r>
              <a:rPr lang="en-AU" dirty="0"/>
              <a:t>Methane, CO₂, VOCs &amp; bioaerosols pollute air, soil &amp; rivers</a:t>
            </a:r>
          </a:p>
          <a:p>
            <a:pPr marL="171450" indent="-171450">
              <a:buFont typeface="Arial" panose="020B0604020202020204" pitchFamily="34" charset="0"/>
              <a:buChar char="•"/>
            </a:pPr>
            <a:r>
              <a:rPr lang="en-AU" dirty="0"/>
              <a:t>Global flora and fauna environmental damage</a:t>
            </a:r>
          </a:p>
          <a:p>
            <a:pPr marL="171450" indent="-171450">
              <a:buFont typeface="Arial" panose="020B0604020202020204" pitchFamily="34" charset="0"/>
              <a:buChar char="•"/>
            </a:pPr>
            <a:r>
              <a:rPr lang="en-AU" dirty="0"/>
              <a:t>Recycled microplastics, cloud and rainfall contamination</a:t>
            </a:r>
          </a:p>
          <a:p>
            <a:pPr marL="171450" indent="-171450">
              <a:buFont typeface="Arial" panose="020B0604020202020204" pitchFamily="34" charset="0"/>
              <a:buChar char="•"/>
            </a:pPr>
            <a:r>
              <a:rPr lang="en-AU" dirty="0"/>
              <a:t>Coastal erosion &amp; biodiversity loss</a:t>
            </a:r>
          </a:p>
          <a:p>
            <a:pPr marL="171450" indent="-171450">
              <a:buFont typeface="Arial" panose="020B0604020202020204" pitchFamily="34" charset="0"/>
              <a:buChar char="•"/>
            </a:pPr>
            <a:r>
              <a:rPr lang="en-AU" dirty="0"/>
              <a:t>Beaches contaminated with landfill waste</a:t>
            </a:r>
          </a:p>
          <a:p>
            <a:pPr marL="171450" indent="-171450">
              <a:buFont typeface="Arial" panose="020B0604020202020204" pitchFamily="34" charset="0"/>
              <a:buChar char="•"/>
            </a:pPr>
            <a:r>
              <a:rPr lang="en-AU" dirty="0"/>
              <a:t>Contaminated rivers, polluted air &amp; soils</a:t>
            </a:r>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US" dirty="0"/>
          </a:p>
        </p:txBody>
      </p:sp>
      <p:sp>
        <p:nvSpPr>
          <p:cNvPr id="4" name="Title 3">
            <a:extLst>
              <a:ext uri="{FF2B5EF4-FFF2-40B4-BE49-F238E27FC236}">
                <a16:creationId xmlns:a16="http://schemas.microsoft.com/office/drawing/2014/main" id="{92FFB659-F361-BF5F-0FD3-50D2D0E236A7}"/>
              </a:ext>
            </a:extLst>
          </p:cNvPr>
          <p:cNvSpPr>
            <a:spLocks noGrp="1"/>
          </p:cNvSpPr>
          <p:nvPr>
            <p:ph type="title"/>
          </p:nvPr>
        </p:nvSpPr>
        <p:spPr/>
        <p:txBody>
          <a:bodyPr/>
          <a:lstStyle/>
          <a:p>
            <a:r>
              <a:rPr lang="en-AU" b="1" dirty="0"/>
              <a:t> Landfill is a Triple Threat: Health, Environment, Economy</a:t>
            </a:r>
            <a:br>
              <a:rPr lang="en-AU" dirty="0"/>
            </a:br>
            <a:endParaRPr lang="en-US" dirty="0"/>
          </a:p>
        </p:txBody>
      </p:sp>
    </p:spTree>
    <p:extLst>
      <p:ext uri="{BB962C8B-B14F-4D97-AF65-F5344CB8AC3E}">
        <p14:creationId xmlns:p14="http://schemas.microsoft.com/office/powerpoint/2010/main" val="866744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37226-F5FF-E9FF-D0FF-5BF9CF697B7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88C7B02-78F2-8C68-CF75-77B3E0F0B40B}"/>
              </a:ext>
            </a:extLst>
          </p:cNvPr>
          <p:cNvSpPr>
            <a:spLocks noGrp="1"/>
          </p:cNvSpPr>
          <p:nvPr>
            <p:ph type="body" sz="quarter" idx="11"/>
          </p:nvPr>
        </p:nvSpPr>
        <p:spPr>
          <a:xfrm>
            <a:off x="5179799" y="1304505"/>
            <a:ext cx="4310276" cy="3643353"/>
          </a:xfrm>
        </p:spPr>
        <p:txBody>
          <a:bodyPr/>
          <a:lstStyle/>
          <a:p>
            <a:pPr algn="l">
              <a:spcBef>
                <a:spcPts val="600"/>
              </a:spcBef>
            </a:pPr>
            <a:r>
              <a:rPr lang="en-US" sz="1400" dirty="0">
                <a:latin typeface="Montserrat SemiBold" pitchFamily="2" charset="0"/>
              </a:rPr>
              <a:t>The Opportunity </a:t>
            </a:r>
            <a:r>
              <a:rPr lang="en-GB" sz="1400" dirty="0">
                <a:latin typeface="Montserrat SemiBold" pitchFamily="2" charset="0"/>
              </a:rPr>
              <a:t>:</a:t>
            </a:r>
            <a:endParaRPr lang="en-US" sz="1400" dirty="0"/>
          </a:p>
          <a:p>
            <a:pPr marL="171450" indent="-171450" algn="l">
              <a:spcBef>
                <a:spcPts val="600"/>
              </a:spcBef>
              <a:buFont typeface="Arial" panose="020B0604020202020204" pitchFamily="34" charset="0"/>
              <a:buChar char="•"/>
            </a:pPr>
            <a:r>
              <a:rPr lang="en-US" sz="1400" dirty="0"/>
              <a:t>Landfill reclamation unlocks new land.</a:t>
            </a:r>
          </a:p>
          <a:p>
            <a:pPr marL="171450" indent="-171450" algn="l">
              <a:spcBef>
                <a:spcPts val="600"/>
              </a:spcBef>
              <a:buFont typeface="Arial" panose="020B0604020202020204" pitchFamily="34" charset="0"/>
              <a:buChar char="•"/>
            </a:pPr>
            <a:r>
              <a:rPr lang="en-US" sz="1400" dirty="0"/>
              <a:t>Carbonisation = valuable outputs (energy, biochar, bio fuel, carbon credits, </a:t>
            </a:r>
          </a:p>
          <a:p>
            <a:pPr marL="171450" indent="-171450" algn="l">
              <a:spcBef>
                <a:spcPts val="600"/>
              </a:spcBef>
              <a:buFont typeface="Arial" panose="020B0604020202020204" pitchFamily="34" charset="0"/>
              <a:buChar char="•"/>
            </a:pPr>
            <a:r>
              <a:rPr lang="en-AU" sz="1400" dirty="0"/>
              <a:t>Current REE market value exceeds $9–10 billion annually, a regulatory and financial backing opportunity.</a:t>
            </a:r>
            <a:endParaRPr lang="en-US" sz="1400" dirty="0"/>
          </a:p>
          <a:p>
            <a:pPr marL="171450" indent="-171450" algn="l">
              <a:spcBef>
                <a:spcPts val="600"/>
              </a:spcBef>
              <a:buFont typeface="Arial" panose="020B0604020202020204" pitchFamily="34" charset="0"/>
              <a:buChar char="•"/>
            </a:pPr>
            <a:r>
              <a:rPr lang="en-US" sz="1400" dirty="0"/>
              <a:t>Incinerators are</a:t>
            </a:r>
            <a:r>
              <a:rPr lang="en-AU" sz="1400" dirty="0"/>
              <a:t> a transitional technology</a:t>
            </a:r>
            <a:endParaRPr lang="en-GB" sz="1400" dirty="0"/>
          </a:p>
          <a:p>
            <a:pPr marL="171450" indent="-171450" algn="l">
              <a:spcBef>
                <a:spcPts val="600"/>
              </a:spcBef>
              <a:buFont typeface="Arial" panose="020B0604020202020204" pitchFamily="34" charset="0"/>
              <a:buChar char="•"/>
            </a:pPr>
            <a:r>
              <a:rPr lang="en-AU" sz="1400" dirty="0"/>
              <a:t>Medical waste is one of the fastest-growing waste streams globally. </a:t>
            </a:r>
            <a:endParaRPr lang="en-GB" sz="1400" dirty="0"/>
          </a:p>
          <a:p>
            <a:pPr marL="171450" indent="-171450" algn="l">
              <a:spcBef>
                <a:spcPts val="600"/>
              </a:spcBef>
              <a:buFont typeface="Arial" panose="020B0604020202020204" pitchFamily="34" charset="0"/>
              <a:buChar char="•"/>
            </a:pPr>
            <a:r>
              <a:rPr lang="en-US" sz="1400" dirty="0"/>
              <a:t>Investors access a scalable UK-exclusive platform.</a:t>
            </a:r>
          </a:p>
          <a:p>
            <a:pPr marL="171450" indent="-171450" algn="l">
              <a:spcBef>
                <a:spcPts val="600"/>
              </a:spcBef>
              <a:buFont typeface="Arial" panose="020B0604020202020204" pitchFamily="34" charset="0"/>
              <a:buChar char="•"/>
            </a:pPr>
            <a:endParaRPr lang="en-US" sz="1400" dirty="0"/>
          </a:p>
        </p:txBody>
      </p:sp>
      <p:sp>
        <p:nvSpPr>
          <p:cNvPr id="3" name="Text Placeholder 2">
            <a:extLst>
              <a:ext uri="{FF2B5EF4-FFF2-40B4-BE49-F238E27FC236}">
                <a16:creationId xmlns:a16="http://schemas.microsoft.com/office/drawing/2014/main" id="{AEE9ABC0-416B-5EBC-3DDB-4FBF9D7C7BE1}"/>
              </a:ext>
            </a:extLst>
          </p:cNvPr>
          <p:cNvSpPr>
            <a:spLocks noGrp="1"/>
          </p:cNvSpPr>
          <p:nvPr>
            <p:ph type="body" sz="quarter" idx="12"/>
          </p:nvPr>
        </p:nvSpPr>
        <p:spPr>
          <a:xfrm>
            <a:off x="415924" y="1167788"/>
            <a:ext cx="4310276" cy="3290725"/>
          </a:xfrm>
        </p:spPr>
        <p:txBody>
          <a:bodyPr/>
          <a:lstStyle/>
          <a:p>
            <a:pPr algn="l">
              <a:spcBef>
                <a:spcPts val="600"/>
              </a:spcBef>
            </a:pPr>
            <a:r>
              <a:rPr lang="en-US" sz="1400" dirty="0">
                <a:latin typeface="Montserrat SemiBold" pitchFamily="2" charset="0"/>
              </a:rPr>
              <a:t>The Problem </a:t>
            </a:r>
            <a:r>
              <a:rPr lang="en-GB" sz="1400" dirty="0">
                <a:latin typeface="Montserrat SemiBold" pitchFamily="2" charset="0"/>
              </a:rPr>
              <a:t>:</a:t>
            </a:r>
          </a:p>
          <a:p>
            <a:pPr marL="171450" indent="-171450" algn="l">
              <a:spcBef>
                <a:spcPts val="600"/>
              </a:spcBef>
              <a:buFont typeface="Arial" panose="020B0604020202020204" pitchFamily="34" charset="0"/>
              <a:buChar char="•"/>
            </a:pPr>
            <a:r>
              <a:rPr lang="en-US" sz="1400" dirty="0"/>
              <a:t>UK produces c. 27m tonnes residual waste annually. </a:t>
            </a:r>
            <a:endParaRPr lang="en-GB" sz="1400" dirty="0"/>
          </a:p>
          <a:p>
            <a:pPr marL="171450" indent="-171450" algn="l">
              <a:spcBef>
                <a:spcPts val="600"/>
              </a:spcBef>
              <a:buFont typeface="Arial" panose="020B0604020202020204" pitchFamily="34" charset="0"/>
              <a:buChar char="•"/>
            </a:pPr>
            <a:r>
              <a:rPr lang="en-US" sz="1400" dirty="0"/>
              <a:t>Landfill space is running out;</a:t>
            </a:r>
            <a:r>
              <a:rPr lang="en-AU" sz="1400" dirty="0"/>
              <a:t> Landfill Tax increasing</a:t>
            </a:r>
          </a:p>
          <a:p>
            <a:pPr marL="171450" indent="-171450" algn="l">
              <a:spcBef>
                <a:spcPts val="600"/>
              </a:spcBef>
              <a:buFont typeface="Arial" panose="020B0604020202020204" pitchFamily="34" charset="0"/>
              <a:buChar char="•"/>
            </a:pPr>
            <a:r>
              <a:rPr lang="en-AU" sz="1400" dirty="0"/>
              <a:t>zero avoidable waste to landfill by 2050.</a:t>
            </a:r>
            <a:endParaRPr lang="en-US" sz="1400" dirty="0"/>
          </a:p>
          <a:p>
            <a:pPr marL="171450" indent="-171450" algn="l">
              <a:spcBef>
                <a:spcPts val="600"/>
              </a:spcBef>
              <a:buFont typeface="Arial" panose="020B0604020202020204" pitchFamily="34" charset="0"/>
              <a:buChar char="•"/>
            </a:pPr>
            <a:r>
              <a:rPr lang="en-US" sz="1400" dirty="0"/>
              <a:t> incineration faces opposition</a:t>
            </a:r>
          </a:p>
          <a:p>
            <a:pPr marL="171450" indent="-171450" algn="l">
              <a:spcBef>
                <a:spcPts val="600"/>
              </a:spcBef>
              <a:buFont typeface="Arial" panose="020B0604020202020204" pitchFamily="34" charset="0"/>
              <a:buChar char="•"/>
            </a:pPr>
            <a:r>
              <a:rPr lang="en-US" sz="1400" dirty="0"/>
              <a:t>Complex waste streams (plastics, composites, medical).</a:t>
            </a:r>
            <a:endParaRPr lang="en-GB" sz="1400" dirty="0"/>
          </a:p>
          <a:p>
            <a:pPr marL="171450" indent="-171450" algn="l">
              <a:spcBef>
                <a:spcPts val="600"/>
              </a:spcBef>
              <a:buFont typeface="Arial" panose="020B0604020202020204" pitchFamily="34" charset="0"/>
              <a:buChar char="•"/>
            </a:pPr>
            <a:r>
              <a:rPr lang="en-US" sz="1400" dirty="0"/>
              <a:t>Housing demand collides with sterilised land.</a:t>
            </a:r>
          </a:p>
          <a:p>
            <a:pPr marL="171450" indent="-171450" algn="l">
              <a:spcBef>
                <a:spcPts val="600"/>
              </a:spcBef>
              <a:buFont typeface="Arial" panose="020B0604020202020204" pitchFamily="34" charset="0"/>
              <a:buChar char="•"/>
            </a:pPr>
            <a:r>
              <a:rPr lang="en-US" sz="1400" dirty="0"/>
              <a:t>Medical Waste increasing</a:t>
            </a:r>
          </a:p>
          <a:p>
            <a:pPr algn="l">
              <a:spcBef>
                <a:spcPts val="600"/>
              </a:spcBef>
            </a:pPr>
            <a:r>
              <a:rPr lang="en-GB" sz="1400" dirty="0"/>
              <a:t> </a:t>
            </a:r>
          </a:p>
        </p:txBody>
      </p:sp>
      <p:sp>
        <p:nvSpPr>
          <p:cNvPr id="4" name="Title 3">
            <a:extLst>
              <a:ext uri="{FF2B5EF4-FFF2-40B4-BE49-F238E27FC236}">
                <a16:creationId xmlns:a16="http://schemas.microsoft.com/office/drawing/2014/main" id="{DE2530C3-0557-BEB6-5800-F5DC37644E4B}"/>
              </a:ext>
            </a:extLst>
          </p:cNvPr>
          <p:cNvSpPr>
            <a:spLocks noGrp="1"/>
          </p:cNvSpPr>
          <p:nvPr>
            <p:ph type="title"/>
          </p:nvPr>
        </p:nvSpPr>
        <p:spPr>
          <a:xfrm>
            <a:off x="415924" y="666750"/>
            <a:ext cx="9312538" cy="590550"/>
          </a:xfrm>
        </p:spPr>
        <p:txBody>
          <a:bodyPr/>
          <a:lstStyle/>
          <a:p>
            <a:r>
              <a:rPr lang="en-US" dirty="0"/>
              <a:t>Waste: Problem &amp; Opportunity</a:t>
            </a:r>
            <a:endParaRPr lang="en-GB" dirty="0"/>
          </a:p>
        </p:txBody>
      </p:sp>
      <p:pic>
        <p:nvPicPr>
          <p:cNvPr id="12" name="Picture 11">
            <a:extLst>
              <a:ext uri="{FF2B5EF4-FFF2-40B4-BE49-F238E27FC236}">
                <a16:creationId xmlns:a16="http://schemas.microsoft.com/office/drawing/2014/main" id="{DFF851E0-FA07-3F70-1B65-D88219504C71}"/>
              </a:ext>
            </a:extLst>
          </p:cNvPr>
          <p:cNvPicPr>
            <a:picLocks noChangeAspect="1"/>
          </p:cNvPicPr>
          <p:nvPr/>
        </p:nvPicPr>
        <p:blipFill rotWithShape="1">
          <a:blip r:embed="rId2"/>
          <a:srcRect t="39422" b="31711"/>
          <a:stretch/>
        </p:blipFill>
        <p:spPr>
          <a:xfrm>
            <a:off x="0" y="4956993"/>
            <a:ext cx="9906000" cy="1866507"/>
          </a:xfrm>
          <a:prstGeom prst="rect">
            <a:avLst/>
          </a:prstGeom>
          <a:ln>
            <a:noFill/>
          </a:ln>
        </p:spPr>
      </p:pic>
      <p:sp>
        <p:nvSpPr>
          <p:cNvPr id="9" name="TextBox 8">
            <a:extLst>
              <a:ext uri="{FF2B5EF4-FFF2-40B4-BE49-F238E27FC236}">
                <a16:creationId xmlns:a16="http://schemas.microsoft.com/office/drawing/2014/main" id="{63D46D62-D7C0-EC3B-0E18-6F642F666F20}"/>
              </a:ext>
            </a:extLst>
          </p:cNvPr>
          <p:cNvSpPr txBox="1"/>
          <p:nvPr/>
        </p:nvSpPr>
        <p:spPr>
          <a:xfrm>
            <a:off x="288235" y="89452"/>
            <a:ext cx="7143749" cy="338554"/>
          </a:xfrm>
          <a:prstGeom prst="rect">
            <a:avLst/>
          </a:prstGeom>
          <a:noFill/>
        </p:spPr>
        <p:txBody>
          <a:bodyPr wrap="square">
            <a:spAutoFit/>
          </a:bodyPr>
          <a:lstStyle/>
          <a:p>
            <a:r>
              <a:rPr lang="en-GB" sz="1600" dirty="0">
                <a:latin typeface="Montserrat SemiBold" pitchFamily="2" charset="0"/>
              </a:rPr>
              <a:t>PYROLYSISE LTD</a:t>
            </a:r>
            <a:endParaRPr lang="en-US" dirty="0"/>
          </a:p>
        </p:txBody>
      </p:sp>
    </p:spTree>
    <p:extLst>
      <p:ext uri="{BB962C8B-B14F-4D97-AF65-F5344CB8AC3E}">
        <p14:creationId xmlns:p14="http://schemas.microsoft.com/office/powerpoint/2010/main" val="4207073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59EF7F-B216-77A9-AB26-911D5F91B699}"/>
              </a:ext>
            </a:extLst>
          </p:cNvPr>
          <p:cNvSpPr>
            <a:spLocks noGrp="1"/>
          </p:cNvSpPr>
          <p:nvPr>
            <p:ph type="body" sz="quarter" idx="12"/>
          </p:nvPr>
        </p:nvSpPr>
        <p:spPr>
          <a:xfrm>
            <a:off x="288234" y="1496044"/>
            <a:ext cx="5837143" cy="3406462"/>
          </a:xfrm>
        </p:spPr>
        <p:txBody>
          <a:bodyPr/>
          <a:lstStyle/>
          <a:p>
            <a:pPr marL="171450" indent="-171450">
              <a:buFont typeface="Arial" panose="020B0604020202020204" pitchFamily="34" charset="0"/>
              <a:buChar char="•"/>
            </a:pPr>
            <a:r>
              <a:rPr lang="en-US" sz="1400" dirty="0">
                <a:latin typeface="Montserrat" pitchFamily="2" charset="77"/>
              </a:rPr>
              <a:t>Population Growth: UK adds c.3m by 2035.</a:t>
            </a:r>
          </a:p>
          <a:p>
            <a:pPr marL="171450" indent="-171450">
              <a:buFont typeface="Arial" panose="020B0604020202020204" pitchFamily="34" charset="0"/>
              <a:buChar char="•"/>
            </a:pPr>
            <a:r>
              <a:rPr lang="en-US" sz="1400" dirty="0">
                <a:latin typeface="Montserrat" pitchFamily="2" charset="77"/>
              </a:rPr>
              <a:t>Housing Shortage: 1.3 million homes plus current backlog 4.3 million required by 2035</a:t>
            </a:r>
          </a:p>
          <a:p>
            <a:pPr marL="171450" indent="-171450">
              <a:buFont typeface="Arial" panose="020B0604020202020204" pitchFamily="34" charset="0"/>
              <a:buChar char="•"/>
            </a:pPr>
            <a:r>
              <a:rPr lang="en-US" sz="1400" dirty="0">
                <a:latin typeface="Montserrat" pitchFamily="2" charset="77"/>
              </a:rPr>
              <a:t>Policy Pressure: landfill/incineration limits.</a:t>
            </a:r>
          </a:p>
          <a:p>
            <a:pPr marL="171450" indent="-171450">
              <a:buFont typeface="Arial" panose="020B0604020202020204" pitchFamily="34" charset="0"/>
              <a:buChar char="•"/>
            </a:pPr>
            <a:r>
              <a:rPr lang="en-US" sz="1400" dirty="0">
                <a:latin typeface="Montserrat" pitchFamily="2" charset="77"/>
              </a:rPr>
              <a:t>Energy Security: decentralized </a:t>
            </a:r>
            <a:r>
              <a:rPr lang="en-AU" sz="1400" dirty="0">
                <a:latin typeface="Montserrat" pitchFamily="2" charset="77"/>
              </a:rPr>
              <a:t>steady, predictable renewable power that can operate 24/7,</a:t>
            </a:r>
            <a:endParaRPr lang="en-US" sz="1400" dirty="0">
              <a:latin typeface="Montserrat" pitchFamily="2" charset="77"/>
            </a:endParaRPr>
          </a:p>
          <a:p>
            <a:pPr marL="171450" indent="-171450">
              <a:buFont typeface="Arial" panose="020B0604020202020204" pitchFamily="34" charset="0"/>
              <a:buChar char="•"/>
            </a:pPr>
            <a:r>
              <a:rPr lang="en-US" sz="1400" dirty="0">
                <a:latin typeface="Montserrat" pitchFamily="2" charset="77"/>
              </a:rPr>
              <a:t>REE Global Shortages: </a:t>
            </a:r>
            <a:r>
              <a:rPr lang="en-AU" sz="1400" dirty="0">
                <a:latin typeface="Montserrat" pitchFamily="2" charset="77"/>
              </a:rPr>
              <a:t>brownfield remediation is not just a land play — it is also a critical minerals play.</a:t>
            </a:r>
            <a:endParaRPr lang="en-US" sz="1400" dirty="0">
              <a:latin typeface="Montserrat" pitchFamily="2" charset="77"/>
            </a:endParaRPr>
          </a:p>
          <a:p>
            <a:pPr marL="171450" indent="-171450">
              <a:buFont typeface="Arial" panose="020B0604020202020204" pitchFamily="34" charset="0"/>
              <a:buChar char="•"/>
            </a:pPr>
            <a:r>
              <a:rPr lang="en-US" sz="1400" b="1" dirty="0">
                <a:latin typeface="Montserrat" pitchFamily="2" charset="77"/>
              </a:rPr>
              <a:t>Agricultural land </a:t>
            </a:r>
            <a:r>
              <a:rPr lang="en-US" sz="1400" dirty="0">
                <a:latin typeface="Montserrat" pitchFamily="2" charset="77"/>
              </a:rPr>
              <a:t>under threat, national food security </a:t>
            </a:r>
          </a:p>
          <a:p>
            <a:pPr marL="171450" indent="-171450">
              <a:buFont typeface="Arial" panose="020B0604020202020204" pitchFamily="34" charset="0"/>
              <a:buChar char="•"/>
            </a:pPr>
            <a:r>
              <a:rPr lang="en-AU" sz="1400" b="1" dirty="0">
                <a:latin typeface="Montserrat" pitchFamily="2" charset="77"/>
              </a:rPr>
              <a:t>Net Zero and ESG mandates</a:t>
            </a:r>
            <a:r>
              <a:rPr lang="en-AU" sz="1400" dirty="0">
                <a:latin typeface="Montserrat" pitchFamily="2" charset="77"/>
              </a:rPr>
              <a:t>.</a:t>
            </a:r>
            <a:r>
              <a:rPr lang="en-AU" sz="1400" b="1" dirty="0">
                <a:latin typeface="Montserrat" pitchFamily="2" charset="77"/>
              </a:rPr>
              <a:t> </a:t>
            </a:r>
            <a:r>
              <a:rPr lang="en-AU" sz="1400" dirty="0">
                <a:latin typeface="Montserrat" pitchFamily="2" charset="77"/>
              </a:rPr>
              <a:t>medical waste mismanagement </a:t>
            </a:r>
            <a:endParaRPr lang="en-US" sz="1400" dirty="0">
              <a:latin typeface="Montserrat" pitchFamily="2" charset="77"/>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a:p>
            <a:endParaRPr lang="en-US" dirty="0"/>
          </a:p>
          <a:p>
            <a:pPr algn="l">
              <a:spcBef>
                <a:spcPts val="600"/>
              </a:spcBef>
            </a:pPr>
            <a:r>
              <a:rPr lang="en-GB" dirty="0"/>
              <a:t> </a:t>
            </a:r>
          </a:p>
        </p:txBody>
      </p:sp>
      <p:sp>
        <p:nvSpPr>
          <p:cNvPr id="4" name="Title 3">
            <a:extLst>
              <a:ext uri="{FF2B5EF4-FFF2-40B4-BE49-F238E27FC236}">
                <a16:creationId xmlns:a16="http://schemas.microsoft.com/office/drawing/2014/main" id="{D1801D61-5273-3C8A-6BE1-ECA35C2D07D9}"/>
              </a:ext>
            </a:extLst>
          </p:cNvPr>
          <p:cNvSpPr>
            <a:spLocks noGrp="1"/>
          </p:cNvSpPr>
          <p:nvPr>
            <p:ph type="title"/>
          </p:nvPr>
        </p:nvSpPr>
        <p:spPr>
          <a:xfrm>
            <a:off x="415924" y="666750"/>
            <a:ext cx="9312538" cy="590550"/>
          </a:xfrm>
        </p:spPr>
        <p:txBody>
          <a:bodyPr/>
          <a:lstStyle/>
          <a:p>
            <a:r>
              <a:rPr lang="en-US" dirty="0"/>
              <a:t>Market Drivers</a:t>
            </a:r>
            <a:endParaRPr lang="en-GB" dirty="0"/>
          </a:p>
        </p:txBody>
      </p:sp>
      <p:pic>
        <p:nvPicPr>
          <p:cNvPr id="12" name="Picture 11">
            <a:extLst>
              <a:ext uri="{FF2B5EF4-FFF2-40B4-BE49-F238E27FC236}">
                <a16:creationId xmlns:a16="http://schemas.microsoft.com/office/drawing/2014/main" id="{4D627ACE-240D-0E04-7E6F-ACCA0ABEE213}"/>
              </a:ext>
            </a:extLst>
          </p:cNvPr>
          <p:cNvPicPr>
            <a:picLocks noChangeAspect="1"/>
          </p:cNvPicPr>
          <p:nvPr/>
        </p:nvPicPr>
        <p:blipFill rotWithShape="1">
          <a:blip r:embed="rId2"/>
          <a:srcRect t="39422" b="31711"/>
          <a:stretch/>
        </p:blipFill>
        <p:spPr>
          <a:xfrm>
            <a:off x="0" y="4988102"/>
            <a:ext cx="9906000" cy="1866507"/>
          </a:xfrm>
          <a:prstGeom prst="rect">
            <a:avLst/>
          </a:prstGeom>
          <a:ln>
            <a:noFill/>
          </a:ln>
        </p:spPr>
      </p:pic>
      <p:sp>
        <p:nvSpPr>
          <p:cNvPr id="9" name="TextBox 8">
            <a:extLst>
              <a:ext uri="{FF2B5EF4-FFF2-40B4-BE49-F238E27FC236}">
                <a16:creationId xmlns:a16="http://schemas.microsoft.com/office/drawing/2014/main" id="{A123CFA5-1E10-319F-7DB4-D8B2EE494FC7}"/>
              </a:ext>
            </a:extLst>
          </p:cNvPr>
          <p:cNvSpPr txBox="1"/>
          <p:nvPr/>
        </p:nvSpPr>
        <p:spPr>
          <a:xfrm>
            <a:off x="288235" y="89452"/>
            <a:ext cx="7143749" cy="338554"/>
          </a:xfrm>
          <a:prstGeom prst="rect">
            <a:avLst/>
          </a:prstGeom>
          <a:noFill/>
        </p:spPr>
        <p:txBody>
          <a:bodyPr wrap="square">
            <a:spAutoFit/>
          </a:bodyPr>
          <a:lstStyle/>
          <a:p>
            <a:r>
              <a:rPr lang="en-GB" sz="1600" dirty="0">
                <a:latin typeface="Montserrat SemiBold" pitchFamily="2" charset="0"/>
              </a:rPr>
              <a:t>PYROLYSISE LTD</a:t>
            </a:r>
            <a:endParaRPr lang="en-US" dirty="0"/>
          </a:p>
        </p:txBody>
      </p:sp>
    </p:spTree>
    <p:extLst>
      <p:ext uri="{BB962C8B-B14F-4D97-AF65-F5344CB8AC3E}">
        <p14:creationId xmlns:p14="http://schemas.microsoft.com/office/powerpoint/2010/main" val="2492089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09E370-6055-E20B-21FD-357297A9775A}"/>
              </a:ext>
            </a:extLst>
          </p:cNvPr>
          <p:cNvSpPr>
            <a:spLocks noGrp="1"/>
          </p:cNvSpPr>
          <p:nvPr>
            <p:ph type="body" sz="quarter" idx="11"/>
          </p:nvPr>
        </p:nvSpPr>
        <p:spPr>
          <a:xfrm>
            <a:off x="4835047" y="2104373"/>
            <a:ext cx="5070953" cy="3006246"/>
          </a:xfrm>
        </p:spPr>
        <p:txBody>
          <a:bodyPr/>
          <a:lstStyle/>
          <a:p>
            <a:pPr>
              <a:lnSpc>
                <a:spcPct val="107000"/>
              </a:lnSpc>
            </a:pPr>
            <a:r>
              <a:rPr lang="en-US" dirty="0">
                <a:latin typeface="Montserrat SemiBold" pitchFamily="2" charset="0"/>
              </a:rPr>
              <a:t>Why Now?</a:t>
            </a:r>
          </a:p>
          <a:p>
            <a:pPr marL="171450" indent="-171450">
              <a:lnSpc>
                <a:spcPct val="107000"/>
              </a:lnSpc>
              <a:buFont typeface="Arial" panose="020B0604020202020204" pitchFamily="34" charset="0"/>
              <a:buChar char="•"/>
            </a:pPr>
            <a:r>
              <a:rPr lang="en-US" dirty="0"/>
              <a:t>Proven at scale in South America.</a:t>
            </a:r>
          </a:p>
          <a:p>
            <a:pPr marL="171450" indent="-171450">
              <a:lnSpc>
                <a:spcPct val="107000"/>
              </a:lnSpc>
              <a:buFont typeface="Arial" panose="020B0604020202020204" pitchFamily="34" charset="0"/>
              <a:buChar char="•"/>
            </a:pPr>
            <a:r>
              <a:rPr lang="en-US" dirty="0"/>
              <a:t>Exclusive UK rights via manufacturing partners.</a:t>
            </a:r>
          </a:p>
          <a:p>
            <a:pPr marL="171450" indent="-171450">
              <a:lnSpc>
                <a:spcPct val="107000"/>
              </a:lnSpc>
              <a:buFont typeface="Arial" panose="020B0604020202020204" pitchFamily="34" charset="0"/>
              <a:buChar char="•"/>
            </a:pPr>
            <a:r>
              <a:rPr lang="en-US" dirty="0"/>
              <a:t>Independent validation by Stopford’s Engineering.</a:t>
            </a:r>
          </a:p>
          <a:p>
            <a:pPr marL="171450" indent="-171450">
              <a:lnSpc>
                <a:spcPct val="107000"/>
              </a:lnSpc>
              <a:buFont typeface="Arial" panose="020B0604020202020204" pitchFamily="34" charset="0"/>
              <a:buChar char="•"/>
            </a:pPr>
            <a:r>
              <a:rPr lang="en-US" dirty="0"/>
              <a:t>Housing shortage rising population </a:t>
            </a:r>
          </a:p>
          <a:p>
            <a:pPr marL="171450" indent="-171450">
              <a:lnSpc>
                <a:spcPct val="107000"/>
              </a:lnSpc>
              <a:buFont typeface="Arial" panose="020B0604020202020204" pitchFamily="34" charset="0"/>
              <a:buChar char="•"/>
            </a:pPr>
            <a:r>
              <a:rPr lang="en-AU" dirty="0"/>
              <a:t>green belt reform on Government’s immediate growth agenda </a:t>
            </a:r>
            <a:endParaRPr lang="en-US" dirty="0"/>
          </a:p>
          <a:p>
            <a:pPr marL="171450" indent="-171450">
              <a:buFont typeface="Arial" panose="020B0604020202020204" pitchFamily="34" charset="0"/>
              <a:buChar char="•"/>
            </a:pPr>
            <a:r>
              <a:rPr lang="en-AU" dirty="0"/>
              <a:t>Resilient Market Position: Broad offtake markets: energy, fertiliser, fuels, carbon credits, REEs, land reclamation</a:t>
            </a:r>
          </a:p>
          <a:p>
            <a:pPr marL="171450" indent="-171450">
              <a:lnSpc>
                <a:spcPct val="107000"/>
              </a:lnSpc>
              <a:buFont typeface="Arial" panose="020B0604020202020204" pitchFamily="34" charset="0"/>
              <a:buChar char="•"/>
            </a:pPr>
            <a:r>
              <a:rPr lang="en-US" dirty="0"/>
              <a:t>Medical waste emerging market </a:t>
            </a:r>
          </a:p>
          <a:p>
            <a:r>
              <a:rPr lang="en-AU" dirty="0"/>
              <a:t>•</a:t>
            </a:r>
            <a:endParaRPr lang="en-US" dirty="0"/>
          </a:p>
        </p:txBody>
      </p:sp>
      <p:sp>
        <p:nvSpPr>
          <p:cNvPr id="6" name="Text Placeholder 5">
            <a:extLst>
              <a:ext uri="{FF2B5EF4-FFF2-40B4-BE49-F238E27FC236}">
                <a16:creationId xmlns:a16="http://schemas.microsoft.com/office/drawing/2014/main" id="{B6BB3E0F-5057-2DC1-BB03-D6DDDBAC278A}"/>
              </a:ext>
            </a:extLst>
          </p:cNvPr>
          <p:cNvSpPr>
            <a:spLocks noGrp="1"/>
          </p:cNvSpPr>
          <p:nvPr>
            <p:ph type="body" sz="quarter" idx="12"/>
          </p:nvPr>
        </p:nvSpPr>
        <p:spPr>
          <a:xfrm>
            <a:off x="195164" y="1533526"/>
            <a:ext cx="4537075" cy="3577093"/>
          </a:xfrm>
        </p:spPr>
        <p:txBody>
          <a:bodyPr/>
          <a:lstStyle/>
          <a:p>
            <a:r>
              <a:rPr lang="en-US" dirty="0"/>
              <a:t>GreenMine’s WCPs apply advanced pyrolysis to waste, transforming liabilities into valuable outputs.</a:t>
            </a:r>
          </a:p>
          <a:p>
            <a:pPr>
              <a:lnSpc>
                <a:spcPct val="107000"/>
              </a:lnSpc>
            </a:pPr>
            <a:r>
              <a:rPr lang="en-GB" dirty="0">
                <a:latin typeface="Montserrat SemiBold" pitchFamily="2" charset="0"/>
              </a:rPr>
              <a:t>Outputs: </a:t>
            </a:r>
          </a:p>
          <a:p>
            <a:pPr marL="171450" indent="-171450">
              <a:lnSpc>
                <a:spcPct val="107000"/>
              </a:lnSpc>
              <a:buFont typeface="Arial" panose="020B0604020202020204" pitchFamily="34" charset="0"/>
              <a:buChar char="•"/>
            </a:pPr>
            <a:r>
              <a:rPr lang="en-US" dirty="0"/>
              <a:t>Cut greenhouse gases.</a:t>
            </a:r>
          </a:p>
          <a:p>
            <a:pPr marL="171450" indent="-171450">
              <a:lnSpc>
                <a:spcPct val="107000"/>
              </a:lnSpc>
              <a:buFont typeface="Arial" panose="020B0604020202020204" pitchFamily="34" charset="0"/>
              <a:buChar char="•"/>
            </a:pPr>
            <a:r>
              <a:rPr lang="en-US" dirty="0"/>
              <a:t>Produce syngas, electricity, bio-oil.</a:t>
            </a:r>
          </a:p>
          <a:p>
            <a:pPr marL="171450" indent="-171450">
              <a:lnSpc>
                <a:spcPct val="107000"/>
              </a:lnSpc>
              <a:buFont typeface="Arial" panose="020B0604020202020204" pitchFamily="34" charset="0"/>
              <a:buChar char="•"/>
            </a:pPr>
            <a:r>
              <a:rPr lang="en-US" dirty="0"/>
              <a:t>Generate biochar with certified sequestration.</a:t>
            </a:r>
          </a:p>
          <a:p>
            <a:pPr marL="171450" indent="-171450">
              <a:lnSpc>
                <a:spcPct val="107000"/>
              </a:lnSpc>
              <a:buFont typeface="Arial" panose="020B0604020202020204" pitchFamily="34" charset="0"/>
              <a:buChar char="•"/>
            </a:pPr>
            <a:r>
              <a:rPr lang="en-US" dirty="0"/>
              <a:t>Unlock carbon credits.</a:t>
            </a:r>
          </a:p>
          <a:p>
            <a:pPr marL="171450" indent="-171450">
              <a:lnSpc>
                <a:spcPct val="107000"/>
              </a:lnSpc>
              <a:buFont typeface="Arial" panose="020B0604020202020204" pitchFamily="34" charset="0"/>
              <a:buChar char="•"/>
            </a:pPr>
            <a:r>
              <a:rPr lang="en-US" dirty="0"/>
              <a:t>Reclaim valuable land and repurpose</a:t>
            </a:r>
          </a:p>
          <a:p>
            <a:pPr marL="171450" indent="-171450">
              <a:lnSpc>
                <a:spcPct val="107000"/>
              </a:lnSpc>
              <a:buFont typeface="Arial" panose="020B0604020202020204" pitchFamily="34" charset="0"/>
              <a:buChar char="•"/>
            </a:pPr>
            <a:r>
              <a:rPr lang="en-US" dirty="0"/>
              <a:t>Recover REEs and minerals.</a:t>
            </a:r>
            <a:r>
              <a:rPr lang="en-AU" dirty="0"/>
              <a:t> </a:t>
            </a:r>
          </a:p>
          <a:p>
            <a:pPr marL="171450" indent="-171450">
              <a:lnSpc>
                <a:spcPct val="107000"/>
              </a:lnSpc>
              <a:buFont typeface="Arial" panose="020B0604020202020204" pitchFamily="34" charset="0"/>
              <a:buChar char="•"/>
            </a:pPr>
            <a:r>
              <a:rPr lang="en-AU" dirty="0"/>
              <a:t>Energy security</a:t>
            </a:r>
          </a:p>
          <a:p>
            <a:pPr marL="171450" indent="-171450">
              <a:lnSpc>
                <a:spcPct val="107000"/>
              </a:lnSpc>
              <a:buFont typeface="Arial" panose="020B0604020202020204" pitchFamily="34" charset="0"/>
              <a:buChar char="•"/>
            </a:pPr>
            <a:endParaRPr lang="en-GB" dirty="0"/>
          </a:p>
        </p:txBody>
      </p:sp>
      <p:sp>
        <p:nvSpPr>
          <p:cNvPr id="4" name="Title 3">
            <a:extLst>
              <a:ext uri="{FF2B5EF4-FFF2-40B4-BE49-F238E27FC236}">
                <a16:creationId xmlns:a16="http://schemas.microsoft.com/office/drawing/2014/main" id="{B82461FC-91D3-0B9C-729E-80B3ECB46BE3}"/>
              </a:ext>
            </a:extLst>
          </p:cNvPr>
          <p:cNvSpPr>
            <a:spLocks noGrp="1"/>
          </p:cNvSpPr>
          <p:nvPr>
            <p:ph type="title"/>
          </p:nvPr>
        </p:nvSpPr>
        <p:spPr>
          <a:xfrm>
            <a:off x="415924" y="816123"/>
            <a:ext cx="9074151" cy="418909"/>
          </a:xfrm>
        </p:spPr>
        <p:txBody>
          <a:bodyPr/>
          <a:lstStyle/>
          <a:p>
            <a:r>
              <a:rPr lang="en-US" dirty="0"/>
              <a:t>Our Solution: GreenMine Technology</a:t>
            </a:r>
            <a:endParaRPr lang="en-GB" dirty="0"/>
          </a:p>
        </p:txBody>
      </p:sp>
      <p:pic>
        <p:nvPicPr>
          <p:cNvPr id="10" name="Picture 9">
            <a:extLst>
              <a:ext uri="{FF2B5EF4-FFF2-40B4-BE49-F238E27FC236}">
                <a16:creationId xmlns:a16="http://schemas.microsoft.com/office/drawing/2014/main" id="{89F4BF4D-6586-14F2-8945-625415AD5E80}"/>
              </a:ext>
            </a:extLst>
          </p:cNvPr>
          <p:cNvPicPr>
            <a:picLocks noChangeAspect="1"/>
          </p:cNvPicPr>
          <p:nvPr/>
        </p:nvPicPr>
        <p:blipFill>
          <a:blip r:embed="rId2"/>
          <a:stretch>
            <a:fillRect/>
          </a:stretch>
        </p:blipFill>
        <p:spPr>
          <a:xfrm>
            <a:off x="0" y="5236323"/>
            <a:ext cx="9900762" cy="1621677"/>
          </a:xfrm>
          <a:prstGeom prst="rect">
            <a:avLst/>
          </a:prstGeom>
          <a:ln>
            <a:noFill/>
          </a:ln>
        </p:spPr>
      </p:pic>
    </p:spTree>
    <p:extLst>
      <p:ext uri="{BB962C8B-B14F-4D97-AF65-F5344CB8AC3E}">
        <p14:creationId xmlns:p14="http://schemas.microsoft.com/office/powerpoint/2010/main" val="3594517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D3B59"/>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A473E01-3C01-8A1B-1281-47706D1DE7E9}"/>
              </a:ext>
            </a:extLst>
          </p:cNvPr>
          <p:cNvSpPr>
            <a:spLocks noGrp="1"/>
          </p:cNvSpPr>
          <p:nvPr>
            <p:ph type="body" sz="quarter" idx="10"/>
          </p:nvPr>
        </p:nvSpPr>
        <p:spPr>
          <a:xfrm>
            <a:off x="4250864" y="232808"/>
            <a:ext cx="5339310" cy="6615797"/>
          </a:xfrm>
        </p:spPr>
        <p:txBody>
          <a:bodyPr tIns="0"/>
          <a:lstStyle/>
          <a:p>
            <a:r>
              <a:rPr lang="en-AU" b="1" dirty="0"/>
              <a:t>Proven &amp; Certified</a:t>
            </a:r>
            <a:endParaRPr lang="en-AU" dirty="0"/>
          </a:p>
          <a:p>
            <a:r>
              <a:rPr lang="en-AU" dirty="0"/>
              <a:t>• Two EU-certified technologies</a:t>
            </a:r>
          </a:p>
          <a:p>
            <a:r>
              <a:rPr lang="en-AU" dirty="0"/>
              <a:t>• 8+ years operational track record</a:t>
            </a:r>
          </a:p>
          <a:p>
            <a:r>
              <a:rPr lang="en-AU" dirty="0"/>
              <a:t>• TRL 9 validation, 8,400 hours testing</a:t>
            </a:r>
          </a:p>
          <a:p>
            <a:r>
              <a:rPr lang="en-AU" b="1" dirty="0"/>
              <a:t>Independently Verified</a:t>
            </a:r>
            <a:endParaRPr lang="en-AU" dirty="0"/>
          </a:p>
          <a:p>
            <a:r>
              <a:rPr lang="en-AU" dirty="0"/>
              <a:t>• UK compliance confirmed by Stopford Consultancy</a:t>
            </a:r>
          </a:p>
          <a:p>
            <a:pPr marL="171450" indent="-171450">
              <a:lnSpc>
                <a:spcPct val="107000"/>
              </a:lnSpc>
              <a:buFont typeface="Arial" panose="020B0604020202020204" pitchFamily="34" charset="0"/>
              <a:buChar char="•"/>
            </a:pPr>
            <a:r>
              <a:rPr lang="en-AU" dirty="0"/>
              <a:t>Independent Eurofins testing confirms NOx and dioxin/furan emissions from our 1200 °C reactors are over 100× cleaner than EU/UK limits, validating true zero-toxic operation.</a:t>
            </a:r>
            <a:endParaRPr lang="en-US" dirty="0"/>
          </a:p>
          <a:p>
            <a:r>
              <a:rPr lang="en-US" dirty="0">
                <a:latin typeface="Montserrat SemiBold" pitchFamily="2" charset="0"/>
              </a:rPr>
              <a:t>Industrial waste site throughput:</a:t>
            </a:r>
          </a:p>
          <a:p>
            <a:r>
              <a:rPr lang="en-US" dirty="0"/>
              <a:t>3 t/h </a:t>
            </a:r>
            <a:r>
              <a:rPr lang="en-AU" dirty="0"/>
              <a:t>SWIPs — a lighter regulatory route with faster,  local authority permitting and lower planning resistance.”</a:t>
            </a:r>
          </a:p>
          <a:p>
            <a:r>
              <a:rPr lang="en-US" dirty="0">
                <a:latin typeface="Montserrat SemiBold" pitchFamily="2" charset="0"/>
              </a:rPr>
              <a:t>Superior Performance:</a:t>
            </a:r>
          </a:p>
          <a:p>
            <a:pPr marL="171450" indent="-171450">
              <a:buFont typeface="Arial" panose="020B0604020202020204" pitchFamily="34" charset="0"/>
              <a:buChar char="•"/>
            </a:pPr>
            <a:r>
              <a:rPr lang="en-US" dirty="0"/>
              <a:t>Processes unsegregated municipal waste.</a:t>
            </a:r>
          </a:p>
          <a:p>
            <a:pPr marL="171450" indent="-171450">
              <a:buFont typeface="Arial" panose="020B0604020202020204" pitchFamily="34" charset="0"/>
              <a:buChar char="•"/>
            </a:pPr>
            <a:r>
              <a:rPr lang="en-US" dirty="0"/>
              <a:t>Meets Medical waste criteria, 1200c </a:t>
            </a:r>
          </a:p>
          <a:p>
            <a:r>
              <a:rPr lang="en-AU" b="1" dirty="0"/>
              <a:t>Deployable &amp; Scalable</a:t>
            </a:r>
            <a:endParaRPr lang="en-AU" dirty="0"/>
          </a:p>
          <a:p>
            <a:r>
              <a:rPr lang="en-AU" dirty="0"/>
              <a:t>• 5t/h units, &lt;1,000 sqm footprint</a:t>
            </a:r>
          </a:p>
          <a:p>
            <a:r>
              <a:rPr lang="en-AU" dirty="0"/>
              <a:t>• Commissioned in under 6 months</a:t>
            </a:r>
          </a:p>
          <a:p>
            <a:r>
              <a:rPr lang="en-AU" dirty="0"/>
              <a:t>• Modular: 500kg/h → 20t/h capacity</a:t>
            </a:r>
          </a:p>
        </p:txBody>
      </p:sp>
      <p:sp>
        <p:nvSpPr>
          <p:cNvPr id="2" name="Title 1">
            <a:extLst>
              <a:ext uri="{FF2B5EF4-FFF2-40B4-BE49-F238E27FC236}">
                <a16:creationId xmlns:a16="http://schemas.microsoft.com/office/drawing/2014/main" id="{506A38CF-8529-5E0E-9B45-F92A82958F9B}"/>
              </a:ext>
            </a:extLst>
          </p:cNvPr>
          <p:cNvSpPr>
            <a:spLocks noGrp="1"/>
          </p:cNvSpPr>
          <p:nvPr>
            <p:ph type="title"/>
          </p:nvPr>
        </p:nvSpPr>
        <p:spPr>
          <a:xfrm>
            <a:off x="303300" y="811069"/>
            <a:ext cx="9096906" cy="338554"/>
          </a:xfrm>
        </p:spPr>
        <p:txBody>
          <a:bodyPr vert="horz" lIns="74295" tIns="37148" rIns="74295" bIns="37148" rtlCol="0" anchor="ctr">
            <a:noAutofit/>
          </a:bodyPr>
          <a:lstStyle/>
          <a:p>
            <a:r>
              <a:rPr lang="en-US" dirty="0"/>
              <a:t>Technology </a:t>
            </a:r>
            <a:br>
              <a:rPr lang="en-US" dirty="0"/>
            </a:br>
            <a:r>
              <a:rPr lang="en-US" dirty="0"/>
              <a:t>Validation</a:t>
            </a:r>
          </a:p>
        </p:txBody>
      </p:sp>
      <p:pic>
        <p:nvPicPr>
          <p:cNvPr id="4" name="Content Placeholder 3" descr="A green pipes with blue pipes&#10;&#10;Description automatically generated with medium confidence">
            <a:extLst>
              <a:ext uri="{FF2B5EF4-FFF2-40B4-BE49-F238E27FC236}">
                <a16:creationId xmlns:a16="http://schemas.microsoft.com/office/drawing/2014/main" id="{F621C64A-CFBF-8FE0-0084-4B0D76F10EBA}"/>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2362" t="3482" r="6458" b="23473"/>
          <a:stretch/>
        </p:blipFill>
        <p:spPr>
          <a:xfrm>
            <a:off x="5200" y="1987518"/>
            <a:ext cx="3879970" cy="4637674"/>
          </a:xfrm>
          <a:prstGeom prst="rect">
            <a:avLst/>
          </a:prstGeom>
          <a:ln>
            <a:solidFill>
              <a:schemeClr val="bg1"/>
            </a:solidFill>
          </a:ln>
        </p:spPr>
      </p:pic>
      <p:sp>
        <p:nvSpPr>
          <p:cNvPr id="5" name="TextBox 4">
            <a:extLst>
              <a:ext uri="{FF2B5EF4-FFF2-40B4-BE49-F238E27FC236}">
                <a16:creationId xmlns:a16="http://schemas.microsoft.com/office/drawing/2014/main" id="{F83C5121-91D8-0D50-AF89-385BEC52348C}"/>
              </a:ext>
            </a:extLst>
          </p:cNvPr>
          <p:cNvSpPr txBox="1"/>
          <p:nvPr/>
        </p:nvSpPr>
        <p:spPr>
          <a:xfrm>
            <a:off x="248478" y="232808"/>
            <a:ext cx="7181022" cy="338554"/>
          </a:xfrm>
          <a:prstGeom prst="rect">
            <a:avLst/>
          </a:prstGeom>
          <a:noFill/>
        </p:spPr>
        <p:txBody>
          <a:bodyPr wrap="square">
            <a:spAutoFit/>
          </a:bodyPr>
          <a:lstStyle/>
          <a:p>
            <a:r>
              <a:rPr lang="en-GB" sz="1600" dirty="0">
                <a:latin typeface="Montserrat SemiBold" pitchFamily="2" charset="0"/>
              </a:rPr>
              <a:t>PYROLYSISE LTD</a:t>
            </a:r>
            <a:endParaRPr lang="en-US" dirty="0"/>
          </a:p>
        </p:txBody>
      </p:sp>
    </p:spTree>
    <p:extLst>
      <p:ext uri="{BB962C8B-B14F-4D97-AF65-F5344CB8AC3E}">
        <p14:creationId xmlns:p14="http://schemas.microsoft.com/office/powerpoint/2010/main" val="1260751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EDCCCE-DE48-EF94-0B4F-D888FB034394}"/>
              </a:ext>
            </a:extLst>
          </p:cNvPr>
          <p:cNvSpPr>
            <a:spLocks noGrp="1"/>
          </p:cNvSpPr>
          <p:nvPr>
            <p:ph type="body" sz="quarter" idx="10"/>
          </p:nvPr>
        </p:nvSpPr>
        <p:spPr>
          <a:xfrm>
            <a:off x="237996" y="1075551"/>
            <a:ext cx="9252079" cy="5563244"/>
          </a:xfrm>
        </p:spPr>
        <p:txBody>
          <a:bodyPr/>
          <a:lstStyle/>
          <a:p>
            <a:r>
              <a:rPr lang="en-AU" dirty="0" err="1"/>
              <a:t>GreenMine</a:t>
            </a:r>
            <a:r>
              <a:rPr lang="en-AU" dirty="0"/>
              <a:t> brings forward </a:t>
            </a:r>
            <a:r>
              <a:rPr lang="en-AU" b="1" dirty="0"/>
              <a:t>two complementary pyrolysis technologies</a:t>
            </a:r>
            <a:r>
              <a:rPr lang="en-AU" dirty="0"/>
              <a:t>, both </a:t>
            </a:r>
            <a:r>
              <a:rPr lang="en-AU" b="1" dirty="0"/>
              <a:t>EU certified</a:t>
            </a:r>
            <a:r>
              <a:rPr lang="en-AU" dirty="0"/>
              <a:t> and validated for commercial deployment.</a:t>
            </a:r>
          </a:p>
          <a:p>
            <a:r>
              <a:rPr lang="en-AU" b="1" dirty="0"/>
              <a:t>• Thermal degradation pyrolysis</a:t>
            </a:r>
            <a:endParaRPr lang="en-AU" dirty="0"/>
          </a:p>
          <a:p>
            <a:r>
              <a:rPr lang="en-AU" dirty="0"/>
              <a:t>• Successfully operating for </a:t>
            </a:r>
            <a:r>
              <a:rPr lang="en-AU" b="1" dirty="0"/>
              <a:t>over 8 years</a:t>
            </a:r>
            <a:r>
              <a:rPr lang="en-AU" dirty="0"/>
              <a:t>.</a:t>
            </a:r>
          </a:p>
          <a:p>
            <a:r>
              <a:rPr lang="en-AU" dirty="0"/>
              <a:t>• Originally designed for </a:t>
            </a:r>
            <a:r>
              <a:rPr lang="en-AU" b="1" dirty="0"/>
              <a:t>900°C</a:t>
            </a:r>
            <a:r>
              <a:rPr lang="en-AU" dirty="0"/>
              <a:t>, upgradeable to </a:t>
            </a:r>
            <a:r>
              <a:rPr lang="en-AU" b="1" dirty="0"/>
              <a:t>1200°C</a:t>
            </a:r>
            <a:r>
              <a:rPr lang="en-AU" dirty="0"/>
              <a:t>.</a:t>
            </a:r>
          </a:p>
          <a:p>
            <a:r>
              <a:rPr lang="en-AU" dirty="0"/>
              <a:t>• Fully modular, with capacity ranging from </a:t>
            </a:r>
            <a:r>
              <a:rPr lang="en-AU" b="1" dirty="0"/>
              <a:t>500 kg per hour to 20 tonnes per hour</a:t>
            </a:r>
            <a:r>
              <a:rPr lang="en-AU" dirty="0"/>
              <a:t> per unit.</a:t>
            </a:r>
          </a:p>
          <a:p>
            <a:r>
              <a:rPr lang="en-AU" dirty="0"/>
              <a:t>• Proven continuous operation with a track record of environmental compliance.</a:t>
            </a:r>
          </a:p>
          <a:p>
            <a:r>
              <a:rPr lang="en-AU" b="1" dirty="0"/>
              <a:t>• Gasification Pyrolysis </a:t>
            </a:r>
            <a:endParaRPr lang="en-AU" dirty="0"/>
          </a:p>
          <a:p>
            <a:r>
              <a:rPr lang="en-AU" dirty="0"/>
              <a:t>• Completed </a:t>
            </a:r>
            <a:r>
              <a:rPr lang="en-AU" b="1" dirty="0"/>
              <a:t>8,400 hours of independent testing</a:t>
            </a:r>
            <a:r>
              <a:rPr lang="en-AU" dirty="0"/>
              <a:t>.</a:t>
            </a:r>
          </a:p>
          <a:p>
            <a:r>
              <a:rPr lang="en-AU" dirty="0"/>
              <a:t>• Validated at </a:t>
            </a:r>
            <a:r>
              <a:rPr lang="en-AU" b="1" dirty="0"/>
              <a:t>Technology Readiness Level 9</a:t>
            </a:r>
            <a:r>
              <a:rPr lang="en-AU" dirty="0"/>
              <a:t> — deployment-ready.</a:t>
            </a:r>
          </a:p>
          <a:p>
            <a:r>
              <a:rPr lang="en-AU" dirty="0"/>
              <a:t>• Designed to operate at </a:t>
            </a:r>
            <a:r>
              <a:rPr lang="en-AU" b="1" dirty="0"/>
              <a:t>1200°C</a:t>
            </a:r>
            <a:r>
              <a:rPr lang="en-AU" dirty="0"/>
              <a:t>, suitable for </a:t>
            </a:r>
            <a:r>
              <a:rPr lang="en-AU" b="1" dirty="0"/>
              <a:t>medical waste</a:t>
            </a:r>
            <a:r>
              <a:rPr lang="en-AU" dirty="0"/>
              <a:t> and other high-contaminant streams.</a:t>
            </a:r>
          </a:p>
          <a:p>
            <a:r>
              <a:rPr lang="en-AU" dirty="0"/>
              <a:t>• Capacity of </a:t>
            </a:r>
            <a:r>
              <a:rPr lang="en-AU" b="1" dirty="0"/>
              <a:t>3 tonnes per hour</a:t>
            </a:r>
            <a:r>
              <a:rPr lang="en-AU" dirty="0"/>
              <a:t>, ideal for UK industrial applications.</a:t>
            </a:r>
          </a:p>
          <a:p>
            <a:r>
              <a:rPr lang="en-AU" dirty="0"/>
              <a:t>Both systems are effectively </a:t>
            </a:r>
            <a:r>
              <a:rPr lang="en-AU" b="1" dirty="0"/>
              <a:t>emissions-free</a:t>
            </a:r>
            <a:r>
              <a:rPr lang="en-AU" dirty="0"/>
              <a:t>. </a:t>
            </a:r>
          </a:p>
          <a:p>
            <a:r>
              <a:rPr lang="en-AU" dirty="0"/>
              <a:t>Independent Eurofins testing confirms over 100× cleaner than EU/UK limits, validating true zero-toxic operation.</a:t>
            </a:r>
            <a:endParaRPr lang="en-US" dirty="0"/>
          </a:p>
          <a:p>
            <a:r>
              <a:rPr lang="en-AU" dirty="0"/>
              <a:t>They process </a:t>
            </a:r>
            <a:r>
              <a:rPr lang="en-AU" b="1" dirty="0"/>
              <a:t>unsegregated municipal waste </a:t>
            </a:r>
            <a:r>
              <a:rPr lang="en-AU" dirty="0"/>
              <a:t>Each plant is </a:t>
            </a:r>
            <a:r>
              <a:rPr lang="en-AU" b="1" dirty="0"/>
              <a:t>self-sustaining</a:t>
            </a:r>
            <a:r>
              <a:rPr lang="en-AU" dirty="0"/>
              <a:t>, using just 10% of its own bio-coal to power continuous operation, while generating multiple outputs</a:t>
            </a:r>
          </a:p>
          <a:p>
            <a:r>
              <a:rPr lang="en-AU" dirty="0"/>
              <a:t>With a </a:t>
            </a:r>
            <a:r>
              <a:rPr lang="en-AU" b="1" dirty="0"/>
              <a:t>compact footprint (&lt;1,000 sqm)</a:t>
            </a:r>
            <a:r>
              <a:rPr lang="en-AU" dirty="0"/>
              <a:t> and commissioning time of </a:t>
            </a:r>
            <a:r>
              <a:rPr lang="en-AU" b="1" dirty="0"/>
              <a:t>under six months</a:t>
            </a:r>
            <a:r>
              <a:rPr lang="en-AU" dirty="0"/>
              <a:t>, the WCP is highly deployable across industrial and landfill reclamation sites.</a:t>
            </a:r>
          </a:p>
          <a:p>
            <a:endParaRPr lang="en-US" dirty="0"/>
          </a:p>
        </p:txBody>
      </p:sp>
      <p:sp>
        <p:nvSpPr>
          <p:cNvPr id="3" name="Title 2">
            <a:extLst>
              <a:ext uri="{FF2B5EF4-FFF2-40B4-BE49-F238E27FC236}">
                <a16:creationId xmlns:a16="http://schemas.microsoft.com/office/drawing/2014/main" id="{A7A8511E-3B9B-2C89-6353-BE73755148EC}"/>
              </a:ext>
            </a:extLst>
          </p:cNvPr>
          <p:cNvSpPr>
            <a:spLocks noGrp="1"/>
          </p:cNvSpPr>
          <p:nvPr>
            <p:ph type="title"/>
          </p:nvPr>
        </p:nvSpPr>
        <p:spPr>
          <a:xfrm>
            <a:off x="237996" y="87682"/>
            <a:ext cx="6851736" cy="1249231"/>
          </a:xfrm>
        </p:spPr>
        <p:txBody>
          <a:bodyPr/>
          <a:lstStyle/>
          <a:p>
            <a:r>
              <a:rPr lang="en-AU" b="1" dirty="0"/>
              <a:t>Our Waste Carbonisation Plant (WCP): Proven, Certified, Ready</a:t>
            </a:r>
            <a:br>
              <a:rPr lang="en-AU" dirty="0"/>
            </a:br>
            <a:endParaRPr lang="en-US" dirty="0"/>
          </a:p>
        </p:txBody>
      </p:sp>
    </p:spTree>
    <p:extLst>
      <p:ext uri="{BB962C8B-B14F-4D97-AF65-F5344CB8AC3E}">
        <p14:creationId xmlns:p14="http://schemas.microsoft.com/office/powerpoint/2010/main" val="3502579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0D8AC2-1A44-1C68-D8BA-43BF125A08A8}"/>
              </a:ext>
            </a:extLst>
          </p:cNvPr>
          <p:cNvSpPr>
            <a:spLocks noGrp="1"/>
          </p:cNvSpPr>
          <p:nvPr>
            <p:ph type="body" sz="quarter" idx="10"/>
          </p:nvPr>
        </p:nvSpPr>
        <p:spPr>
          <a:xfrm>
            <a:off x="501040" y="1427967"/>
            <a:ext cx="8947807" cy="8019549"/>
          </a:xfrm>
        </p:spPr>
        <p:txBody>
          <a:bodyPr/>
          <a:lstStyle/>
          <a:p>
            <a:endParaRPr lang="en-US" sz="1400" b="1" dirty="0"/>
          </a:p>
          <a:p>
            <a:r>
              <a:rPr lang="en-US" sz="1400" dirty="0"/>
              <a:t>Our pivot will transform Pyrolysise from a standalone project developer into a platform company anchored by the acquisition of a profitable c. £40m Waste Management Business (WMB), giving us asset-backed EBITDA, permits, and feedstock security. This strengthens our ability to leverage £15m in convertible debt and accelerates rollout across both industrial and medical waste markets</a:t>
            </a:r>
            <a:endParaRPr lang="en-US" sz="1400" b="1" dirty="0"/>
          </a:p>
          <a:p>
            <a:endParaRPr lang="en-US" sz="1400" b="1" dirty="0"/>
          </a:p>
          <a:p>
            <a:r>
              <a:rPr lang="en-US" sz="1400" b="1" dirty="0"/>
              <a:t>Phase 1 </a:t>
            </a:r>
            <a:r>
              <a:rPr lang="en-US" sz="1400" dirty="0"/>
              <a:t>– Waste Management Business (WMB): Acquisition of a profitable £40 m turnover waste management company delivering 10–15% EBITDA (£4–6m). This provides feedstock security, SWIP permits, and baseline EBITDA for debt leverage.</a:t>
            </a:r>
            <a:br>
              <a:rPr lang="en-US" sz="1400" dirty="0"/>
            </a:br>
            <a:br>
              <a:rPr lang="en-US" sz="1400" dirty="0"/>
            </a:br>
            <a:r>
              <a:rPr lang="en-US" sz="1400" b="1" dirty="0"/>
              <a:t>Phase  2 </a:t>
            </a:r>
            <a:r>
              <a:rPr lang="en-US" sz="1400" dirty="0"/>
              <a:t>– Industrial Waste Sites: Rollout of waste Carbonisation plants across six industrial waste sites within 19 months. Each plant generates ~£5.8 m gross EBITDA, of £ 4.5 adding ~£27m+ to earnings. Medical waste capability at 1,200°C provides compliance and premium pricing resilience.</a:t>
            </a:r>
            <a:br>
              <a:rPr lang="en-US" sz="1400" dirty="0"/>
            </a:br>
            <a:br>
              <a:rPr lang="en-US" sz="1400" dirty="0"/>
            </a:br>
            <a:r>
              <a:rPr lang="en-US" sz="1400" b="1" dirty="0"/>
              <a:t>Phase  3 </a:t>
            </a:r>
            <a:r>
              <a:rPr lang="en-US" sz="1400" dirty="0"/>
              <a:t>– Landfill Reclamation, REE Recovery, and Housing Development: Capped landfill sites represent unique opportunities for redevelopment into housing and land banks while enabling recovery of rare earth elements (REEs). This unlocks future carbon credits, ESG gains, and significant land value appreciation.</a:t>
            </a:r>
            <a:endParaRPr lang="en-AU" sz="1400" dirty="0"/>
          </a:p>
          <a:p>
            <a:endParaRPr lang="en-US" dirty="0"/>
          </a:p>
        </p:txBody>
      </p:sp>
      <p:sp>
        <p:nvSpPr>
          <p:cNvPr id="3" name="Title 2">
            <a:extLst>
              <a:ext uri="{FF2B5EF4-FFF2-40B4-BE49-F238E27FC236}">
                <a16:creationId xmlns:a16="http://schemas.microsoft.com/office/drawing/2014/main" id="{999D6F77-1309-EA70-D417-C5DCD0898053}"/>
              </a:ext>
            </a:extLst>
          </p:cNvPr>
          <p:cNvSpPr>
            <a:spLocks noGrp="1"/>
          </p:cNvSpPr>
          <p:nvPr>
            <p:ph type="title"/>
          </p:nvPr>
        </p:nvSpPr>
        <p:spPr>
          <a:xfrm>
            <a:off x="501040" y="1615858"/>
            <a:ext cx="8947807" cy="109362"/>
          </a:xfrm>
        </p:spPr>
        <p:txBody>
          <a:bodyPr/>
          <a:lstStyle/>
          <a:p>
            <a:r>
              <a:rPr lang="en-US" b="1" dirty="0"/>
              <a:t>Asset Acquisition Three-Step Strategic Roadmap</a:t>
            </a:r>
            <a:br>
              <a:rPr lang="en-AU" b="1" dirty="0"/>
            </a:br>
            <a:br>
              <a:rPr lang="en-AU" dirty="0"/>
            </a:br>
            <a:br>
              <a:rPr lang="en-AU" b="1" dirty="0"/>
            </a:br>
            <a:endParaRPr lang="en-US" dirty="0"/>
          </a:p>
        </p:txBody>
      </p:sp>
    </p:spTree>
    <p:extLst>
      <p:ext uri="{BB962C8B-B14F-4D97-AF65-F5344CB8AC3E}">
        <p14:creationId xmlns:p14="http://schemas.microsoft.com/office/powerpoint/2010/main" val="4093077347"/>
      </p:ext>
    </p:extLst>
  </p:cSld>
  <p:clrMapOvr>
    <a:masterClrMapping/>
  </p:clrMapOvr>
</p:sld>
</file>

<file path=ppt/theme/theme1.xml><?xml version="1.0" encoding="utf-8"?>
<a:theme xmlns:a="http://schemas.openxmlformats.org/drawingml/2006/main" name="ACE template">
  <a:themeElements>
    <a:clrScheme name="Pyrolysise">
      <a:dk1>
        <a:srgbClr val="50555A"/>
      </a:dk1>
      <a:lt1>
        <a:sysClr val="window" lastClr="FFFFFF"/>
      </a:lt1>
      <a:dk2>
        <a:srgbClr val="44546A"/>
      </a:dk2>
      <a:lt2>
        <a:srgbClr val="E7E6E6"/>
      </a:lt2>
      <a:accent1>
        <a:srgbClr val="33AE81"/>
      </a:accent1>
      <a:accent2>
        <a:srgbClr val="F8F567"/>
      </a:accent2>
      <a:accent3>
        <a:srgbClr val="CC664D"/>
      </a:accent3>
      <a:accent4>
        <a:srgbClr val="95C8F0"/>
      </a:accent4>
      <a:accent5>
        <a:srgbClr val="55608E"/>
      </a:accent5>
      <a:accent6>
        <a:srgbClr val="92D050"/>
      </a:accent6>
      <a:hlink>
        <a:srgbClr val="33AE81"/>
      </a:hlink>
      <a:folHlink>
        <a:srgbClr val="9A64A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ACE template" id="{F9128BEB-EB04-471D-83D3-254DA672DEFF}" vid="{85F077A8-E22D-4EC1-B158-6D9A1734295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9988E0DB85B9D4C8925887F74682D06" ma:contentTypeVersion="15" ma:contentTypeDescription="Create a new document." ma:contentTypeScope="" ma:versionID="5b445fa014508daa1847bf4d9ca0742c">
  <xsd:schema xmlns:xsd="http://www.w3.org/2001/XMLSchema" xmlns:xs="http://www.w3.org/2001/XMLSchema" xmlns:p="http://schemas.microsoft.com/office/2006/metadata/properties" xmlns:ns2="712411b5-c1de-4144-a4ed-776cc681c947" xmlns:ns3="0352c6ba-9ace-4da2-8ae9-85a56f3dcabc" targetNamespace="http://schemas.microsoft.com/office/2006/metadata/properties" ma:root="true" ma:fieldsID="56c93918ee8bd2db3fb45938e5c40f0c" ns2:_="" ns3:_="">
    <xsd:import namespace="712411b5-c1de-4144-a4ed-776cc681c947"/>
    <xsd:import namespace="0352c6ba-9ace-4da2-8ae9-85a56f3dcab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2411b5-c1de-4144-a4ed-776cc681c9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aba98740-616a-488a-88d2-3987fd952e48"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352c6ba-9ace-4da2-8ae9-85a56f3dcabc"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d7bf4ed-5767-41f1-9829-e2425122fd2a}" ma:internalName="TaxCatchAll" ma:showField="CatchAllData" ma:web="0352c6ba-9ace-4da2-8ae9-85a56f3dcabc">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A27B74-0672-4D3D-A5A5-140EBCA7C690}">
  <ds:schemaRefs>
    <ds:schemaRef ds:uri="http://schemas.microsoft.com/sharepoint/v3/contenttype/forms"/>
  </ds:schemaRefs>
</ds:datastoreItem>
</file>

<file path=customXml/itemProps2.xml><?xml version="1.0" encoding="utf-8"?>
<ds:datastoreItem xmlns:ds="http://schemas.openxmlformats.org/officeDocument/2006/customXml" ds:itemID="{0A033840-3C95-4BE1-B269-89CC992A50C8}">
  <ds:schemaRefs>
    <ds:schemaRef ds:uri="0352c6ba-9ace-4da2-8ae9-85a56f3dcabc"/>
    <ds:schemaRef ds:uri="712411b5-c1de-4144-a4ed-776cc681c94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9128</TotalTime>
  <Words>4071</Words>
  <Application>Microsoft Office PowerPoint</Application>
  <PresentationFormat>A4 Paper (210x297 mm)</PresentationFormat>
  <Paragraphs>529</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Agenda Light</vt:lpstr>
      <vt:lpstr>Arial</vt:lpstr>
      <vt:lpstr>Montsarat</vt:lpstr>
      <vt:lpstr>Montserrat</vt:lpstr>
      <vt:lpstr>Montserrat Medium</vt:lpstr>
      <vt:lpstr>Montserrat SemiBold</vt:lpstr>
      <vt:lpstr>ACE template</vt:lpstr>
      <vt:lpstr>PITCH  DECK</vt:lpstr>
      <vt:lpstr>John Bell, Managing Director</vt:lpstr>
      <vt:lpstr> Landfill is a Triple Threat: Health, Environment, Economy </vt:lpstr>
      <vt:lpstr>Waste: Problem &amp; Opportunity</vt:lpstr>
      <vt:lpstr>Market Drivers</vt:lpstr>
      <vt:lpstr>Our Solution: GreenMine Technology</vt:lpstr>
      <vt:lpstr>Technology  Validation</vt:lpstr>
      <vt:lpstr>Our Waste Carbonisation Plant (WCP): Proven, Certified, Ready </vt:lpstr>
      <vt:lpstr>Asset Acquisition Three-Step Strategic Roadmap   </vt:lpstr>
      <vt:lpstr>PowerPoint Presentation</vt:lpstr>
      <vt:lpstr>PowerPoint Presentation</vt:lpstr>
      <vt:lpstr>PowerPoint Presentation</vt:lpstr>
      <vt:lpstr>Three-Step Strategy Timeline  Phase 1  </vt:lpstr>
      <vt:lpstr>Industrial and Landfill Waste Plan:  </vt:lpstr>
      <vt:lpstr>Phase 2 Industrial Waste Site Roadmap</vt:lpstr>
      <vt:lpstr>Revenue</vt:lpstr>
      <vt:lpstr>Phase 2 financials: Industrial waste site</vt:lpstr>
      <vt:lpstr>Phase 2 Investor Returns</vt:lpstr>
      <vt:lpstr>Sensitivity Analysis (IRR &amp; Returns) </vt:lpstr>
      <vt:lpstr> Expansion Path (Scale Beyond 6 Sites) </vt:lpstr>
      <vt:lpstr>Phase 3: capped landfill site</vt:lpstr>
      <vt:lpstr>Partnerships &amp; Support Network</vt:lpstr>
      <vt:lpstr>Funding Strategy</vt:lpstr>
      <vt:lpstr>Pyrolysise – Investment Positioning </vt:lpstr>
      <vt:lpstr>Management Team</vt:lpstr>
      <vt:lpstr>Independent validation</vt:lpstr>
      <vt:lpstr>Disclaimer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Waste to wealth</dc:title>
  <dc:creator>Paul Vousden</dc:creator>
  <cp:lastModifiedBy>paul dopierala</cp:lastModifiedBy>
  <cp:revision>41</cp:revision>
  <dcterms:created xsi:type="dcterms:W3CDTF">2023-11-15T14:30:41Z</dcterms:created>
  <dcterms:modified xsi:type="dcterms:W3CDTF">2025-09-19T10:53:57Z</dcterms:modified>
</cp:coreProperties>
</file>