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8"/>
  </p:notesMasterIdLst>
  <p:sldIdLst>
    <p:sldId id="256" r:id="rId5"/>
    <p:sldId id="273" r:id="rId6"/>
    <p:sldId id="268" r:id="rId7"/>
    <p:sldId id="262" r:id="rId8"/>
    <p:sldId id="267" r:id="rId9"/>
    <p:sldId id="272" r:id="rId10"/>
    <p:sldId id="270" r:id="rId11"/>
    <p:sldId id="263" r:id="rId12"/>
    <p:sldId id="265" r:id="rId13"/>
    <p:sldId id="271" r:id="rId14"/>
    <p:sldId id="264" r:id="rId15"/>
    <p:sldId id="274" r:id="rId16"/>
    <p:sldId id="27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ne Thola" initials="NT" lastIdx="1" clrIdx="0">
    <p:extLst>
      <p:ext uri="{19B8F6BF-5375-455C-9EA6-DF929625EA0E}">
        <p15:presenceInfo xmlns:p15="http://schemas.microsoft.com/office/powerpoint/2012/main" userId="c5ed97f03322d6e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9D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8" autoAdjust="0"/>
    <p:restoredTop sz="79769" autoAdjust="0"/>
  </p:normalViewPr>
  <p:slideViewPr>
    <p:cSldViewPr snapToGrid="0">
      <p:cViewPr varScale="1">
        <p:scale>
          <a:sx n="67" d="100"/>
          <a:sy n="67" d="100"/>
        </p:scale>
        <p:origin x="432"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Expansion: The benefits of joining a professional organization. Presentation is made by Nadine K. Thola. I am a student at the Liberty University EDU630 class, and this is my Professional Development Presentation Assignment.</a:t>
            </a:r>
          </a:p>
          <a:p>
            <a:endParaRPr lang="en-US" dirty="0"/>
          </a:p>
          <a:p>
            <a:r>
              <a:rPr lang="en-US" dirty="0"/>
              <a:t>I will discuss why teachers should join professional organizations, review the ISTE group, examine four resources, and summarize the ISTE EdTech Conference.</a:t>
            </a:r>
          </a:p>
        </p:txBody>
      </p:sp>
      <p:sp>
        <p:nvSpPr>
          <p:cNvPr id="4" name="Slide Number Placeholder 3"/>
          <p:cNvSpPr>
            <a:spLocks noGrp="1"/>
          </p:cNvSpPr>
          <p:nvPr>
            <p:ph type="sldNum" sz="quarter" idx="5"/>
          </p:nvPr>
        </p:nvSpPr>
        <p:spPr/>
        <p:txBody>
          <a:bodyPr/>
          <a:lstStyle/>
          <a:p>
            <a:fld id="{BF6B3765-1535-41FB-A927-AAD2D1E85382}" type="slidenum">
              <a:rPr lang="en-US" smtClean="0"/>
              <a:t>1</a:t>
            </a:fld>
            <a:endParaRPr lang="en-US" dirty="0"/>
          </a:p>
        </p:txBody>
      </p:sp>
    </p:spTree>
    <p:extLst>
      <p:ext uri="{BB962C8B-B14F-4D97-AF65-F5344CB8AC3E}">
        <p14:creationId xmlns:p14="http://schemas.microsoft.com/office/powerpoint/2010/main" val="435632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Throughout the presentation, the focus has been on ISTE, but as an art teacher, other professional art organizations also have importance to their art field, job, and gift. This slide presents why creative guilds add to teaching and each technology usage.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Collegiate and K-12 art teachers are encouraged to have memberships in local visual art chapters of their choice and promote their artwork in galleries and exhibitions to keep current in their fields. By being a working artist-teacher, more artistic technique and technology exposure translates into better student experiences.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An artist is encouraged to represent her mastered skills and understandings to their students. Art societies provide art teachers with honing their craft, new perspectives, cooperation, and sharing learned concepts and technology.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Here are some guilds and art centers in the area. This list is a tiny sampling of what is available in Washington, D.C., Maryland, and the northern Virginia area.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The Miniature Painters, Sculptors &amp; Gravers Society of Washington, D.C. (MPSGS) (MPSGS, n.d.) promotes miniature art to the public and between artists. MPSGS sponsors an annual international exhibit (which is presented online and at the Strathmore Mansion) with awards, prizes, and scholarships presented. In addition, members’ websites and miniature painting supplies are also available on their 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The Washington Calligraphers Guild (Washington Calligraphers Guild, 2023) is a nonprofit organization for U.S. and international lettering artists to non-calligrapher enthusiasts who appreciate lettering and the book arts. From beginners to professional scribes, the guild nourishes the history of lettering, calligraphy, and typeface design. Members can partake in online workshops, the Annual Postmark Envelope Contest, their Exhibit, Scripsit Publication, and Resources, and be on the list of Freelance Calligraphers for hire. The organization has a Zapf Scholarship Fund and a Facebook group.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The Washington Woodworkers Guild (Washington Woodworkers Guild, 2023) also serves Washington, D.C., Maryland, and Virginia. This club promotes online meetings with guest presentations, archived video demonstrations, a private Facebook group, hands-on workshops, and a woodworking tool evaluation. In addition, they exhibit in partnership with the Creative Council.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The Creative Craft Council (Creative Craft Council, n.d.) is a fine arts guild that hosts the Washington, D.C. area. This umbrella club organization is located in Arlington, VA, with </a:t>
            </a:r>
            <a:r>
              <a:rPr lang="en-US" sz="1800" dirty="0" err="1">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CoOp</a:t>
            </a: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gallery members run. The organization hosts an annual regional craft exhibit and promotes its sisters' guilds.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The Torpedo Factory (Torpedo Factory Art Center, 2023) and Workhouse Arts Centers (Workhouse Art Center, 2022) are historical buildings transformed into working cultural centers. Both hosts studios, galleries, exhibits, workshops, camps, and various art opportunities for their studio artists, associate members, and the public.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BF6B3765-1535-41FB-A927-AAD2D1E85382}" type="slidenum">
              <a:rPr lang="en-US" smtClean="0"/>
              <a:t>10</a:t>
            </a:fld>
            <a:endParaRPr lang="en-US" dirty="0"/>
          </a:p>
        </p:txBody>
      </p:sp>
    </p:spTree>
    <p:extLst>
      <p:ext uri="{BB962C8B-B14F-4D97-AF65-F5344CB8AC3E}">
        <p14:creationId xmlns:p14="http://schemas.microsoft.com/office/powerpoint/2010/main" val="2411657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11</a:t>
            </a:fld>
            <a:endParaRPr lang="en-US" dirty="0"/>
          </a:p>
        </p:txBody>
      </p:sp>
    </p:spTree>
    <p:extLst>
      <p:ext uri="{BB962C8B-B14F-4D97-AF65-F5344CB8AC3E}">
        <p14:creationId xmlns:p14="http://schemas.microsoft.com/office/powerpoint/2010/main" val="1378358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this presentation, the main focus is to present the benefits of the International Society for Technology in Education (ISTE). This organizational network transforms learning and teaching for all educators including teachers, administrators, librarians, coaches, students, and computer science personnel (the International Society for Technology in Education (ISTE), 2023). Benefits from their online services provide professional learning, a global network, innovation and transformation of digital knowledge for problem-solving at all interest levels.</a:t>
            </a:r>
          </a:p>
          <a:p>
            <a:endParaRPr lang="en-US" dirty="0"/>
          </a:p>
          <a:p>
            <a:r>
              <a:rPr lang="en-US" dirty="0"/>
              <a:t>For any interested professional, they need to have relevant, reliable, and accessible resources, and be able to grow in educational technological (EdTech) teaching. The ISTE organization provides many learning, sharing, and networking formats in current EdTech for educators.</a:t>
            </a:r>
          </a:p>
          <a:p>
            <a:endParaRPr lang="en-US" dirty="0"/>
          </a:p>
          <a:p>
            <a:r>
              <a:rPr lang="en-US" dirty="0"/>
              <a:t>The variety of EdTech topics would help me be a better teacher. I believe in STEAM and the interdisciplinary ways to use art in all subjects. ISTE supports me as an art, technology, and STEAM educator.</a:t>
            </a:r>
          </a:p>
          <a:p>
            <a:endParaRPr lang="en-US" dirty="0"/>
          </a:p>
          <a:p>
            <a:r>
              <a:rPr lang="en-US" dirty="0"/>
              <a:t>ISTE’s website breaks their advantageous services into 5 educational categories. Detailed examples of some areas will be shown in the coming slides.</a:t>
            </a:r>
          </a:p>
          <a:p>
            <a:endParaRPr lang="en-US" dirty="0"/>
          </a:p>
          <a:p>
            <a:r>
              <a:rPr lang="en-US" dirty="0"/>
              <a:t>Members have basic and premium levels for access to a wealth of resources and opportunities. They can reach global communities, build skills and reach their technological teaching objectives. Members get publication discounts and exclusive event opportunities.</a:t>
            </a:r>
          </a:p>
          <a:p>
            <a:endParaRPr lang="en-US" dirty="0"/>
          </a:p>
          <a:p>
            <a:r>
              <a:rPr lang="en-US" dirty="0"/>
              <a:t>The certification program is an internationally recognized pedagogical study for an educator or specialist. This 14 week program strengthens their technology and leadership skills.</a:t>
            </a:r>
          </a:p>
          <a:p>
            <a:endParaRPr lang="en-US" dirty="0"/>
          </a:p>
          <a:p>
            <a:r>
              <a:rPr lang="en-US" dirty="0"/>
              <a:t>ISTE U is a professional development course available in individual or instructor paced to develop digital educational skills.</a:t>
            </a:r>
          </a:p>
          <a:p>
            <a:endParaRPr lang="en-US" dirty="0"/>
          </a:p>
          <a:p>
            <a:r>
              <a:rPr lang="en-US" dirty="0" err="1"/>
              <a:t>EdSurge</a:t>
            </a:r>
            <a:r>
              <a:rPr lang="en-US" dirty="0"/>
              <a:t> is the materials service that provides the information on news, research, podcasts, events, a Jobs Board, Product Index, Guides, and Advertising. </a:t>
            </a:r>
          </a:p>
          <a:p>
            <a:endParaRPr lang="en-US" dirty="0"/>
          </a:p>
          <a:p>
            <a:r>
              <a:rPr lang="en-US" dirty="0"/>
              <a:t>Publications are specifically written and sold for the ISTE EdTech. </a:t>
            </a:r>
          </a:p>
        </p:txBody>
      </p:sp>
      <p:sp>
        <p:nvSpPr>
          <p:cNvPr id="4" name="Slide Number Placeholder 3"/>
          <p:cNvSpPr>
            <a:spLocks noGrp="1"/>
          </p:cNvSpPr>
          <p:nvPr>
            <p:ph type="sldNum" sz="quarter" idx="5"/>
          </p:nvPr>
        </p:nvSpPr>
        <p:spPr/>
        <p:txBody>
          <a:bodyPr/>
          <a:lstStyle/>
          <a:p>
            <a:fld id="{BF6B3765-1535-41FB-A927-AAD2D1E85382}" type="slidenum">
              <a:rPr lang="en-US" smtClean="0"/>
              <a:t>2</a:t>
            </a:fld>
            <a:endParaRPr lang="en-US" dirty="0"/>
          </a:p>
        </p:txBody>
      </p:sp>
    </p:spTree>
    <p:extLst>
      <p:ext uri="{BB962C8B-B14F-4D97-AF65-F5344CB8AC3E}">
        <p14:creationId xmlns:p14="http://schemas.microsoft.com/office/powerpoint/2010/main" val="325753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EdSurge</a:t>
            </a:r>
            <a:r>
              <a:rPr lang="en-US" dirty="0"/>
              <a:t> provides relevant podcasts, articles and blogs. These next four slides I will be presenting information that would help me as an instructor.</a:t>
            </a:r>
          </a:p>
          <a:p>
            <a:endParaRPr lang="en-US" dirty="0"/>
          </a:p>
          <a:p>
            <a:r>
              <a:rPr lang="en-US" dirty="0"/>
              <a:t>I am always interested in the new formats and their uses. By talking with other teachers, I gain insights to the EdTech used and how ISTE apply it to art and STEAM. This article gives tips and tricks for the most popular programs used.</a:t>
            </a:r>
          </a:p>
          <a:p>
            <a:endParaRPr lang="en-US" dirty="0"/>
          </a:p>
          <a:p>
            <a:r>
              <a:rPr lang="en-US" dirty="0"/>
              <a:t>A teacher can learn new support features to familiar formats they use with the students. The blog gives educators and students tools that make for effective learning and usage. </a:t>
            </a:r>
          </a:p>
          <a:p>
            <a:endParaRPr lang="en-US" dirty="0"/>
          </a:p>
          <a:p>
            <a:r>
              <a:rPr lang="en-US" dirty="0"/>
              <a:t>Familiar Tools Offer New Tricks for K-12 Educators, (Snelling, 2022) increases productive ways on commonly used resource sites. These include Flipgrid, Kahoot, Microsoft’s Immersive Reader, and a few more. The more the teacher and students can effectively use software, the more efficient learning becomes.</a:t>
            </a:r>
          </a:p>
          <a:p>
            <a:endParaRPr lang="en-US" dirty="0"/>
          </a:p>
          <a:p>
            <a:r>
              <a:rPr lang="en-US" dirty="0"/>
              <a:t>All teachers and students benefit from effective operation of common programs. Some programs help students without devices or low-bandwidth at home. Other sites help struggling readers. While a combination of other programs help with discussion, collaboration, and demonstrations for all.</a:t>
            </a:r>
          </a:p>
          <a:p>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3</a:t>
            </a:fld>
            <a:endParaRPr lang="en-US" dirty="0"/>
          </a:p>
        </p:txBody>
      </p:sp>
    </p:spTree>
    <p:extLst>
      <p:ext uri="{BB962C8B-B14F-4D97-AF65-F5344CB8AC3E}">
        <p14:creationId xmlns:p14="http://schemas.microsoft.com/office/powerpoint/2010/main" val="5564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In this </a:t>
            </a:r>
            <a:r>
              <a:rPr lang="en-US" sz="1800" dirty="0" err="1">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EdSurge</a:t>
            </a: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News article, For Teachers, a STEAM Workshop Where the Arts are Key (</a:t>
            </a:r>
            <a:r>
              <a:rPr lang="en-US" sz="1800" dirty="0" err="1">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Noonoo</a:t>
            </a: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2018), STEAM workshops provide interdisciplinary interactions with hands-on lessons where arts are important.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I look for ways to include art in everything and hope to help colleagues look for more ways to use art in interdisciplinary ways.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Teachers’ expectation is to be comfortable and want to be trained with STEAM. </a:t>
            </a:r>
            <a:r>
              <a:rPr lang="en-US" sz="1800" dirty="0" err="1">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CreatED</a:t>
            </a: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series is a program workshop directed at educators. During their sessions, art integration, creative leadership, and visual teaching of core concepts such as Math or Science. In the workshop, Crayola presents a way for core concepts and activities to include STEAM for the whole school.</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With this workshop, teachers benefit from STEAM ideas and learn how to teach and think visually. By using tactile ideas and visual communication, the teacher provides a relevant way for learners to gain understanding. In addition, all students can benefit from hands-on activities through participating engagement.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4</a:t>
            </a:fld>
            <a:endParaRPr lang="en-US" dirty="0"/>
          </a:p>
        </p:txBody>
      </p:sp>
    </p:spTree>
    <p:extLst>
      <p:ext uri="{BB962C8B-B14F-4D97-AF65-F5344CB8AC3E}">
        <p14:creationId xmlns:p14="http://schemas.microsoft.com/office/powerpoint/2010/main" val="2259075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This </a:t>
            </a:r>
            <a:r>
              <a:rPr lang="en-US" sz="1800" dirty="0" err="1">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EdSerge</a:t>
            </a: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podcast, Hoping to Regain Attention of Students, Professors Pay More Attention to Them (Young, 2023, January 31), with written highlights of the attention problem I need help with continuously. Students are constantly distracted, whether not connecting with demonstrations or lectures, have ADHD, or are flustered by their phones or others.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Some point given during the lecture was to keep informational presentations short. Physical movement can regain focus. The phone are to be turned off as it could be distracting with notifications and pings.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A teacher can gain methods for providing the most relevant and related information. The article gives educators suggestions for holding, attaining, and engaging student attention.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Students want to be recognized by their instructors, This resource encourages teachers to have a professional relationship with them. An example is for the instructor to learn all the students' names. Another benefit that motivates learners is being co-responsible for learning. A contract or lecture order suggestions can empower the pupils and make the educator’s interaction flexible. </a:t>
            </a:r>
          </a:p>
          <a:p>
            <a:pPr marL="0" marR="0">
              <a:lnSpc>
                <a:spcPct val="107000"/>
              </a:lnSpc>
              <a:spcBef>
                <a:spcPts val="0"/>
              </a:spcBef>
              <a:spcAft>
                <a:spcPts val="800"/>
              </a:spcAft>
            </a:pPr>
            <a:endParaRPr lang="en-US" sz="1800" dirty="0">
              <a:solidFill>
                <a:srgbClr val="58585A"/>
              </a:solidFill>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All benefit from personal contact and a two-way relationship. Both the teacher and the student must interact and be respectful. Just as a video game gives rewards, a teacher can give prizes too.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BF6B3765-1535-41FB-A927-AAD2D1E85382}" type="slidenum">
              <a:rPr lang="en-US" smtClean="0"/>
              <a:t>5</a:t>
            </a:fld>
            <a:endParaRPr lang="en-US" dirty="0"/>
          </a:p>
        </p:txBody>
      </p:sp>
    </p:spTree>
    <p:extLst>
      <p:ext uri="{BB962C8B-B14F-4D97-AF65-F5344CB8AC3E}">
        <p14:creationId xmlns:p14="http://schemas.microsoft.com/office/powerpoint/2010/main" val="1909244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My classes taught me that kids like to move at any age. I let them have hands-on outdoor activities and stations to keep them engaged and give them different perspectives. Digital citizenship is not only being responsible for computer time but also the time off mobile devices.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Teachers need ways to develop the whole child. This article, Want Students to Learn? Help them get More Sleep and Exercise (Team ISTE, 2017), suggests ways to help short attention spans. Examples may be exercising or stretching, a break from looking at a screen, or being aware of blue-lighted devices.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Sleep and exercise heighten the learning process and promote brain growth. Teachers who give learners various ways to experience information give their learners a great gift. In addition, all students must have multiple active senses to keep alertness and concentration best.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Instructors can have elementary school-aged pupils have an exercise or wiggle break followed by a short rest session. Motion allows ADHD kids not to look different or keeps active learners engaged and ready for the next activity or instruction. At any age, blue light from mobile devices can cause insomnia, affecting the student's ability to learn. A short spurt of energy can give everyone an increased heartbeat and a better outlet for a healthier lifestyle.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6</a:t>
            </a:fld>
            <a:endParaRPr lang="en-US" dirty="0"/>
          </a:p>
        </p:txBody>
      </p:sp>
    </p:spTree>
    <p:extLst>
      <p:ext uri="{BB962C8B-B14F-4D97-AF65-F5344CB8AC3E}">
        <p14:creationId xmlns:p14="http://schemas.microsoft.com/office/powerpoint/2010/main" val="1519853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ISTELive22 (ISTE EdTech Conference, 2022) provided educators experiences during its four-day event (ISTE, 2022). At this experience, 868 in-person events and 143 virtually-presented forums created understandings and unique technology (2022, June 30) with 16,000 participants. Various formats offered 37 themes presented on Mainstage and panel discussions, </a:t>
            </a:r>
            <a:r>
              <a:rPr lang="en-US" sz="1800" dirty="0" err="1">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EdTalks</a:t>
            </a:r>
            <a:r>
              <a:rPr lang="en-US" sz="18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interviews, creation labs, interactive, playground, and posters periods, and research article reviews (Poth, 2022, July 14). Popular subjects were STEM, Equity, Virtual Reality, and Emerging Technologies. The event hosted the Leader Exchange and EdTech Industry Network Summit.</a:t>
            </a:r>
            <a:endParaRPr lang="en-US" dirty="0"/>
          </a:p>
        </p:txBody>
      </p:sp>
      <p:sp>
        <p:nvSpPr>
          <p:cNvPr id="4" name="Slide Number Placeholder 3"/>
          <p:cNvSpPr>
            <a:spLocks noGrp="1"/>
          </p:cNvSpPr>
          <p:nvPr>
            <p:ph type="sldNum" sz="quarter" idx="5"/>
          </p:nvPr>
        </p:nvSpPr>
        <p:spPr/>
        <p:txBody>
          <a:bodyPr/>
          <a:lstStyle/>
          <a:p>
            <a:fld id="{BF6B3765-1535-41FB-A927-AAD2D1E85382}" type="slidenum">
              <a:rPr lang="en-US" smtClean="0"/>
              <a:t>7</a:t>
            </a:fld>
            <a:endParaRPr lang="en-US" dirty="0"/>
          </a:p>
        </p:txBody>
      </p:sp>
    </p:spTree>
    <p:extLst>
      <p:ext uri="{BB962C8B-B14F-4D97-AF65-F5344CB8AC3E}">
        <p14:creationId xmlns:p14="http://schemas.microsoft.com/office/powerpoint/2010/main" val="422898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This virtual presentation, Learn and Discover Copyright-Friendly Media for Student Projects  (2022, June, 25-29), discussed using copyright-friendly images and audio and responsible online citizenship. The speakers demonstrated which tools to use, and the participants had time to create a project.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Copyright is important to me because I am an artist and work in the field. I want to promote responsible usage of images and audio in my demonstrations and for my students to learn correctly. Since I am not a member, I would have liked to see what tools they used to create the project and share their perceptions.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8</a:t>
            </a:fld>
            <a:endParaRPr lang="en-US" dirty="0"/>
          </a:p>
        </p:txBody>
      </p:sp>
    </p:spTree>
    <p:extLst>
      <p:ext uri="{BB962C8B-B14F-4D97-AF65-F5344CB8AC3E}">
        <p14:creationId xmlns:p14="http://schemas.microsoft.com/office/powerpoint/2010/main" val="1350546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I love the concept that Bob Ross gave us. Art has No Mistakes! I teach adults and children alike that art is not perfect, just a way to create. I use this program, </a:t>
            </a:r>
            <a:r>
              <a:rPr lang="en-US" sz="1800" dirty="0" err="1">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Sketchnotes</a:t>
            </a: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to help me design and think digitally. </a:t>
            </a:r>
            <a:r>
              <a:rPr lang="en-US" sz="1800" dirty="0" err="1">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Sketchnotes</a:t>
            </a: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is a way to implement STEAM. This app also gives me a place to store my ideas or notes so they do not get lost or misplaced.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In the article, There are No Mistakes, Just Happy </a:t>
            </a:r>
            <a:r>
              <a:rPr lang="en-US" sz="1800" dirty="0" err="1">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Sketchnotes</a:t>
            </a:r>
            <a:r>
              <a:rPr lang="en-US" sz="1800" dirty="0">
                <a:solidFill>
                  <a:srgbClr val="58585A"/>
                </a:solidFill>
                <a:effectLst/>
                <a:latin typeface="Arial" panose="020B0604020202020204" pitchFamily="34" charset="0"/>
                <a:ea typeface="Times New Roman" panose="02020603050405020304" pitchFamily="18" charset="0"/>
                <a:cs typeface="Times New Roman" panose="02020603050405020304" pitchFamily="18" charset="0"/>
              </a:rPr>
              <a:t>: Let’s Bob Ross Our Learning (2022, June, 25-29), this media is a way to learn visibly and another way of thinking. Nichole Carter explains brain science, pedagogy, and implementations with this resource.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9</a:t>
            </a:fld>
            <a:endParaRPr lang="en-US" dirty="0"/>
          </a:p>
        </p:txBody>
      </p:sp>
    </p:spTree>
    <p:extLst>
      <p:ext uri="{BB962C8B-B14F-4D97-AF65-F5344CB8AC3E}">
        <p14:creationId xmlns:p14="http://schemas.microsoft.com/office/powerpoint/2010/main" val="220262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xml"/><Relationship Id="rId7" Type="http://schemas.openxmlformats.org/officeDocument/2006/relationships/hyperlink" Target="lu%20logo.jpg"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hyperlink" Target="https://upload.wikimedia.org/wikipedia/en/b/bb/Liberty_University_logo.png" TargetMode="External"/></Relationships>
</file>

<file path=ppt/slides/_rels/slide10.xml.rels><?xml version="1.0" encoding="UTF-8" standalone="yes"?>
<Relationships xmlns="http://schemas.openxmlformats.org/package/2006/relationships"><Relationship Id="rId8" Type="http://schemas.openxmlformats.org/officeDocument/2006/relationships/audio" Target="../media/media19.m4a"/><Relationship Id="rId13" Type="http://schemas.openxmlformats.org/officeDocument/2006/relationships/slideLayout" Target="../slideLayouts/slideLayout1.xml"/><Relationship Id="rId18" Type="http://schemas.openxmlformats.org/officeDocument/2006/relationships/hyperlink" Target="https://www.mpsgs.org/" TargetMode="External"/><Relationship Id="rId26" Type="http://schemas.openxmlformats.org/officeDocument/2006/relationships/hyperlink" Target="https://www.workhousearts.org/" TargetMode="External"/><Relationship Id="rId3" Type="http://schemas.microsoft.com/office/2007/relationships/media" Target="../media/media17.m4a"/><Relationship Id="rId21" Type="http://schemas.openxmlformats.org/officeDocument/2006/relationships/image" Target="../media/image21.png"/><Relationship Id="rId7" Type="http://schemas.microsoft.com/office/2007/relationships/media" Target="../media/media19.m4a"/><Relationship Id="rId12" Type="http://schemas.openxmlformats.org/officeDocument/2006/relationships/audio" Target="../media/media21.m4a"/><Relationship Id="rId17" Type="http://schemas.openxmlformats.org/officeDocument/2006/relationships/image" Target="../media/image19.jpg"/><Relationship Id="rId25" Type="http://schemas.openxmlformats.org/officeDocument/2006/relationships/image" Target="../media/image23.jpg"/><Relationship Id="rId2" Type="http://schemas.openxmlformats.org/officeDocument/2006/relationships/audio" Target="../media/media16.m4a"/><Relationship Id="rId16" Type="http://schemas.microsoft.com/office/2007/relationships/hdphoto" Target="../media/hdphoto2.wdp"/><Relationship Id="rId20" Type="http://schemas.openxmlformats.org/officeDocument/2006/relationships/hyperlink" Target="https://www.calligraphersguild.org/" TargetMode="External"/><Relationship Id="rId29" Type="http://schemas.openxmlformats.org/officeDocument/2006/relationships/image" Target="../media/image4.png"/><Relationship Id="rId1" Type="http://schemas.microsoft.com/office/2007/relationships/media" Target="../media/media16.m4a"/><Relationship Id="rId6" Type="http://schemas.openxmlformats.org/officeDocument/2006/relationships/audio" Target="../media/media18.m4a"/><Relationship Id="rId11" Type="http://schemas.microsoft.com/office/2007/relationships/media" Target="../media/media21.m4a"/><Relationship Id="rId24" Type="http://schemas.openxmlformats.org/officeDocument/2006/relationships/hyperlink" Target="https://www.creativecraftscouncil.org/" TargetMode="External"/><Relationship Id="rId5" Type="http://schemas.microsoft.com/office/2007/relationships/media" Target="../media/media18.m4a"/><Relationship Id="rId15" Type="http://schemas.openxmlformats.org/officeDocument/2006/relationships/image" Target="../media/image18.png"/><Relationship Id="rId23" Type="http://schemas.openxmlformats.org/officeDocument/2006/relationships/hyperlink" Target="https://washingtonwoodworkersguild.org/" TargetMode="External"/><Relationship Id="rId28" Type="http://schemas.openxmlformats.org/officeDocument/2006/relationships/hyperlink" Target="https://torpedofactory.org/" TargetMode="External"/><Relationship Id="rId10" Type="http://schemas.openxmlformats.org/officeDocument/2006/relationships/audio" Target="../media/media20.m4a"/><Relationship Id="rId19" Type="http://schemas.openxmlformats.org/officeDocument/2006/relationships/image" Target="../media/image20.jpg"/><Relationship Id="rId4" Type="http://schemas.openxmlformats.org/officeDocument/2006/relationships/audio" Target="../media/media17.m4a"/><Relationship Id="rId9" Type="http://schemas.microsoft.com/office/2007/relationships/media" Target="../media/media20.m4a"/><Relationship Id="rId14" Type="http://schemas.openxmlformats.org/officeDocument/2006/relationships/notesSlide" Target="../notesSlides/notesSlide10.xml"/><Relationship Id="rId22" Type="http://schemas.openxmlformats.org/officeDocument/2006/relationships/image" Target="../media/image22.png"/><Relationship Id="rId27"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hyperlink" Target="https://www.edsurge.com/news/2018-09-13-for-teachers-a-steam-workshop-where-arts-are-key" TargetMode="External"/><Relationship Id="rId3" Type="http://schemas.openxmlformats.org/officeDocument/2006/relationships/image" Target="../media/image1.png"/><Relationship Id="rId7" Type="http://schemas.openxmlformats.org/officeDocument/2006/relationships/hyperlink" Target="https://conference.iste.org/2022/program/search/detail_session.php?id=115651404"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iste.org/explore/press-releases/more-16000-attend-istelive22-virtually-and-person" TargetMode="External"/><Relationship Id="rId5" Type="http://schemas.openxmlformats.org/officeDocument/2006/relationships/hyperlink" Target="https://www.iste.org/" TargetMode="External"/><Relationship Id="rId4" Type="http://schemas.openxmlformats.org/officeDocument/2006/relationships/hyperlink" Target="https://www.creativecraftscouncil.or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gettingsmart.com/2022/07/14/seven-takeaways-from-iste-2022/"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mpsgs.org/" TargetMode="External"/><Relationship Id="rId5" Type="http://schemas.openxmlformats.org/officeDocument/2006/relationships/hyperlink" Target="https://www.iste.org/explore/Featured-videos/Want-students-to-learn%3F-Help-them-get-more-sleep-and-exercise" TargetMode="External"/><Relationship Id="rId4" Type="http://schemas.openxmlformats.org/officeDocument/2006/relationships/hyperlink" Target="https://www.iste.org/explore/classroom/familiar-tools-offer-new-tricks-k-12-educator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edsurge.com/news/2023-01-31-hoping-to-regain-attention-of-students-professors-pay-more-attention-to-them" TargetMode="External"/><Relationship Id="rId3" Type="http://schemas.openxmlformats.org/officeDocument/2006/relationships/hyperlink" Target="https://www.calligraphersguild.org/" TargetMode="External"/><Relationship Id="rId7" Type="http://schemas.openxmlformats.org/officeDocument/2006/relationships/hyperlink" Target="https://www.workhousearts.org/" TargetMode="Externa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ashingtonwoodworkersguild.org/" TargetMode="External"/><Relationship Id="rId5" Type="http://schemas.openxmlformats.org/officeDocument/2006/relationships/hyperlink" Target="https://conference.iste.org/2022/program/search/" TargetMode="External"/><Relationship Id="rId4" Type="http://schemas.openxmlformats.org/officeDocument/2006/relationships/hyperlink" Target="https://torpedofactory.org/" TargetMode="Externa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hyperlink" Target="https://www.iste.org/explore/ISTE-blog/Stop-talking-tech%3A-3-tips-for-pedagogy-based-coaching" TargetMode="External"/><Relationship Id="rId3" Type="http://schemas.microsoft.com/office/2007/relationships/media" Target="../media/media3.m4a"/><Relationship Id="rId7" Type="http://schemas.openxmlformats.org/officeDocument/2006/relationships/slideLayout" Target="../slideLayouts/slideLayout1.xml"/><Relationship Id="rId12"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11" Type="http://schemas.openxmlformats.org/officeDocument/2006/relationships/image" Target="../media/image2.jpeg"/><Relationship Id="rId5" Type="http://schemas.microsoft.com/office/2007/relationships/media" Target="../media/media4.m4a"/><Relationship Id="rId15" Type="http://schemas.openxmlformats.org/officeDocument/2006/relationships/image" Target="../media/image4.png"/><Relationship Id="rId10" Type="http://schemas.microsoft.com/office/2007/relationships/hdphoto" Target="../media/hdphoto1.wdp"/><Relationship Id="rId4" Type="http://schemas.openxmlformats.org/officeDocument/2006/relationships/audio" Target="../media/media3.m4a"/><Relationship Id="rId9" Type="http://schemas.openxmlformats.org/officeDocument/2006/relationships/image" Target="../media/image5.pn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9.png"/><Relationship Id="rId3" Type="http://schemas.microsoft.com/office/2007/relationships/media" Target="../media/media6.m4a"/><Relationship Id="rId7" Type="http://schemas.openxmlformats.org/officeDocument/2006/relationships/image" Target="../media/image1.png"/><Relationship Id="rId12" Type="http://schemas.openxmlformats.org/officeDocument/2006/relationships/hyperlink" Target="https://www.edsurge.com/"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3.xml"/><Relationship Id="rId11"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4.png"/><Relationship Id="rId10" Type="http://schemas.openxmlformats.org/officeDocument/2006/relationships/hyperlink" Target="https://www.iste.org/" TargetMode="External"/><Relationship Id="rId4" Type="http://schemas.openxmlformats.org/officeDocument/2006/relationships/audio" Target="../media/media6.m4a"/><Relationship Id="rId9" Type="http://schemas.openxmlformats.org/officeDocument/2006/relationships/image" Target="../media/image6.png"/><Relationship Id="rId14" Type="http://schemas.openxmlformats.org/officeDocument/2006/relationships/hyperlink" Target="https://www.iste.org/explore/classroom/familiar-tools-offer-new-tricks-k-12-educators"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hyperlink" Target="https://www.edsurge.com/news/2018-09-13-for-teachers-a-steam-workshop-where-arts-are-key" TargetMode="External"/><Relationship Id="rId3" Type="http://schemas.microsoft.com/office/2007/relationships/media" Target="../media/media8.m4a"/><Relationship Id="rId7" Type="http://schemas.openxmlformats.org/officeDocument/2006/relationships/image" Target="../media/image1.png"/><Relationship Id="rId12" Type="http://schemas.openxmlformats.org/officeDocument/2006/relationships/hyperlink" Target="https://www.edsurge.com/"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4.xml"/><Relationship Id="rId11"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4.png"/><Relationship Id="rId10" Type="http://schemas.openxmlformats.org/officeDocument/2006/relationships/hyperlink" Target="https://www.iste.org/" TargetMode="External"/><Relationship Id="rId4" Type="http://schemas.openxmlformats.org/officeDocument/2006/relationships/audio" Target="../media/media8.m4a"/><Relationship Id="rId9" Type="http://schemas.openxmlformats.org/officeDocument/2006/relationships/image" Target="../media/image6.png"/><Relationship Id="rId1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11.png"/><Relationship Id="rId3" Type="http://schemas.microsoft.com/office/2007/relationships/media" Target="../media/media10.m4a"/><Relationship Id="rId7" Type="http://schemas.openxmlformats.org/officeDocument/2006/relationships/image" Target="../media/image1.png"/><Relationship Id="rId12" Type="http://schemas.openxmlformats.org/officeDocument/2006/relationships/hyperlink" Target="https://www.edsurge.com/"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5.xml"/><Relationship Id="rId11"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4.png"/><Relationship Id="rId10" Type="http://schemas.openxmlformats.org/officeDocument/2006/relationships/hyperlink" Target="https://www.iste.org/" TargetMode="External"/><Relationship Id="rId4" Type="http://schemas.openxmlformats.org/officeDocument/2006/relationships/audio" Target="../media/media10.m4a"/><Relationship Id="rId9" Type="http://schemas.openxmlformats.org/officeDocument/2006/relationships/image" Target="../media/image6.png"/><Relationship Id="rId14" Type="http://schemas.openxmlformats.org/officeDocument/2006/relationships/hyperlink" Target="https://www.edsurge.com/news/2023-01-31-hoping-to-regain-attention-of-students-professors-pay-more-attention-to-them"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12.png"/><Relationship Id="rId3" Type="http://schemas.microsoft.com/office/2007/relationships/media" Target="../media/media12.m4a"/><Relationship Id="rId7" Type="http://schemas.openxmlformats.org/officeDocument/2006/relationships/image" Target="../media/image1.png"/><Relationship Id="rId12" Type="http://schemas.openxmlformats.org/officeDocument/2006/relationships/hyperlink" Target="https://www.edsurge.com/"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6.xml"/><Relationship Id="rId11"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4.png"/><Relationship Id="rId10" Type="http://schemas.openxmlformats.org/officeDocument/2006/relationships/hyperlink" Target="https://www.iste.org/" TargetMode="External"/><Relationship Id="rId4" Type="http://schemas.openxmlformats.org/officeDocument/2006/relationships/audio" Target="../media/media12.m4a"/><Relationship Id="rId9" Type="http://schemas.openxmlformats.org/officeDocument/2006/relationships/image" Target="../media/image6.png"/><Relationship Id="rId14" Type="http://schemas.openxmlformats.org/officeDocument/2006/relationships/hyperlink" Target="https://www.iste.org/explore/Featured-videos/Want-students-to-learn%3F-Help-them-get-more-sleep-and-exercis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jpeg"/><Relationship Id="rId11"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hyperlink" Target="https://conference.iste.org/2023/attend/" TargetMode="External"/><Relationship Id="rId4" Type="http://schemas.openxmlformats.org/officeDocument/2006/relationships/notesSlide" Target="../notesSlides/notesSlide7.xml"/><Relationship Id="rId9" Type="http://schemas.openxmlformats.org/officeDocument/2006/relationships/hyperlink" Target="https://conference.iste.org/2022/program/search/"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onference.iste.org/2022/program/search/" TargetMode="External"/><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eg"/><Relationship Id="rId5" Type="http://schemas.openxmlformats.org/officeDocument/2006/relationships/image" Target="../media/image1.png"/><Relationship Id="rId10"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2.jpe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11" Type="http://schemas.openxmlformats.org/officeDocument/2006/relationships/image" Target="../media/image4.png"/><Relationship Id="rId5" Type="http://schemas.openxmlformats.org/officeDocument/2006/relationships/image" Target="../media/image5.png"/><Relationship Id="rId10" Type="http://schemas.openxmlformats.org/officeDocument/2006/relationships/hyperlink" Target="https://conference.iste.org/2022/program/search/" TargetMode="External"/><Relationship Id="rId4" Type="http://schemas.openxmlformats.org/officeDocument/2006/relationships/notesSlide" Target="../notesSlides/notesSlide9.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6">
            <a:alphaModFix amt="41000"/>
          </a:blip>
          <a:srcRect l="9091" t="3462" b="19929"/>
          <a:stretch/>
        </p:blipFill>
        <p:spPr>
          <a:xfrm rot="10800000">
            <a:off x="20" y="1"/>
            <a:ext cx="12191980" cy="6858000"/>
          </a:xfrm>
          <a:prstGeom prst="rect">
            <a:avLst/>
          </a:prstGeom>
        </p:spPr>
      </p:pic>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608761" y="1231697"/>
            <a:ext cx="9144000" cy="1641490"/>
          </a:xfrm>
        </p:spPr>
        <p:txBody>
          <a:bodyPr>
            <a:normAutofit/>
          </a:bodyPr>
          <a:lstStyle/>
          <a:p>
            <a:r>
              <a:rPr lang="en-US" dirty="0"/>
              <a:t>Personal Expansion</a:t>
            </a:r>
          </a:p>
        </p:txBody>
      </p:sp>
      <p:sp>
        <p:nvSpPr>
          <p:cNvPr id="7" name="TextBox 6">
            <a:extLst>
              <a:ext uri="{FF2B5EF4-FFF2-40B4-BE49-F238E27FC236}">
                <a16:creationId xmlns:a16="http://schemas.microsoft.com/office/drawing/2014/main" id="{7BEF2B1D-6BB4-1F9D-5361-F05FCC1608F5}"/>
              </a:ext>
            </a:extLst>
          </p:cNvPr>
          <p:cNvSpPr txBox="1"/>
          <p:nvPr/>
        </p:nvSpPr>
        <p:spPr>
          <a:xfrm>
            <a:off x="2305203" y="2702560"/>
            <a:ext cx="9978572" cy="646331"/>
          </a:xfrm>
          <a:prstGeom prst="rect">
            <a:avLst/>
          </a:prstGeom>
          <a:noFill/>
        </p:spPr>
        <p:txBody>
          <a:bodyPr wrap="square" rtlCol="0">
            <a:spAutoFit/>
          </a:bodyPr>
          <a:lstStyle/>
          <a:p>
            <a:r>
              <a:rPr lang="en-US" sz="3600" dirty="0"/>
              <a:t>Benefits of joining a professional organization</a:t>
            </a:r>
          </a:p>
        </p:txBody>
      </p:sp>
      <p:sp>
        <p:nvSpPr>
          <p:cNvPr id="3" name="TextBox 2">
            <a:extLst>
              <a:ext uri="{FF2B5EF4-FFF2-40B4-BE49-F238E27FC236}">
                <a16:creationId xmlns:a16="http://schemas.microsoft.com/office/drawing/2014/main" id="{5A3ECF19-9B95-4BC3-371E-CF069BBF4D9E}"/>
              </a:ext>
            </a:extLst>
          </p:cNvPr>
          <p:cNvSpPr txBox="1"/>
          <p:nvPr/>
        </p:nvSpPr>
        <p:spPr>
          <a:xfrm>
            <a:off x="745589" y="5852160"/>
            <a:ext cx="6752491" cy="461665"/>
          </a:xfrm>
          <a:prstGeom prst="rect">
            <a:avLst/>
          </a:prstGeom>
          <a:noFill/>
        </p:spPr>
        <p:txBody>
          <a:bodyPr wrap="square" rtlCol="0">
            <a:spAutoFit/>
          </a:bodyPr>
          <a:lstStyle/>
          <a:p>
            <a:r>
              <a:rPr lang="en-US" sz="2400" dirty="0">
                <a:solidFill>
                  <a:srgbClr val="E9D7F9"/>
                </a:solidFill>
                <a:latin typeface="Times New Roman" panose="02020603050405020304" pitchFamily="18" charset="0"/>
                <a:cs typeface="Times New Roman" panose="02020603050405020304" pitchFamily="18" charset="0"/>
              </a:rPr>
              <a:t>Nadine K. Thola  </a:t>
            </a:r>
            <a:r>
              <a:rPr lang="en-US" sz="1800" dirty="0">
                <a:solidFill>
                  <a:srgbClr val="E9D7F9"/>
                </a:solidFill>
                <a:latin typeface="Times New Roman" panose="02020603050405020304" pitchFamily="18" charset="0"/>
                <a:cs typeface="Times New Roman" panose="02020603050405020304" pitchFamily="18" charset="0"/>
              </a:rPr>
              <a:t>*   Liberty University  EDU630</a:t>
            </a:r>
          </a:p>
        </p:txBody>
      </p:sp>
      <p:pic>
        <p:nvPicPr>
          <p:cNvPr id="4" name="Picture 3">
            <a:hlinkClick r:id="rId7" action="ppaction://hlinkfile" tooltip="https://upload.wikimedia.org/wikipedia/en/b/bb/Liberty_University_logo.png"/>
            <a:extLst>
              <a:ext uri="{FF2B5EF4-FFF2-40B4-BE49-F238E27FC236}">
                <a16:creationId xmlns:a16="http://schemas.microsoft.com/office/drawing/2014/main" id="{0976F516-5718-0180-11C6-E6F0F28F26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5997" y="5612716"/>
            <a:ext cx="1782816" cy="517316"/>
          </a:xfrm>
          <a:prstGeom prst="rect">
            <a:avLst/>
          </a:prstGeom>
        </p:spPr>
      </p:pic>
      <p:sp>
        <p:nvSpPr>
          <p:cNvPr id="6" name="TextBox 5">
            <a:extLst>
              <a:ext uri="{FF2B5EF4-FFF2-40B4-BE49-F238E27FC236}">
                <a16:creationId xmlns:a16="http://schemas.microsoft.com/office/drawing/2014/main" id="{660706B6-6FB5-DEF5-B28B-0480CDD69547}"/>
              </a:ext>
            </a:extLst>
          </p:cNvPr>
          <p:cNvSpPr txBox="1"/>
          <p:nvPr/>
        </p:nvSpPr>
        <p:spPr>
          <a:xfrm>
            <a:off x="8964356" y="5965692"/>
            <a:ext cx="878339" cy="230832"/>
          </a:xfrm>
          <a:prstGeom prst="rect">
            <a:avLst/>
          </a:prstGeom>
          <a:noFill/>
        </p:spPr>
        <p:txBody>
          <a:bodyPr wrap="square">
            <a:spAutoFit/>
          </a:bodyPr>
          <a:lstStyle/>
          <a:p>
            <a:pPr algn="r"/>
            <a:r>
              <a:rPr lang="en-US" sz="900" dirty="0">
                <a:solidFill>
                  <a:schemeClr val="accent1">
                    <a:lumMod val="60000"/>
                    <a:lumOff val="40000"/>
                  </a:schemeClr>
                </a:solidFill>
                <a:hlinkClick r:id="rId9">
                  <a:extLst>
                    <a:ext uri="{A12FA001-AC4F-418D-AE19-62706E023703}">
                      <ahyp:hlinkClr xmlns:ahyp="http://schemas.microsoft.com/office/drawing/2018/hyperlinkcolor" val="tx"/>
                    </a:ext>
                  </a:extLst>
                </a:hlinkClick>
              </a:rPr>
              <a:t> Image Origin</a:t>
            </a:r>
            <a:endParaRPr lang="en-US" sz="900" dirty="0">
              <a:solidFill>
                <a:schemeClr val="accent1">
                  <a:lumMod val="60000"/>
                  <a:lumOff val="40000"/>
                </a:schemeClr>
              </a:solidFill>
            </a:endParaRPr>
          </a:p>
        </p:txBody>
      </p:sp>
      <p:pic>
        <p:nvPicPr>
          <p:cNvPr id="8" name="Recording">
            <a:hlinkClick r:id="" action="ppaction://media"/>
            <a:extLst>
              <a:ext uri="{FF2B5EF4-FFF2-40B4-BE49-F238E27FC236}">
                <a16:creationId xmlns:a16="http://schemas.microsoft.com/office/drawing/2014/main" id="{A1971138-28EF-77CA-D541-4556D5C542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64531" y="2890837"/>
            <a:ext cx="304800" cy="304800"/>
          </a:xfrm>
          <a:prstGeom prst="rect">
            <a:avLst/>
          </a:prstGeom>
        </p:spPr>
      </p:pic>
    </p:spTree>
    <p:extLst>
      <p:ext uri="{BB962C8B-B14F-4D97-AF65-F5344CB8AC3E}">
        <p14:creationId xmlns:p14="http://schemas.microsoft.com/office/powerpoint/2010/main" val="3549750676"/>
      </p:ext>
    </p:extLst>
  </p:cSld>
  <p:clrMapOvr>
    <a:masterClrMapping/>
  </p:clrMapOvr>
  <mc:AlternateContent xmlns:mc="http://schemas.openxmlformats.org/markup-compatibility/2006">
    <mc:Choice xmlns:p14="http://schemas.microsoft.com/office/powerpoint/2010/main" Requires="p14">
      <p:transition spd="slow" p14:dur="2000" advTm="32368"/>
    </mc:Choice>
    <mc:Fallback>
      <p:transition spd="slow" advTm="32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5">
            <a:lum/>
            <a:extLst>
              <a:ext uri="{BEBA8EAE-BF5A-486C-A8C5-ECC9F3942E4B}">
                <a14:imgProps xmlns:a14="http://schemas.microsoft.com/office/drawing/2010/main">
                  <a14:imgLayer r:embed="rId16">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BCED4DB-61F4-17DA-6A45-030890336D3C}"/>
              </a:ext>
            </a:extLst>
          </p:cNvPr>
          <p:cNvSpPr/>
          <p:nvPr/>
        </p:nvSpPr>
        <p:spPr>
          <a:xfrm>
            <a:off x="3517880" y="4448121"/>
            <a:ext cx="3994268" cy="10741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4526C4-F78A-19DC-8003-02FB4F98C126}"/>
              </a:ext>
            </a:extLst>
          </p:cNvPr>
          <p:cNvSpPr/>
          <p:nvPr/>
        </p:nvSpPr>
        <p:spPr>
          <a:xfrm>
            <a:off x="6288258" y="2729132"/>
            <a:ext cx="5268283" cy="8581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B27CDD-8F45-CA76-FDBB-67FB23789C69}"/>
              </a:ext>
            </a:extLst>
          </p:cNvPr>
          <p:cNvSpPr txBox="1"/>
          <p:nvPr/>
        </p:nvSpPr>
        <p:spPr>
          <a:xfrm>
            <a:off x="360605" y="325610"/>
            <a:ext cx="8598767" cy="646331"/>
          </a:xfrm>
          <a:prstGeom prst="rect">
            <a:avLst/>
          </a:prstGeom>
          <a:noFill/>
        </p:spPr>
        <p:txBody>
          <a:bodyPr wrap="square" rtlCol="0">
            <a:spAutoFit/>
          </a:bodyPr>
          <a:lstStyle/>
          <a:p>
            <a:r>
              <a:rPr lang="en-US" sz="3600" dirty="0"/>
              <a:t>Other Professional Art Organizations</a:t>
            </a:r>
          </a:p>
        </p:txBody>
      </p:sp>
      <p:sp>
        <p:nvSpPr>
          <p:cNvPr id="3" name="TextBox 2">
            <a:extLst>
              <a:ext uri="{FF2B5EF4-FFF2-40B4-BE49-F238E27FC236}">
                <a16:creationId xmlns:a16="http://schemas.microsoft.com/office/drawing/2014/main" id="{71B2C901-1B79-56B9-C217-5C2C1C0C89D9}"/>
              </a:ext>
            </a:extLst>
          </p:cNvPr>
          <p:cNvSpPr txBox="1"/>
          <p:nvPr/>
        </p:nvSpPr>
        <p:spPr>
          <a:xfrm>
            <a:off x="1431956" y="1595912"/>
            <a:ext cx="3388081" cy="1200329"/>
          </a:xfrm>
          <a:prstGeom prst="rect">
            <a:avLst/>
          </a:prstGeom>
          <a:noFill/>
        </p:spPr>
        <p:txBody>
          <a:bodyPr wrap="square" rtlCol="0">
            <a:spAutoFit/>
          </a:bodyPr>
          <a:lstStyle/>
          <a:p>
            <a:r>
              <a:rPr lang="en-US" b="1" i="1" dirty="0">
                <a:solidFill>
                  <a:schemeClr val="tx2">
                    <a:lumMod val="60000"/>
                    <a:lumOff val="40000"/>
                  </a:schemeClr>
                </a:solidFill>
                <a:effectLst/>
                <a:latin typeface="Times New Roman, Times, serif"/>
              </a:rPr>
              <a:t>The Miniature Painters, </a:t>
            </a:r>
          </a:p>
          <a:p>
            <a:r>
              <a:rPr lang="en-US" b="1" i="1" dirty="0">
                <a:solidFill>
                  <a:schemeClr val="tx2">
                    <a:lumMod val="60000"/>
                    <a:lumOff val="40000"/>
                  </a:schemeClr>
                </a:solidFill>
                <a:effectLst/>
                <a:latin typeface="Times New Roman, Times, serif"/>
              </a:rPr>
              <a:t>Sculptors &amp;Gravers </a:t>
            </a:r>
          </a:p>
          <a:p>
            <a:r>
              <a:rPr lang="en-US" b="1" i="1" dirty="0">
                <a:solidFill>
                  <a:schemeClr val="tx2">
                    <a:lumMod val="60000"/>
                    <a:lumOff val="40000"/>
                  </a:schemeClr>
                </a:solidFill>
                <a:effectLst/>
                <a:latin typeface="Times New Roman, Times, serif"/>
              </a:rPr>
              <a:t>Society of Washington, D.C. </a:t>
            </a:r>
          </a:p>
          <a:p>
            <a:r>
              <a:rPr lang="en-US" b="1" i="1" dirty="0">
                <a:solidFill>
                  <a:schemeClr val="tx2">
                    <a:lumMod val="60000"/>
                    <a:lumOff val="40000"/>
                  </a:schemeClr>
                </a:solidFill>
                <a:effectLst/>
                <a:latin typeface="Times New Roman, Times, serif"/>
              </a:rPr>
              <a:t>(MPSGS)</a:t>
            </a:r>
            <a:endParaRPr lang="en-US" dirty="0">
              <a:solidFill>
                <a:schemeClr val="tx2">
                  <a:lumMod val="60000"/>
                  <a:lumOff val="40000"/>
                </a:schemeClr>
              </a:solidFill>
            </a:endParaRPr>
          </a:p>
        </p:txBody>
      </p:sp>
      <p:pic>
        <p:nvPicPr>
          <p:cNvPr id="5" name="Picture 4">
            <a:extLst>
              <a:ext uri="{FF2B5EF4-FFF2-40B4-BE49-F238E27FC236}">
                <a16:creationId xmlns:a16="http://schemas.microsoft.com/office/drawing/2014/main" id="{519ADC05-2871-436A-E3F7-803C8EA445B4}"/>
              </a:ext>
            </a:extLst>
          </p:cNvPr>
          <p:cNvPicPr>
            <a:picLocks noChangeAspect="1"/>
          </p:cNvPicPr>
          <p:nvPr/>
        </p:nvPicPr>
        <p:blipFill>
          <a:blip r:embed="rId17"/>
          <a:stretch>
            <a:fillRect/>
          </a:stretch>
        </p:blipFill>
        <p:spPr>
          <a:xfrm>
            <a:off x="398590" y="1654313"/>
            <a:ext cx="950816" cy="1636288"/>
          </a:xfrm>
          <a:prstGeom prst="rect">
            <a:avLst/>
          </a:prstGeom>
        </p:spPr>
      </p:pic>
      <p:sp>
        <p:nvSpPr>
          <p:cNvPr id="6" name="TextBox 5">
            <a:extLst>
              <a:ext uri="{FF2B5EF4-FFF2-40B4-BE49-F238E27FC236}">
                <a16:creationId xmlns:a16="http://schemas.microsoft.com/office/drawing/2014/main" id="{7466D7C3-8F2F-5DA7-7B7A-7DBE00CDE5AB}"/>
              </a:ext>
            </a:extLst>
          </p:cNvPr>
          <p:cNvSpPr txBox="1"/>
          <p:nvPr/>
        </p:nvSpPr>
        <p:spPr>
          <a:xfrm>
            <a:off x="399526" y="3260443"/>
            <a:ext cx="2544418" cy="276999"/>
          </a:xfrm>
          <a:prstGeom prst="rect">
            <a:avLst/>
          </a:prstGeom>
          <a:noFill/>
        </p:spPr>
        <p:txBody>
          <a:bodyPr wrap="square" rtlCol="0">
            <a:spAutoFit/>
          </a:bodyPr>
          <a:lstStyle/>
          <a:p>
            <a:r>
              <a:rPr lang="en-US" sz="1200" dirty="0">
                <a:solidFill>
                  <a:schemeClr val="accent1">
                    <a:lumMod val="60000"/>
                    <a:lumOff val="40000"/>
                  </a:schemeClr>
                </a:solidFill>
                <a:hlinkClick r:id="rId18">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pic>
        <p:nvPicPr>
          <p:cNvPr id="8" name="Picture 7">
            <a:extLst>
              <a:ext uri="{FF2B5EF4-FFF2-40B4-BE49-F238E27FC236}">
                <a16:creationId xmlns:a16="http://schemas.microsoft.com/office/drawing/2014/main" id="{AA80A930-0076-A21A-7226-C24BE7BF3BAD}"/>
              </a:ext>
            </a:extLst>
          </p:cNvPr>
          <p:cNvPicPr>
            <a:picLocks noChangeAspect="1"/>
          </p:cNvPicPr>
          <p:nvPr/>
        </p:nvPicPr>
        <p:blipFill>
          <a:blip r:embed="rId19"/>
          <a:stretch>
            <a:fillRect/>
          </a:stretch>
        </p:blipFill>
        <p:spPr>
          <a:xfrm>
            <a:off x="6814402" y="1167053"/>
            <a:ext cx="4731458" cy="851662"/>
          </a:xfrm>
          <a:prstGeom prst="rect">
            <a:avLst/>
          </a:prstGeom>
        </p:spPr>
      </p:pic>
      <p:sp>
        <p:nvSpPr>
          <p:cNvPr id="9" name="TextBox 8">
            <a:extLst>
              <a:ext uri="{FF2B5EF4-FFF2-40B4-BE49-F238E27FC236}">
                <a16:creationId xmlns:a16="http://schemas.microsoft.com/office/drawing/2014/main" id="{7CC80685-79C9-0F25-DD48-EAE63E4C30A8}"/>
              </a:ext>
            </a:extLst>
          </p:cNvPr>
          <p:cNvSpPr txBox="1"/>
          <p:nvPr/>
        </p:nvSpPr>
        <p:spPr>
          <a:xfrm>
            <a:off x="10614304" y="2024425"/>
            <a:ext cx="1716030" cy="276999"/>
          </a:xfrm>
          <a:prstGeom prst="rect">
            <a:avLst/>
          </a:prstGeom>
          <a:noFill/>
        </p:spPr>
        <p:txBody>
          <a:bodyPr wrap="square" rtlCol="0">
            <a:spAutoFit/>
          </a:bodyPr>
          <a:lstStyle/>
          <a:p>
            <a:r>
              <a:rPr lang="en-US" sz="1200" dirty="0">
                <a:solidFill>
                  <a:schemeClr val="accent1">
                    <a:lumMod val="60000"/>
                    <a:lumOff val="40000"/>
                  </a:schemeClr>
                </a:solidFill>
                <a:hlinkClick r:id="rId20">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pic>
        <p:nvPicPr>
          <p:cNvPr id="11" name="Picture 10">
            <a:extLst>
              <a:ext uri="{FF2B5EF4-FFF2-40B4-BE49-F238E27FC236}">
                <a16:creationId xmlns:a16="http://schemas.microsoft.com/office/drawing/2014/main" id="{389DEFB9-45C6-7E16-12F9-5079218C3DB6}"/>
              </a:ext>
            </a:extLst>
          </p:cNvPr>
          <p:cNvPicPr>
            <a:picLocks noChangeAspect="1"/>
          </p:cNvPicPr>
          <p:nvPr/>
        </p:nvPicPr>
        <p:blipFill>
          <a:blip r:embed="rId21"/>
          <a:stretch>
            <a:fillRect/>
          </a:stretch>
        </p:blipFill>
        <p:spPr>
          <a:xfrm>
            <a:off x="333374" y="3769774"/>
            <a:ext cx="2311143" cy="1423664"/>
          </a:xfrm>
          <a:prstGeom prst="rect">
            <a:avLst/>
          </a:prstGeom>
        </p:spPr>
      </p:pic>
      <p:pic>
        <p:nvPicPr>
          <p:cNvPr id="13" name="Picture 12">
            <a:extLst>
              <a:ext uri="{FF2B5EF4-FFF2-40B4-BE49-F238E27FC236}">
                <a16:creationId xmlns:a16="http://schemas.microsoft.com/office/drawing/2014/main" id="{E259BC59-6408-54E9-9175-69E8A2D9B6F5}"/>
              </a:ext>
            </a:extLst>
          </p:cNvPr>
          <p:cNvPicPr>
            <a:picLocks noChangeAspect="1"/>
          </p:cNvPicPr>
          <p:nvPr/>
        </p:nvPicPr>
        <p:blipFill>
          <a:blip r:embed="rId22"/>
          <a:stretch>
            <a:fillRect/>
          </a:stretch>
        </p:blipFill>
        <p:spPr>
          <a:xfrm>
            <a:off x="6388123" y="2816953"/>
            <a:ext cx="5000625" cy="752475"/>
          </a:xfrm>
          <a:prstGeom prst="rect">
            <a:avLst/>
          </a:prstGeom>
        </p:spPr>
      </p:pic>
      <p:sp>
        <p:nvSpPr>
          <p:cNvPr id="15" name="TextBox 14">
            <a:extLst>
              <a:ext uri="{FF2B5EF4-FFF2-40B4-BE49-F238E27FC236}">
                <a16:creationId xmlns:a16="http://schemas.microsoft.com/office/drawing/2014/main" id="{D15C3B0C-E996-1999-3B0B-C69648961CE6}"/>
              </a:ext>
            </a:extLst>
          </p:cNvPr>
          <p:cNvSpPr txBox="1"/>
          <p:nvPr/>
        </p:nvSpPr>
        <p:spPr>
          <a:xfrm>
            <a:off x="1721040" y="5159634"/>
            <a:ext cx="1155804" cy="277529"/>
          </a:xfrm>
          <a:prstGeom prst="rect">
            <a:avLst/>
          </a:prstGeom>
          <a:noFill/>
        </p:spPr>
        <p:txBody>
          <a:bodyPr wrap="square" rtlCol="0">
            <a:spAutoFit/>
          </a:bodyPr>
          <a:lstStyle/>
          <a:p>
            <a:r>
              <a:rPr lang="en-US" sz="1200" dirty="0">
                <a:solidFill>
                  <a:schemeClr val="accent1">
                    <a:lumMod val="60000"/>
                    <a:lumOff val="40000"/>
                  </a:schemeClr>
                </a:solidFill>
                <a:hlinkClick r:id="rId23">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16" name="TextBox 15">
            <a:extLst>
              <a:ext uri="{FF2B5EF4-FFF2-40B4-BE49-F238E27FC236}">
                <a16:creationId xmlns:a16="http://schemas.microsoft.com/office/drawing/2014/main" id="{BE6B5F81-333C-F53C-5195-4E95228FE936}"/>
              </a:ext>
            </a:extLst>
          </p:cNvPr>
          <p:cNvSpPr txBox="1"/>
          <p:nvPr/>
        </p:nvSpPr>
        <p:spPr>
          <a:xfrm>
            <a:off x="10614825" y="3625368"/>
            <a:ext cx="1483391" cy="276999"/>
          </a:xfrm>
          <a:prstGeom prst="rect">
            <a:avLst/>
          </a:prstGeom>
          <a:noFill/>
        </p:spPr>
        <p:txBody>
          <a:bodyPr wrap="square" rtlCol="0">
            <a:spAutoFit/>
          </a:bodyPr>
          <a:lstStyle/>
          <a:p>
            <a:r>
              <a:rPr lang="en-US" sz="1200" dirty="0">
                <a:solidFill>
                  <a:schemeClr val="accent1">
                    <a:lumMod val="60000"/>
                    <a:lumOff val="40000"/>
                  </a:schemeClr>
                </a:solidFill>
                <a:hlinkClick r:id="rId24">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17" name="TextBox 16">
            <a:extLst>
              <a:ext uri="{FF2B5EF4-FFF2-40B4-BE49-F238E27FC236}">
                <a16:creationId xmlns:a16="http://schemas.microsoft.com/office/drawing/2014/main" id="{E4585FCB-6216-AB4B-EAE9-94FC2CBF4150}"/>
              </a:ext>
            </a:extLst>
          </p:cNvPr>
          <p:cNvSpPr txBox="1"/>
          <p:nvPr/>
        </p:nvSpPr>
        <p:spPr>
          <a:xfrm>
            <a:off x="7474727" y="564484"/>
            <a:ext cx="3118246" cy="369332"/>
          </a:xfrm>
          <a:prstGeom prst="rect">
            <a:avLst/>
          </a:prstGeom>
          <a:noFill/>
        </p:spPr>
        <p:txBody>
          <a:bodyPr wrap="square" rtlCol="0">
            <a:spAutoFit/>
          </a:bodyPr>
          <a:lstStyle/>
          <a:p>
            <a:r>
              <a:rPr lang="en-US" dirty="0"/>
              <a:t>(Benefits  for art teachers )</a:t>
            </a:r>
          </a:p>
        </p:txBody>
      </p:sp>
      <p:pic>
        <p:nvPicPr>
          <p:cNvPr id="19" name="Picture 18">
            <a:extLst>
              <a:ext uri="{FF2B5EF4-FFF2-40B4-BE49-F238E27FC236}">
                <a16:creationId xmlns:a16="http://schemas.microsoft.com/office/drawing/2014/main" id="{144848AB-5191-7D2C-618D-ED0EEB1988DF}"/>
              </a:ext>
            </a:extLst>
          </p:cNvPr>
          <p:cNvPicPr>
            <a:picLocks noChangeAspect="1"/>
          </p:cNvPicPr>
          <p:nvPr/>
        </p:nvPicPr>
        <p:blipFill>
          <a:blip r:embed="rId25"/>
          <a:stretch>
            <a:fillRect/>
          </a:stretch>
        </p:blipFill>
        <p:spPr>
          <a:xfrm>
            <a:off x="7784270" y="4466493"/>
            <a:ext cx="3776614" cy="1067232"/>
          </a:xfrm>
          <a:prstGeom prst="rect">
            <a:avLst/>
          </a:prstGeom>
        </p:spPr>
      </p:pic>
      <p:sp>
        <p:nvSpPr>
          <p:cNvPr id="20" name="TextBox 19">
            <a:extLst>
              <a:ext uri="{FF2B5EF4-FFF2-40B4-BE49-F238E27FC236}">
                <a16:creationId xmlns:a16="http://schemas.microsoft.com/office/drawing/2014/main" id="{BD7F79F4-0A16-E222-96EA-1ECA27766599}"/>
              </a:ext>
            </a:extLst>
          </p:cNvPr>
          <p:cNvSpPr txBox="1"/>
          <p:nvPr/>
        </p:nvSpPr>
        <p:spPr>
          <a:xfrm>
            <a:off x="10631146" y="5611782"/>
            <a:ext cx="1122412" cy="276999"/>
          </a:xfrm>
          <a:prstGeom prst="rect">
            <a:avLst/>
          </a:prstGeom>
          <a:noFill/>
        </p:spPr>
        <p:txBody>
          <a:bodyPr wrap="square" rtlCol="0">
            <a:spAutoFit/>
          </a:bodyPr>
          <a:lstStyle/>
          <a:p>
            <a:r>
              <a:rPr lang="en-US" sz="1200" dirty="0">
                <a:solidFill>
                  <a:schemeClr val="accent1">
                    <a:lumMod val="60000"/>
                    <a:lumOff val="40000"/>
                  </a:schemeClr>
                </a:solidFill>
                <a:hlinkClick r:id="rId26">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pic>
        <p:nvPicPr>
          <p:cNvPr id="22" name="Picture 21">
            <a:extLst>
              <a:ext uri="{FF2B5EF4-FFF2-40B4-BE49-F238E27FC236}">
                <a16:creationId xmlns:a16="http://schemas.microsoft.com/office/drawing/2014/main" id="{936326DD-A9D8-9528-AF5A-4B6FDA7ED63F}"/>
              </a:ext>
            </a:extLst>
          </p:cNvPr>
          <p:cNvPicPr>
            <a:picLocks noChangeAspect="1"/>
          </p:cNvPicPr>
          <p:nvPr/>
        </p:nvPicPr>
        <p:blipFill>
          <a:blip r:embed="rId27"/>
          <a:stretch>
            <a:fillRect/>
          </a:stretch>
        </p:blipFill>
        <p:spPr>
          <a:xfrm>
            <a:off x="3580227" y="4498672"/>
            <a:ext cx="4079631" cy="967501"/>
          </a:xfrm>
          <a:prstGeom prst="rect">
            <a:avLst/>
          </a:prstGeom>
        </p:spPr>
      </p:pic>
      <p:sp>
        <p:nvSpPr>
          <p:cNvPr id="24" name="TextBox 23">
            <a:extLst>
              <a:ext uri="{FF2B5EF4-FFF2-40B4-BE49-F238E27FC236}">
                <a16:creationId xmlns:a16="http://schemas.microsoft.com/office/drawing/2014/main" id="{C1C3D347-99BB-C256-7347-68B6F63544D0}"/>
              </a:ext>
            </a:extLst>
          </p:cNvPr>
          <p:cNvSpPr txBox="1"/>
          <p:nvPr/>
        </p:nvSpPr>
        <p:spPr>
          <a:xfrm>
            <a:off x="6597407" y="5535637"/>
            <a:ext cx="1350839" cy="276999"/>
          </a:xfrm>
          <a:prstGeom prst="rect">
            <a:avLst/>
          </a:prstGeom>
          <a:noFill/>
        </p:spPr>
        <p:txBody>
          <a:bodyPr wrap="square" rtlCol="0">
            <a:spAutoFit/>
          </a:bodyPr>
          <a:lstStyle/>
          <a:p>
            <a:r>
              <a:rPr lang="en-US" sz="1200" dirty="0">
                <a:solidFill>
                  <a:schemeClr val="accent1">
                    <a:lumMod val="60000"/>
                    <a:lumOff val="40000"/>
                  </a:schemeClr>
                </a:solidFill>
                <a:hlinkClick r:id="rId28">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4" name="TextBox 3">
            <a:extLst>
              <a:ext uri="{FF2B5EF4-FFF2-40B4-BE49-F238E27FC236}">
                <a16:creationId xmlns:a16="http://schemas.microsoft.com/office/drawing/2014/main" id="{1B5CDE3C-FAD3-98C5-010C-039ED5B4A2FE}"/>
              </a:ext>
            </a:extLst>
          </p:cNvPr>
          <p:cNvSpPr txBox="1"/>
          <p:nvPr/>
        </p:nvSpPr>
        <p:spPr>
          <a:xfrm>
            <a:off x="1413803" y="2926080"/>
            <a:ext cx="2321170" cy="369332"/>
          </a:xfrm>
          <a:prstGeom prst="rect">
            <a:avLst/>
          </a:prstGeom>
          <a:noFill/>
        </p:spPr>
        <p:txBody>
          <a:bodyPr wrap="square" rtlCol="0">
            <a:spAutoFit/>
          </a:bodyPr>
          <a:lstStyle/>
          <a:p>
            <a:r>
              <a:rPr lang="en-US" dirty="0">
                <a:solidFill>
                  <a:schemeClr val="accent1">
                    <a:lumMod val="60000"/>
                    <a:lumOff val="40000"/>
                  </a:schemeClr>
                </a:solidFill>
              </a:rPr>
              <a:t>(MPSGS, n.d.)</a:t>
            </a:r>
          </a:p>
        </p:txBody>
      </p:sp>
      <p:sp>
        <p:nvSpPr>
          <p:cNvPr id="10" name="TextBox 9">
            <a:extLst>
              <a:ext uri="{FF2B5EF4-FFF2-40B4-BE49-F238E27FC236}">
                <a16:creationId xmlns:a16="http://schemas.microsoft.com/office/drawing/2014/main" id="{5EA5393B-B79F-A8A1-DA95-6A2CDD0F8F12}"/>
              </a:ext>
            </a:extLst>
          </p:cNvPr>
          <p:cNvSpPr txBox="1"/>
          <p:nvPr/>
        </p:nvSpPr>
        <p:spPr>
          <a:xfrm>
            <a:off x="253218" y="5451231"/>
            <a:ext cx="2827607" cy="646331"/>
          </a:xfrm>
          <a:prstGeom prst="rect">
            <a:avLst/>
          </a:prstGeom>
          <a:noFill/>
        </p:spPr>
        <p:txBody>
          <a:bodyPr wrap="square" rtlCol="0">
            <a:spAutoFit/>
          </a:bodyPr>
          <a:lstStyle/>
          <a:p>
            <a:r>
              <a:rPr lang="en-US" dirty="0">
                <a:solidFill>
                  <a:schemeClr val="accent1">
                    <a:lumMod val="60000"/>
                    <a:lumOff val="40000"/>
                  </a:schemeClr>
                </a:solidFill>
                <a:latin typeface="Calibri" panose="020F0502020204030204" pitchFamily="34" charset="0"/>
                <a:cs typeface="Calibri" panose="020F0502020204030204" pitchFamily="34" charset="0"/>
              </a:rPr>
              <a:t>(Washington Woodworkers Guild, 2023)</a:t>
            </a:r>
          </a:p>
        </p:txBody>
      </p:sp>
      <p:sp>
        <p:nvSpPr>
          <p:cNvPr id="12" name="TextBox 11">
            <a:extLst>
              <a:ext uri="{FF2B5EF4-FFF2-40B4-BE49-F238E27FC236}">
                <a16:creationId xmlns:a16="http://schemas.microsoft.com/office/drawing/2014/main" id="{33FA6013-2FB2-AB20-5D3D-592D8D312117}"/>
              </a:ext>
            </a:extLst>
          </p:cNvPr>
          <p:cNvSpPr txBox="1"/>
          <p:nvPr/>
        </p:nvSpPr>
        <p:spPr>
          <a:xfrm>
            <a:off x="6766560" y="2222695"/>
            <a:ext cx="4797083" cy="369332"/>
          </a:xfrm>
          <a:prstGeom prst="rect">
            <a:avLst/>
          </a:prstGeom>
          <a:noFill/>
        </p:spPr>
        <p:txBody>
          <a:bodyPr wrap="square" rtlCol="0">
            <a:spAutoFit/>
          </a:bodyPr>
          <a:lstStyle/>
          <a:p>
            <a:r>
              <a:rPr lang="en-US" dirty="0">
                <a:solidFill>
                  <a:schemeClr val="accent1">
                    <a:lumMod val="60000"/>
                    <a:lumOff val="40000"/>
                  </a:schemeClr>
                </a:solidFill>
                <a:latin typeface="Calibri" panose="020F0502020204030204" pitchFamily="34" charset="0"/>
                <a:cs typeface="Calibri" panose="020F0502020204030204" pitchFamily="34" charset="0"/>
              </a:rPr>
              <a:t>(The Washington Calligraphers Guild, 2023)</a:t>
            </a:r>
          </a:p>
        </p:txBody>
      </p:sp>
      <p:sp>
        <p:nvSpPr>
          <p:cNvPr id="18" name="TextBox 17">
            <a:extLst>
              <a:ext uri="{FF2B5EF4-FFF2-40B4-BE49-F238E27FC236}">
                <a16:creationId xmlns:a16="http://schemas.microsoft.com/office/drawing/2014/main" id="{04CEDF1D-4432-6B30-72B8-17FE53514854}"/>
              </a:ext>
            </a:extLst>
          </p:cNvPr>
          <p:cNvSpPr txBox="1"/>
          <p:nvPr/>
        </p:nvSpPr>
        <p:spPr>
          <a:xfrm>
            <a:off x="6224954" y="3650566"/>
            <a:ext cx="5148775" cy="369332"/>
          </a:xfrm>
          <a:prstGeom prst="rect">
            <a:avLst/>
          </a:prstGeom>
          <a:noFill/>
        </p:spPr>
        <p:txBody>
          <a:bodyPr wrap="square" rtlCol="0">
            <a:spAutoFit/>
          </a:bodyPr>
          <a:lstStyle/>
          <a:p>
            <a:r>
              <a:rPr lang="en-US" dirty="0">
                <a:solidFill>
                  <a:schemeClr val="accent1">
                    <a:lumMod val="60000"/>
                    <a:lumOff val="40000"/>
                  </a:schemeClr>
                </a:solidFill>
              </a:rPr>
              <a:t>(Creative Crafts Council, n.d.)</a:t>
            </a:r>
          </a:p>
        </p:txBody>
      </p:sp>
      <p:sp>
        <p:nvSpPr>
          <p:cNvPr id="21" name="TextBox 20">
            <a:extLst>
              <a:ext uri="{FF2B5EF4-FFF2-40B4-BE49-F238E27FC236}">
                <a16:creationId xmlns:a16="http://schemas.microsoft.com/office/drawing/2014/main" id="{E7C74EEC-B57A-D8DE-FF8B-2B8489B37358}"/>
              </a:ext>
            </a:extLst>
          </p:cNvPr>
          <p:cNvSpPr txBox="1"/>
          <p:nvPr/>
        </p:nvSpPr>
        <p:spPr>
          <a:xfrm>
            <a:off x="7744264" y="5788855"/>
            <a:ext cx="3692770" cy="369332"/>
          </a:xfrm>
          <a:prstGeom prst="rect">
            <a:avLst/>
          </a:prstGeom>
          <a:noFill/>
        </p:spPr>
        <p:txBody>
          <a:bodyPr wrap="square" rtlCol="0">
            <a:spAutoFit/>
          </a:bodyPr>
          <a:lstStyle/>
          <a:p>
            <a:r>
              <a:rPr lang="en-US" dirty="0">
                <a:solidFill>
                  <a:schemeClr val="accent1">
                    <a:lumMod val="60000"/>
                    <a:lumOff val="40000"/>
                  </a:schemeClr>
                </a:solidFill>
              </a:rPr>
              <a:t>(Workhouse Arts Center, </a:t>
            </a:r>
            <a:r>
              <a:rPr lang="en-US" dirty="0">
                <a:solidFill>
                  <a:schemeClr val="accent1">
                    <a:lumMod val="60000"/>
                    <a:lumOff val="40000"/>
                  </a:schemeClr>
                </a:solidFill>
                <a:latin typeface="Calibri" panose="020F0502020204030204" pitchFamily="34" charset="0"/>
                <a:cs typeface="Calibri" panose="020F0502020204030204" pitchFamily="34" charset="0"/>
              </a:rPr>
              <a:t>2022</a:t>
            </a:r>
            <a:r>
              <a:rPr lang="en-US" dirty="0">
                <a:solidFill>
                  <a:schemeClr val="accent1">
                    <a:lumMod val="60000"/>
                    <a:lumOff val="40000"/>
                  </a:schemeClr>
                </a:solidFill>
              </a:rPr>
              <a:t>)</a:t>
            </a:r>
          </a:p>
        </p:txBody>
      </p:sp>
      <p:sp>
        <p:nvSpPr>
          <p:cNvPr id="25" name="TextBox 24">
            <a:extLst>
              <a:ext uri="{FF2B5EF4-FFF2-40B4-BE49-F238E27FC236}">
                <a16:creationId xmlns:a16="http://schemas.microsoft.com/office/drawing/2014/main" id="{DC663B9D-6D35-555E-2293-BC85E82CE511}"/>
              </a:ext>
            </a:extLst>
          </p:cNvPr>
          <p:cNvSpPr txBox="1"/>
          <p:nvPr/>
        </p:nvSpPr>
        <p:spPr>
          <a:xfrm>
            <a:off x="3622431" y="5831058"/>
            <a:ext cx="3875649" cy="369332"/>
          </a:xfrm>
          <a:prstGeom prst="rect">
            <a:avLst/>
          </a:prstGeom>
          <a:noFill/>
        </p:spPr>
        <p:txBody>
          <a:bodyPr wrap="square" rtlCol="0">
            <a:spAutoFit/>
          </a:bodyPr>
          <a:lstStyle/>
          <a:p>
            <a:r>
              <a:rPr lang="en-US" dirty="0">
                <a:solidFill>
                  <a:schemeClr val="accent1">
                    <a:lumMod val="60000"/>
                    <a:lumOff val="40000"/>
                  </a:schemeClr>
                </a:solidFill>
                <a:latin typeface="Calibri" panose="020F0502020204030204" pitchFamily="34" charset="0"/>
                <a:cs typeface="Calibri" panose="020F0502020204030204" pitchFamily="34" charset="0"/>
              </a:rPr>
              <a:t>(Torpedo Factory Art Center, 2023)</a:t>
            </a:r>
          </a:p>
        </p:txBody>
      </p:sp>
      <p:pic>
        <p:nvPicPr>
          <p:cNvPr id="7" name="Recording (17)">
            <a:hlinkClick r:id="" action="ppaction://media"/>
            <a:extLst>
              <a:ext uri="{FF2B5EF4-FFF2-40B4-BE49-F238E27FC236}">
                <a16:creationId xmlns:a16="http://schemas.microsoft.com/office/drawing/2014/main" id="{E1FD1CB0-D8E3-5A4F-CCEE-054CC7997963}"/>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flipH="1" flipV="1">
            <a:off x="10071735" y="288607"/>
            <a:ext cx="643890" cy="624840"/>
          </a:xfrm>
          <a:prstGeom prst="rect">
            <a:avLst/>
          </a:prstGeom>
        </p:spPr>
      </p:pic>
      <p:pic>
        <p:nvPicPr>
          <p:cNvPr id="26" name="Recording (18)">
            <a:hlinkClick r:id="" action="ppaction://media"/>
            <a:extLst>
              <a:ext uri="{FF2B5EF4-FFF2-40B4-BE49-F238E27FC236}">
                <a16:creationId xmlns:a16="http://schemas.microsoft.com/office/drawing/2014/main" id="{641CEB4B-5D2F-B50D-B8AC-4BB211924B3F}"/>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flipH="1">
            <a:off x="2746534" y="2529372"/>
            <a:ext cx="439579" cy="400517"/>
          </a:xfrm>
          <a:prstGeom prst="rect">
            <a:avLst/>
          </a:prstGeom>
        </p:spPr>
      </p:pic>
      <p:pic>
        <p:nvPicPr>
          <p:cNvPr id="27" name="Recording (20)">
            <a:hlinkClick r:id="" action="ppaction://media"/>
            <a:extLst>
              <a:ext uri="{FF2B5EF4-FFF2-40B4-BE49-F238E27FC236}">
                <a16:creationId xmlns:a16="http://schemas.microsoft.com/office/drawing/2014/main" id="{9E4E246C-355F-847A-BFB7-FA72B84CD2B4}"/>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6300788" y="1237774"/>
            <a:ext cx="467677" cy="467677"/>
          </a:xfrm>
          <a:prstGeom prst="rect">
            <a:avLst/>
          </a:prstGeom>
        </p:spPr>
      </p:pic>
      <p:pic>
        <p:nvPicPr>
          <p:cNvPr id="28" name="Recording (21)">
            <a:hlinkClick r:id="" action="ppaction://media"/>
            <a:extLst>
              <a:ext uri="{FF2B5EF4-FFF2-40B4-BE49-F238E27FC236}">
                <a16:creationId xmlns:a16="http://schemas.microsoft.com/office/drawing/2014/main" id="{22592263-BC66-28E3-F836-0F7951415408}"/>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flipH="1">
            <a:off x="2097881" y="3788312"/>
            <a:ext cx="416719" cy="410308"/>
          </a:xfrm>
          <a:prstGeom prst="rect">
            <a:avLst/>
          </a:prstGeom>
        </p:spPr>
      </p:pic>
      <p:pic>
        <p:nvPicPr>
          <p:cNvPr id="29" name="Recording (22)">
            <a:hlinkClick r:id="" action="ppaction://media"/>
            <a:extLst>
              <a:ext uri="{FF2B5EF4-FFF2-40B4-BE49-F238E27FC236}">
                <a16:creationId xmlns:a16="http://schemas.microsoft.com/office/drawing/2014/main" id="{4EF3DC6F-F024-1857-05E1-9181C0D7E1AE}"/>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5786438" y="2740819"/>
            <a:ext cx="431959" cy="431959"/>
          </a:xfrm>
          <a:prstGeom prst="rect">
            <a:avLst/>
          </a:prstGeom>
        </p:spPr>
      </p:pic>
      <p:pic>
        <p:nvPicPr>
          <p:cNvPr id="30" name="Recording (23)">
            <a:hlinkClick r:id="" action="ppaction://media"/>
            <a:extLst>
              <a:ext uri="{FF2B5EF4-FFF2-40B4-BE49-F238E27FC236}">
                <a16:creationId xmlns:a16="http://schemas.microsoft.com/office/drawing/2014/main" id="{B44CDD3E-3FF6-AA06-1123-20FA615710AB}"/>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4679156" y="3850959"/>
            <a:ext cx="487680" cy="487680"/>
          </a:xfrm>
          <a:prstGeom prst="rect">
            <a:avLst/>
          </a:prstGeom>
        </p:spPr>
      </p:pic>
    </p:spTree>
    <p:extLst>
      <p:ext uri="{BB962C8B-B14F-4D97-AF65-F5344CB8AC3E}">
        <p14:creationId xmlns:p14="http://schemas.microsoft.com/office/powerpoint/2010/main" val="3596061136"/>
      </p:ext>
    </p:extLst>
  </p:cSld>
  <p:clrMapOvr>
    <a:masterClrMapping/>
  </p:clrMapOvr>
  <mc:AlternateContent xmlns:mc="http://schemas.openxmlformats.org/markup-compatibility/2006">
    <mc:Choice xmlns:p14="http://schemas.microsoft.com/office/powerpoint/2010/main" Requires="p14">
      <p:transition spd="slow" p14:dur="2000" advTm="68479"/>
    </mc:Choice>
    <mc:Fallback>
      <p:transition spd="slow" advTm="68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479" fill="hold"/>
                                        <p:tgtEl>
                                          <p:spTgt spid="7"/>
                                        </p:tgtEl>
                                      </p:cBhvr>
                                    </p:cmd>
                                  </p:childTnLst>
                                </p:cTn>
                              </p:par>
                            </p:childTnLst>
                          </p:cTn>
                        </p:par>
                        <p:par>
                          <p:cTn id="7" fill="hold">
                            <p:stCondLst>
                              <p:cond delay="68479"/>
                            </p:stCondLst>
                            <p:childTnLst>
                              <p:par>
                                <p:cTn id="8" presetID="1" presetClass="mediacall" presetSubtype="0" fill="hold" nodeType="afterEffect">
                                  <p:stCondLst>
                                    <p:cond delay="0"/>
                                  </p:stCondLst>
                                  <p:childTnLst>
                                    <p:cmd type="call" cmd="playFrom(0.0)">
                                      <p:cBhvr>
                                        <p:cTn id="9" dur="36693" fill="hold"/>
                                        <p:tgtEl>
                                          <p:spTgt spid="26"/>
                                        </p:tgtEl>
                                      </p:cBhvr>
                                    </p:cmd>
                                  </p:childTnLst>
                                </p:cTn>
                              </p:par>
                            </p:childTnLst>
                          </p:cTn>
                        </p:par>
                        <p:par>
                          <p:cTn id="10" fill="hold">
                            <p:stCondLst>
                              <p:cond delay="105172"/>
                            </p:stCondLst>
                            <p:childTnLst>
                              <p:par>
                                <p:cTn id="11" presetID="1" presetClass="mediacall" presetSubtype="0" fill="hold" nodeType="afterEffect">
                                  <p:stCondLst>
                                    <p:cond delay="0"/>
                                  </p:stCondLst>
                                  <p:childTnLst>
                                    <p:cmd type="call" cmd="playFrom(0.0)">
                                      <p:cBhvr>
                                        <p:cTn id="12" dur="46549" fill="hold"/>
                                        <p:tgtEl>
                                          <p:spTgt spid="27"/>
                                        </p:tgtEl>
                                      </p:cBhvr>
                                    </p:cmd>
                                  </p:childTnLst>
                                </p:cTn>
                              </p:par>
                            </p:childTnLst>
                          </p:cTn>
                        </p:par>
                        <p:par>
                          <p:cTn id="13" fill="hold">
                            <p:stCondLst>
                              <p:cond delay="151721"/>
                            </p:stCondLst>
                            <p:childTnLst>
                              <p:par>
                                <p:cTn id="14" presetID="1" presetClass="mediacall" presetSubtype="0" fill="hold" nodeType="afterEffect">
                                  <p:stCondLst>
                                    <p:cond delay="0"/>
                                  </p:stCondLst>
                                  <p:childTnLst>
                                    <p:cmd type="call" cmd="playFrom(0.0)">
                                      <p:cBhvr>
                                        <p:cTn id="15" dur="26858" fill="hold"/>
                                        <p:tgtEl>
                                          <p:spTgt spid="28"/>
                                        </p:tgtEl>
                                      </p:cBhvr>
                                    </p:cmd>
                                  </p:childTnLst>
                                </p:cTn>
                              </p:par>
                            </p:childTnLst>
                          </p:cTn>
                        </p:par>
                        <p:par>
                          <p:cTn id="16" fill="hold">
                            <p:stCondLst>
                              <p:cond delay="178579"/>
                            </p:stCondLst>
                            <p:childTnLst>
                              <p:par>
                                <p:cTn id="17" presetID="1" presetClass="mediacall" presetSubtype="0" fill="hold" nodeType="afterEffect">
                                  <p:stCondLst>
                                    <p:cond delay="0"/>
                                  </p:stCondLst>
                                  <p:childTnLst>
                                    <p:cmd type="call" cmd="playFrom(0.0)">
                                      <p:cBhvr>
                                        <p:cTn id="18" dur="22570" fill="hold"/>
                                        <p:tgtEl>
                                          <p:spTgt spid="29"/>
                                        </p:tgtEl>
                                      </p:cBhvr>
                                    </p:cmd>
                                  </p:childTnLst>
                                </p:cTn>
                              </p:par>
                            </p:childTnLst>
                          </p:cTn>
                        </p:par>
                        <p:par>
                          <p:cTn id="19" fill="hold">
                            <p:stCondLst>
                              <p:cond delay="201149"/>
                            </p:stCondLst>
                            <p:childTnLst>
                              <p:par>
                                <p:cTn id="20" presetID="1" presetClass="mediacall" presetSubtype="0" fill="hold" nodeType="afterEffect">
                                  <p:stCondLst>
                                    <p:cond delay="0"/>
                                  </p:stCondLst>
                                  <p:childTnLst>
                                    <p:cmd type="call" cmd="playFrom(0.0)">
                                      <p:cBhvr>
                                        <p:cTn id="21" dur="2628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7"/>
                </p:tgtEl>
              </p:cMediaNode>
            </p:audio>
            <p:audio>
              <p:cMediaNode vol="80000">
                <p:cTn id="23" fill="hold" display="0">
                  <p:stCondLst>
                    <p:cond delay="indefinite"/>
                  </p:stCondLst>
                  <p:endCondLst>
                    <p:cond evt="onStopAudio" delay="0">
                      <p:tgtEl>
                        <p:sldTgt/>
                      </p:tgtEl>
                    </p:cond>
                  </p:endCondLst>
                </p:cTn>
                <p:tgtEl>
                  <p:spTgt spid="26"/>
                </p:tgtEl>
              </p:cMediaNode>
            </p:audio>
            <p:audio>
              <p:cMediaNode vol="80000">
                <p:cTn id="24" fill="hold" display="0">
                  <p:stCondLst>
                    <p:cond delay="indefinite"/>
                  </p:stCondLst>
                  <p:endCondLst>
                    <p:cond evt="onStopAudio" delay="0">
                      <p:tgtEl>
                        <p:sldTgt/>
                      </p:tgtEl>
                    </p:cond>
                  </p:endCondLst>
                </p:cTn>
                <p:tgtEl>
                  <p:spTgt spid="27"/>
                </p:tgtEl>
              </p:cMediaNode>
            </p:audio>
            <p:audio>
              <p:cMediaNode vol="80000">
                <p:cTn id="25" fill="hold" display="0">
                  <p:stCondLst>
                    <p:cond delay="indefinite"/>
                  </p:stCondLst>
                  <p:endCondLst>
                    <p:cond evt="onStopAudio" delay="0">
                      <p:tgtEl>
                        <p:sldTgt/>
                      </p:tgtEl>
                    </p:cond>
                  </p:endCondLst>
                </p:cTn>
                <p:tgtEl>
                  <p:spTgt spid="28"/>
                </p:tgtEl>
              </p:cMediaNode>
            </p:audio>
            <p:audio>
              <p:cMediaNode vol="80000">
                <p:cTn id="26" fill="hold" display="0">
                  <p:stCondLst>
                    <p:cond delay="indefinite"/>
                  </p:stCondLst>
                  <p:endCondLst>
                    <p:cond evt="onStopAudio" delay="0">
                      <p:tgtEl>
                        <p:sldTgt/>
                      </p:tgtEl>
                    </p:cond>
                  </p:endCondLst>
                </p:cTn>
                <p:tgtEl>
                  <p:spTgt spid="29"/>
                </p:tgtEl>
              </p:cMediaNode>
            </p:audio>
            <p:audio>
              <p:cMediaNode vol="80000">
                <p:cTn id="27" fill="hold" display="0">
                  <p:stCondLst>
                    <p:cond delay="indefinite"/>
                  </p:stCondLst>
                  <p:endCondLst>
                    <p:cond evt="onStopAudio" delay="0">
                      <p:tgtEl>
                        <p:sldTgt/>
                      </p:tgtEl>
                    </p:cond>
                  </p:endCondLst>
                </p:cTn>
                <p:tgtEl>
                  <p:spTgt spid="3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95B70A-75FB-36F2-8646-9798BA2F58CE}"/>
              </a:ext>
            </a:extLst>
          </p:cNvPr>
          <p:cNvSpPr txBox="1"/>
          <p:nvPr/>
        </p:nvSpPr>
        <p:spPr>
          <a:xfrm>
            <a:off x="0" y="104940"/>
            <a:ext cx="12192000" cy="646331"/>
          </a:xfrm>
          <a:prstGeom prst="rect">
            <a:avLst/>
          </a:prstGeom>
          <a:noFill/>
        </p:spPr>
        <p:txBody>
          <a:bodyPr wrap="square" rtlCol="0">
            <a:spAutoFit/>
          </a:bodyPr>
          <a:lstStyle/>
          <a:p>
            <a:pPr algn="ctr"/>
            <a:r>
              <a:rPr lang="en-US" sz="3600" b="1" dirty="0"/>
              <a:t>References</a:t>
            </a:r>
          </a:p>
        </p:txBody>
      </p:sp>
      <p:sp>
        <p:nvSpPr>
          <p:cNvPr id="5" name="TextBox 4">
            <a:extLst>
              <a:ext uri="{FF2B5EF4-FFF2-40B4-BE49-F238E27FC236}">
                <a16:creationId xmlns:a16="http://schemas.microsoft.com/office/drawing/2014/main" id="{7880E261-3F0A-062D-1FD4-6E63711B0780}"/>
              </a:ext>
            </a:extLst>
          </p:cNvPr>
          <p:cNvSpPr txBox="1"/>
          <p:nvPr/>
        </p:nvSpPr>
        <p:spPr>
          <a:xfrm>
            <a:off x="254442" y="697015"/>
            <a:ext cx="11640709" cy="6768648"/>
          </a:xfrm>
          <a:prstGeom prst="rect">
            <a:avLst/>
          </a:prstGeom>
          <a:noFill/>
        </p:spPr>
        <p:txBody>
          <a:bodyPr wrap="square">
            <a:spAutoFit/>
          </a:bodyPr>
          <a:lstStyle/>
          <a:p>
            <a:pPr marL="288925" indent="-288925">
              <a:lnSpc>
                <a:spcPct val="200000"/>
              </a:lnSpc>
              <a:tabLst>
                <a:tab pos="344488" algn="l"/>
              </a:tabLst>
            </a:pPr>
            <a:r>
              <a:rPr lang="en-US" sz="2200" dirty="0">
                <a:latin typeface="Calibri" panose="020F0502020204030204" pitchFamily="34" charset="0"/>
                <a:cs typeface="Calibri" panose="020F0502020204030204" pitchFamily="34" charset="0"/>
              </a:rPr>
              <a:t>Creative Craft Council. (2023).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https://www.creativecraftscouncil.org/</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a:p>
            <a:pPr marL="288925" indent="-288925">
              <a:lnSpc>
                <a:spcPct val="200000"/>
              </a:lnSpc>
              <a:tabLst>
                <a:tab pos="344488" algn="l"/>
              </a:tabLst>
            </a:pPr>
            <a:r>
              <a:rPr lang="en-US" sz="2200" i="0" dirty="0">
                <a:solidFill>
                  <a:srgbClr val="FFFFFF"/>
                </a:solidFill>
                <a:effectLst/>
                <a:latin typeface="Calibri" panose="020F0502020204030204" pitchFamily="34" charset="0"/>
                <a:cs typeface="Calibri" panose="020F0502020204030204" pitchFamily="34" charset="0"/>
              </a:rPr>
              <a:t>International Society for Technology in Education (ISTE). (2023). </a:t>
            </a:r>
            <a:r>
              <a:rPr lang="en-US" sz="2200" i="0" dirty="0">
                <a:solidFill>
                  <a:schemeClr val="accent1">
                    <a:lumMod val="60000"/>
                    <a:lumOff val="40000"/>
                  </a:schemeClr>
                </a:solidFill>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https://www.iste.org/</a:t>
            </a:r>
            <a:endParaRPr lang="en-US" sz="2200" i="0" dirty="0">
              <a:solidFill>
                <a:schemeClr val="accent1">
                  <a:lumMod val="60000"/>
                  <a:lumOff val="40000"/>
                </a:schemeClr>
              </a:solidFill>
              <a:effectLst/>
              <a:latin typeface="Calibri" panose="020F0502020204030204" pitchFamily="34" charset="0"/>
              <a:cs typeface="Calibri" panose="020F0502020204030204" pitchFamily="34" charset="0"/>
            </a:endParaRPr>
          </a:p>
          <a:p>
            <a:pPr marL="288925" indent="-288925">
              <a:lnSpc>
                <a:spcPct val="200000"/>
              </a:lnSpc>
              <a:tabLst>
                <a:tab pos="344488" algn="l"/>
              </a:tabLst>
            </a:pPr>
            <a:r>
              <a:rPr lang="en-US" sz="2200" i="0" dirty="0">
                <a:effectLst/>
                <a:latin typeface="Calibri" panose="020F0502020204030204" pitchFamily="34" charset="0"/>
                <a:cs typeface="Calibri" panose="020F0502020204030204" pitchFamily="34" charset="0"/>
              </a:rPr>
              <a:t>ISTE. (2022, June 30). More that 16,000 attend ISTELive22 virtually and in-person. [Press release]. </a:t>
            </a:r>
            <a:r>
              <a:rPr lang="en-US" sz="2200" i="0" dirty="0">
                <a:solidFill>
                  <a:schemeClr val="accent1">
                    <a:lumMod val="60000"/>
                    <a:lumOff val="40000"/>
                  </a:schemeClr>
                </a:solidFill>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https://www.iste.org/explore/press-releases/more-16000-attend-istelive22-virtually-and-person</a:t>
            </a:r>
            <a:endParaRPr lang="en-US" sz="2200" i="0" dirty="0">
              <a:solidFill>
                <a:schemeClr val="accent1">
                  <a:lumMod val="60000"/>
                  <a:lumOff val="40000"/>
                </a:schemeClr>
              </a:solidFill>
              <a:effectLst/>
              <a:latin typeface="Calibri" panose="020F0502020204030204" pitchFamily="34" charset="0"/>
              <a:cs typeface="Calibri" panose="020F0502020204030204" pitchFamily="34" charset="0"/>
            </a:endParaRPr>
          </a:p>
          <a:p>
            <a:pPr marL="288925" indent="-288925">
              <a:lnSpc>
                <a:spcPct val="200000"/>
              </a:lnSpc>
              <a:tabLst>
                <a:tab pos="344488" algn="l"/>
              </a:tabLst>
            </a:pPr>
            <a:r>
              <a:rPr lang="en-US" sz="2200" dirty="0">
                <a:latin typeface="Calibri" panose="020F0502020204030204" pitchFamily="34" charset="0"/>
                <a:cs typeface="Calibri" panose="020F0502020204030204" pitchFamily="34" charset="0"/>
              </a:rPr>
              <a:t>ISTE EdTech Conference 2022. (2022).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https://conference.iste.org/2022/program/search/detail_session.php?id=115651404</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a:p>
            <a:pPr marL="288925" indent="-288925">
              <a:lnSpc>
                <a:spcPct val="200000"/>
              </a:lnSpc>
              <a:tabLst>
                <a:tab pos="344488" algn="l"/>
              </a:tabLst>
            </a:pPr>
            <a:r>
              <a:rPr lang="en-US" sz="2200" dirty="0" err="1">
                <a:latin typeface="Calibri" panose="020F0502020204030204" pitchFamily="34" charset="0"/>
                <a:cs typeface="Calibri" panose="020F0502020204030204" pitchFamily="34" charset="0"/>
              </a:rPr>
              <a:t>Noonoo</a:t>
            </a:r>
            <a:r>
              <a:rPr lang="en-US" sz="2200" dirty="0">
                <a:latin typeface="Calibri" panose="020F0502020204030204" pitchFamily="34" charset="0"/>
                <a:cs typeface="Calibri" panose="020F0502020204030204" pitchFamily="34" charset="0"/>
              </a:rPr>
              <a:t>, S. (2018, September 18). For teachers, STEAM workshop where arts ae key. </a:t>
            </a:r>
            <a:r>
              <a:rPr lang="en-US" sz="2200" i="1" dirty="0">
                <a:latin typeface="Calibri" panose="020F0502020204030204" pitchFamily="34" charset="0"/>
                <a:cs typeface="Calibri" panose="020F0502020204030204" pitchFamily="34" charset="0"/>
              </a:rPr>
              <a:t>ISTE</a:t>
            </a:r>
            <a:r>
              <a:rPr lang="en-US" sz="2200" dirty="0">
                <a:latin typeface="Calibri" panose="020F0502020204030204" pitchFamily="34" charset="0"/>
                <a:cs typeface="Calibri" panose="020F0502020204030204" pitchFamily="34" charset="0"/>
              </a:rPr>
              <a:t>.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https://www.edsurge.com/news/2018-09-13-for-teachers-a-steam-workshop-where-arts-are-key</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a:p>
            <a:pPr marL="288925" indent="-288925">
              <a:lnSpc>
                <a:spcPct val="200000"/>
              </a:lnSpc>
              <a:tabLst>
                <a:tab pos="344488" algn="l"/>
              </a:tabLst>
            </a:pPr>
            <a:endParaRPr lang="en-US" sz="2200" dirty="0">
              <a:latin typeface="Calibri" panose="020F0502020204030204" pitchFamily="34" charset="0"/>
              <a:cs typeface="Calibri" panose="020F0502020204030204" pitchFamily="34" charset="0"/>
            </a:endParaRPr>
          </a:p>
          <a:p>
            <a:pPr marL="288925" indent="-288925">
              <a:lnSpc>
                <a:spcPct val="200000"/>
              </a:lnSpc>
              <a:tabLst>
                <a:tab pos="344488" algn="l"/>
              </a:tabLst>
            </a:pP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6553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95B70A-75FB-36F2-8646-9798BA2F58CE}"/>
              </a:ext>
            </a:extLst>
          </p:cNvPr>
          <p:cNvSpPr txBox="1"/>
          <p:nvPr/>
        </p:nvSpPr>
        <p:spPr>
          <a:xfrm>
            <a:off x="0" y="102189"/>
            <a:ext cx="12192000" cy="584775"/>
          </a:xfrm>
          <a:prstGeom prst="rect">
            <a:avLst/>
          </a:prstGeom>
          <a:noFill/>
        </p:spPr>
        <p:txBody>
          <a:bodyPr wrap="square" rtlCol="0">
            <a:spAutoFit/>
          </a:bodyPr>
          <a:lstStyle/>
          <a:p>
            <a:pPr algn="ctr"/>
            <a:r>
              <a:rPr lang="en-US" sz="3200" b="1" dirty="0"/>
              <a:t>References</a:t>
            </a:r>
          </a:p>
        </p:txBody>
      </p:sp>
      <p:sp>
        <p:nvSpPr>
          <p:cNvPr id="5" name="TextBox 4">
            <a:extLst>
              <a:ext uri="{FF2B5EF4-FFF2-40B4-BE49-F238E27FC236}">
                <a16:creationId xmlns:a16="http://schemas.microsoft.com/office/drawing/2014/main" id="{7880E261-3F0A-062D-1FD4-6E63711B0780}"/>
              </a:ext>
            </a:extLst>
          </p:cNvPr>
          <p:cNvSpPr txBox="1"/>
          <p:nvPr/>
        </p:nvSpPr>
        <p:spPr>
          <a:xfrm>
            <a:off x="348015" y="600347"/>
            <a:ext cx="11338956" cy="6091539"/>
          </a:xfrm>
          <a:prstGeom prst="rect">
            <a:avLst/>
          </a:prstGeom>
          <a:noFill/>
        </p:spPr>
        <p:txBody>
          <a:bodyPr wrap="square">
            <a:spAutoFit/>
          </a:bodyPr>
          <a:lstStyle/>
          <a:p>
            <a:pPr marL="461963" indent="-461963">
              <a:lnSpc>
                <a:spcPct val="200000"/>
              </a:lnSpc>
              <a:tabLst>
                <a:tab pos="461963" algn="l"/>
              </a:tabLst>
            </a:pPr>
            <a:r>
              <a:rPr lang="en-US" sz="2200" dirty="0">
                <a:latin typeface="Calibri" panose="020F0502020204030204" pitchFamily="34" charset="0"/>
                <a:cs typeface="Calibri" panose="020F0502020204030204" pitchFamily="34" charset="0"/>
              </a:rPr>
              <a:t>Poth, R. D. (2022, June 30). Seven takeaways from ISTE 2022. </a:t>
            </a:r>
            <a:r>
              <a:rPr lang="en-US" sz="2200" i="1" dirty="0">
                <a:latin typeface="Calibri" panose="020F0502020204030204" pitchFamily="34" charset="0"/>
                <a:cs typeface="Calibri" panose="020F0502020204030204" pitchFamily="34" charset="0"/>
              </a:rPr>
              <a:t>Getting Smart</a:t>
            </a:r>
            <a:r>
              <a:rPr lang="en-US" sz="2200" dirty="0">
                <a:latin typeface="Calibri" panose="020F0502020204030204" pitchFamily="34" charset="0"/>
                <a:cs typeface="Calibri" panose="020F0502020204030204" pitchFamily="34" charset="0"/>
              </a:rPr>
              <a:t>.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https://www.gettingsmart.com/2022/07/14/seven-takeaways-from-iste-2022/</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a:p>
            <a:pPr marL="461963" indent="-461963">
              <a:lnSpc>
                <a:spcPct val="200000"/>
              </a:lnSpc>
              <a:tabLst>
                <a:tab pos="461963" algn="l"/>
              </a:tabLst>
            </a:pPr>
            <a:r>
              <a:rPr lang="en-US" sz="2200" dirty="0">
                <a:latin typeface="Calibri" panose="020F0502020204030204" pitchFamily="34" charset="0"/>
                <a:cs typeface="Calibri" panose="020F0502020204030204" pitchFamily="34" charset="0"/>
              </a:rPr>
              <a:t>Snelling, J. (2022, January 10). Familiar tools offer new tricks for K-12 educators. </a:t>
            </a:r>
            <a:r>
              <a:rPr lang="en-US" sz="2200" i="1" dirty="0">
                <a:latin typeface="Calibri" panose="020F0502020204030204" pitchFamily="34" charset="0"/>
                <a:cs typeface="Calibri" panose="020F0502020204030204" pitchFamily="34" charset="0"/>
              </a:rPr>
              <a:t>ISTE</a:t>
            </a:r>
            <a:r>
              <a:rPr lang="en-US" sz="2200" dirty="0">
                <a:latin typeface="Calibri" panose="020F0502020204030204" pitchFamily="34" charset="0"/>
                <a:cs typeface="Calibri" panose="020F0502020204030204" pitchFamily="34" charset="0"/>
              </a:rPr>
              <a:t>.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https://www.iste.org/explore/classroom/familiar-tools-offer-new-tricks-k-12-educators</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a:p>
            <a:pPr marL="461963" indent="-461963">
              <a:lnSpc>
                <a:spcPct val="200000"/>
              </a:lnSpc>
              <a:tabLst>
                <a:tab pos="461963" algn="l"/>
              </a:tabLst>
            </a:pPr>
            <a:r>
              <a:rPr lang="en-US" sz="2200" dirty="0">
                <a:latin typeface="Calibri" panose="020F0502020204030204" pitchFamily="34" charset="0"/>
                <a:cs typeface="Calibri" panose="020F0502020204030204" pitchFamily="34" charset="0"/>
              </a:rPr>
              <a:t>Team ISTE. (2017, January 12). Want students to learn? Help them get more sleep and exercise. </a:t>
            </a:r>
            <a:r>
              <a:rPr lang="en-US" sz="2200" i="1" dirty="0">
                <a:latin typeface="Calibri" panose="020F0502020204030204" pitchFamily="34" charset="0"/>
                <a:cs typeface="Calibri" panose="020F0502020204030204" pitchFamily="34" charset="0"/>
              </a:rPr>
              <a:t>ISTE</a:t>
            </a:r>
            <a:r>
              <a:rPr lang="en-US" sz="2200" dirty="0">
                <a:latin typeface="Calibri" panose="020F0502020204030204" pitchFamily="34" charset="0"/>
                <a:cs typeface="Calibri" panose="020F0502020204030204" pitchFamily="34" charset="0"/>
              </a:rPr>
              <a:t>.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https://www.iste.org/explore/Featured-videos/Want-students-to-learn%3F-Help-them-get-more-sleep-and-exercise</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a:p>
            <a:pPr marL="461963" indent="-461963">
              <a:lnSpc>
                <a:spcPct val="200000"/>
              </a:lnSpc>
              <a:tabLst>
                <a:tab pos="461963" algn="l"/>
              </a:tabLst>
            </a:pPr>
            <a:r>
              <a:rPr lang="en-US" sz="2200" dirty="0">
                <a:latin typeface="Calibri" panose="020F0502020204030204" pitchFamily="34" charset="0"/>
                <a:cs typeface="Calibri" panose="020F0502020204030204" pitchFamily="34" charset="0"/>
              </a:rPr>
              <a:t>The Miniature Painters, Sculptors, &amp; Gravers Society of Washington, D. C. (MPSGS). (n.d.).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https://www.mpsgs.org/</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1772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95B70A-75FB-36F2-8646-9798BA2F58CE}"/>
              </a:ext>
            </a:extLst>
          </p:cNvPr>
          <p:cNvSpPr txBox="1"/>
          <p:nvPr/>
        </p:nvSpPr>
        <p:spPr>
          <a:xfrm>
            <a:off x="0" y="73614"/>
            <a:ext cx="12192000" cy="584775"/>
          </a:xfrm>
          <a:prstGeom prst="rect">
            <a:avLst/>
          </a:prstGeom>
          <a:noFill/>
        </p:spPr>
        <p:txBody>
          <a:bodyPr wrap="square" rtlCol="0">
            <a:spAutoFit/>
          </a:bodyPr>
          <a:lstStyle/>
          <a:p>
            <a:pPr algn="ctr"/>
            <a:r>
              <a:rPr lang="en-US" sz="3200" b="1" dirty="0"/>
              <a:t>References </a:t>
            </a:r>
          </a:p>
        </p:txBody>
      </p:sp>
      <p:sp>
        <p:nvSpPr>
          <p:cNvPr id="5" name="TextBox 4">
            <a:extLst>
              <a:ext uri="{FF2B5EF4-FFF2-40B4-BE49-F238E27FC236}">
                <a16:creationId xmlns:a16="http://schemas.microsoft.com/office/drawing/2014/main" id="{7880E261-3F0A-062D-1FD4-6E63711B0780}"/>
              </a:ext>
            </a:extLst>
          </p:cNvPr>
          <p:cNvSpPr txBox="1"/>
          <p:nvPr/>
        </p:nvSpPr>
        <p:spPr>
          <a:xfrm>
            <a:off x="659563" y="574325"/>
            <a:ext cx="11056690" cy="6091539"/>
          </a:xfrm>
          <a:prstGeom prst="rect">
            <a:avLst/>
          </a:prstGeom>
          <a:noFill/>
        </p:spPr>
        <p:txBody>
          <a:bodyPr wrap="square">
            <a:spAutoFit/>
          </a:bodyPr>
          <a:lstStyle/>
          <a:p>
            <a:pPr marL="396875" indent="-396875">
              <a:lnSpc>
                <a:spcPct val="200000"/>
              </a:lnSpc>
            </a:pPr>
            <a:r>
              <a:rPr lang="en-US" sz="2200" dirty="0">
                <a:latin typeface="Calibri" panose="020F0502020204030204" pitchFamily="34" charset="0"/>
                <a:cs typeface="Calibri" panose="020F0502020204030204" pitchFamily="34" charset="0"/>
              </a:rPr>
              <a:t>The Washington Calligraphers Guild. (2023).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https://www.calligraphersguild.org/</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a:p>
            <a:pPr marL="396875" indent="-396875">
              <a:lnSpc>
                <a:spcPct val="200000"/>
              </a:lnSpc>
            </a:pPr>
            <a:r>
              <a:rPr lang="en-US" sz="2200" dirty="0">
                <a:latin typeface="Calibri" panose="020F0502020204030204" pitchFamily="34" charset="0"/>
                <a:cs typeface="Calibri" panose="020F0502020204030204" pitchFamily="34" charset="0"/>
              </a:rPr>
              <a:t>Torpedo Factory Art Center. (2023).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https://torpedofactory.org/</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a:p>
            <a:pPr marL="396875" indent="-396875">
              <a:lnSpc>
                <a:spcPct val="200000"/>
              </a:lnSpc>
            </a:pPr>
            <a:r>
              <a:rPr lang="en-US" sz="2200" dirty="0">
                <a:latin typeface="Calibri" panose="020F0502020204030204" pitchFamily="34" charset="0"/>
                <a:cs typeface="Calibri" panose="020F0502020204030204" pitchFamily="34" charset="0"/>
              </a:rPr>
              <a:t>(2022, June, 25-29). Program. (Conference). ISTELive202, New Orleans, LA.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https://conference.iste.org/2022/program/search/</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a:p>
            <a:pPr marL="396875" indent="-396875">
              <a:lnSpc>
                <a:spcPct val="200000"/>
              </a:lnSpc>
            </a:pPr>
            <a:r>
              <a:rPr lang="en-US" sz="2200" dirty="0">
                <a:latin typeface="Calibri" panose="020F0502020204030204" pitchFamily="34" charset="0"/>
                <a:cs typeface="Calibri" panose="020F0502020204030204" pitchFamily="34" charset="0"/>
              </a:rPr>
              <a:t>Washington Woodworkers Guild. (2023).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https://washingtonwoodworkersguild.org/</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a:p>
            <a:pPr marL="396875" indent="-396875">
              <a:lnSpc>
                <a:spcPct val="200000"/>
              </a:lnSpc>
            </a:pPr>
            <a:r>
              <a:rPr lang="en-US" sz="2200" dirty="0">
                <a:latin typeface="Calibri" panose="020F0502020204030204" pitchFamily="34" charset="0"/>
                <a:cs typeface="Calibri" panose="020F0502020204030204" pitchFamily="34" charset="0"/>
              </a:rPr>
              <a:t>Workhouse Arts Center. (2022).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https://www.workhousearts.org/</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a:p>
            <a:pPr marL="396875" indent="-396875">
              <a:lnSpc>
                <a:spcPct val="200000"/>
              </a:lnSpc>
            </a:pPr>
            <a:r>
              <a:rPr lang="en-US" sz="2200" dirty="0">
                <a:latin typeface="Calibri" panose="020F0502020204030204" pitchFamily="34" charset="0"/>
                <a:cs typeface="Calibri" panose="020F0502020204030204" pitchFamily="34" charset="0"/>
              </a:rPr>
              <a:t>Young, J.R. (2023, January 31). Hoping to regain attention of students, professors pay more attention to them. </a:t>
            </a:r>
            <a:r>
              <a:rPr lang="en-US" sz="2200" i="1" dirty="0">
                <a:latin typeface="Calibri" panose="020F0502020204030204" pitchFamily="34" charset="0"/>
                <a:cs typeface="Calibri" panose="020F0502020204030204" pitchFamily="34" charset="0"/>
              </a:rPr>
              <a:t>ISTE</a:t>
            </a:r>
            <a:r>
              <a:rPr lang="en-US" sz="2200" dirty="0">
                <a:latin typeface="Calibri" panose="020F0502020204030204" pitchFamily="34" charset="0"/>
                <a:cs typeface="Calibri" panose="020F0502020204030204" pitchFamily="34" charset="0"/>
              </a:rPr>
              <a:t>. </a:t>
            </a:r>
            <a:r>
              <a:rPr lang="en-US" sz="2200" dirty="0">
                <a:solidFill>
                  <a:schemeClr val="accent1">
                    <a:lumMod val="60000"/>
                    <a:lumOff val="40000"/>
                  </a:schemeClr>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https://www.edsurge.com/news/2023-01-31-hoping-to-regain-attention-of-students-professors-pay-more-attention-to-them</a:t>
            </a:r>
            <a:endParaRPr lang="en-US" sz="2200" dirty="0">
              <a:solidFill>
                <a:schemeClr val="accent1">
                  <a:lumMod val="60000"/>
                  <a:lumOff val="4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535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9">
            <a:lum/>
            <a:extLst>
              <a:ext uri="{BEBA8EAE-BF5A-486C-A8C5-ECC9F3942E4B}">
                <a14:imgProps xmlns:a14="http://schemas.microsoft.com/office/drawing/2010/main">
                  <a14:imgLayer r:embed="rId10">
                    <a14:imgEffect>
                      <a14:artisticCutout/>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11">
            <a:alphaModFix amt="41000"/>
          </a:blip>
          <a:srcRect l="9091" t="3462" b="19929"/>
          <a:stretch/>
        </p:blipFill>
        <p:spPr>
          <a:xfrm rot="10800000">
            <a:off x="0" y="0"/>
            <a:ext cx="12269373" cy="6858000"/>
          </a:xfrm>
          <a:prstGeom prst="rect">
            <a:avLst/>
          </a:prstGeom>
        </p:spPr>
      </p:pic>
      <p:pic>
        <p:nvPicPr>
          <p:cNvPr id="3" name="Picture 2">
            <a:extLst>
              <a:ext uri="{FF2B5EF4-FFF2-40B4-BE49-F238E27FC236}">
                <a16:creationId xmlns:a16="http://schemas.microsoft.com/office/drawing/2014/main" id="{246D48CB-1200-8C79-9E42-EC7390EBF2F1}"/>
              </a:ext>
            </a:extLst>
          </p:cNvPr>
          <p:cNvPicPr>
            <a:picLocks noChangeAspect="1"/>
          </p:cNvPicPr>
          <p:nvPr/>
        </p:nvPicPr>
        <p:blipFill>
          <a:blip r:embed="rId12"/>
          <a:stretch>
            <a:fillRect/>
          </a:stretch>
        </p:blipFill>
        <p:spPr>
          <a:xfrm>
            <a:off x="541850" y="377337"/>
            <a:ext cx="5093434" cy="2021204"/>
          </a:xfrm>
          <a:prstGeom prst="rect">
            <a:avLst/>
          </a:prstGeom>
        </p:spPr>
      </p:pic>
      <p:sp>
        <p:nvSpPr>
          <p:cNvPr id="8" name="TextBox 7">
            <a:extLst>
              <a:ext uri="{FF2B5EF4-FFF2-40B4-BE49-F238E27FC236}">
                <a16:creationId xmlns:a16="http://schemas.microsoft.com/office/drawing/2014/main" id="{C99BBEC5-8122-F639-C8B2-9A17A2CF42A2}"/>
              </a:ext>
            </a:extLst>
          </p:cNvPr>
          <p:cNvSpPr txBox="1"/>
          <p:nvPr/>
        </p:nvSpPr>
        <p:spPr>
          <a:xfrm rot="16200000">
            <a:off x="11162878" y="4785618"/>
            <a:ext cx="1408825" cy="276999"/>
          </a:xfrm>
          <a:prstGeom prst="rect">
            <a:avLst/>
          </a:prstGeom>
          <a:noFill/>
        </p:spPr>
        <p:txBody>
          <a:bodyPr wrap="square" rtlCol="0">
            <a:spAutoFit/>
          </a:bodyPr>
          <a:lstStyle/>
          <a:p>
            <a:r>
              <a:rPr lang="en-US" sz="1200" dirty="0">
                <a:solidFill>
                  <a:schemeClr val="accent1">
                    <a:lumMod val="60000"/>
                    <a:lumOff val="40000"/>
                  </a:schemeClr>
                </a:solidFill>
                <a:hlinkClick r:id="rId13">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9" name="Rectangle 8">
            <a:extLst>
              <a:ext uri="{FF2B5EF4-FFF2-40B4-BE49-F238E27FC236}">
                <a16:creationId xmlns:a16="http://schemas.microsoft.com/office/drawing/2014/main" id="{D59FA8A6-067D-9282-845E-9672A9D1C3AF}"/>
              </a:ext>
            </a:extLst>
          </p:cNvPr>
          <p:cNvSpPr/>
          <p:nvPr/>
        </p:nvSpPr>
        <p:spPr>
          <a:xfrm flipH="1">
            <a:off x="9035143" y="4666341"/>
            <a:ext cx="2711881" cy="1713831"/>
          </a:xfrm>
          <a:prstGeom prst="rect">
            <a:avLst/>
          </a:prstGeom>
          <a:blipFill dpi="0" rotWithShape="1">
            <a:blip r:embed="rId14">
              <a:alphaModFix amt="69000"/>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D164B3A-8B98-1B22-6544-B0F534E32FDD}"/>
              </a:ext>
            </a:extLst>
          </p:cNvPr>
          <p:cNvSpPr txBox="1"/>
          <p:nvPr/>
        </p:nvSpPr>
        <p:spPr>
          <a:xfrm>
            <a:off x="3612712" y="2679163"/>
            <a:ext cx="5964701" cy="707886"/>
          </a:xfrm>
          <a:prstGeom prst="rect">
            <a:avLst/>
          </a:prstGeom>
          <a:noFill/>
        </p:spPr>
        <p:txBody>
          <a:bodyPr wrap="square" rtlCol="0">
            <a:spAutoFit/>
          </a:bodyPr>
          <a:lstStyle/>
          <a:p>
            <a:r>
              <a:rPr lang="en-US" sz="4000" dirty="0"/>
              <a:t>Benefits of joining ISTE</a:t>
            </a:r>
          </a:p>
        </p:txBody>
      </p:sp>
      <p:sp>
        <p:nvSpPr>
          <p:cNvPr id="12" name="TextBox 11">
            <a:extLst>
              <a:ext uri="{FF2B5EF4-FFF2-40B4-BE49-F238E27FC236}">
                <a16:creationId xmlns:a16="http://schemas.microsoft.com/office/drawing/2014/main" id="{25DE7852-F082-180D-210F-B970A05F1C6B}"/>
              </a:ext>
            </a:extLst>
          </p:cNvPr>
          <p:cNvSpPr txBox="1"/>
          <p:nvPr/>
        </p:nvSpPr>
        <p:spPr>
          <a:xfrm>
            <a:off x="5566117" y="1501565"/>
            <a:ext cx="6625883" cy="967957"/>
          </a:xfrm>
          <a:prstGeom prst="rect">
            <a:avLst/>
          </a:prstGeom>
          <a:noFill/>
        </p:spPr>
        <p:txBody>
          <a:bodyPr wrap="square" rtlCol="0">
            <a:spAutoFit/>
          </a:bodyPr>
          <a:lstStyle/>
          <a:p>
            <a:pPr>
              <a:lnSpc>
                <a:spcPct val="150000"/>
              </a:lnSpc>
            </a:pPr>
            <a:r>
              <a:rPr lang="en-US" sz="2000" dirty="0"/>
              <a:t>Reviewing </a:t>
            </a:r>
          </a:p>
          <a:p>
            <a:pPr>
              <a:lnSpc>
                <a:spcPct val="150000"/>
              </a:lnSpc>
            </a:pPr>
            <a:r>
              <a:rPr lang="en-US" sz="2000" b="1" dirty="0">
                <a:solidFill>
                  <a:srgbClr val="FFFFFF"/>
                </a:solidFill>
                <a:latin typeface="AvenirLight"/>
              </a:rPr>
              <a:t>   </a:t>
            </a:r>
            <a:r>
              <a:rPr lang="en-US" sz="2000" b="1" i="0" dirty="0">
                <a:solidFill>
                  <a:srgbClr val="FFFFFF"/>
                </a:solidFill>
                <a:effectLst/>
                <a:latin typeface="AvenirLight"/>
              </a:rPr>
              <a:t>International Society for Technology in Education (ISTE)</a:t>
            </a:r>
            <a:r>
              <a:rPr lang="en-US" sz="2000" dirty="0"/>
              <a:t> </a:t>
            </a:r>
          </a:p>
        </p:txBody>
      </p:sp>
      <p:sp>
        <p:nvSpPr>
          <p:cNvPr id="14" name="TextBox 13">
            <a:extLst>
              <a:ext uri="{FF2B5EF4-FFF2-40B4-BE49-F238E27FC236}">
                <a16:creationId xmlns:a16="http://schemas.microsoft.com/office/drawing/2014/main" id="{F1AC93A5-FF74-865C-76F7-F7A248F7F9B2}"/>
              </a:ext>
            </a:extLst>
          </p:cNvPr>
          <p:cNvSpPr txBox="1"/>
          <p:nvPr/>
        </p:nvSpPr>
        <p:spPr>
          <a:xfrm>
            <a:off x="4530897" y="3397799"/>
            <a:ext cx="3777174" cy="28050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Membership</a:t>
            </a:r>
          </a:p>
          <a:p>
            <a:pPr marL="285750" indent="-285750">
              <a:lnSpc>
                <a:spcPct val="150000"/>
              </a:lnSpc>
              <a:buFont typeface="Arial" panose="020B0604020202020204" pitchFamily="34" charset="0"/>
              <a:buChar char="•"/>
            </a:pPr>
            <a:r>
              <a:rPr lang="en-US" sz="2400" dirty="0"/>
              <a:t>Certification</a:t>
            </a:r>
          </a:p>
          <a:p>
            <a:pPr marL="285750" indent="-285750">
              <a:lnSpc>
                <a:spcPct val="150000"/>
              </a:lnSpc>
              <a:buFont typeface="Arial" panose="020B0604020202020204" pitchFamily="34" charset="0"/>
              <a:buChar char="•"/>
            </a:pPr>
            <a:r>
              <a:rPr lang="en-US" sz="2400" dirty="0"/>
              <a:t>ISTE U- online courses</a:t>
            </a:r>
          </a:p>
          <a:p>
            <a:pPr marL="285750" indent="-285750">
              <a:lnSpc>
                <a:spcPct val="150000"/>
              </a:lnSpc>
              <a:buFont typeface="Arial" panose="020B0604020202020204" pitchFamily="34" charset="0"/>
              <a:buChar char="•"/>
            </a:pPr>
            <a:r>
              <a:rPr lang="en-US" sz="2400" dirty="0" err="1"/>
              <a:t>EdSurge</a:t>
            </a:r>
            <a:endParaRPr lang="en-US" sz="2400" dirty="0"/>
          </a:p>
          <a:p>
            <a:pPr marL="285750" indent="-285750">
              <a:lnSpc>
                <a:spcPct val="150000"/>
              </a:lnSpc>
              <a:buFont typeface="Arial" panose="020B0604020202020204" pitchFamily="34" charset="0"/>
              <a:buChar char="•"/>
            </a:pPr>
            <a:r>
              <a:rPr lang="en-US" sz="2400" dirty="0"/>
              <a:t>Publications</a:t>
            </a:r>
          </a:p>
        </p:txBody>
      </p:sp>
      <p:sp>
        <p:nvSpPr>
          <p:cNvPr id="15" name="Rectangle: Rounded Corners 14">
            <a:extLst>
              <a:ext uri="{FF2B5EF4-FFF2-40B4-BE49-F238E27FC236}">
                <a16:creationId xmlns:a16="http://schemas.microsoft.com/office/drawing/2014/main" id="{B9D827CC-041B-59FE-3E22-F584A62541CE}"/>
              </a:ext>
            </a:extLst>
          </p:cNvPr>
          <p:cNvSpPr/>
          <p:nvPr/>
        </p:nvSpPr>
        <p:spPr>
          <a:xfrm>
            <a:off x="412652" y="3509108"/>
            <a:ext cx="3066757" cy="2785403"/>
          </a:xfrm>
          <a:prstGeom prst="round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A321544-3BBE-5AD1-631C-7F4CC43D4580}"/>
              </a:ext>
            </a:extLst>
          </p:cNvPr>
          <p:cNvSpPr txBox="1"/>
          <p:nvPr/>
        </p:nvSpPr>
        <p:spPr>
          <a:xfrm>
            <a:off x="581466" y="3711749"/>
            <a:ext cx="2883875" cy="2400657"/>
          </a:xfrm>
          <a:prstGeom prst="rect">
            <a:avLst/>
          </a:prstGeom>
          <a:noFill/>
        </p:spPr>
        <p:txBody>
          <a:bodyPr wrap="square" rtlCol="0">
            <a:spAutoFit/>
          </a:bodyPr>
          <a:lstStyle/>
          <a:p>
            <a:r>
              <a:rPr lang="en-US" sz="2200" dirty="0"/>
              <a:t>Educator advantages:</a:t>
            </a:r>
          </a:p>
          <a:p>
            <a:endParaRPr lang="en-US" sz="800" dirty="0"/>
          </a:p>
          <a:p>
            <a:pPr marL="285750" indent="-285750">
              <a:buFont typeface="Arial" panose="020B0604020202020204" pitchFamily="34" charset="0"/>
              <a:buChar char="•"/>
            </a:pPr>
            <a:r>
              <a:rPr lang="en-US" sz="2000" dirty="0"/>
              <a:t>Relevant, reliable, </a:t>
            </a:r>
          </a:p>
          <a:p>
            <a:r>
              <a:rPr lang="en-US" sz="2000" dirty="0"/>
              <a:t>	and accessible 	resources</a:t>
            </a:r>
          </a:p>
          <a:p>
            <a:pPr marL="285750" indent="-285750">
              <a:buFont typeface="Arial" panose="020B0604020202020204" pitchFamily="34" charset="0"/>
              <a:buChar char="•"/>
            </a:pPr>
            <a:r>
              <a:rPr lang="en-US" sz="2000" dirty="0"/>
              <a:t>Growth in learning, 	sharing, and 	networking ideas</a:t>
            </a:r>
          </a:p>
        </p:txBody>
      </p:sp>
      <p:sp>
        <p:nvSpPr>
          <p:cNvPr id="17" name="TextBox 16">
            <a:extLst>
              <a:ext uri="{FF2B5EF4-FFF2-40B4-BE49-F238E27FC236}">
                <a16:creationId xmlns:a16="http://schemas.microsoft.com/office/drawing/2014/main" id="{2F7B2587-425F-581B-FF4B-CD59AF9013AE}"/>
              </a:ext>
            </a:extLst>
          </p:cNvPr>
          <p:cNvSpPr txBox="1"/>
          <p:nvPr/>
        </p:nvSpPr>
        <p:spPr>
          <a:xfrm>
            <a:off x="8078463" y="6434603"/>
            <a:ext cx="4432851" cy="276999"/>
          </a:xfrm>
          <a:prstGeom prst="rect">
            <a:avLst/>
          </a:prstGeom>
          <a:noFill/>
        </p:spPr>
        <p:txBody>
          <a:bodyPr wrap="square" rtlCol="0">
            <a:spAutoFit/>
          </a:bodyPr>
          <a:lstStyle/>
          <a:p>
            <a:r>
              <a:rPr lang="en-US" sz="1200" i="0" dirty="0">
                <a:solidFill>
                  <a:schemeClr val="accent1">
                    <a:lumMod val="60000"/>
                    <a:lumOff val="40000"/>
                  </a:schemeClr>
                </a:solidFill>
                <a:effectLst/>
                <a:latin typeface="Calibri" panose="020F0502020204030204" pitchFamily="34" charset="0"/>
                <a:cs typeface="Calibri" panose="020F0502020204030204" pitchFamily="34" charset="0"/>
              </a:rPr>
              <a:t>(International Society for Technology in Education (ISTE), 2023)</a:t>
            </a:r>
            <a:endParaRPr lang="en-US" sz="1200" dirty="0">
              <a:solidFill>
                <a:schemeClr val="accent1">
                  <a:lumMod val="60000"/>
                  <a:lumOff val="40000"/>
                </a:schemeClr>
              </a:solidFill>
              <a:latin typeface="Calibri" panose="020F0502020204030204" pitchFamily="34" charset="0"/>
              <a:cs typeface="Calibri" panose="020F0502020204030204" pitchFamily="34" charset="0"/>
            </a:endParaRPr>
          </a:p>
        </p:txBody>
      </p:sp>
      <p:pic>
        <p:nvPicPr>
          <p:cNvPr id="4" name="Recording (2)">
            <a:hlinkClick r:id="" action="ppaction://media"/>
            <a:extLst>
              <a:ext uri="{FF2B5EF4-FFF2-40B4-BE49-F238E27FC236}">
                <a16:creationId xmlns:a16="http://schemas.microsoft.com/office/drawing/2014/main" id="{B921E392-F84B-A3C5-3C09-31DA3341E36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flipH="1">
            <a:off x="6829300" y="1598947"/>
            <a:ext cx="428750" cy="428750"/>
          </a:xfrm>
          <a:prstGeom prst="rect">
            <a:avLst/>
          </a:prstGeom>
        </p:spPr>
      </p:pic>
      <p:pic>
        <p:nvPicPr>
          <p:cNvPr id="6" name="Recording (3)">
            <a:hlinkClick r:id="" action="ppaction://media"/>
            <a:extLst>
              <a:ext uri="{FF2B5EF4-FFF2-40B4-BE49-F238E27FC236}">
                <a16:creationId xmlns:a16="http://schemas.microsoft.com/office/drawing/2014/main" id="{3128FD77-B81A-84E6-FAB9-21B170379C4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441535" y="3231731"/>
            <a:ext cx="425116" cy="425116"/>
          </a:xfrm>
          <a:prstGeom prst="rect">
            <a:avLst/>
          </a:prstGeom>
        </p:spPr>
      </p:pic>
      <p:pic>
        <p:nvPicPr>
          <p:cNvPr id="7" name="Recording (4)">
            <a:hlinkClick r:id="" action="ppaction://media"/>
            <a:extLst>
              <a:ext uri="{FF2B5EF4-FFF2-40B4-BE49-F238E27FC236}">
                <a16:creationId xmlns:a16="http://schemas.microsoft.com/office/drawing/2014/main" id="{462597F9-C30F-5501-2AE4-C2E9E55588DA}"/>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flipH="1">
            <a:off x="8639652" y="2857500"/>
            <a:ext cx="357530" cy="350520"/>
          </a:xfrm>
          <a:prstGeom prst="rect">
            <a:avLst/>
          </a:prstGeom>
        </p:spPr>
      </p:pic>
    </p:spTree>
    <p:extLst>
      <p:ext uri="{BB962C8B-B14F-4D97-AF65-F5344CB8AC3E}">
        <p14:creationId xmlns:p14="http://schemas.microsoft.com/office/powerpoint/2010/main" val="1281086068"/>
      </p:ext>
    </p:extLst>
  </p:cSld>
  <p:clrMapOvr>
    <a:masterClrMapping/>
  </p:clrMapOvr>
  <mc:AlternateContent xmlns:mc="http://schemas.openxmlformats.org/markup-compatibility/2006">
    <mc:Choice xmlns:p14="http://schemas.microsoft.com/office/powerpoint/2010/main" Requires="p14">
      <p:transition spd="slow" p14:dur="2000" advTm="30805"/>
    </mc:Choice>
    <mc:Fallback>
      <p:transition spd="slow" advTm="30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19" fill="hold"/>
                                        <p:tgtEl>
                                          <p:spTgt spid="4"/>
                                        </p:tgtEl>
                                      </p:cBhvr>
                                    </p:cmd>
                                  </p:childTnLst>
                                </p:cTn>
                              </p:par>
                            </p:childTnLst>
                          </p:cTn>
                        </p:par>
                        <p:par>
                          <p:cTn id="7" fill="hold">
                            <p:stCondLst>
                              <p:cond delay="38719"/>
                            </p:stCondLst>
                            <p:childTnLst>
                              <p:par>
                                <p:cTn id="8" presetID="1" presetClass="mediacall" presetSubtype="0" fill="hold" nodeType="afterEffect">
                                  <p:stCondLst>
                                    <p:cond delay="0"/>
                                  </p:stCondLst>
                                  <p:childTnLst>
                                    <p:cmd type="call" cmd="playFrom(0.0)">
                                      <p:cBhvr>
                                        <p:cTn id="9" dur="37354" fill="hold"/>
                                        <p:tgtEl>
                                          <p:spTgt spid="6"/>
                                        </p:tgtEl>
                                      </p:cBhvr>
                                    </p:cmd>
                                  </p:childTnLst>
                                </p:cTn>
                              </p:par>
                            </p:childTnLst>
                          </p:cTn>
                        </p:par>
                        <p:par>
                          <p:cTn id="10" fill="hold">
                            <p:stCondLst>
                              <p:cond delay="76073"/>
                            </p:stCondLst>
                            <p:childTnLst>
                              <p:par>
                                <p:cTn id="11" presetID="1" presetClass="mediacall" presetSubtype="0" fill="hold" nodeType="afterEffect">
                                  <p:stCondLst>
                                    <p:cond delay="0"/>
                                  </p:stCondLst>
                                  <p:childTnLst>
                                    <p:cmd type="call" cmd="playFrom(0.0)">
                                      <p:cBhvr>
                                        <p:cTn id="12" dur="729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audio>
              <p:cMediaNode vol="80000">
                <p:cTn id="14" fill="hold" display="0">
                  <p:stCondLst>
                    <p:cond delay="indefinite"/>
                  </p:stCondLst>
                  <p:endCondLst>
                    <p:cond evt="onStopAudio" delay="0">
                      <p:tgtEl>
                        <p:sldTgt/>
                      </p:tgtEl>
                    </p:cond>
                  </p:endCondLst>
                </p:cTn>
                <p:tgtEl>
                  <p:spTgt spid="6"/>
                </p:tgtEl>
              </p:cMediaNode>
            </p:audio>
            <p:audio>
              <p:cMediaNode vol="80000">
                <p:cTn id="15"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8">
            <a:alphaModFix amt="25000"/>
          </a:blip>
          <a:srcRect b="15730"/>
          <a:stretch/>
        </p:blipFill>
        <p:spPr>
          <a:xfrm rot="16200000">
            <a:off x="2666999" y="-2667002"/>
            <a:ext cx="6858000" cy="12192003"/>
          </a:xfrm>
          <a:prstGeom prst="rect">
            <a:avLst/>
          </a:prstGeom>
        </p:spPr>
      </p:pic>
      <p:sp>
        <p:nvSpPr>
          <p:cNvPr id="13" name="Rectangle: Rounded Corners 12">
            <a:extLst>
              <a:ext uri="{FF2B5EF4-FFF2-40B4-BE49-F238E27FC236}">
                <a16:creationId xmlns:a16="http://schemas.microsoft.com/office/drawing/2014/main" id="{10EDA270-0919-AD18-BBE2-51B0E1130355}"/>
              </a:ext>
            </a:extLst>
          </p:cNvPr>
          <p:cNvSpPr/>
          <p:nvPr/>
        </p:nvSpPr>
        <p:spPr>
          <a:xfrm>
            <a:off x="4615541" y="1727200"/>
            <a:ext cx="7228115" cy="4521000"/>
          </a:xfrm>
          <a:prstGeom prst="round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8CAB680-434B-8828-D214-5E33F49D0233}"/>
              </a:ext>
            </a:extLst>
          </p:cNvPr>
          <p:cNvPicPr>
            <a:picLocks noChangeAspect="1"/>
          </p:cNvPicPr>
          <p:nvPr/>
        </p:nvPicPr>
        <p:blipFill>
          <a:blip r:embed="rId9"/>
          <a:stretch>
            <a:fillRect/>
          </a:stretch>
        </p:blipFill>
        <p:spPr>
          <a:xfrm>
            <a:off x="10558047" y="208525"/>
            <a:ext cx="1455762" cy="577683"/>
          </a:xfrm>
          <a:prstGeom prst="rect">
            <a:avLst/>
          </a:prstGeom>
        </p:spPr>
      </p:pic>
      <p:sp>
        <p:nvSpPr>
          <p:cNvPr id="3" name="TextBox 2">
            <a:extLst>
              <a:ext uri="{FF2B5EF4-FFF2-40B4-BE49-F238E27FC236}">
                <a16:creationId xmlns:a16="http://schemas.microsoft.com/office/drawing/2014/main" id="{5D65CAA2-62AB-A30B-7A59-C1B1833F5D51}"/>
              </a:ext>
            </a:extLst>
          </p:cNvPr>
          <p:cNvSpPr txBox="1"/>
          <p:nvPr/>
        </p:nvSpPr>
        <p:spPr>
          <a:xfrm>
            <a:off x="11055354" y="848644"/>
            <a:ext cx="1136646" cy="276999"/>
          </a:xfrm>
          <a:prstGeom prst="rect">
            <a:avLst/>
          </a:prstGeom>
          <a:noFill/>
        </p:spPr>
        <p:txBody>
          <a:bodyPr wrap="square" rtlCol="0">
            <a:spAutoFit/>
          </a:bodyPr>
          <a:lstStyle/>
          <a:p>
            <a:r>
              <a:rPr lang="en-US" sz="1200" dirty="0">
                <a:solidFill>
                  <a:schemeClr val="accent1">
                    <a:lumMod val="60000"/>
                    <a:lumOff val="40000"/>
                  </a:schemeClr>
                </a:solidFill>
                <a:hlinkClick r:id="rId10">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pic>
        <p:nvPicPr>
          <p:cNvPr id="5" name="Picture 4">
            <a:extLst>
              <a:ext uri="{FF2B5EF4-FFF2-40B4-BE49-F238E27FC236}">
                <a16:creationId xmlns:a16="http://schemas.microsoft.com/office/drawing/2014/main" id="{187380B2-C470-FCC4-0EBB-AC6FCAE80973}"/>
              </a:ext>
            </a:extLst>
          </p:cNvPr>
          <p:cNvPicPr>
            <a:picLocks noChangeAspect="1"/>
          </p:cNvPicPr>
          <p:nvPr/>
        </p:nvPicPr>
        <p:blipFill rotWithShape="1">
          <a:blip r:embed="rId11"/>
          <a:srcRect t="12526" r="48468" b="52292"/>
          <a:stretch/>
        </p:blipFill>
        <p:spPr>
          <a:xfrm rot="16200000">
            <a:off x="-1051353" y="5211029"/>
            <a:ext cx="2698324" cy="595618"/>
          </a:xfrm>
          <a:prstGeom prst="rect">
            <a:avLst/>
          </a:prstGeom>
        </p:spPr>
      </p:pic>
      <p:sp>
        <p:nvSpPr>
          <p:cNvPr id="6" name="TextBox 5">
            <a:extLst>
              <a:ext uri="{FF2B5EF4-FFF2-40B4-BE49-F238E27FC236}">
                <a16:creationId xmlns:a16="http://schemas.microsoft.com/office/drawing/2014/main" id="{F3BBF418-6A71-4A97-47BC-B042C3CAD882}"/>
              </a:ext>
            </a:extLst>
          </p:cNvPr>
          <p:cNvSpPr txBox="1"/>
          <p:nvPr/>
        </p:nvSpPr>
        <p:spPr>
          <a:xfrm rot="16200000">
            <a:off x="-134740" y="5945201"/>
            <a:ext cx="1659988" cy="276999"/>
          </a:xfrm>
          <a:prstGeom prst="rect">
            <a:avLst/>
          </a:prstGeom>
          <a:noFill/>
        </p:spPr>
        <p:txBody>
          <a:bodyPr wrap="square" rtlCol="0">
            <a:spAutoFit/>
          </a:bodyPr>
          <a:lstStyle/>
          <a:p>
            <a:r>
              <a:rPr lang="en-US" sz="1200" dirty="0">
                <a:solidFill>
                  <a:schemeClr val="accent1">
                    <a:lumMod val="60000"/>
                    <a:lumOff val="40000"/>
                  </a:schemeClr>
                </a:solidFill>
                <a:hlinkClick r:id="rId12">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7" name="TextBox 6">
            <a:extLst>
              <a:ext uri="{FF2B5EF4-FFF2-40B4-BE49-F238E27FC236}">
                <a16:creationId xmlns:a16="http://schemas.microsoft.com/office/drawing/2014/main" id="{703D3BE6-6B0E-7BB6-F917-122B3D699A97}"/>
              </a:ext>
            </a:extLst>
          </p:cNvPr>
          <p:cNvSpPr txBox="1"/>
          <p:nvPr/>
        </p:nvSpPr>
        <p:spPr>
          <a:xfrm>
            <a:off x="2358171" y="399785"/>
            <a:ext cx="8934276" cy="1200329"/>
          </a:xfrm>
          <a:prstGeom prst="rect">
            <a:avLst/>
          </a:prstGeom>
          <a:noFill/>
        </p:spPr>
        <p:txBody>
          <a:bodyPr wrap="square" rtlCol="0">
            <a:spAutoFit/>
          </a:bodyPr>
          <a:lstStyle/>
          <a:p>
            <a:r>
              <a:rPr lang="en-US" sz="3600" dirty="0"/>
              <a:t>ISTE Blog- </a:t>
            </a:r>
            <a:r>
              <a:rPr lang="en-US" sz="3600" i="1" dirty="0">
                <a:latin typeface="Calibri" panose="020F0502020204030204" pitchFamily="34" charset="0"/>
                <a:cs typeface="Calibri" panose="020F0502020204030204" pitchFamily="34" charset="0"/>
              </a:rPr>
              <a:t>Familiar Tools Offer New Tricks </a:t>
            </a:r>
          </a:p>
          <a:p>
            <a:r>
              <a:rPr lang="en-US" sz="3600" i="1" dirty="0">
                <a:latin typeface="Calibri" panose="020F0502020204030204" pitchFamily="34" charset="0"/>
                <a:cs typeface="Calibri" panose="020F0502020204030204" pitchFamily="34" charset="0"/>
              </a:rPr>
              <a:t>				  for K-12 Educators</a:t>
            </a:r>
          </a:p>
        </p:txBody>
      </p:sp>
      <p:sp>
        <p:nvSpPr>
          <p:cNvPr id="8" name="TextBox 7">
            <a:extLst>
              <a:ext uri="{FF2B5EF4-FFF2-40B4-BE49-F238E27FC236}">
                <a16:creationId xmlns:a16="http://schemas.microsoft.com/office/drawing/2014/main" id="{29A0DE69-C745-71EA-BB15-DDB938CA60E9}"/>
              </a:ext>
            </a:extLst>
          </p:cNvPr>
          <p:cNvSpPr txBox="1"/>
          <p:nvPr/>
        </p:nvSpPr>
        <p:spPr>
          <a:xfrm>
            <a:off x="9165103" y="6358856"/>
            <a:ext cx="3250604" cy="369332"/>
          </a:xfrm>
          <a:prstGeom prst="rect">
            <a:avLst/>
          </a:prstGeom>
          <a:noFill/>
        </p:spPr>
        <p:txBody>
          <a:bodyPr wrap="square" rtlCol="0">
            <a:spAutoFit/>
          </a:bodyPr>
          <a:lstStyle/>
          <a:p>
            <a:r>
              <a:rPr lang="en-US" dirty="0">
                <a:solidFill>
                  <a:schemeClr val="accent1">
                    <a:lumMod val="60000"/>
                    <a:lumOff val="40000"/>
                  </a:schemeClr>
                </a:solidFill>
                <a:latin typeface="Calibri" panose="020F0502020204030204" pitchFamily="34" charset="0"/>
                <a:cs typeface="Calibri" panose="020F0502020204030204" pitchFamily="34" charset="0"/>
              </a:rPr>
              <a:t>(Snelling, 2022, January 10)  </a:t>
            </a:r>
          </a:p>
        </p:txBody>
      </p:sp>
      <p:pic>
        <p:nvPicPr>
          <p:cNvPr id="10" name="Picture 9">
            <a:extLst>
              <a:ext uri="{FF2B5EF4-FFF2-40B4-BE49-F238E27FC236}">
                <a16:creationId xmlns:a16="http://schemas.microsoft.com/office/drawing/2014/main" id="{D53A5921-B1F2-FD91-E79F-29D6F1DFA49A}"/>
              </a:ext>
            </a:extLst>
          </p:cNvPr>
          <p:cNvPicPr>
            <a:picLocks noChangeAspect="1"/>
          </p:cNvPicPr>
          <p:nvPr/>
        </p:nvPicPr>
        <p:blipFill>
          <a:blip r:embed="rId13"/>
          <a:stretch>
            <a:fillRect/>
          </a:stretch>
        </p:blipFill>
        <p:spPr>
          <a:xfrm>
            <a:off x="311125" y="1190471"/>
            <a:ext cx="3481431" cy="2320954"/>
          </a:xfrm>
          <a:prstGeom prst="rect">
            <a:avLst/>
          </a:prstGeom>
        </p:spPr>
      </p:pic>
      <p:sp>
        <p:nvSpPr>
          <p:cNvPr id="11" name="TextBox 10">
            <a:extLst>
              <a:ext uri="{FF2B5EF4-FFF2-40B4-BE49-F238E27FC236}">
                <a16:creationId xmlns:a16="http://schemas.microsoft.com/office/drawing/2014/main" id="{5862BEA9-C8E3-9FFA-24B7-DA5E12192617}"/>
              </a:ext>
            </a:extLst>
          </p:cNvPr>
          <p:cNvSpPr txBox="1"/>
          <p:nvPr/>
        </p:nvSpPr>
        <p:spPr>
          <a:xfrm>
            <a:off x="5055195" y="2136638"/>
            <a:ext cx="6840077" cy="3785652"/>
          </a:xfrm>
          <a:prstGeom prst="rect">
            <a:avLst/>
          </a:prstGeom>
          <a:noFill/>
        </p:spPr>
        <p:txBody>
          <a:bodyPr wrap="square" rtlCol="0">
            <a:spAutoFit/>
          </a:bodyPr>
          <a:lstStyle/>
          <a:p>
            <a:r>
              <a:rPr lang="en-US" sz="3600" dirty="0"/>
              <a:t>Teacher learning expectation</a:t>
            </a:r>
          </a:p>
          <a:p>
            <a:pPr marL="571500" indent="-571500">
              <a:buFont typeface="Arial" panose="020B0604020202020204" pitchFamily="34" charset="0"/>
              <a:buChar char="•"/>
            </a:pPr>
            <a:r>
              <a:rPr lang="en-US" sz="2200" dirty="0"/>
              <a:t>Possibly unused features</a:t>
            </a:r>
          </a:p>
          <a:p>
            <a:r>
              <a:rPr lang="en-US" sz="3600" dirty="0"/>
              <a:t>Resource: teachers serve students</a:t>
            </a:r>
          </a:p>
          <a:p>
            <a:pPr marL="571500" indent="-571500">
              <a:buFont typeface="Arial" panose="020B0604020202020204" pitchFamily="34" charset="0"/>
              <a:buChar char="•"/>
            </a:pPr>
            <a:r>
              <a:rPr lang="en-US" sz="2200" dirty="0"/>
              <a:t>Productive uses of common formats</a:t>
            </a:r>
          </a:p>
          <a:p>
            <a:r>
              <a:rPr lang="en-US" sz="3600" dirty="0"/>
              <a:t>Who benefits most</a:t>
            </a:r>
          </a:p>
          <a:p>
            <a:pPr marL="571500" indent="-571500">
              <a:buFont typeface="Arial" panose="020B0604020202020204" pitchFamily="34" charset="0"/>
              <a:buChar char="•"/>
            </a:pPr>
            <a:r>
              <a:rPr lang="en-US" sz="2200" dirty="0"/>
              <a:t>Students without devices or have </a:t>
            </a:r>
          </a:p>
          <a:p>
            <a:r>
              <a:rPr lang="en-US" sz="2200" dirty="0"/>
              <a:t>		low-bandwidth</a:t>
            </a:r>
          </a:p>
          <a:p>
            <a:pPr marL="571500" indent="-571500">
              <a:buFont typeface="Arial" panose="020B0604020202020204" pitchFamily="34" charset="0"/>
              <a:buChar char="•"/>
            </a:pPr>
            <a:r>
              <a:rPr lang="en-US" sz="2200" dirty="0"/>
              <a:t>Struggling readers</a:t>
            </a:r>
          </a:p>
          <a:p>
            <a:pPr marL="571500" indent="-571500">
              <a:buFont typeface="Arial" panose="020B0604020202020204" pitchFamily="34" charset="0"/>
              <a:buChar char="•"/>
            </a:pPr>
            <a:r>
              <a:rPr lang="en-US" sz="2200" dirty="0"/>
              <a:t>Collaboration and participation for all</a:t>
            </a:r>
          </a:p>
        </p:txBody>
      </p:sp>
      <p:sp>
        <p:nvSpPr>
          <p:cNvPr id="12" name="TextBox 11">
            <a:extLst>
              <a:ext uri="{FF2B5EF4-FFF2-40B4-BE49-F238E27FC236}">
                <a16:creationId xmlns:a16="http://schemas.microsoft.com/office/drawing/2014/main" id="{45A22BBD-64D6-00F2-DD03-D384D53B4091}"/>
              </a:ext>
            </a:extLst>
          </p:cNvPr>
          <p:cNvSpPr txBox="1"/>
          <p:nvPr/>
        </p:nvSpPr>
        <p:spPr>
          <a:xfrm>
            <a:off x="994682" y="4137083"/>
            <a:ext cx="3456265" cy="212686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chemeClr val="accent1">
                    <a:lumMod val="40000"/>
                    <a:lumOff val="60000"/>
                  </a:schemeClr>
                </a:solidFill>
              </a:rPr>
              <a:t>Supporting teachers using Educational Technology (EdTech) for  learning</a:t>
            </a:r>
          </a:p>
          <a:p>
            <a:pPr marL="285750" indent="-285750">
              <a:lnSpc>
                <a:spcPct val="150000"/>
              </a:lnSpc>
              <a:buFont typeface="Arial" panose="020B0604020202020204" pitchFamily="34" charset="0"/>
              <a:buChar char="•"/>
            </a:pPr>
            <a:r>
              <a:rPr lang="en-US" dirty="0">
                <a:solidFill>
                  <a:schemeClr val="accent1">
                    <a:lumMod val="40000"/>
                    <a:lumOff val="60000"/>
                  </a:schemeClr>
                </a:solidFill>
              </a:rPr>
              <a:t>Tips and Tricks on common formats</a:t>
            </a:r>
          </a:p>
        </p:txBody>
      </p:sp>
      <p:sp>
        <p:nvSpPr>
          <p:cNvPr id="14" name="TextBox 13">
            <a:extLst>
              <a:ext uri="{FF2B5EF4-FFF2-40B4-BE49-F238E27FC236}">
                <a16:creationId xmlns:a16="http://schemas.microsoft.com/office/drawing/2014/main" id="{2361694A-6AB3-CDF4-530E-856FAB289FD5}"/>
              </a:ext>
            </a:extLst>
          </p:cNvPr>
          <p:cNvSpPr txBox="1"/>
          <p:nvPr/>
        </p:nvSpPr>
        <p:spPr>
          <a:xfrm rot="16200000">
            <a:off x="3283477" y="2853546"/>
            <a:ext cx="1308763" cy="276999"/>
          </a:xfrm>
          <a:prstGeom prst="rect">
            <a:avLst/>
          </a:prstGeom>
          <a:noFill/>
        </p:spPr>
        <p:txBody>
          <a:bodyPr wrap="square" rtlCol="0">
            <a:spAutoFit/>
          </a:bodyPr>
          <a:lstStyle/>
          <a:p>
            <a:r>
              <a:rPr lang="en-US" sz="1200" dirty="0">
                <a:solidFill>
                  <a:schemeClr val="accent1">
                    <a:lumMod val="60000"/>
                    <a:lumOff val="40000"/>
                  </a:schemeClr>
                </a:solidFill>
                <a:hlinkClick r:id="rId14">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pic>
        <p:nvPicPr>
          <p:cNvPr id="9" name="Recording (5)">
            <a:hlinkClick r:id="" action="ppaction://media"/>
            <a:extLst>
              <a:ext uri="{FF2B5EF4-FFF2-40B4-BE49-F238E27FC236}">
                <a16:creationId xmlns:a16="http://schemas.microsoft.com/office/drawing/2014/main" id="{C8E7FD6D-647C-FE85-E37E-1DCE20A3B27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flipV="1">
            <a:off x="850107" y="4477703"/>
            <a:ext cx="461486" cy="461486"/>
          </a:xfrm>
          <a:prstGeom prst="rect">
            <a:avLst/>
          </a:prstGeom>
        </p:spPr>
      </p:pic>
      <p:pic>
        <p:nvPicPr>
          <p:cNvPr id="15" name="Recording (6)">
            <a:hlinkClick r:id="" action="ppaction://media"/>
            <a:extLst>
              <a:ext uri="{FF2B5EF4-FFF2-40B4-BE49-F238E27FC236}">
                <a16:creationId xmlns:a16="http://schemas.microsoft.com/office/drawing/2014/main" id="{92328A03-ADAB-9E30-258F-E0F9440D3A1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flipH="1">
            <a:off x="10853261" y="2206065"/>
            <a:ext cx="455296" cy="475222"/>
          </a:xfrm>
          <a:prstGeom prst="rect">
            <a:avLst/>
          </a:prstGeom>
        </p:spPr>
      </p:pic>
    </p:spTree>
    <p:extLst>
      <p:ext uri="{BB962C8B-B14F-4D97-AF65-F5344CB8AC3E}">
        <p14:creationId xmlns:p14="http://schemas.microsoft.com/office/powerpoint/2010/main" val="3284643525"/>
      </p:ext>
    </p:extLst>
  </p:cSld>
  <p:clrMapOvr>
    <a:masterClrMapping/>
  </p:clrMapOvr>
  <mc:AlternateContent xmlns:mc="http://schemas.openxmlformats.org/markup-compatibility/2006">
    <mc:Choice xmlns:p14="http://schemas.microsoft.com/office/powerpoint/2010/main" Requires="p14">
      <p:transition spd="slow" p14:dur="2000" advTm="28394"/>
    </mc:Choice>
    <mc:Fallback>
      <p:transition spd="slow" advTm="28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94" fill="hold"/>
                                        <p:tgtEl>
                                          <p:spTgt spid="9"/>
                                        </p:tgtEl>
                                      </p:cBhvr>
                                    </p:cmd>
                                  </p:childTnLst>
                                </p:cTn>
                              </p:par>
                            </p:childTnLst>
                          </p:cTn>
                        </p:par>
                        <p:par>
                          <p:cTn id="7" fill="hold">
                            <p:stCondLst>
                              <p:cond delay="28394"/>
                            </p:stCondLst>
                            <p:childTnLst>
                              <p:par>
                                <p:cTn id="8" presetID="1" presetClass="mediacall" presetSubtype="0" fill="hold" nodeType="afterEffect">
                                  <p:stCondLst>
                                    <p:cond delay="0"/>
                                  </p:stCondLst>
                                  <p:childTnLst>
                                    <p:cmd type="call" cmd="playFrom(0.0)">
                                      <p:cBhvr>
                                        <p:cTn id="9" dur="596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p:cMediaNode vol="80000">
                <p:cTn id="11"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8">
            <a:alphaModFix amt="25000"/>
          </a:blip>
          <a:srcRect b="15730"/>
          <a:stretch/>
        </p:blipFill>
        <p:spPr>
          <a:xfrm>
            <a:off x="0" y="0"/>
            <a:ext cx="12192000" cy="6858000"/>
          </a:xfrm>
          <a:prstGeom prst="rect">
            <a:avLst/>
          </a:prstGeom>
        </p:spPr>
      </p:pic>
      <p:pic>
        <p:nvPicPr>
          <p:cNvPr id="8" name="Picture 7">
            <a:extLst>
              <a:ext uri="{FF2B5EF4-FFF2-40B4-BE49-F238E27FC236}">
                <a16:creationId xmlns:a16="http://schemas.microsoft.com/office/drawing/2014/main" id="{11583A2E-4331-E920-61B2-330BF2E9CB5A}"/>
              </a:ext>
            </a:extLst>
          </p:cNvPr>
          <p:cNvPicPr>
            <a:picLocks noChangeAspect="1"/>
          </p:cNvPicPr>
          <p:nvPr/>
        </p:nvPicPr>
        <p:blipFill>
          <a:blip r:embed="rId9"/>
          <a:stretch>
            <a:fillRect/>
          </a:stretch>
        </p:blipFill>
        <p:spPr>
          <a:xfrm>
            <a:off x="10466606" y="222592"/>
            <a:ext cx="1455762" cy="577683"/>
          </a:xfrm>
          <a:prstGeom prst="rect">
            <a:avLst/>
          </a:prstGeom>
        </p:spPr>
      </p:pic>
      <p:sp>
        <p:nvSpPr>
          <p:cNvPr id="9" name="TextBox 8">
            <a:extLst>
              <a:ext uri="{FF2B5EF4-FFF2-40B4-BE49-F238E27FC236}">
                <a16:creationId xmlns:a16="http://schemas.microsoft.com/office/drawing/2014/main" id="{DC899BFE-6CC3-7284-3FEF-733FEBDEA382}"/>
              </a:ext>
            </a:extLst>
          </p:cNvPr>
          <p:cNvSpPr txBox="1"/>
          <p:nvPr/>
        </p:nvSpPr>
        <p:spPr>
          <a:xfrm>
            <a:off x="10952477" y="785111"/>
            <a:ext cx="1861626" cy="276999"/>
          </a:xfrm>
          <a:prstGeom prst="rect">
            <a:avLst/>
          </a:prstGeom>
          <a:noFill/>
        </p:spPr>
        <p:txBody>
          <a:bodyPr wrap="square" rtlCol="0">
            <a:spAutoFit/>
          </a:bodyPr>
          <a:lstStyle/>
          <a:p>
            <a:r>
              <a:rPr lang="en-US" sz="1200" dirty="0">
                <a:solidFill>
                  <a:schemeClr val="accent1">
                    <a:lumMod val="60000"/>
                    <a:lumOff val="40000"/>
                  </a:schemeClr>
                </a:solidFill>
                <a:hlinkClick r:id="rId10">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pic>
        <p:nvPicPr>
          <p:cNvPr id="12" name="Picture 11">
            <a:extLst>
              <a:ext uri="{FF2B5EF4-FFF2-40B4-BE49-F238E27FC236}">
                <a16:creationId xmlns:a16="http://schemas.microsoft.com/office/drawing/2014/main" id="{327C63ED-E78E-54EA-FFDA-24A2C71CA61B}"/>
              </a:ext>
            </a:extLst>
          </p:cNvPr>
          <p:cNvPicPr>
            <a:picLocks noChangeAspect="1"/>
          </p:cNvPicPr>
          <p:nvPr/>
        </p:nvPicPr>
        <p:blipFill rotWithShape="1">
          <a:blip r:embed="rId11"/>
          <a:srcRect t="12526" r="48468" b="52292"/>
          <a:stretch/>
        </p:blipFill>
        <p:spPr>
          <a:xfrm rot="16200000">
            <a:off x="-1051353" y="5155334"/>
            <a:ext cx="2698324" cy="595618"/>
          </a:xfrm>
          <a:prstGeom prst="rect">
            <a:avLst/>
          </a:prstGeom>
        </p:spPr>
      </p:pic>
      <p:sp>
        <p:nvSpPr>
          <p:cNvPr id="13" name="TextBox 12">
            <a:extLst>
              <a:ext uri="{FF2B5EF4-FFF2-40B4-BE49-F238E27FC236}">
                <a16:creationId xmlns:a16="http://schemas.microsoft.com/office/drawing/2014/main" id="{F4DC7143-0041-D48D-2F30-348DF2F33237}"/>
              </a:ext>
            </a:extLst>
          </p:cNvPr>
          <p:cNvSpPr txBox="1"/>
          <p:nvPr/>
        </p:nvSpPr>
        <p:spPr>
          <a:xfrm rot="16200000">
            <a:off x="-134740" y="5889506"/>
            <a:ext cx="1659988" cy="276999"/>
          </a:xfrm>
          <a:prstGeom prst="rect">
            <a:avLst/>
          </a:prstGeom>
          <a:noFill/>
        </p:spPr>
        <p:txBody>
          <a:bodyPr wrap="square" rtlCol="0">
            <a:spAutoFit/>
          </a:bodyPr>
          <a:lstStyle/>
          <a:p>
            <a:r>
              <a:rPr lang="en-US" sz="1200" dirty="0">
                <a:solidFill>
                  <a:schemeClr val="accent1">
                    <a:lumMod val="60000"/>
                    <a:lumOff val="40000"/>
                  </a:schemeClr>
                </a:solidFill>
                <a:hlinkClick r:id="rId12">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14" name="Rectangle: Rounded Corners 13">
            <a:extLst>
              <a:ext uri="{FF2B5EF4-FFF2-40B4-BE49-F238E27FC236}">
                <a16:creationId xmlns:a16="http://schemas.microsoft.com/office/drawing/2014/main" id="{DDE56FC3-1063-943E-642C-04F9C2B9114B}"/>
              </a:ext>
            </a:extLst>
          </p:cNvPr>
          <p:cNvSpPr/>
          <p:nvPr/>
        </p:nvSpPr>
        <p:spPr>
          <a:xfrm>
            <a:off x="4783015" y="2060915"/>
            <a:ext cx="7060641" cy="4733779"/>
          </a:xfrm>
          <a:prstGeom prst="round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D983AE9-564A-E6C6-E2A9-4601166E7D8D}"/>
              </a:ext>
            </a:extLst>
          </p:cNvPr>
          <p:cNvSpPr txBox="1"/>
          <p:nvPr/>
        </p:nvSpPr>
        <p:spPr>
          <a:xfrm>
            <a:off x="225278" y="2297861"/>
            <a:ext cx="1299531" cy="276999"/>
          </a:xfrm>
          <a:prstGeom prst="rect">
            <a:avLst/>
          </a:prstGeom>
          <a:noFill/>
        </p:spPr>
        <p:txBody>
          <a:bodyPr wrap="square" rtlCol="0">
            <a:spAutoFit/>
          </a:bodyPr>
          <a:lstStyle/>
          <a:p>
            <a:r>
              <a:rPr lang="en-US" sz="1200" dirty="0">
                <a:solidFill>
                  <a:schemeClr val="accent1">
                    <a:lumMod val="60000"/>
                    <a:lumOff val="40000"/>
                  </a:schemeClr>
                </a:solidFill>
                <a:hlinkClick r:id="rId13">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pic>
        <p:nvPicPr>
          <p:cNvPr id="1026" name="Picture 2" descr="For Teachers, a STEAM Workshop Where Arts Are Key">
            <a:extLst>
              <a:ext uri="{FF2B5EF4-FFF2-40B4-BE49-F238E27FC236}">
                <a16:creationId xmlns:a16="http://schemas.microsoft.com/office/drawing/2014/main" id="{41A25178-BD32-1F4B-41C6-FA4958E4C3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2258" y="240105"/>
            <a:ext cx="4927600" cy="19941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CC5860-C10A-A313-9CE1-F62FEEB73684}"/>
              </a:ext>
            </a:extLst>
          </p:cNvPr>
          <p:cNvSpPr txBox="1"/>
          <p:nvPr/>
        </p:nvSpPr>
        <p:spPr>
          <a:xfrm>
            <a:off x="5409028" y="133643"/>
            <a:ext cx="4951828" cy="1754326"/>
          </a:xfrm>
          <a:prstGeom prst="rect">
            <a:avLst/>
          </a:prstGeom>
          <a:noFill/>
        </p:spPr>
        <p:txBody>
          <a:bodyPr wrap="square" rtlCol="0">
            <a:spAutoFit/>
          </a:bodyPr>
          <a:lstStyle/>
          <a:p>
            <a:r>
              <a:rPr lang="en-US" sz="3600" dirty="0">
                <a:latin typeface="Calibri" panose="020F0502020204030204" pitchFamily="34" charset="0"/>
                <a:cs typeface="Calibri" panose="020F0502020204030204" pitchFamily="34" charset="0"/>
              </a:rPr>
              <a:t>ISTE News- </a:t>
            </a:r>
            <a:r>
              <a:rPr lang="en-US" sz="3600" i="1" dirty="0">
                <a:latin typeface="Calibri" panose="020F0502020204030204" pitchFamily="34" charset="0"/>
                <a:cs typeface="Calibri" panose="020F0502020204030204" pitchFamily="34" charset="0"/>
              </a:rPr>
              <a:t>For Teachers, a STEAM Workshop Where Arts are Key</a:t>
            </a:r>
            <a:endParaRPr lang="en-US" sz="3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433BEB4-E2E7-5A30-E87F-8FB75B5ECA27}"/>
              </a:ext>
            </a:extLst>
          </p:cNvPr>
          <p:cNvSpPr txBox="1"/>
          <p:nvPr/>
        </p:nvSpPr>
        <p:spPr>
          <a:xfrm>
            <a:off x="1259282" y="5952867"/>
            <a:ext cx="3144129" cy="369332"/>
          </a:xfrm>
          <a:prstGeom prst="rect">
            <a:avLst/>
          </a:prstGeom>
          <a:noFill/>
        </p:spPr>
        <p:txBody>
          <a:bodyPr wrap="square" rtlCol="0">
            <a:spAutoFit/>
          </a:bodyPr>
          <a:lstStyle/>
          <a:p>
            <a:r>
              <a:rPr lang="en-US" dirty="0">
                <a:solidFill>
                  <a:schemeClr val="accent1">
                    <a:lumMod val="60000"/>
                    <a:lumOff val="40000"/>
                  </a:schemeClr>
                </a:solidFill>
                <a:latin typeface="Calibri" panose="020F0502020204030204" pitchFamily="34" charset="0"/>
                <a:cs typeface="Calibri" panose="020F0502020204030204" pitchFamily="34" charset="0"/>
              </a:rPr>
              <a:t>(</a:t>
            </a:r>
            <a:r>
              <a:rPr lang="en-US" dirty="0" err="1">
                <a:solidFill>
                  <a:schemeClr val="accent1">
                    <a:lumMod val="60000"/>
                    <a:lumOff val="40000"/>
                  </a:schemeClr>
                </a:solidFill>
                <a:latin typeface="Calibri" panose="020F0502020204030204" pitchFamily="34" charset="0"/>
                <a:cs typeface="Calibri" panose="020F0502020204030204" pitchFamily="34" charset="0"/>
              </a:rPr>
              <a:t>Noonoo</a:t>
            </a:r>
            <a:r>
              <a:rPr lang="en-US" dirty="0">
                <a:solidFill>
                  <a:schemeClr val="accent1">
                    <a:lumMod val="60000"/>
                    <a:lumOff val="40000"/>
                  </a:schemeClr>
                </a:solidFill>
                <a:latin typeface="Calibri" panose="020F0502020204030204" pitchFamily="34" charset="0"/>
                <a:cs typeface="Calibri" panose="020F0502020204030204" pitchFamily="34" charset="0"/>
              </a:rPr>
              <a:t>, 2018</a:t>
            </a:r>
            <a:r>
              <a:rPr lang="en-US" dirty="0">
                <a:latin typeface="Calibri" panose="020F0502020204030204" pitchFamily="34" charset="0"/>
                <a:cs typeface="Calibri" panose="020F0502020204030204" pitchFamily="34" charset="0"/>
              </a:rPr>
              <a:t>, </a:t>
            </a:r>
            <a:r>
              <a:rPr lang="en-US" dirty="0">
                <a:solidFill>
                  <a:schemeClr val="accent1">
                    <a:lumMod val="60000"/>
                    <a:lumOff val="40000"/>
                  </a:schemeClr>
                </a:solidFill>
                <a:latin typeface="Calibri" panose="020F0502020204030204" pitchFamily="34" charset="0"/>
                <a:cs typeface="Calibri" panose="020F0502020204030204" pitchFamily="34" charset="0"/>
              </a:rPr>
              <a:t>September</a:t>
            </a:r>
            <a:r>
              <a:rPr lang="en-US" dirty="0">
                <a:latin typeface="Calibri" panose="020F0502020204030204" pitchFamily="34" charset="0"/>
                <a:cs typeface="Calibri" panose="020F0502020204030204" pitchFamily="34" charset="0"/>
              </a:rPr>
              <a:t> </a:t>
            </a:r>
            <a:r>
              <a:rPr lang="en-US" dirty="0">
                <a:solidFill>
                  <a:schemeClr val="accent1">
                    <a:lumMod val="60000"/>
                    <a:lumOff val="40000"/>
                  </a:schemeClr>
                </a:solidFill>
                <a:latin typeface="Calibri" panose="020F0502020204030204" pitchFamily="34" charset="0"/>
                <a:cs typeface="Calibri" panose="020F0502020204030204" pitchFamily="34" charset="0"/>
              </a:rPr>
              <a:t>13)</a:t>
            </a:r>
          </a:p>
        </p:txBody>
      </p:sp>
      <p:sp>
        <p:nvSpPr>
          <p:cNvPr id="7" name="TextBox 6">
            <a:extLst>
              <a:ext uri="{FF2B5EF4-FFF2-40B4-BE49-F238E27FC236}">
                <a16:creationId xmlns:a16="http://schemas.microsoft.com/office/drawing/2014/main" id="{0F30DD37-B1E7-46D7-5BCE-5FD137F9FA69}"/>
              </a:ext>
            </a:extLst>
          </p:cNvPr>
          <p:cNvSpPr txBox="1"/>
          <p:nvPr/>
        </p:nvSpPr>
        <p:spPr>
          <a:xfrm>
            <a:off x="1161467" y="3814966"/>
            <a:ext cx="3277772" cy="230832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chemeClr val="accent1">
                    <a:lumMod val="40000"/>
                    <a:lumOff val="60000"/>
                  </a:schemeClr>
                </a:solidFill>
              </a:rPr>
              <a:t>STEAM interdisciplinary interactions</a:t>
            </a:r>
          </a:p>
          <a:p>
            <a:pPr marL="285750" indent="-285750">
              <a:lnSpc>
                <a:spcPct val="150000"/>
              </a:lnSpc>
              <a:buFont typeface="Arial" panose="020B0604020202020204" pitchFamily="34" charset="0"/>
              <a:buChar char="•"/>
            </a:pPr>
            <a:r>
              <a:rPr lang="en-US" dirty="0">
                <a:solidFill>
                  <a:schemeClr val="accent1">
                    <a:lumMod val="40000"/>
                    <a:lumOff val="60000"/>
                  </a:schemeClr>
                </a:solidFill>
              </a:rPr>
              <a:t>Hands-on lesson where arts important</a:t>
            </a:r>
          </a:p>
          <a:p>
            <a:pPr marL="285750" indent="-285750">
              <a:buFont typeface="Arial" panose="020B0604020202020204" pitchFamily="34" charset="0"/>
              <a:buChar char="•"/>
            </a:pPr>
            <a:endParaRPr lang="en-US" dirty="0"/>
          </a:p>
          <a:p>
            <a:endParaRPr lang="en-US" dirty="0"/>
          </a:p>
        </p:txBody>
      </p:sp>
      <p:sp>
        <p:nvSpPr>
          <p:cNvPr id="10" name="TextBox 9">
            <a:extLst>
              <a:ext uri="{FF2B5EF4-FFF2-40B4-BE49-F238E27FC236}">
                <a16:creationId xmlns:a16="http://schemas.microsoft.com/office/drawing/2014/main" id="{81634FB4-4971-CFC0-9B81-2F96FD9F58EA}"/>
              </a:ext>
            </a:extLst>
          </p:cNvPr>
          <p:cNvSpPr txBox="1"/>
          <p:nvPr/>
        </p:nvSpPr>
        <p:spPr>
          <a:xfrm>
            <a:off x="5194342" y="2201025"/>
            <a:ext cx="6740565" cy="4462760"/>
          </a:xfrm>
          <a:prstGeom prst="rect">
            <a:avLst/>
          </a:prstGeom>
          <a:noFill/>
        </p:spPr>
        <p:txBody>
          <a:bodyPr wrap="square" rtlCol="0">
            <a:spAutoFit/>
          </a:bodyPr>
          <a:lstStyle/>
          <a:p>
            <a:r>
              <a:rPr lang="en-US" sz="3600" dirty="0"/>
              <a:t>Teacher learning expectations</a:t>
            </a:r>
          </a:p>
          <a:p>
            <a:pPr marL="285750" indent="-285750">
              <a:buFont typeface="Arial" panose="020B0604020202020204" pitchFamily="34" charset="0"/>
              <a:buChar char="•"/>
            </a:pPr>
            <a:r>
              <a:rPr lang="en-US" sz="2200" dirty="0" err="1"/>
              <a:t>CreatED</a:t>
            </a:r>
            <a:r>
              <a:rPr lang="en-US" sz="2200" dirty="0"/>
              <a:t> series for educators’ workshops</a:t>
            </a:r>
          </a:p>
          <a:p>
            <a:pPr marL="285750" indent="-285750">
              <a:buFont typeface="Arial" panose="020B0604020202020204" pitchFamily="34" charset="0"/>
              <a:buChar char="•"/>
            </a:pPr>
            <a:r>
              <a:rPr lang="en-US" sz="2200" dirty="0"/>
              <a:t>Art integration, creative leadership</a:t>
            </a:r>
          </a:p>
          <a:p>
            <a:pPr marL="285750" indent="-285750">
              <a:buFont typeface="Arial" panose="020B0604020202020204" pitchFamily="34" charset="0"/>
              <a:buChar char="•"/>
            </a:pPr>
            <a:r>
              <a:rPr lang="en-US" sz="2200" dirty="0"/>
              <a:t>Use core  study concepts visually</a:t>
            </a:r>
          </a:p>
          <a:p>
            <a:pPr marL="285750" indent="-285750">
              <a:buFont typeface="Arial" panose="020B0604020202020204" pitchFamily="34" charset="0"/>
              <a:buChar char="•"/>
            </a:pPr>
            <a:r>
              <a:rPr lang="en-US" sz="2200" dirty="0"/>
              <a:t>Extend for the whole school</a:t>
            </a:r>
          </a:p>
          <a:p>
            <a:r>
              <a:rPr lang="en-US" sz="3600" dirty="0"/>
              <a:t>Resource: teachers serve students</a:t>
            </a:r>
          </a:p>
          <a:p>
            <a:pPr marL="285750" indent="-285750">
              <a:buFont typeface="Arial" panose="020B0604020202020204" pitchFamily="34" charset="0"/>
              <a:buChar char="•"/>
            </a:pPr>
            <a:r>
              <a:rPr lang="en-US" sz="2200" dirty="0"/>
              <a:t>Learners think about technology with a hands-on approach</a:t>
            </a:r>
          </a:p>
          <a:p>
            <a:r>
              <a:rPr lang="en-US" sz="3600" dirty="0"/>
              <a:t>Who benefits most </a:t>
            </a:r>
          </a:p>
          <a:p>
            <a:pPr marL="285750" indent="-285750">
              <a:buFont typeface="Arial" panose="020B0604020202020204" pitchFamily="34" charset="0"/>
              <a:buChar char="•"/>
            </a:pPr>
            <a:r>
              <a:rPr lang="en-US" sz="2200" dirty="0"/>
              <a:t>All students and teachers think visually</a:t>
            </a:r>
          </a:p>
          <a:p>
            <a:pPr marL="285750" indent="-285750">
              <a:buFont typeface="Arial" panose="020B0604020202020204" pitchFamily="34" charset="0"/>
              <a:buChar char="•"/>
            </a:pPr>
            <a:r>
              <a:rPr lang="en-US" sz="2200" dirty="0"/>
              <a:t>Tactile ideas and visual communications</a:t>
            </a:r>
          </a:p>
        </p:txBody>
      </p:sp>
      <p:pic>
        <p:nvPicPr>
          <p:cNvPr id="3" name="Recording (7)">
            <a:hlinkClick r:id="" action="ppaction://media"/>
            <a:extLst>
              <a:ext uri="{FF2B5EF4-FFF2-40B4-BE49-F238E27FC236}">
                <a16:creationId xmlns:a16="http://schemas.microsoft.com/office/drawing/2014/main" id="{B0BDE00F-C801-90B7-2CA3-05A2544DCE4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50131" y="4285297"/>
            <a:ext cx="406242" cy="406242"/>
          </a:xfrm>
          <a:prstGeom prst="rect">
            <a:avLst/>
          </a:prstGeom>
        </p:spPr>
      </p:pic>
      <p:pic>
        <p:nvPicPr>
          <p:cNvPr id="11" name="Recording (9)">
            <a:hlinkClick r:id="" action="ppaction://media"/>
            <a:extLst>
              <a:ext uri="{FF2B5EF4-FFF2-40B4-BE49-F238E27FC236}">
                <a16:creationId xmlns:a16="http://schemas.microsoft.com/office/drawing/2014/main" id="{012ACB80-BE08-5A1C-E512-25ABC12F4AA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flipH="1">
            <a:off x="11139009" y="2414587"/>
            <a:ext cx="476267" cy="445294"/>
          </a:xfrm>
          <a:prstGeom prst="rect">
            <a:avLst/>
          </a:prstGeom>
        </p:spPr>
      </p:pic>
    </p:spTree>
    <p:extLst>
      <p:ext uri="{BB962C8B-B14F-4D97-AF65-F5344CB8AC3E}">
        <p14:creationId xmlns:p14="http://schemas.microsoft.com/office/powerpoint/2010/main" val="2692957611"/>
      </p:ext>
    </p:extLst>
  </p:cSld>
  <p:clrMapOvr>
    <a:masterClrMapping/>
  </p:clrMapOvr>
  <mc:AlternateContent xmlns:mc="http://schemas.openxmlformats.org/markup-compatibility/2006">
    <mc:Choice xmlns:p14="http://schemas.microsoft.com/office/powerpoint/2010/main" Requires="p14">
      <p:transition spd="slow" p14:dur="2000" advTm="28778"/>
    </mc:Choice>
    <mc:Fallback>
      <p:transition spd="slow" advTm="2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78" fill="hold"/>
                                        <p:tgtEl>
                                          <p:spTgt spid="3"/>
                                        </p:tgtEl>
                                      </p:cBhvr>
                                    </p:cmd>
                                  </p:childTnLst>
                                </p:cTn>
                              </p:par>
                            </p:childTnLst>
                          </p:cTn>
                        </p:par>
                        <p:par>
                          <p:cTn id="7" fill="hold">
                            <p:stCondLst>
                              <p:cond delay="28778"/>
                            </p:stCondLst>
                            <p:childTnLst>
                              <p:par>
                                <p:cTn id="8" presetID="1" presetClass="mediacall" presetSubtype="0" fill="hold" nodeType="afterEffect">
                                  <p:stCondLst>
                                    <p:cond delay="0"/>
                                  </p:stCondLst>
                                  <p:childTnLst>
                                    <p:cmd type="call" cmd="playFrom(0.0)">
                                      <p:cBhvr>
                                        <p:cTn id="9" dur="510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8">
            <a:alphaModFix amt="25000"/>
          </a:blip>
          <a:srcRect b="15730"/>
          <a:stretch/>
        </p:blipFill>
        <p:spPr>
          <a:xfrm rot="16200000">
            <a:off x="2666998" y="-2667002"/>
            <a:ext cx="6858000" cy="12192004"/>
          </a:xfrm>
          <a:prstGeom prst="rect">
            <a:avLst/>
          </a:prstGeom>
        </p:spPr>
      </p:pic>
      <p:pic>
        <p:nvPicPr>
          <p:cNvPr id="2" name="Picture 1">
            <a:extLst>
              <a:ext uri="{FF2B5EF4-FFF2-40B4-BE49-F238E27FC236}">
                <a16:creationId xmlns:a16="http://schemas.microsoft.com/office/drawing/2014/main" id="{55E4A26E-009D-59A2-727C-1ABD1112838B}"/>
              </a:ext>
            </a:extLst>
          </p:cNvPr>
          <p:cNvPicPr>
            <a:picLocks noChangeAspect="1"/>
          </p:cNvPicPr>
          <p:nvPr/>
        </p:nvPicPr>
        <p:blipFill>
          <a:blip r:embed="rId9"/>
          <a:stretch>
            <a:fillRect/>
          </a:stretch>
        </p:blipFill>
        <p:spPr>
          <a:xfrm>
            <a:off x="10473640" y="257762"/>
            <a:ext cx="1455762" cy="577683"/>
          </a:xfrm>
          <a:prstGeom prst="rect">
            <a:avLst/>
          </a:prstGeom>
        </p:spPr>
      </p:pic>
      <p:sp>
        <p:nvSpPr>
          <p:cNvPr id="3" name="TextBox 2">
            <a:extLst>
              <a:ext uri="{FF2B5EF4-FFF2-40B4-BE49-F238E27FC236}">
                <a16:creationId xmlns:a16="http://schemas.microsoft.com/office/drawing/2014/main" id="{E336B36F-2BB8-9058-A405-CA2CA1487918}"/>
              </a:ext>
            </a:extLst>
          </p:cNvPr>
          <p:cNvSpPr txBox="1"/>
          <p:nvPr/>
        </p:nvSpPr>
        <p:spPr>
          <a:xfrm>
            <a:off x="10965051" y="839476"/>
            <a:ext cx="1861626" cy="276999"/>
          </a:xfrm>
          <a:prstGeom prst="rect">
            <a:avLst/>
          </a:prstGeom>
          <a:noFill/>
        </p:spPr>
        <p:txBody>
          <a:bodyPr wrap="square" rtlCol="0">
            <a:spAutoFit/>
          </a:bodyPr>
          <a:lstStyle/>
          <a:p>
            <a:r>
              <a:rPr lang="en-US" sz="1200" dirty="0">
                <a:solidFill>
                  <a:schemeClr val="accent1">
                    <a:lumMod val="60000"/>
                    <a:lumOff val="40000"/>
                  </a:schemeClr>
                </a:solidFill>
                <a:hlinkClick r:id="rId10">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pic>
        <p:nvPicPr>
          <p:cNvPr id="7" name="Picture 6">
            <a:extLst>
              <a:ext uri="{FF2B5EF4-FFF2-40B4-BE49-F238E27FC236}">
                <a16:creationId xmlns:a16="http://schemas.microsoft.com/office/drawing/2014/main" id="{50ECAC4B-19C0-FB6A-27FF-505D21DB580A}"/>
              </a:ext>
            </a:extLst>
          </p:cNvPr>
          <p:cNvPicPr>
            <a:picLocks noChangeAspect="1"/>
          </p:cNvPicPr>
          <p:nvPr/>
        </p:nvPicPr>
        <p:blipFill rotWithShape="1">
          <a:blip r:embed="rId11"/>
          <a:srcRect t="12526" r="48468" b="52292"/>
          <a:stretch/>
        </p:blipFill>
        <p:spPr>
          <a:xfrm rot="16200000">
            <a:off x="-1051353" y="5211029"/>
            <a:ext cx="2698324" cy="595618"/>
          </a:xfrm>
          <a:prstGeom prst="rect">
            <a:avLst/>
          </a:prstGeom>
        </p:spPr>
      </p:pic>
      <p:sp>
        <p:nvSpPr>
          <p:cNvPr id="8" name="TextBox 7">
            <a:extLst>
              <a:ext uri="{FF2B5EF4-FFF2-40B4-BE49-F238E27FC236}">
                <a16:creationId xmlns:a16="http://schemas.microsoft.com/office/drawing/2014/main" id="{2AEA2E1D-2B01-7941-2AB9-B09B4BFB6992}"/>
              </a:ext>
            </a:extLst>
          </p:cNvPr>
          <p:cNvSpPr txBox="1"/>
          <p:nvPr/>
        </p:nvSpPr>
        <p:spPr>
          <a:xfrm rot="16200000">
            <a:off x="-134740" y="5945201"/>
            <a:ext cx="1659988" cy="276999"/>
          </a:xfrm>
          <a:prstGeom prst="rect">
            <a:avLst/>
          </a:prstGeom>
          <a:noFill/>
        </p:spPr>
        <p:txBody>
          <a:bodyPr wrap="square" rtlCol="0">
            <a:spAutoFit/>
          </a:bodyPr>
          <a:lstStyle/>
          <a:p>
            <a:r>
              <a:rPr lang="en-US" sz="1200" dirty="0">
                <a:solidFill>
                  <a:schemeClr val="accent1">
                    <a:lumMod val="60000"/>
                    <a:lumOff val="40000"/>
                  </a:schemeClr>
                </a:solidFill>
                <a:hlinkClick r:id="rId12">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9" name="Rectangle: Rounded Corners 8">
            <a:extLst>
              <a:ext uri="{FF2B5EF4-FFF2-40B4-BE49-F238E27FC236}">
                <a16:creationId xmlns:a16="http://schemas.microsoft.com/office/drawing/2014/main" id="{7345BE78-D55C-6B2E-AA9A-04471511DBCE}"/>
              </a:ext>
            </a:extLst>
          </p:cNvPr>
          <p:cNvSpPr/>
          <p:nvPr/>
        </p:nvSpPr>
        <p:spPr>
          <a:xfrm>
            <a:off x="4722697" y="2496710"/>
            <a:ext cx="7228115" cy="4051528"/>
          </a:xfrm>
          <a:prstGeom prst="round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F2D935-93E6-E4CE-E9C5-FD7AEE84005D}"/>
              </a:ext>
            </a:extLst>
          </p:cNvPr>
          <p:cNvPicPr>
            <a:picLocks noChangeAspect="1"/>
          </p:cNvPicPr>
          <p:nvPr/>
        </p:nvPicPr>
        <p:blipFill>
          <a:blip r:embed="rId13"/>
          <a:stretch>
            <a:fillRect/>
          </a:stretch>
        </p:blipFill>
        <p:spPr>
          <a:xfrm>
            <a:off x="154057" y="289665"/>
            <a:ext cx="4880143" cy="1976458"/>
          </a:xfrm>
          <a:prstGeom prst="rect">
            <a:avLst/>
          </a:prstGeom>
        </p:spPr>
      </p:pic>
      <p:sp>
        <p:nvSpPr>
          <p:cNvPr id="6" name="TextBox 5">
            <a:extLst>
              <a:ext uri="{FF2B5EF4-FFF2-40B4-BE49-F238E27FC236}">
                <a16:creationId xmlns:a16="http://schemas.microsoft.com/office/drawing/2014/main" id="{F49F8D36-C55F-4188-F310-253DBF211ED5}"/>
              </a:ext>
            </a:extLst>
          </p:cNvPr>
          <p:cNvSpPr txBox="1"/>
          <p:nvPr/>
        </p:nvSpPr>
        <p:spPr>
          <a:xfrm>
            <a:off x="127221" y="2313830"/>
            <a:ext cx="4412974" cy="276999"/>
          </a:xfrm>
          <a:prstGeom prst="rect">
            <a:avLst/>
          </a:prstGeom>
          <a:noFill/>
        </p:spPr>
        <p:txBody>
          <a:bodyPr wrap="square" rtlCol="0">
            <a:spAutoFit/>
          </a:bodyPr>
          <a:lstStyle/>
          <a:p>
            <a:r>
              <a:rPr lang="en-US" sz="1200" dirty="0">
                <a:solidFill>
                  <a:schemeClr val="accent1">
                    <a:lumMod val="60000"/>
                    <a:lumOff val="40000"/>
                  </a:schemeClr>
                </a:solidFill>
                <a:hlinkClick r:id="rId14">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10" name="TextBox 9">
            <a:extLst>
              <a:ext uri="{FF2B5EF4-FFF2-40B4-BE49-F238E27FC236}">
                <a16:creationId xmlns:a16="http://schemas.microsoft.com/office/drawing/2014/main" id="{D595C84A-2822-473A-0402-7450DD5C6F96}"/>
              </a:ext>
            </a:extLst>
          </p:cNvPr>
          <p:cNvSpPr txBox="1"/>
          <p:nvPr/>
        </p:nvSpPr>
        <p:spPr>
          <a:xfrm>
            <a:off x="5096786" y="151075"/>
            <a:ext cx="5224007" cy="2353586"/>
          </a:xfrm>
          <a:prstGeom prst="rect">
            <a:avLst/>
          </a:prstGeom>
          <a:noFill/>
        </p:spPr>
        <p:txBody>
          <a:bodyPr wrap="square" rtlCol="0">
            <a:spAutoFit/>
          </a:bodyPr>
          <a:lstStyle/>
          <a:p>
            <a:r>
              <a:rPr lang="en-US" sz="3600" dirty="0"/>
              <a:t>ISTE podcast and news- </a:t>
            </a:r>
            <a:r>
              <a:rPr lang="en-US" sz="3600" i="1" dirty="0">
                <a:latin typeface="Calibri" panose="020F0502020204030204" pitchFamily="34" charset="0"/>
                <a:cs typeface="Calibri" panose="020F0502020204030204" pitchFamily="34" charset="0"/>
              </a:rPr>
              <a:t>Hoping to Regain Attention of Students, Professors Pay More Attention to Them</a:t>
            </a:r>
            <a:endParaRPr lang="en-US" sz="3600" i="1" dirty="0"/>
          </a:p>
        </p:txBody>
      </p:sp>
      <p:sp>
        <p:nvSpPr>
          <p:cNvPr id="11" name="TextBox 10">
            <a:extLst>
              <a:ext uri="{FF2B5EF4-FFF2-40B4-BE49-F238E27FC236}">
                <a16:creationId xmlns:a16="http://schemas.microsoft.com/office/drawing/2014/main" id="{03D2181F-2057-9342-D996-3AF43050F671}"/>
              </a:ext>
            </a:extLst>
          </p:cNvPr>
          <p:cNvSpPr txBox="1"/>
          <p:nvPr/>
        </p:nvSpPr>
        <p:spPr>
          <a:xfrm>
            <a:off x="1288111" y="6098650"/>
            <a:ext cx="2894275" cy="369332"/>
          </a:xfrm>
          <a:prstGeom prst="rect">
            <a:avLst/>
          </a:prstGeom>
          <a:noFill/>
        </p:spPr>
        <p:txBody>
          <a:bodyPr wrap="square" rtlCol="0">
            <a:spAutoFit/>
          </a:bodyPr>
          <a:lstStyle/>
          <a:p>
            <a:r>
              <a:rPr lang="en-US" dirty="0">
                <a:solidFill>
                  <a:schemeClr val="accent1">
                    <a:lumMod val="60000"/>
                    <a:lumOff val="40000"/>
                  </a:schemeClr>
                </a:solidFill>
              </a:rPr>
              <a:t>(Young, 2023, January 31)</a:t>
            </a:r>
          </a:p>
        </p:txBody>
      </p:sp>
      <p:sp>
        <p:nvSpPr>
          <p:cNvPr id="12" name="TextBox 11">
            <a:extLst>
              <a:ext uri="{FF2B5EF4-FFF2-40B4-BE49-F238E27FC236}">
                <a16:creationId xmlns:a16="http://schemas.microsoft.com/office/drawing/2014/main" id="{89938737-9F7B-08C4-FB38-C68C6FB5F27A}"/>
              </a:ext>
            </a:extLst>
          </p:cNvPr>
          <p:cNvSpPr txBox="1"/>
          <p:nvPr/>
        </p:nvSpPr>
        <p:spPr>
          <a:xfrm>
            <a:off x="1049572" y="3498574"/>
            <a:ext cx="3140765" cy="2361537"/>
          </a:xfrm>
          <a:prstGeom prst="rect">
            <a:avLst/>
          </a:prstGeom>
          <a:noFill/>
        </p:spPr>
        <p:txBody>
          <a:bodyPr wrap="square" rtlCol="0">
            <a:spAutoFit/>
          </a:bodyPr>
          <a:lstStyle/>
          <a:p>
            <a:endParaRPr lang="en-US" dirty="0"/>
          </a:p>
        </p:txBody>
      </p:sp>
      <p:sp>
        <p:nvSpPr>
          <p:cNvPr id="13" name="TextBox 12">
            <a:extLst>
              <a:ext uri="{FF2B5EF4-FFF2-40B4-BE49-F238E27FC236}">
                <a16:creationId xmlns:a16="http://schemas.microsoft.com/office/drawing/2014/main" id="{9FC2CC98-3493-11DF-F771-2F2E01A0A5F9}"/>
              </a:ext>
            </a:extLst>
          </p:cNvPr>
          <p:cNvSpPr txBox="1"/>
          <p:nvPr/>
        </p:nvSpPr>
        <p:spPr>
          <a:xfrm>
            <a:off x="1065474" y="4079019"/>
            <a:ext cx="3315694" cy="171136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chemeClr val="accent1">
                    <a:lumMod val="40000"/>
                    <a:lumOff val="60000"/>
                  </a:schemeClr>
                </a:solidFill>
              </a:rPr>
              <a:t>Length of demonstrations and lectures too long to sit </a:t>
            </a:r>
          </a:p>
          <a:p>
            <a:pPr marL="285750" indent="-285750">
              <a:lnSpc>
                <a:spcPct val="150000"/>
              </a:lnSpc>
              <a:buFont typeface="Arial" panose="020B0604020202020204" pitchFamily="34" charset="0"/>
              <a:buChar char="•"/>
            </a:pPr>
            <a:r>
              <a:rPr lang="en-US" dirty="0">
                <a:solidFill>
                  <a:schemeClr val="accent1">
                    <a:lumMod val="40000"/>
                    <a:lumOff val="60000"/>
                  </a:schemeClr>
                </a:solidFill>
              </a:rPr>
              <a:t>Regain focus</a:t>
            </a:r>
          </a:p>
          <a:p>
            <a:pPr marL="285750" indent="-285750">
              <a:lnSpc>
                <a:spcPct val="150000"/>
              </a:lnSpc>
              <a:buFont typeface="Arial" panose="020B0604020202020204" pitchFamily="34" charset="0"/>
              <a:buChar char="•"/>
            </a:pPr>
            <a:r>
              <a:rPr lang="en-US" dirty="0">
                <a:solidFill>
                  <a:schemeClr val="accent1">
                    <a:lumMod val="40000"/>
                    <a:lumOff val="60000"/>
                  </a:schemeClr>
                </a:solidFill>
              </a:rPr>
              <a:t>Distracted with notifications</a:t>
            </a:r>
          </a:p>
        </p:txBody>
      </p:sp>
      <p:sp>
        <p:nvSpPr>
          <p:cNvPr id="14" name="TextBox 13">
            <a:extLst>
              <a:ext uri="{FF2B5EF4-FFF2-40B4-BE49-F238E27FC236}">
                <a16:creationId xmlns:a16="http://schemas.microsoft.com/office/drawing/2014/main" id="{391277E2-F91B-5618-D9F3-D33CFFBF331F}"/>
              </a:ext>
            </a:extLst>
          </p:cNvPr>
          <p:cNvSpPr txBox="1"/>
          <p:nvPr/>
        </p:nvSpPr>
        <p:spPr>
          <a:xfrm>
            <a:off x="5168348" y="2647784"/>
            <a:ext cx="6575729" cy="3785652"/>
          </a:xfrm>
          <a:prstGeom prst="rect">
            <a:avLst/>
          </a:prstGeom>
          <a:noFill/>
        </p:spPr>
        <p:txBody>
          <a:bodyPr wrap="square" rtlCol="0">
            <a:spAutoFit/>
          </a:bodyPr>
          <a:lstStyle/>
          <a:p>
            <a:r>
              <a:rPr lang="en-US" sz="3600" dirty="0"/>
              <a:t>Teacher learning expectations</a:t>
            </a:r>
          </a:p>
          <a:p>
            <a:pPr marL="285750" indent="-285750">
              <a:buFont typeface="Arial" panose="020B0604020202020204" pitchFamily="34" charset="0"/>
              <a:buChar char="•"/>
            </a:pPr>
            <a:r>
              <a:rPr lang="en-US" sz="2200" dirty="0"/>
              <a:t>More relevant and relating information</a:t>
            </a:r>
          </a:p>
          <a:p>
            <a:pPr marL="285750" indent="-285750">
              <a:buFont typeface="Arial" panose="020B0604020202020204" pitchFamily="34" charset="0"/>
              <a:buChar char="•"/>
            </a:pPr>
            <a:r>
              <a:rPr lang="en-US" sz="2200" dirty="0"/>
              <a:t>Methods to hold students attention and engagement</a:t>
            </a:r>
          </a:p>
          <a:p>
            <a:r>
              <a:rPr lang="en-US" sz="3600" dirty="0"/>
              <a:t>Resource: teachers serve students</a:t>
            </a:r>
          </a:p>
          <a:p>
            <a:pPr marL="285750" indent="-285750">
              <a:buFont typeface="Arial" panose="020B0604020202020204" pitchFamily="34" charset="0"/>
              <a:buChar char="•"/>
            </a:pPr>
            <a:r>
              <a:rPr lang="en-US" sz="2200" dirty="0"/>
              <a:t>Personal interactions (names)/Relationship</a:t>
            </a:r>
          </a:p>
          <a:p>
            <a:pPr marL="285750" indent="-285750">
              <a:buFont typeface="Arial" panose="020B0604020202020204" pitchFamily="34" charset="0"/>
              <a:buChar char="•"/>
            </a:pPr>
            <a:r>
              <a:rPr lang="en-US" sz="2200" dirty="0"/>
              <a:t>Social contract</a:t>
            </a:r>
          </a:p>
          <a:p>
            <a:r>
              <a:rPr lang="en-US" sz="3600" dirty="0"/>
              <a:t>Who benefits most</a:t>
            </a:r>
          </a:p>
          <a:p>
            <a:pPr marL="285750" indent="-285750">
              <a:buFont typeface="Arial" panose="020B0604020202020204" pitchFamily="34" charset="0"/>
              <a:buChar char="•"/>
            </a:pPr>
            <a:r>
              <a:rPr lang="en-US" sz="2200" dirty="0"/>
              <a:t>Attention two-way</a:t>
            </a:r>
          </a:p>
          <a:p>
            <a:pPr marL="285750" indent="-285750">
              <a:buFont typeface="Arial" panose="020B0604020202020204" pitchFamily="34" charset="0"/>
              <a:buChar char="•"/>
            </a:pPr>
            <a:r>
              <a:rPr lang="en-US" sz="2200" dirty="0"/>
              <a:t>Rewards: online &amp; in-person</a:t>
            </a:r>
          </a:p>
        </p:txBody>
      </p:sp>
      <p:pic>
        <p:nvPicPr>
          <p:cNvPr id="15" name="Recording (10)">
            <a:hlinkClick r:id="" action="ppaction://media"/>
            <a:extLst>
              <a:ext uri="{FF2B5EF4-FFF2-40B4-BE49-F238E27FC236}">
                <a16:creationId xmlns:a16="http://schemas.microsoft.com/office/drawing/2014/main" id="{8EF4EF66-4DF8-A27D-D565-F4F455F1FB7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96779" y="4514849"/>
            <a:ext cx="425291" cy="425291"/>
          </a:xfrm>
          <a:prstGeom prst="rect">
            <a:avLst/>
          </a:prstGeom>
        </p:spPr>
      </p:pic>
      <p:pic>
        <p:nvPicPr>
          <p:cNvPr id="16" name="Recording (11)">
            <a:hlinkClick r:id="" action="ppaction://media"/>
            <a:extLst>
              <a:ext uri="{FF2B5EF4-FFF2-40B4-BE49-F238E27FC236}">
                <a16:creationId xmlns:a16="http://schemas.microsoft.com/office/drawing/2014/main" id="{F9DC7897-AF12-D6FC-F227-53A5280B5A72}"/>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flipH="1">
            <a:off x="11106150" y="2729388"/>
            <a:ext cx="457200" cy="510540"/>
          </a:xfrm>
          <a:prstGeom prst="rect">
            <a:avLst/>
          </a:prstGeom>
        </p:spPr>
      </p:pic>
    </p:spTree>
    <p:extLst>
      <p:ext uri="{BB962C8B-B14F-4D97-AF65-F5344CB8AC3E}">
        <p14:creationId xmlns:p14="http://schemas.microsoft.com/office/powerpoint/2010/main" val="3815194722"/>
      </p:ext>
    </p:extLst>
  </p:cSld>
  <p:clrMapOvr>
    <a:masterClrMapping/>
  </p:clrMapOvr>
  <mc:AlternateContent xmlns:mc="http://schemas.openxmlformats.org/markup-compatibility/2006">
    <mc:Choice xmlns:p14="http://schemas.microsoft.com/office/powerpoint/2010/main" Requires="p14">
      <p:transition spd="slow" p14:dur="2000" advTm="47359"/>
    </mc:Choice>
    <mc:Fallback>
      <p:transition spd="slow" advTm="47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359" fill="hold"/>
                                        <p:tgtEl>
                                          <p:spTgt spid="15"/>
                                        </p:tgtEl>
                                      </p:cBhvr>
                                    </p:cmd>
                                  </p:childTnLst>
                                </p:cTn>
                              </p:par>
                            </p:childTnLst>
                          </p:cTn>
                        </p:par>
                        <p:par>
                          <p:cTn id="7" fill="hold">
                            <p:stCondLst>
                              <p:cond delay="47359"/>
                            </p:stCondLst>
                            <p:childTnLst>
                              <p:par>
                                <p:cTn id="8" presetID="1" presetClass="mediacall" presetSubtype="0" fill="hold" nodeType="afterEffect">
                                  <p:stCondLst>
                                    <p:cond delay="0"/>
                                  </p:stCondLst>
                                  <p:childTnLst>
                                    <p:cmd type="call" cmd="playFrom(0.0)">
                                      <p:cBhvr>
                                        <p:cTn id="9" dur="5781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5"/>
                </p:tgtEl>
              </p:cMediaNode>
            </p:audio>
            <p:audio>
              <p:cMediaNode vol="80000">
                <p:cTn id="11"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8">
            <a:alphaModFix amt="25000"/>
          </a:blip>
          <a:srcRect b="157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0E741-C560-1510-1DF5-BE9A1439D17B}"/>
              </a:ext>
            </a:extLst>
          </p:cNvPr>
          <p:cNvPicPr>
            <a:picLocks noChangeAspect="1"/>
          </p:cNvPicPr>
          <p:nvPr/>
        </p:nvPicPr>
        <p:blipFill>
          <a:blip r:embed="rId9"/>
          <a:stretch>
            <a:fillRect/>
          </a:stretch>
        </p:blipFill>
        <p:spPr>
          <a:xfrm>
            <a:off x="10494742" y="250728"/>
            <a:ext cx="1455762" cy="577683"/>
          </a:xfrm>
          <a:prstGeom prst="rect">
            <a:avLst/>
          </a:prstGeom>
        </p:spPr>
      </p:pic>
      <p:sp>
        <p:nvSpPr>
          <p:cNvPr id="3" name="TextBox 2">
            <a:extLst>
              <a:ext uri="{FF2B5EF4-FFF2-40B4-BE49-F238E27FC236}">
                <a16:creationId xmlns:a16="http://schemas.microsoft.com/office/drawing/2014/main" id="{E8D7159D-A6C0-B517-DA89-F8C86C5F593B}"/>
              </a:ext>
            </a:extLst>
          </p:cNvPr>
          <p:cNvSpPr txBox="1"/>
          <p:nvPr/>
        </p:nvSpPr>
        <p:spPr>
          <a:xfrm>
            <a:off x="11001137" y="909202"/>
            <a:ext cx="1861626" cy="276999"/>
          </a:xfrm>
          <a:prstGeom prst="rect">
            <a:avLst/>
          </a:prstGeom>
          <a:noFill/>
        </p:spPr>
        <p:txBody>
          <a:bodyPr wrap="square" rtlCol="0">
            <a:spAutoFit/>
          </a:bodyPr>
          <a:lstStyle/>
          <a:p>
            <a:r>
              <a:rPr lang="en-US" sz="1200" dirty="0">
                <a:solidFill>
                  <a:schemeClr val="accent1">
                    <a:lumMod val="60000"/>
                    <a:lumOff val="40000"/>
                  </a:schemeClr>
                </a:solidFill>
                <a:hlinkClick r:id="rId10">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pic>
        <p:nvPicPr>
          <p:cNvPr id="7" name="Picture 6">
            <a:extLst>
              <a:ext uri="{FF2B5EF4-FFF2-40B4-BE49-F238E27FC236}">
                <a16:creationId xmlns:a16="http://schemas.microsoft.com/office/drawing/2014/main" id="{DAF9F06A-2566-B8BE-654B-1410DB4529B3}"/>
              </a:ext>
            </a:extLst>
          </p:cNvPr>
          <p:cNvPicPr>
            <a:picLocks noChangeAspect="1"/>
          </p:cNvPicPr>
          <p:nvPr/>
        </p:nvPicPr>
        <p:blipFill rotWithShape="1">
          <a:blip r:embed="rId11"/>
          <a:srcRect t="12526" r="48468" b="52292"/>
          <a:stretch/>
        </p:blipFill>
        <p:spPr>
          <a:xfrm rot="16200000">
            <a:off x="-1051353" y="5211029"/>
            <a:ext cx="2698324" cy="595618"/>
          </a:xfrm>
          <a:prstGeom prst="rect">
            <a:avLst/>
          </a:prstGeom>
        </p:spPr>
      </p:pic>
      <p:sp>
        <p:nvSpPr>
          <p:cNvPr id="8" name="TextBox 7">
            <a:extLst>
              <a:ext uri="{FF2B5EF4-FFF2-40B4-BE49-F238E27FC236}">
                <a16:creationId xmlns:a16="http://schemas.microsoft.com/office/drawing/2014/main" id="{AA076C83-3E0B-B445-C18D-C33F80E8A44F}"/>
              </a:ext>
            </a:extLst>
          </p:cNvPr>
          <p:cNvSpPr txBox="1"/>
          <p:nvPr/>
        </p:nvSpPr>
        <p:spPr>
          <a:xfrm rot="16200000">
            <a:off x="-134740" y="5945201"/>
            <a:ext cx="1659988" cy="276999"/>
          </a:xfrm>
          <a:prstGeom prst="rect">
            <a:avLst/>
          </a:prstGeom>
          <a:noFill/>
        </p:spPr>
        <p:txBody>
          <a:bodyPr wrap="square" rtlCol="0">
            <a:spAutoFit/>
          </a:bodyPr>
          <a:lstStyle/>
          <a:p>
            <a:r>
              <a:rPr lang="en-US" sz="1200" dirty="0">
                <a:solidFill>
                  <a:schemeClr val="accent1">
                    <a:lumMod val="60000"/>
                    <a:lumOff val="40000"/>
                  </a:schemeClr>
                </a:solidFill>
                <a:hlinkClick r:id="rId12">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9" name="Rectangle: Rounded Corners 8">
            <a:extLst>
              <a:ext uri="{FF2B5EF4-FFF2-40B4-BE49-F238E27FC236}">
                <a16:creationId xmlns:a16="http://schemas.microsoft.com/office/drawing/2014/main" id="{322941BC-9CE9-CA50-03F5-51C34308872D}"/>
              </a:ext>
            </a:extLst>
          </p:cNvPr>
          <p:cNvSpPr/>
          <p:nvPr/>
        </p:nvSpPr>
        <p:spPr>
          <a:xfrm>
            <a:off x="4094923" y="2353586"/>
            <a:ext cx="7780539" cy="3919993"/>
          </a:xfrm>
          <a:prstGeom prst="round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C271D7-45C7-C6C9-8C6F-D8802B1FB330}"/>
              </a:ext>
            </a:extLst>
          </p:cNvPr>
          <p:cNvSpPr txBox="1"/>
          <p:nvPr/>
        </p:nvSpPr>
        <p:spPr>
          <a:xfrm>
            <a:off x="1009817" y="5931673"/>
            <a:ext cx="3045350" cy="369332"/>
          </a:xfrm>
          <a:prstGeom prst="rect">
            <a:avLst/>
          </a:prstGeom>
          <a:noFill/>
        </p:spPr>
        <p:txBody>
          <a:bodyPr wrap="square" rtlCol="0">
            <a:spAutoFit/>
          </a:bodyPr>
          <a:lstStyle/>
          <a:p>
            <a:r>
              <a:rPr lang="en-US" sz="1800" dirty="0">
                <a:solidFill>
                  <a:schemeClr val="accent1">
                    <a:lumMod val="60000"/>
                    <a:lumOff val="40000"/>
                  </a:schemeClr>
                </a:solidFill>
                <a:latin typeface="Calibri" panose="020F0502020204030204" pitchFamily="34" charset="0"/>
                <a:cs typeface="Calibri" panose="020F0502020204030204" pitchFamily="34" charset="0"/>
              </a:rPr>
              <a:t>(Team ISTE, 2017, January 12)</a:t>
            </a:r>
            <a:endParaRPr lang="en-US" dirty="0">
              <a:solidFill>
                <a:schemeClr val="accent1">
                  <a:lumMod val="60000"/>
                  <a:lumOff val="40000"/>
                </a:schemeClr>
              </a:solidFill>
            </a:endParaRPr>
          </a:p>
        </p:txBody>
      </p:sp>
      <p:pic>
        <p:nvPicPr>
          <p:cNvPr id="10" name="Picture 9">
            <a:extLst>
              <a:ext uri="{FF2B5EF4-FFF2-40B4-BE49-F238E27FC236}">
                <a16:creationId xmlns:a16="http://schemas.microsoft.com/office/drawing/2014/main" id="{36E502B4-D71C-86B5-4018-C0BD02E6809E}"/>
              </a:ext>
            </a:extLst>
          </p:cNvPr>
          <p:cNvPicPr>
            <a:picLocks noChangeAspect="1"/>
          </p:cNvPicPr>
          <p:nvPr/>
        </p:nvPicPr>
        <p:blipFill>
          <a:blip r:embed="rId13"/>
          <a:stretch>
            <a:fillRect/>
          </a:stretch>
        </p:blipFill>
        <p:spPr>
          <a:xfrm>
            <a:off x="365427" y="258749"/>
            <a:ext cx="2667000" cy="2667000"/>
          </a:xfrm>
          <a:prstGeom prst="rect">
            <a:avLst/>
          </a:prstGeom>
        </p:spPr>
      </p:pic>
      <p:sp>
        <p:nvSpPr>
          <p:cNvPr id="14" name="TextBox 13">
            <a:extLst>
              <a:ext uri="{FF2B5EF4-FFF2-40B4-BE49-F238E27FC236}">
                <a16:creationId xmlns:a16="http://schemas.microsoft.com/office/drawing/2014/main" id="{5417A189-2D8C-A8A6-4712-848317591BB2}"/>
              </a:ext>
            </a:extLst>
          </p:cNvPr>
          <p:cNvSpPr txBox="1"/>
          <p:nvPr/>
        </p:nvSpPr>
        <p:spPr>
          <a:xfrm rot="16200000">
            <a:off x="2075293" y="1741337"/>
            <a:ext cx="2234316" cy="276999"/>
          </a:xfrm>
          <a:prstGeom prst="rect">
            <a:avLst/>
          </a:prstGeom>
          <a:noFill/>
        </p:spPr>
        <p:txBody>
          <a:bodyPr wrap="square" rtlCol="0">
            <a:spAutoFit/>
          </a:bodyPr>
          <a:lstStyle/>
          <a:p>
            <a:r>
              <a:rPr lang="en-US" sz="1200" dirty="0">
                <a:solidFill>
                  <a:schemeClr val="accent1">
                    <a:lumMod val="60000"/>
                    <a:lumOff val="40000"/>
                  </a:schemeClr>
                </a:solidFill>
                <a:hlinkClick r:id="rId14">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15" name="TextBox 14">
            <a:extLst>
              <a:ext uri="{FF2B5EF4-FFF2-40B4-BE49-F238E27FC236}">
                <a16:creationId xmlns:a16="http://schemas.microsoft.com/office/drawing/2014/main" id="{1658E721-0CA3-B24B-4B89-A37B8DCDEC3A}"/>
              </a:ext>
            </a:extLst>
          </p:cNvPr>
          <p:cNvSpPr txBox="1"/>
          <p:nvPr/>
        </p:nvSpPr>
        <p:spPr>
          <a:xfrm>
            <a:off x="4691270" y="2560319"/>
            <a:ext cx="6806316" cy="3877985"/>
          </a:xfrm>
          <a:prstGeom prst="rect">
            <a:avLst/>
          </a:prstGeom>
          <a:noFill/>
        </p:spPr>
        <p:txBody>
          <a:bodyPr wrap="square" rtlCol="0">
            <a:spAutoFit/>
          </a:bodyPr>
          <a:lstStyle/>
          <a:p>
            <a:r>
              <a:rPr lang="en-US" sz="3600" dirty="0"/>
              <a:t>Teacher learning expectations</a:t>
            </a:r>
          </a:p>
          <a:p>
            <a:pPr marL="285750" indent="-285750">
              <a:buFont typeface="Arial" panose="020B0604020202020204" pitchFamily="34" charset="0"/>
              <a:buChar char="•"/>
            </a:pPr>
            <a:r>
              <a:rPr lang="en-US" sz="2400" dirty="0"/>
              <a:t>Helping students’ short attention spans</a:t>
            </a:r>
          </a:p>
          <a:p>
            <a:r>
              <a:rPr lang="en-US" sz="3600" dirty="0"/>
              <a:t>Resource: teachers serve students</a:t>
            </a:r>
          </a:p>
          <a:p>
            <a:pPr marL="285750" indent="-285750">
              <a:buFont typeface="Arial" panose="020B0604020202020204" pitchFamily="34" charset="0"/>
              <a:buChar char="•"/>
            </a:pPr>
            <a:r>
              <a:rPr lang="en-US" sz="2400" dirty="0"/>
              <a:t>Memory consolidation, attention, brain growth, and sleep</a:t>
            </a:r>
          </a:p>
          <a:p>
            <a:r>
              <a:rPr lang="en-US" sz="3600" dirty="0"/>
              <a:t>Who benefits most</a:t>
            </a:r>
          </a:p>
          <a:p>
            <a:pPr marL="285750" indent="-285750">
              <a:buFont typeface="Arial" panose="020B0604020202020204" pitchFamily="34" charset="0"/>
              <a:buChar char="•"/>
            </a:pPr>
            <a:r>
              <a:rPr lang="en-US" sz="2400" dirty="0"/>
              <a:t>Children need breaks for healthy minds and bodies</a:t>
            </a:r>
          </a:p>
          <a:p>
            <a:endParaRPr lang="en-US" dirty="0"/>
          </a:p>
        </p:txBody>
      </p:sp>
      <p:sp>
        <p:nvSpPr>
          <p:cNvPr id="16" name="TextBox 15">
            <a:extLst>
              <a:ext uri="{FF2B5EF4-FFF2-40B4-BE49-F238E27FC236}">
                <a16:creationId xmlns:a16="http://schemas.microsoft.com/office/drawing/2014/main" id="{DEC7D039-84E6-E5A5-9149-9E67919D1925}"/>
              </a:ext>
            </a:extLst>
          </p:cNvPr>
          <p:cNvSpPr txBox="1"/>
          <p:nvPr/>
        </p:nvSpPr>
        <p:spPr>
          <a:xfrm>
            <a:off x="1041621" y="3983603"/>
            <a:ext cx="2600077" cy="20313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chemeClr val="accent1">
                    <a:lumMod val="40000"/>
                    <a:lumOff val="60000"/>
                  </a:schemeClr>
                </a:solidFill>
              </a:rPr>
              <a:t>ADHD and short attention students</a:t>
            </a:r>
          </a:p>
          <a:p>
            <a:pPr marL="285750" indent="-285750">
              <a:lnSpc>
                <a:spcPct val="150000"/>
              </a:lnSpc>
              <a:buFont typeface="Arial" panose="020B0604020202020204" pitchFamily="34" charset="0"/>
              <a:buChar char="•"/>
            </a:pPr>
            <a:r>
              <a:rPr lang="en-US" dirty="0">
                <a:solidFill>
                  <a:schemeClr val="accent1">
                    <a:lumMod val="40000"/>
                    <a:lumOff val="60000"/>
                  </a:schemeClr>
                </a:solidFill>
              </a:rPr>
              <a:t>Digital citizenship and wellness</a:t>
            </a:r>
          </a:p>
          <a:p>
            <a:pPr marL="285750" indent="-285750">
              <a:buFont typeface="Arial" panose="020B0604020202020204" pitchFamily="34" charset="0"/>
              <a:buChar char="•"/>
            </a:pPr>
            <a:endParaRPr lang="en-US" dirty="0"/>
          </a:p>
        </p:txBody>
      </p:sp>
      <p:sp>
        <p:nvSpPr>
          <p:cNvPr id="17" name="TextBox 16">
            <a:extLst>
              <a:ext uri="{FF2B5EF4-FFF2-40B4-BE49-F238E27FC236}">
                <a16:creationId xmlns:a16="http://schemas.microsoft.com/office/drawing/2014/main" id="{A0761EE4-C164-A184-5624-C079746DC803}"/>
              </a:ext>
            </a:extLst>
          </p:cNvPr>
          <p:cNvSpPr txBox="1"/>
          <p:nvPr/>
        </p:nvSpPr>
        <p:spPr>
          <a:xfrm>
            <a:off x="3244133" y="166978"/>
            <a:ext cx="6830170" cy="1754326"/>
          </a:xfrm>
          <a:prstGeom prst="rect">
            <a:avLst/>
          </a:prstGeom>
          <a:noFill/>
        </p:spPr>
        <p:txBody>
          <a:bodyPr wrap="square" rtlCol="0">
            <a:spAutoFit/>
          </a:bodyPr>
          <a:lstStyle/>
          <a:p>
            <a:r>
              <a:rPr lang="en-US" sz="3600" dirty="0"/>
              <a:t>ISTE: ADHD Blog- </a:t>
            </a:r>
            <a:r>
              <a:rPr lang="en-US" sz="3600" i="1" dirty="0"/>
              <a:t>Want Students to Learn? Help Them get More Sleep and Exercise</a:t>
            </a:r>
          </a:p>
        </p:txBody>
      </p:sp>
      <p:pic>
        <p:nvPicPr>
          <p:cNvPr id="6" name="Recording (12)">
            <a:hlinkClick r:id="" action="ppaction://media"/>
            <a:extLst>
              <a:ext uri="{FF2B5EF4-FFF2-40B4-BE49-F238E27FC236}">
                <a16:creationId xmlns:a16="http://schemas.microsoft.com/office/drawing/2014/main" id="{1EC67E15-309F-2173-4CD0-9BC80E6E958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47236" y="4339590"/>
            <a:ext cx="487680" cy="487680"/>
          </a:xfrm>
          <a:prstGeom prst="rect">
            <a:avLst/>
          </a:prstGeom>
        </p:spPr>
      </p:pic>
      <p:pic>
        <p:nvPicPr>
          <p:cNvPr id="11" name="Recording (13)">
            <a:hlinkClick r:id="" action="ppaction://media"/>
            <a:extLst>
              <a:ext uri="{FF2B5EF4-FFF2-40B4-BE49-F238E27FC236}">
                <a16:creationId xmlns:a16="http://schemas.microsoft.com/office/drawing/2014/main" id="{860BB363-D676-213E-5316-68B2BB3AFE3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flipH="1">
            <a:off x="10715624" y="2581040"/>
            <a:ext cx="564355" cy="540301"/>
          </a:xfrm>
          <a:prstGeom prst="rect">
            <a:avLst/>
          </a:prstGeom>
        </p:spPr>
      </p:pic>
    </p:spTree>
    <p:extLst>
      <p:ext uri="{BB962C8B-B14F-4D97-AF65-F5344CB8AC3E}">
        <p14:creationId xmlns:p14="http://schemas.microsoft.com/office/powerpoint/2010/main" val="681576976"/>
      </p:ext>
    </p:extLst>
  </p:cSld>
  <p:clrMapOvr>
    <a:masterClrMapping/>
  </p:clrMapOvr>
  <mc:AlternateContent xmlns:mc="http://schemas.openxmlformats.org/markup-compatibility/2006">
    <mc:Choice xmlns:p14="http://schemas.microsoft.com/office/powerpoint/2010/main" Requires="p14">
      <p:transition spd="slow" p14:dur="2000" advTm="20287"/>
    </mc:Choice>
    <mc:Fallback>
      <p:transition spd="slow" advTm="20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7" fill="hold"/>
                                        <p:tgtEl>
                                          <p:spTgt spid="6"/>
                                        </p:tgtEl>
                                      </p:cBhvr>
                                    </p:cmd>
                                  </p:childTnLst>
                                </p:cTn>
                              </p:par>
                            </p:childTnLst>
                          </p:cTn>
                        </p:par>
                        <p:par>
                          <p:cTn id="7" fill="hold">
                            <p:stCondLst>
                              <p:cond delay="20287"/>
                            </p:stCondLst>
                            <p:childTnLst>
                              <p:par>
                                <p:cTn id="8" presetID="1" presetClass="mediacall" presetSubtype="0" fill="hold" nodeType="afterEffect">
                                  <p:stCondLst>
                                    <p:cond delay="0"/>
                                  </p:stCondLst>
                                  <p:childTnLst>
                                    <p:cmd type="call" cmd="playFrom(0.0)">
                                      <p:cBhvr>
                                        <p:cTn id="9" dur="7607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audio>
              <p:cMediaNode vol="80000">
                <p:cTn id="11"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p:cNvPicPr>
          <p:nvPr/>
        </p:nvPicPr>
        <p:blipFill rotWithShape="1">
          <a:blip r:embed="rId6">
            <a:alphaModFix amt="41000"/>
          </a:blip>
          <a:srcRect l="9091" t="3462" b="19929"/>
          <a:stretch/>
        </p:blipFill>
        <p:spPr>
          <a:xfrm rot="5400000">
            <a:off x="2666998" y="-2667002"/>
            <a:ext cx="6858003" cy="12192001"/>
          </a:xfrm>
          <a:prstGeom prst="rect">
            <a:avLst/>
          </a:prstGeom>
        </p:spPr>
      </p:pic>
      <p:pic>
        <p:nvPicPr>
          <p:cNvPr id="12" name="Picture 11">
            <a:extLst>
              <a:ext uri="{FF2B5EF4-FFF2-40B4-BE49-F238E27FC236}">
                <a16:creationId xmlns:a16="http://schemas.microsoft.com/office/drawing/2014/main" id="{340FCDD7-7BF6-37D8-7FD6-3167D42BD24B}"/>
              </a:ext>
            </a:extLst>
          </p:cNvPr>
          <p:cNvPicPr>
            <a:picLocks noChangeAspect="1"/>
          </p:cNvPicPr>
          <p:nvPr/>
        </p:nvPicPr>
        <p:blipFill>
          <a:blip r:embed="rId7"/>
          <a:stretch>
            <a:fillRect/>
          </a:stretch>
        </p:blipFill>
        <p:spPr>
          <a:xfrm>
            <a:off x="8809162" y="168200"/>
            <a:ext cx="3117423" cy="2813539"/>
          </a:xfrm>
          <a:prstGeom prst="rect">
            <a:avLst/>
          </a:prstGeom>
        </p:spPr>
      </p:pic>
      <p:pic>
        <p:nvPicPr>
          <p:cNvPr id="13" name="Picture 12">
            <a:extLst>
              <a:ext uri="{FF2B5EF4-FFF2-40B4-BE49-F238E27FC236}">
                <a16:creationId xmlns:a16="http://schemas.microsoft.com/office/drawing/2014/main" id="{C4CBEC77-5B28-FE93-2A06-835986C36B30}"/>
              </a:ext>
            </a:extLst>
          </p:cNvPr>
          <p:cNvPicPr>
            <a:picLocks noChangeAspect="1"/>
          </p:cNvPicPr>
          <p:nvPr/>
        </p:nvPicPr>
        <p:blipFill>
          <a:blip r:embed="rId8"/>
          <a:stretch>
            <a:fillRect/>
          </a:stretch>
        </p:blipFill>
        <p:spPr>
          <a:xfrm>
            <a:off x="10240351" y="3379006"/>
            <a:ext cx="1669981" cy="1874526"/>
          </a:xfrm>
          <a:prstGeom prst="rect">
            <a:avLst/>
          </a:prstGeom>
        </p:spPr>
      </p:pic>
      <p:sp>
        <p:nvSpPr>
          <p:cNvPr id="14" name="TextBox 13">
            <a:extLst>
              <a:ext uri="{FF2B5EF4-FFF2-40B4-BE49-F238E27FC236}">
                <a16:creationId xmlns:a16="http://schemas.microsoft.com/office/drawing/2014/main" id="{EB500785-EB5C-F354-7F44-08711E90063E}"/>
              </a:ext>
            </a:extLst>
          </p:cNvPr>
          <p:cNvSpPr txBox="1"/>
          <p:nvPr/>
        </p:nvSpPr>
        <p:spPr>
          <a:xfrm>
            <a:off x="10989775" y="3000223"/>
            <a:ext cx="1313543" cy="276999"/>
          </a:xfrm>
          <a:prstGeom prst="rect">
            <a:avLst/>
          </a:prstGeom>
          <a:noFill/>
        </p:spPr>
        <p:txBody>
          <a:bodyPr wrap="square" rtlCol="0">
            <a:spAutoFit/>
          </a:bodyPr>
          <a:lstStyle/>
          <a:p>
            <a:r>
              <a:rPr lang="en-US" sz="1200" dirty="0">
                <a:solidFill>
                  <a:schemeClr val="accent1">
                    <a:lumMod val="60000"/>
                    <a:lumOff val="40000"/>
                  </a:schemeClr>
                </a:solidFill>
                <a:hlinkClick r:id="rId9">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15" name="TextBox 14">
            <a:extLst>
              <a:ext uri="{FF2B5EF4-FFF2-40B4-BE49-F238E27FC236}">
                <a16:creationId xmlns:a16="http://schemas.microsoft.com/office/drawing/2014/main" id="{B77AC632-34A5-92C8-8FAD-780EBBBD735F}"/>
              </a:ext>
            </a:extLst>
          </p:cNvPr>
          <p:cNvSpPr txBox="1"/>
          <p:nvPr/>
        </p:nvSpPr>
        <p:spPr>
          <a:xfrm>
            <a:off x="10987081" y="5261042"/>
            <a:ext cx="1404424" cy="276999"/>
          </a:xfrm>
          <a:prstGeom prst="rect">
            <a:avLst/>
          </a:prstGeom>
          <a:noFill/>
        </p:spPr>
        <p:txBody>
          <a:bodyPr wrap="square" rtlCol="0">
            <a:spAutoFit/>
          </a:bodyPr>
          <a:lstStyle/>
          <a:p>
            <a:r>
              <a:rPr lang="en-US" sz="1200" dirty="0">
                <a:solidFill>
                  <a:schemeClr val="accent1">
                    <a:lumMod val="60000"/>
                    <a:lumOff val="40000"/>
                  </a:schemeClr>
                </a:solidFill>
                <a:hlinkClick r:id="rId10">
                  <a:extLst>
                    <a:ext uri="{A12FA001-AC4F-418D-AE19-62706E023703}">
                      <ahyp:hlinkClr xmlns:ahyp="http://schemas.microsoft.com/office/drawing/2018/hyperlinkcolor" val="tx"/>
                    </a:ext>
                  </a:extLst>
                </a:hlinkClick>
              </a:rPr>
              <a:t>Image Origin</a:t>
            </a:r>
            <a:endParaRPr lang="en-US" sz="1200" dirty="0">
              <a:solidFill>
                <a:schemeClr val="accent1">
                  <a:lumMod val="60000"/>
                  <a:lumOff val="40000"/>
                </a:schemeClr>
              </a:solidFill>
            </a:endParaRPr>
          </a:p>
        </p:txBody>
      </p:sp>
      <p:sp>
        <p:nvSpPr>
          <p:cNvPr id="16" name="TextBox 15">
            <a:extLst>
              <a:ext uri="{FF2B5EF4-FFF2-40B4-BE49-F238E27FC236}">
                <a16:creationId xmlns:a16="http://schemas.microsoft.com/office/drawing/2014/main" id="{8782723F-8D87-0883-8CCB-71DA2D7F474F}"/>
              </a:ext>
            </a:extLst>
          </p:cNvPr>
          <p:cNvSpPr txBox="1"/>
          <p:nvPr/>
        </p:nvSpPr>
        <p:spPr>
          <a:xfrm>
            <a:off x="583810" y="527538"/>
            <a:ext cx="6724357" cy="769441"/>
          </a:xfrm>
          <a:prstGeom prst="rect">
            <a:avLst/>
          </a:prstGeom>
          <a:noFill/>
        </p:spPr>
        <p:txBody>
          <a:bodyPr wrap="square" rtlCol="0">
            <a:spAutoFit/>
          </a:bodyPr>
          <a:lstStyle/>
          <a:p>
            <a:r>
              <a:rPr lang="en-US" sz="4400" dirty="0"/>
              <a:t>ISTE EdTech Conference</a:t>
            </a:r>
          </a:p>
        </p:txBody>
      </p:sp>
      <p:sp>
        <p:nvSpPr>
          <p:cNvPr id="18" name="TextBox 17">
            <a:extLst>
              <a:ext uri="{FF2B5EF4-FFF2-40B4-BE49-F238E27FC236}">
                <a16:creationId xmlns:a16="http://schemas.microsoft.com/office/drawing/2014/main" id="{E9A5CBB2-2F98-DA37-4755-E2B9D22BAB76}"/>
              </a:ext>
            </a:extLst>
          </p:cNvPr>
          <p:cNvSpPr txBox="1"/>
          <p:nvPr/>
        </p:nvSpPr>
        <p:spPr>
          <a:xfrm>
            <a:off x="284718" y="1220218"/>
            <a:ext cx="6042074" cy="830997"/>
          </a:xfrm>
          <a:prstGeom prst="rect">
            <a:avLst/>
          </a:prstGeom>
          <a:noFill/>
        </p:spPr>
        <p:txBody>
          <a:bodyPr wrap="square" rtlCol="0">
            <a:spAutoFit/>
          </a:bodyPr>
          <a:lstStyle/>
          <a:p>
            <a:pPr algn="r"/>
            <a:r>
              <a:rPr lang="en-US" sz="2400" dirty="0"/>
              <a:t>Exploration of technology , teaching and learning innovations</a:t>
            </a:r>
          </a:p>
        </p:txBody>
      </p:sp>
      <p:sp>
        <p:nvSpPr>
          <p:cNvPr id="2" name="TextBox 1">
            <a:extLst>
              <a:ext uri="{FF2B5EF4-FFF2-40B4-BE49-F238E27FC236}">
                <a16:creationId xmlns:a16="http://schemas.microsoft.com/office/drawing/2014/main" id="{BC815F82-5E4F-9B75-01AA-7CED95EEF6C9}"/>
              </a:ext>
            </a:extLst>
          </p:cNvPr>
          <p:cNvSpPr txBox="1"/>
          <p:nvPr/>
        </p:nvSpPr>
        <p:spPr>
          <a:xfrm>
            <a:off x="4238045" y="6304882"/>
            <a:ext cx="8666922" cy="369332"/>
          </a:xfrm>
          <a:prstGeom prst="rect">
            <a:avLst/>
          </a:prstGeom>
          <a:noFill/>
        </p:spPr>
        <p:txBody>
          <a:bodyPr wrap="square" rtlCol="0">
            <a:spAutoFit/>
          </a:bodyPr>
          <a:lstStyle/>
          <a:p>
            <a:r>
              <a:rPr lang="en-US" sz="1800" dirty="0">
                <a:solidFill>
                  <a:schemeClr val="accent1">
                    <a:lumMod val="60000"/>
                    <a:lumOff val="40000"/>
                  </a:schemeClr>
                </a:solidFill>
                <a:latin typeface="Calibri" panose="020F0502020204030204" pitchFamily="34" charset="0"/>
                <a:cs typeface="Calibri" panose="020F0502020204030204" pitchFamily="34" charset="0"/>
              </a:rPr>
              <a:t>(ISTE EdTech Conference, 2022; ISTE, 2022;</a:t>
            </a:r>
            <a:r>
              <a:rPr lang="en-US" sz="1800" dirty="0">
                <a:latin typeface="Calibri" panose="020F0502020204030204" pitchFamily="34" charset="0"/>
                <a:cs typeface="Calibri" panose="020F0502020204030204" pitchFamily="34" charset="0"/>
              </a:rPr>
              <a:t> </a:t>
            </a:r>
            <a:r>
              <a:rPr lang="en-US" sz="1800" dirty="0">
                <a:solidFill>
                  <a:schemeClr val="accent1">
                    <a:lumMod val="60000"/>
                    <a:lumOff val="40000"/>
                  </a:schemeClr>
                </a:solidFill>
                <a:latin typeface="Calibri" panose="020F0502020204030204" pitchFamily="34" charset="0"/>
                <a:cs typeface="Calibri" panose="020F0502020204030204" pitchFamily="34" charset="0"/>
              </a:rPr>
              <a:t>2022, June, 25-29; Poth, 2022, June 30)</a:t>
            </a:r>
            <a:endParaRPr lang="en-US" dirty="0">
              <a:solidFill>
                <a:schemeClr val="accent1">
                  <a:lumMod val="60000"/>
                  <a:lumOff val="40000"/>
                </a:schemeClr>
              </a:solidFill>
            </a:endParaRPr>
          </a:p>
        </p:txBody>
      </p:sp>
      <p:sp>
        <p:nvSpPr>
          <p:cNvPr id="4" name="Rectangle: Rounded Corners 3">
            <a:extLst>
              <a:ext uri="{FF2B5EF4-FFF2-40B4-BE49-F238E27FC236}">
                <a16:creationId xmlns:a16="http://schemas.microsoft.com/office/drawing/2014/main" id="{FAE47188-72D7-A433-A0D4-CBC8689C1297}"/>
              </a:ext>
            </a:extLst>
          </p:cNvPr>
          <p:cNvSpPr/>
          <p:nvPr/>
        </p:nvSpPr>
        <p:spPr>
          <a:xfrm>
            <a:off x="980903" y="2289976"/>
            <a:ext cx="7630360" cy="3514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CA82A7-2396-06C1-7D28-DC27EFA64CFE}"/>
              </a:ext>
            </a:extLst>
          </p:cNvPr>
          <p:cNvSpPr txBox="1"/>
          <p:nvPr/>
        </p:nvSpPr>
        <p:spPr>
          <a:xfrm>
            <a:off x="1529542" y="2488760"/>
            <a:ext cx="6739815" cy="3416320"/>
          </a:xfrm>
          <a:prstGeom prst="rect">
            <a:avLst/>
          </a:prstGeom>
          <a:noFill/>
        </p:spPr>
        <p:txBody>
          <a:bodyPr wrap="square" rtlCol="0">
            <a:spAutoFit/>
          </a:bodyPr>
          <a:lstStyle/>
          <a:p>
            <a:pPr marL="285750" indent="-285750">
              <a:buFont typeface="Arial" panose="020B0604020202020204" pitchFamily="34" charset="0"/>
              <a:buChar char="•"/>
              <a:tabLst>
                <a:tab pos="858838" algn="l"/>
              </a:tabLst>
            </a:pPr>
            <a:r>
              <a:rPr lang="en-US" sz="2400" dirty="0"/>
              <a:t>Four day hybrid event</a:t>
            </a:r>
          </a:p>
          <a:p>
            <a:pPr marL="285750" indent="-285750">
              <a:buFont typeface="Arial" panose="020B0604020202020204" pitchFamily="34" charset="0"/>
              <a:buChar char="•"/>
              <a:tabLst>
                <a:tab pos="858838" algn="l"/>
              </a:tabLst>
            </a:pPr>
            <a:r>
              <a:rPr lang="en-US" sz="2400" dirty="0"/>
              <a:t>Conference , events, and expo</a:t>
            </a:r>
          </a:p>
          <a:p>
            <a:pPr marL="742950" lvl="1" indent="-285750">
              <a:buFont typeface="Arial" panose="020B0604020202020204" pitchFamily="34" charset="0"/>
              <a:buChar char="•"/>
              <a:tabLst>
                <a:tab pos="858838" algn="l"/>
              </a:tabLst>
            </a:pPr>
            <a:r>
              <a:rPr lang="en-US" sz="2400" dirty="0"/>
              <a:t>Teachers, tech providers, researchers, and educational leaders globally</a:t>
            </a:r>
          </a:p>
          <a:p>
            <a:pPr marL="0" lvl="1">
              <a:buFont typeface="Arial" panose="020B0604020202020204" pitchFamily="34" charset="0"/>
              <a:buChar char="•"/>
              <a:tabLst>
                <a:tab pos="858838" algn="l"/>
              </a:tabLst>
            </a:pPr>
            <a:r>
              <a:rPr lang="en-US" sz="2400" dirty="0"/>
              <a:t> Virtual, live streaming interviews, and a 	gamified experience</a:t>
            </a:r>
          </a:p>
          <a:p>
            <a:pPr marL="0" lvl="1">
              <a:buFont typeface="Arial" panose="020B0604020202020204" pitchFamily="34" charset="0"/>
              <a:buChar char="•"/>
              <a:tabLst>
                <a:tab pos="858838" algn="l"/>
              </a:tabLst>
            </a:pPr>
            <a:r>
              <a:rPr lang="en-US" sz="2400" dirty="0"/>
              <a:t>EdTech Industry Network Summit </a:t>
            </a:r>
          </a:p>
          <a:p>
            <a:pPr marL="457200" lvl="2">
              <a:tabLst>
                <a:tab pos="858838" algn="l"/>
              </a:tabLst>
            </a:pPr>
            <a:r>
              <a:rPr lang="en-US" sz="2400" dirty="0"/>
              <a:t>	&amp; Leader Exchange</a:t>
            </a:r>
          </a:p>
          <a:p>
            <a:pPr marL="342900" lvl="1" indent="-342900">
              <a:buFont typeface="Arial" panose="020B0604020202020204" pitchFamily="34" charset="0"/>
              <a:buChar char="•"/>
            </a:pPr>
            <a:endParaRPr lang="en-US" sz="2400" dirty="0"/>
          </a:p>
        </p:txBody>
      </p:sp>
      <p:pic>
        <p:nvPicPr>
          <p:cNvPr id="6" name="Recording (14)">
            <a:hlinkClick r:id="" action="ppaction://media"/>
            <a:extLst>
              <a:ext uri="{FF2B5EF4-FFF2-40B4-BE49-F238E27FC236}">
                <a16:creationId xmlns:a16="http://schemas.microsoft.com/office/drawing/2014/main" id="{3FC08178-36D7-EAAF-1332-0DC8A254FB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5818" y="1807845"/>
            <a:ext cx="487680" cy="487680"/>
          </a:xfrm>
          <a:prstGeom prst="rect">
            <a:avLst/>
          </a:prstGeom>
        </p:spPr>
      </p:pic>
    </p:spTree>
    <p:extLst>
      <p:ext uri="{BB962C8B-B14F-4D97-AF65-F5344CB8AC3E}">
        <p14:creationId xmlns:p14="http://schemas.microsoft.com/office/powerpoint/2010/main" val="1672479884"/>
      </p:ext>
    </p:extLst>
  </p:cSld>
  <p:clrMapOvr>
    <a:masterClrMapping/>
  </p:clrMapOvr>
  <mc:AlternateContent xmlns:mc="http://schemas.openxmlformats.org/markup-compatibility/2006">
    <mc:Choice xmlns:p14="http://schemas.microsoft.com/office/powerpoint/2010/main" Requires="p14">
      <p:transition spd="slow" p14:dur="2000" advTm="64810"/>
    </mc:Choice>
    <mc:Fallback>
      <p:transition spd="slow" advTm="64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8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p:cNvPicPr>
          <p:nvPr/>
        </p:nvPicPr>
        <p:blipFill rotWithShape="1">
          <a:blip r:embed="rId6">
            <a:alphaModFix amt="41000"/>
          </a:blip>
          <a:srcRect l="9091" t="3462" b="19929"/>
          <a:stretch/>
        </p:blipFill>
        <p:spPr>
          <a:xfrm rot="5400000">
            <a:off x="2666998" y="-2666999"/>
            <a:ext cx="6858003" cy="12192001"/>
          </a:xfrm>
          <a:prstGeom prst="rect">
            <a:avLst/>
          </a:prstGeom>
        </p:spPr>
      </p:pic>
      <p:pic>
        <p:nvPicPr>
          <p:cNvPr id="2" name="Picture 1">
            <a:extLst>
              <a:ext uri="{FF2B5EF4-FFF2-40B4-BE49-F238E27FC236}">
                <a16:creationId xmlns:a16="http://schemas.microsoft.com/office/drawing/2014/main" id="{238D9432-2208-5A7B-C787-1C97C88C6FD4}"/>
              </a:ext>
            </a:extLst>
          </p:cNvPr>
          <p:cNvPicPr>
            <a:picLocks noChangeAspect="1"/>
          </p:cNvPicPr>
          <p:nvPr/>
        </p:nvPicPr>
        <p:blipFill>
          <a:blip r:embed="rId7"/>
          <a:stretch>
            <a:fillRect/>
          </a:stretch>
        </p:blipFill>
        <p:spPr>
          <a:xfrm>
            <a:off x="524114" y="541604"/>
            <a:ext cx="1208002" cy="1090247"/>
          </a:xfrm>
          <a:prstGeom prst="rect">
            <a:avLst/>
          </a:prstGeom>
        </p:spPr>
      </p:pic>
      <p:sp>
        <p:nvSpPr>
          <p:cNvPr id="4" name="TextBox 3">
            <a:extLst>
              <a:ext uri="{FF2B5EF4-FFF2-40B4-BE49-F238E27FC236}">
                <a16:creationId xmlns:a16="http://schemas.microsoft.com/office/drawing/2014/main" id="{804D58A6-1181-115B-120F-CBCD4A1E1E39}"/>
              </a:ext>
            </a:extLst>
          </p:cNvPr>
          <p:cNvSpPr txBox="1"/>
          <p:nvPr/>
        </p:nvSpPr>
        <p:spPr>
          <a:xfrm>
            <a:off x="422030" y="1610752"/>
            <a:ext cx="1885071" cy="369332"/>
          </a:xfrm>
          <a:prstGeom prst="rect">
            <a:avLst/>
          </a:prstGeom>
          <a:noFill/>
        </p:spPr>
        <p:txBody>
          <a:bodyPr wrap="square" rtlCol="0">
            <a:spAutoFit/>
          </a:bodyPr>
          <a:lstStyle/>
          <a:p>
            <a:r>
              <a:rPr lang="en-US" dirty="0">
                <a:solidFill>
                  <a:schemeClr val="accent1">
                    <a:lumMod val="60000"/>
                    <a:lumOff val="40000"/>
                  </a:schemeClr>
                </a:solidFill>
                <a:hlinkClick r:id="rId8">
                  <a:extLst>
                    <a:ext uri="{A12FA001-AC4F-418D-AE19-62706E023703}">
                      <ahyp:hlinkClr xmlns:ahyp="http://schemas.microsoft.com/office/drawing/2018/hyperlinkcolor" val="tx"/>
                    </a:ext>
                  </a:extLst>
                </a:hlinkClick>
              </a:rPr>
              <a:t>Image Origin</a:t>
            </a:r>
            <a:endParaRPr lang="en-US" dirty="0">
              <a:solidFill>
                <a:schemeClr val="accent1">
                  <a:lumMod val="60000"/>
                  <a:lumOff val="40000"/>
                </a:schemeClr>
              </a:solidFill>
            </a:endParaRPr>
          </a:p>
        </p:txBody>
      </p:sp>
      <p:sp>
        <p:nvSpPr>
          <p:cNvPr id="7" name="TextBox 6">
            <a:extLst>
              <a:ext uri="{FF2B5EF4-FFF2-40B4-BE49-F238E27FC236}">
                <a16:creationId xmlns:a16="http://schemas.microsoft.com/office/drawing/2014/main" id="{BC47C235-5B3A-D0BE-0AF3-8B686916E386}"/>
              </a:ext>
            </a:extLst>
          </p:cNvPr>
          <p:cNvSpPr txBox="1"/>
          <p:nvPr/>
        </p:nvSpPr>
        <p:spPr>
          <a:xfrm>
            <a:off x="1842868" y="485334"/>
            <a:ext cx="7698697" cy="769441"/>
          </a:xfrm>
          <a:prstGeom prst="rect">
            <a:avLst/>
          </a:prstGeom>
          <a:noFill/>
        </p:spPr>
        <p:txBody>
          <a:bodyPr wrap="square" rtlCol="0">
            <a:spAutoFit/>
          </a:bodyPr>
          <a:lstStyle/>
          <a:p>
            <a:r>
              <a:rPr lang="en-US" sz="4400" dirty="0">
                <a:latin typeface="Calibri" panose="020F0502020204030204" pitchFamily="34" charset="0"/>
                <a:cs typeface="Calibri" panose="020F0502020204030204" pitchFamily="34" charset="0"/>
              </a:rPr>
              <a:t>ISTE EdTech Conference 2022</a:t>
            </a:r>
          </a:p>
        </p:txBody>
      </p:sp>
      <p:pic>
        <p:nvPicPr>
          <p:cNvPr id="6" name="Picture 5">
            <a:extLst>
              <a:ext uri="{FF2B5EF4-FFF2-40B4-BE49-F238E27FC236}">
                <a16:creationId xmlns:a16="http://schemas.microsoft.com/office/drawing/2014/main" id="{D0D93148-66FB-825E-AEC2-FCE3F170BA78}"/>
              </a:ext>
            </a:extLst>
          </p:cNvPr>
          <p:cNvPicPr>
            <a:picLocks noChangeAspect="1"/>
          </p:cNvPicPr>
          <p:nvPr/>
        </p:nvPicPr>
        <p:blipFill>
          <a:blip r:embed="rId9"/>
          <a:stretch>
            <a:fillRect/>
          </a:stretch>
        </p:blipFill>
        <p:spPr>
          <a:xfrm>
            <a:off x="6360207" y="1578864"/>
            <a:ext cx="5161233" cy="3585507"/>
          </a:xfrm>
          <a:prstGeom prst="rect">
            <a:avLst/>
          </a:prstGeom>
        </p:spPr>
      </p:pic>
      <p:sp>
        <p:nvSpPr>
          <p:cNvPr id="8" name="TextBox 7">
            <a:extLst>
              <a:ext uri="{FF2B5EF4-FFF2-40B4-BE49-F238E27FC236}">
                <a16:creationId xmlns:a16="http://schemas.microsoft.com/office/drawing/2014/main" id="{B4BA83CC-C863-890D-FEB4-56AA6388A763}"/>
              </a:ext>
            </a:extLst>
          </p:cNvPr>
          <p:cNvSpPr txBox="1"/>
          <p:nvPr/>
        </p:nvSpPr>
        <p:spPr>
          <a:xfrm>
            <a:off x="8142135" y="5247860"/>
            <a:ext cx="4587902" cy="461665"/>
          </a:xfrm>
          <a:prstGeom prst="rect">
            <a:avLst/>
          </a:prstGeom>
          <a:noFill/>
        </p:spPr>
        <p:txBody>
          <a:bodyPr wrap="square" rtlCol="0">
            <a:spAutoFit/>
          </a:bodyPr>
          <a:lstStyle/>
          <a:p>
            <a:r>
              <a:rPr lang="en-US" sz="1200" u="sng" dirty="0">
                <a:solidFill>
                  <a:schemeClr val="accent1">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https://conference.iste.org/2022/program/search/</a:t>
            </a:r>
            <a:endParaRPr lang="en-US" sz="12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solidFill>
                <a:schemeClr val="accent1">
                  <a:lumMod val="60000"/>
                  <a:lumOff val="40000"/>
                </a:schemeClr>
              </a:solidFill>
            </a:endParaRPr>
          </a:p>
        </p:txBody>
      </p:sp>
      <p:sp>
        <p:nvSpPr>
          <p:cNvPr id="9" name="TextBox 8">
            <a:extLst>
              <a:ext uri="{FF2B5EF4-FFF2-40B4-BE49-F238E27FC236}">
                <a16:creationId xmlns:a16="http://schemas.microsoft.com/office/drawing/2014/main" id="{62A228A3-8165-CF4A-4D1A-CF54EDF1A057}"/>
              </a:ext>
            </a:extLst>
          </p:cNvPr>
          <p:cNvSpPr txBox="1"/>
          <p:nvPr/>
        </p:nvSpPr>
        <p:spPr>
          <a:xfrm>
            <a:off x="516835" y="2250219"/>
            <a:ext cx="5454595" cy="2958374"/>
          </a:xfrm>
          <a:prstGeom prst="rect">
            <a:avLst/>
          </a:prstGeom>
          <a:noFill/>
        </p:spPr>
        <p:txBody>
          <a:bodyPr wrap="square" rtlCol="0">
            <a:spAutoFit/>
          </a:bodyPr>
          <a:lstStyle/>
          <a:p>
            <a:pPr marL="0" marR="0">
              <a:lnSpc>
                <a:spcPct val="107000"/>
              </a:lnSpc>
              <a:spcBef>
                <a:spcPts val="0"/>
              </a:spcBef>
              <a:spcAft>
                <a:spcPts val="0"/>
              </a:spcAft>
            </a:pPr>
            <a:r>
              <a:rPr lang="en-US" sz="3200" dirty="0">
                <a:effectLst/>
                <a:latin typeface="Arial" panose="020B0604020202020204" pitchFamily="34" charset="0"/>
                <a:ea typeface="Times New Roman" panose="02020603050405020304" pitchFamily="18" charset="0"/>
                <a:cs typeface="Times New Roman" panose="02020603050405020304" pitchFamily="18" charset="0"/>
              </a:rPr>
              <a:t>Learn and Discover Copyright-Friendly Media </a:t>
            </a:r>
          </a:p>
          <a:p>
            <a:pPr marL="0" marR="0">
              <a:lnSpc>
                <a:spcPct val="107000"/>
              </a:lnSpc>
              <a:spcBef>
                <a:spcPts val="0"/>
              </a:spcBef>
              <a:spcAft>
                <a:spcPts val="0"/>
              </a:spcAft>
            </a:pPr>
            <a:r>
              <a:rPr lang="en-US" sz="3200" dirty="0">
                <a:latin typeface="Arial" panose="020B0604020202020204" pitchFamily="34" charset="0"/>
                <a:ea typeface="Times New Roman" panose="02020603050405020304" pitchFamily="18" charset="0"/>
                <a:cs typeface="Times New Roman" panose="02020603050405020304" pitchFamily="18" charset="0"/>
              </a:rPr>
              <a:t>	</a:t>
            </a:r>
            <a:r>
              <a:rPr lang="en-US" sz="3200" dirty="0">
                <a:effectLst/>
                <a:latin typeface="Arial" panose="020B0604020202020204" pitchFamily="34" charset="0"/>
                <a:ea typeface="Times New Roman" panose="02020603050405020304" pitchFamily="18" charset="0"/>
                <a:cs typeface="Times New Roman" panose="02020603050405020304" pitchFamily="18" charset="0"/>
              </a:rPr>
              <a:t>for Student Projects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Virtual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Creation lab – Online tools, apps &amp; resources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Speakers: Melissa Henning; </a:t>
            </a:r>
            <a:r>
              <a:rPr lang="en-US" sz="1800" i="1" dirty="0" err="1">
                <a:effectLst/>
                <a:latin typeface="Arial" panose="020B0604020202020204" pitchFamily="34" charset="0"/>
                <a:ea typeface="Times New Roman" panose="02020603050405020304" pitchFamily="18" charset="0"/>
                <a:cs typeface="Times New Roman" panose="02020603050405020304" pitchFamily="18" charset="0"/>
              </a:rPr>
              <a:t>Darshell</a:t>
            </a: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 Silva</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10" name="TextBox 9">
            <a:extLst>
              <a:ext uri="{FF2B5EF4-FFF2-40B4-BE49-F238E27FC236}">
                <a16:creationId xmlns:a16="http://schemas.microsoft.com/office/drawing/2014/main" id="{916BA8B0-D477-E595-555B-57226DC5E3B7}"/>
              </a:ext>
            </a:extLst>
          </p:cNvPr>
          <p:cNvSpPr txBox="1"/>
          <p:nvPr/>
        </p:nvSpPr>
        <p:spPr>
          <a:xfrm>
            <a:off x="1033670" y="5383033"/>
            <a:ext cx="5263763"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Copyright and digital citizenship</a:t>
            </a:r>
          </a:p>
          <a:p>
            <a:pPr marL="342900" indent="-342900">
              <a:buFont typeface="Arial" panose="020B0604020202020204" pitchFamily="34" charset="0"/>
              <a:buChar char="•"/>
            </a:pPr>
            <a:r>
              <a:rPr lang="en-US" sz="2400" dirty="0"/>
              <a:t>Media production tools</a:t>
            </a:r>
          </a:p>
        </p:txBody>
      </p:sp>
      <p:sp>
        <p:nvSpPr>
          <p:cNvPr id="11" name="TextBox 10">
            <a:extLst>
              <a:ext uri="{FF2B5EF4-FFF2-40B4-BE49-F238E27FC236}">
                <a16:creationId xmlns:a16="http://schemas.microsoft.com/office/drawing/2014/main" id="{009FE682-3468-54FE-781A-BB9F9F631B66}"/>
              </a:ext>
            </a:extLst>
          </p:cNvPr>
          <p:cNvSpPr txBox="1"/>
          <p:nvPr/>
        </p:nvSpPr>
        <p:spPr>
          <a:xfrm>
            <a:off x="4675367" y="5820354"/>
            <a:ext cx="2838615" cy="369332"/>
          </a:xfrm>
          <a:prstGeom prst="rect">
            <a:avLst/>
          </a:prstGeom>
          <a:noFill/>
        </p:spPr>
        <p:txBody>
          <a:bodyPr wrap="square" rtlCol="0">
            <a:spAutoFit/>
          </a:bodyPr>
          <a:lstStyle/>
          <a:p>
            <a:r>
              <a:rPr lang="en-US" sz="1800" dirty="0">
                <a:solidFill>
                  <a:schemeClr val="accent1">
                    <a:lumMod val="40000"/>
                    <a:lumOff val="60000"/>
                  </a:schemeClr>
                </a:solidFill>
                <a:latin typeface="Calibri" panose="020F0502020204030204" pitchFamily="34" charset="0"/>
                <a:cs typeface="Calibri" panose="020F0502020204030204" pitchFamily="34" charset="0"/>
              </a:rPr>
              <a:t>(2022, June, 25-29)</a:t>
            </a:r>
            <a:endParaRPr lang="en-US" dirty="0">
              <a:solidFill>
                <a:schemeClr val="accent1">
                  <a:lumMod val="40000"/>
                  <a:lumOff val="60000"/>
                </a:schemeClr>
              </a:solidFill>
            </a:endParaRPr>
          </a:p>
        </p:txBody>
      </p:sp>
      <p:pic>
        <p:nvPicPr>
          <p:cNvPr id="12" name="Recording (15)">
            <a:hlinkClick r:id="" action="ppaction://media"/>
            <a:extLst>
              <a:ext uri="{FF2B5EF4-FFF2-40B4-BE49-F238E27FC236}">
                <a16:creationId xmlns:a16="http://schemas.microsoft.com/office/drawing/2014/main" id="{EDB74418-720B-E6CC-E97B-60C23E06FD3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5794" y="5625466"/>
            <a:ext cx="434816" cy="434816"/>
          </a:xfrm>
          <a:prstGeom prst="rect">
            <a:avLst/>
          </a:prstGeom>
        </p:spPr>
      </p:pic>
    </p:spTree>
    <p:extLst>
      <p:ext uri="{BB962C8B-B14F-4D97-AF65-F5344CB8AC3E}">
        <p14:creationId xmlns:p14="http://schemas.microsoft.com/office/powerpoint/2010/main" val="965444210"/>
      </p:ext>
    </p:extLst>
  </p:cSld>
  <p:clrMapOvr>
    <a:masterClrMapping/>
  </p:clrMapOvr>
  <mc:AlternateContent xmlns:mc="http://schemas.openxmlformats.org/markup-compatibility/2006">
    <mc:Choice xmlns:p14="http://schemas.microsoft.com/office/powerpoint/2010/main" Requires="p14">
      <p:transition spd="slow" p14:dur="2000" advTm="45098"/>
    </mc:Choice>
    <mc:Fallback>
      <p:transition spd="slow" advTm="45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9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Cutout/>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7">
            <a:alphaModFix amt="41000"/>
          </a:blip>
          <a:srcRect l="9091" t="3462" b="19929"/>
          <a:stretch/>
        </p:blipFill>
        <p:spPr>
          <a:xfrm rot="10800000">
            <a:off x="0" y="0"/>
            <a:ext cx="12191980" cy="6858000"/>
          </a:xfrm>
          <a:prstGeom prst="rect">
            <a:avLst/>
          </a:prstGeom>
        </p:spPr>
      </p:pic>
      <p:pic>
        <p:nvPicPr>
          <p:cNvPr id="6" name="Picture 5">
            <a:extLst>
              <a:ext uri="{FF2B5EF4-FFF2-40B4-BE49-F238E27FC236}">
                <a16:creationId xmlns:a16="http://schemas.microsoft.com/office/drawing/2014/main" id="{AFA8609A-B8BB-3F1D-60FB-AF7554443FD1}"/>
              </a:ext>
            </a:extLst>
          </p:cNvPr>
          <p:cNvPicPr>
            <a:picLocks noChangeAspect="1"/>
          </p:cNvPicPr>
          <p:nvPr/>
        </p:nvPicPr>
        <p:blipFill>
          <a:blip r:embed="rId8"/>
          <a:stretch>
            <a:fillRect/>
          </a:stretch>
        </p:blipFill>
        <p:spPr>
          <a:xfrm>
            <a:off x="465755" y="173897"/>
            <a:ext cx="8193734" cy="1713124"/>
          </a:xfrm>
          <a:prstGeom prst="rect">
            <a:avLst/>
          </a:prstGeom>
        </p:spPr>
      </p:pic>
      <p:pic>
        <p:nvPicPr>
          <p:cNvPr id="3" name="Picture 2">
            <a:extLst>
              <a:ext uri="{FF2B5EF4-FFF2-40B4-BE49-F238E27FC236}">
                <a16:creationId xmlns:a16="http://schemas.microsoft.com/office/drawing/2014/main" id="{12DE05DB-7815-031E-913A-4F3D1C4588D7}"/>
              </a:ext>
            </a:extLst>
          </p:cNvPr>
          <p:cNvPicPr>
            <a:picLocks noChangeAspect="1"/>
          </p:cNvPicPr>
          <p:nvPr/>
        </p:nvPicPr>
        <p:blipFill>
          <a:blip r:embed="rId9"/>
          <a:stretch>
            <a:fillRect/>
          </a:stretch>
        </p:blipFill>
        <p:spPr>
          <a:xfrm>
            <a:off x="8730532" y="537894"/>
            <a:ext cx="3077154" cy="4244815"/>
          </a:xfrm>
          <a:prstGeom prst="rect">
            <a:avLst/>
          </a:prstGeom>
        </p:spPr>
      </p:pic>
      <p:sp>
        <p:nvSpPr>
          <p:cNvPr id="7" name="TextBox 6">
            <a:extLst>
              <a:ext uri="{FF2B5EF4-FFF2-40B4-BE49-F238E27FC236}">
                <a16:creationId xmlns:a16="http://schemas.microsoft.com/office/drawing/2014/main" id="{3064FC9A-C890-650C-766A-511108E45ED6}"/>
              </a:ext>
            </a:extLst>
          </p:cNvPr>
          <p:cNvSpPr txBox="1"/>
          <p:nvPr/>
        </p:nvSpPr>
        <p:spPr>
          <a:xfrm>
            <a:off x="8531749" y="4905954"/>
            <a:ext cx="4587902" cy="461665"/>
          </a:xfrm>
          <a:prstGeom prst="rect">
            <a:avLst/>
          </a:prstGeom>
          <a:noFill/>
        </p:spPr>
        <p:txBody>
          <a:bodyPr wrap="square" rtlCol="0">
            <a:spAutoFit/>
          </a:bodyPr>
          <a:lstStyle/>
          <a:p>
            <a:r>
              <a:rPr lang="en-US" sz="1200" u="sng" dirty="0">
                <a:solidFill>
                  <a:schemeClr val="accent1">
                    <a:lumMod val="60000"/>
                    <a:lumOff val="40000"/>
                  </a:schemeClr>
                </a:solidFill>
                <a:effectLst/>
                <a:latin typeface="Arial" panose="020B0604020202020204" pitchFamily="34" charset="0"/>
                <a:ea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https://conference.iste.org/2022/program/search/</a:t>
            </a:r>
            <a:endParaRPr lang="en-US" sz="1200" dirty="0">
              <a:solidFill>
                <a:schemeClr val="accent1">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solidFill>
                <a:schemeClr val="accent1">
                  <a:lumMod val="60000"/>
                  <a:lumOff val="40000"/>
                </a:schemeClr>
              </a:solidFill>
            </a:endParaRPr>
          </a:p>
        </p:txBody>
      </p:sp>
      <p:sp>
        <p:nvSpPr>
          <p:cNvPr id="8" name="TextBox 7">
            <a:extLst>
              <a:ext uri="{FF2B5EF4-FFF2-40B4-BE49-F238E27FC236}">
                <a16:creationId xmlns:a16="http://schemas.microsoft.com/office/drawing/2014/main" id="{D672F3A9-992D-C3EE-B01B-C75A6A0EAED8}"/>
              </a:ext>
            </a:extLst>
          </p:cNvPr>
          <p:cNvSpPr txBox="1"/>
          <p:nvPr/>
        </p:nvSpPr>
        <p:spPr>
          <a:xfrm>
            <a:off x="5820354" y="6003234"/>
            <a:ext cx="2838615" cy="369332"/>
          </a:xfrm>
          <a:prstGeom prst="rect">
            <a:avLst/>
          </a:prstGeom>
          <a:noFill/>
        </p:spPr>
        <p:txBody>
          <a:bodyPr wrap="square" rtlCol="0">
            <a:spAutoFit/>
          </a:bodyPr>
          <a:lstStyle/>
          <a:p>
            <a:r>
              <a:rPr lang="en-US" sz="1800" dirty="0">
                <a:solidFill>
                  <a:schemeClr val="accent1">
                    <a:lumMod val="40000"/>
                    <a:lumOff val="60000"/>
                  </a:schemeClr>
                </a:solidFill>
                <a:latin typeface="Calibri" panose="020F0502020204030204" pitchFamily="34" charset="0"/>
                <a:cs typeface="Calibri" panose="020F0502020204030204" pitchFamily="34" charset="0"/>
              </a:rPr>
              <a:t>(2022, June, 25-29)</a:t>
            </a:r>
            <a:endParaRPr lang="en-US" dirty="0">
              <a:solidFill>
                <a:schemeClr val="accent1">
                  <a:lumMod val="40000"/>
                  <a:lumOff val="60000"/>
                </a:schemeClr>
              </a:solidFill>
            </a:endParaRPr>
          </a:p>
        </p:txBody>
      </p:sp>
      <p:sp>
        <p:nvSpPr>
          <p:cNvPr id="9" name="TextBox 8">
            <a:extLst>
              <a:ext uri="{FF2B5EF4-FFF2-40B4-BE49-F238E27FC236}">
                <a16:creationId xmlns:a16="http://schemas.microsoft.com/office/drawing/2014/main" id="{C9161650-E1E9-F667-9BFC-6D4740DDF24B}"/>
              </a:ext>
            </a:extLst>
          </p:cNvPr>
          <p:cNvSpPr txBox="1"/>
          <p:nvPr/>
        </p:nvSpPr>
        <p:spPr>
          <a:xfrm>
            <a:off x="2345636" y="1327868"/>
            <a:ext cx="5526156" cy="2400657"/>
          </a:xfrm>
          <a:prstGeom prst="rect">
            <a:avLst/>
          </a:prstGeom>
          <a:noFill/>
        </p:spPr>
        <p:txBody>
          <a:bodyPr wrap="square" rtlCol="0">
            <a:spAutoFit/>
          </a:bodyPr>
          <a:lstStyle/>
          <a:p>
            <a:pPr algn="l"/>
            <a:r>
              <a:rPr lang="en-US" sz="3200" b="0" i="0" dirty="0">
                <a:effectLst/>
                <a:latin typeface="Calibri" panose="020F0502020204030204" pitchFamily="34" charset="0"/>
                <a:cs typeface="Calibri" panose="020F0502020204030204" pitchFamily="34" charset="0"/>
              </a:rPr>
              <a:t>There Are No Mistakes, Just Happy </a:t>
            </a:r>
            <a:r>
              <a:rPr lang="en-US" sz="3200" b="0" i="0" dirty="0" err="1">
                <a:effectLst/>
                <a:latin typeface="Calibri" panose="020F0502020204030204" pitchFamily="34" charset="0"/>
                <a:cs typeface="Calibri" panose="020F0502020204030204" pitchFamily="34" charset="0"/>
              </a:rPr>
              <a:t>Sketchnotes</a:t>
            </a:r>
            <a:r>
              <a:rPr lang="en-US" sz="3200" b="0" i="0" dirty="0">
                <a:effectLst/>
                <a:latin typeface="Calibri" panose="020F0502020204030204" pitchFamily="34" charset="0"/>
                <a:cs typeface="Calibri" panose="020F0502020204030204" pitchFamily="34" charset="0"/>
              </a:rPr>
              <a:t>: Let's Bob Ross Our Learning</a:t>
            </a:r>
          </a:p>
          <a:p>
            <a:pPr algn="l"/>
            <a:r>
              <a:rPr lang="en-US" b="0" i="0" dirty="0">
                <a:effectLst/>
                <a:latin typeface="Calibri" panose="020F0502020204030204" pitchFamily="34" charset="0"/>
                <a:cs typeface="Calibri" panose="020F0502020204030204" pitchFamily="34" charset="0"/>
              </a:rPr>
              <a:t>Virtual</a:t>
            </a:r>
          </a:p>
          <a:p>
            <a:pPr algn="l"/>
            <a:r>
              <a:rPr lang="en-US" b="0" i="0" dirty="0">
                <a:effectLst/>
                <a:latin typeface="Calibri" panose="020F0502020204030204" pitchFamily="34" charset="0"/>
                <a:cs typeface="Calibri" panose="020F0502020204030204" pitchFamily="34" charset="0"/>
              </a:rPr>
              <a:t>Creation lab – Creativity &amp; curation tools  </a:t>
            </a:r>
          </a:p>
          <a:p>
            <a:pPr algn="l"/>
            <a:r>
              <a:rPr lang="en-US" b="0" i="1" dirty="0">
                <a:effectLst/>
                <a:latin typeface="Calibri" panose="020F0502020204030204" pitchFamily="34" charset="0"/>
                <a:cs typeface="Calibri" panose="020F0502020204030204" pitchFamily="34" charset="0"/>
              </a:rPr>
              <a:t>Speakers: Nichole Carter</a:t>
            </a:r>
          </a:p>
        </p:txBody>
      </p:sp>
      <p:sp>
        <p:nvSpPr>
          <p:cNvPr id="10" name="TextBox 9">
            <a:extLst>
              <a:ext uri="{FF2B5EF4-FFF2-40B4-BE49-F238E27FC236}">
                <a16:creationId xmlns:a16="http://schemas.microsoft.com/office/drawing/2014/main" id="{FA87835C-062A-A11E-0AFF-DC38E64FB490}"/>
              </a:ext>
            </a:extLst>
          </p:cNvPr>
          <p:cNvSpPr txBox="1"/>
          <p:nvPr/>
        </p:nvSpPr>
        <p:spPr>
          <a:xfrm>
            <a:off x="2886322" y="4476585"/>
            <a:ext cx="4945711"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Sketchnotes</a:t>
            </a:r>
            <a:endParaRPr lang="en-US" sz="2400" dirty="0"/>
          </a:p>
          <a:p>
            <a:pPr marL="742950" lvl="1" indent="-285750">
              <a:buFont typeface="Arial" panose="020B0604020202020204" pitchFamily="34" charset="0"/>
              <a:buChar char="•"/>
            </a:pPr>
            <a:r>
              <a:rPr lang="en-US" sz="2400" dirty="0"/>
              <a:t>Multimodal</a:t>
            </a:r>
          </a:p>
          <a:p>
            <a:pPr marL="1200150" lvl="2" indent="-285750">
              <a:buFont typeface="Arial" panose="020B0604020202020204" pitchFamily="34" charset="0"/>
              <a:buChar char="•"/>
            </a:pPr>
            <a:r>
              <a:rPr lang="en-US" sz="2400" dirty="0"/>
              <a:t>Hands-on</a:t>
            </a:r>
          </a:p>
          <a:p>
            <a:pPr marL="1200150" lvl="2" indent="-285750">
              <a:buFont typeface="Arial" panose="020B0604020202020204" pitchFamily="34" charset="0"/>
              <a:buChar char="•"/>
            </a:pPr>
            <a:r>
              <a:rPr lang="en-US" sz="2400" dirty="0"/>
              <a:t>Pedagogy and brain science</a:t>
            </a:r>
          </a:p>
        </p:txBody>
      </p:sp>
      <p:pic>
        <p:nvPicPr>
          <p:cNvPr id="11" name="Recording (16)">
            <a:hlinkClick r:id="" action="ppaction://media"/>
            <a:extLst>
              <a:ext uri="{FF2B5EF4-FFF2-40B4-BE49-F238E27FC236}">
                <a16:creationId xmlns:a16="http://schemas.microsoft.com/office/drawing/2014/main" id="{416957A4-C76F-4791-EB00-8BD6E911BD7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890361" y="4913948"/>
            <a:ext cx="441960" cy="441960"/>
          </a:xfrm>
          <a:prstGeom prst="rect">
            <a:avLst/>
          </a:prstGeom>
        </p:spPr>
      </p:pic>
    </p:spTree>
    <p:extLst>
      <p:ext uri="{BB962C8B-B14F-4D97-AF65-F5344CB8AC3E}">
        <p14:creationId xmlns:p14="http://schemas.microsoft.com/office/powerpoint/2010/main" val="384788935"/>
      </p:ext>
    </p:extLst>
  </p:cSld>
  <p:clrMapOvr>
    <a:masterClrMapping/>
  </p:clrMapOvr>
  <mc:AlternateContent xmlns:mc="http://schemas.openxmlformats.org/markup-compatibility/2006">
    <mc:Choice xmlns:p14="http://schemas.microsoft.com/office/powerpoint/2010/main" Requires="p14">
      <p:transition spd="slow" p14:dur="2000" advTm="43946"/>
    </mc:Choice>
    <mc:Fallback>
      <p:transition spd="slow" advTm="43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4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2.xml><?xml version="1.0" encoding="utf-8"?>
<ds:datastoreItem xmlns:ds="http://schemas.openxmlformats.org/officeDocument/2006/customXml" ds:itemID="{5AF23494-F630-4E01-81EA-AA2F2975971E}">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 design</Template>
  <TotalTime>1110</TotalTime>
  <Words>3242</Words>
  <Application>Microsoft Office PowerPoint</Application>
  <PresentationFormat>Widescreen</PresentationFormat>
  <Paragraphs>240</Paragraphs>
  <Slides>13</Slides>
  <Notes>11</Notes>
  <HiddenSlides>0</HiddenSlides>
  <MMClips>21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AvenirLight</vt:lpstr>
      <vt:lpstr>Calibri</vt:lpstr>
      <vt:lpstr>Corbel</vt:lpstr>
      <vt:lpstr>Georgia</vt:lpstr>
      <vt:lpstr>Times New Roman</vt:lpstr>
      <vt:lpstr>Times New Roman, Times, serif</vt:lpstr>
      <vt:lpstr>Depth</vt:lpstr>
      <vt:lpstr>Personal Expansion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Expansion</dc:title>
  <dc:creator>Nadine Thola</dc:creator>
  <cp:lastModifiedBy>Nadine Thola</cp:lastModifiedBy>
  <cp:revision>137</cp:revision>
  <dcterms:created xsi:type="dcterms:W3CDTF">2023-02-02T04:25:53Z</dcterms:created>
  <dcterms:modified xsi:type="dcterms:W3CDTF">2023-02-05T23:56:16Z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