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58" r:id="rId5"/>
    <p:sldId id="259" r:id="rId6"/>
    <p:sldId id="260" r:id="rId7"/>
    <p:sldId id="281" r:id="rId8"/>
    <p:sldId id="282" r:id="rId9"/>
    <p:sldId id="283" r:id="rId10"/>
    <p:sldId id="293" r:id="rId11"/>
    <p:sldId id="290" r:id="rId12"/>
    <p:sldId id="262" r:id="rId13"/>
    <p:sldId id="263" r:id="rId14"/>
    <p:sldId id="264" r:id="rId15"/>
    <p:sldId id="280" r:id="rId16"/>
    <p:sldId id="291" r:id="rId17"/>
    <p:sldId id="270" r:id="rId18"/>
    <p:sldId id="271" r:id="rId19"/>
    <p:sldId id="286" r:id="rId20"/>
    <p:sldId id="272" r:id="rId21"/>
    <p:sldId id="287" r:id="rId22"/>
    <p:sldId id="273" r:id="rId23"/>
    <p:sldId id="288" r:id="rId24"/>
    <p:sldId id="285" r:id="rId25"/>
    <p:sldId id="275" r:id="rId26"/>
    <p:sldId id="276" r:id="rId27"/>
    <p:sldId id="292" r:id="rId28"/>
    <p:sldId id="277" r:id="rId29"/>
    <p:sldId id="278" r:id="rId30"/>
    <p:sldId id="279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33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80"/>
      <c:rotY val="2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774643800380701E-2"/>
          <c:y val="0.23535457348406988"/>
          <c:w val="0.84761904761904794"/>
          <c:h val="0.6738609112709836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9927">
              <a:noFill/>
            </a:ln>
          </c:spPr>
          <c:explosion val="3"/>
          <c:dPt>
            <c:idx val="0"/>
            <c:bubble3D val="0"/>
            <c:spPr>
              <a:gradFill rotWithShape="0">
                <a:gsLst>
                  <a:gs pos="0">
                    <a:srgbClr val="8AAE5A"/>
                  </a:gs>
                  <a:gs pos="100000">
                    <a:srgbClr val="8AAE5A">
                      <a:gamma/>
                      <a:tint val="45098"/>
                      <a:invGamma/>
                    </a:srgbClr>
                  </a:gs>
                </a:gsLst>
                <a:lin ang="5400000" scaled="1"/>
              </a:gradFill>
              <a:ln w="19927">
                <a:noFill/>
              </a:ln>
            </c:spPr>
            <c:extLst>
              <c:ext xmlns:c16="http://schemas.microsoft.com/office/drawing/2014/chart" uri="{C3380CC4-5D6E-409C-BE32-E72D297353CC}">
                <c16:uniqueId val="{00000000-BFA5-43D1-A570-19192CA2914B}"/>
              </c:ext>
            </c:extLst>
          </c:dPt>
          <c:dPt>
            <c:idx val="1"/>
            <c:bubble3D val="0"/>
            <c:spPr>
              <a:gradFill rotWithShape="0">
                <a:gsLst>
                  <a:gs pos="0">
                    <a:srgbClr val="25B7EB"/>
                  </a:gs>
                  <a:gs pos="100000">
                    <a:srgbClr val="25B7EB">
                      <a:gamma/>
                      <a:tint val="30980"/>
                      <a:invGamma/>
                    </a:srgbClr>
                  </a:gs>
                </a:gsLst>
                <a:lin ang="5400000" scaled="1"/>
              </a:gradFill>
              <a:ln w="19927">
                <a:noFill/>
              </a:ln>
            </c:spPr>
            <c:extLst>
              <c:ext xmlns:c16="http://schemas.microsoft.com/office/drawing/2014/chart" uri="{C3380CC4-5D6E-409C-BE32-E72D297353CC}">
                <c16:uniqueId val="{00000001-BFA5-43D1-A570-19192CA2914B}"/>
              </c:ext>
            </c:extLst>
          </c:dPt>
          <c:dPt>
            <c:idx val="2"/>
            <c:bubble3D val="0"/>
            <c:spPr>
              <a:gradFill rotWithShape="0">
                <a:gsLst>
                  <a:gs pos="0">
                    <a:srgbClr val="F3BB1D">
                      <a:gamma/>
                      <a:tint val="42745"/>
                      <a:invGamma/>
                    </a:srgbClr>
                  </a:gs>
                  <a:gs pos="100000">
                    <a:srgbClr val="F3BB1D"/>
                  </a:gs>
                </a:gsLst>
                <a:lin ang="2700000" scaled="1"/>
              </a:gradFill>
              <a:ln w="19927">
                <a:noFill/>
              </a:ln>
            </c:spPr>
            <c:extLst>
              <c:ext xmlns:c16="http://schemas.microsoft.com/office/drawing/2014/chart" uri="{C3380CC4-5D6E-409C-BE32-E72D297353CC}">
                <c16:uniqueId val="{00000002-BFA5-43D1-A570-19192CA2914B}"/>
              </c:ext>
            </c:extLst>
          </c:dPt>
          <c:dPt>
            <c:idx val="3"/>
            <c:bubble3D val="0"/>
            <c:spPr>
              <a:gradFill rotWithShape="0">
                <a:gsLst>
                  <a:gs pos="0">
                    <a:srgbClr val="52CABF"/>
                  </a:gs>
                  <a:gs pos="100000">
                    <a:srgbClr val="52CABF">
                      <a:gamma/>
                      <a:tint val="33333"/>
                      <a:invGamma/>
                    </a:srgbClr>
                  </a:gs>
                </a:gsLst>
                <a:lin ang="18900000" scaled="1"/>
              </a:gradFill>
              <a:ln w="19927">
                <a:noFill/>
              </a:ln>
            </c:spPr>
            <c:extLst>
              <c:ext xmlns:c16="http://schemas.microsoft.com/office/drawing/2014/chart" uri="{C3380CC4-5D6E-409C-BE32-E72D297353CC}">
                <c16:uniqueId val="{00000003-BFA5-43D1-A570-19192CA2914B}"/>
              </c:ext>
            </c:extLst>
          </c:dPt>
          <c:dLbls>
            <c:dLbl>
              <c:idx val="0"/>
              <c:layout>
                <c:manualLayout>
                  <c:x val="5.4365627781848983E-3"/>
                  <c:y val="0.1987084348269417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A5-43D1-A570-19192CA2914B}"/>
                </c:ext>
              </c:extLst>
            </c:dLbl>
            <c:dLbl>
              <c:idx val="1"/>
              <c:layout>
                <c:manualLayout>
                  <c:x val="-7.8459427424788702E-2"/>
                  <c:y val="-0.2836587872559096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A5-43D1-A570-19192CA2914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A5-43D1-A570-19192CA2914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A5-43D1-A570-19192CA2914B}"/>
                </c:ext>
              </c:extLst>
            </c:dLbl>
            <c:numFmt formatCode="0%" sourceLinked="0"/>
            <c:spPr>
              <a:noFill/>
              <a:ln w="19927">
                <a:noFill/>
              </a:ln>
            </c:spPr>
            <c:txPr>
              <a:bodyPr/>
              <a:lstStyle/>
              <a:p>
                <a:pPr>
                  <a:defRPr sz="204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A5-43D1-A570-19192CA2914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2"/>
            </a:solidFill>
            <a:ln w="9964">
              <a:solidFill>
                <a:schemeClr val="tx1"/>
              </a:solidFill>
              <a:prstDash val="solid"/>
            </a:ln>
          </c:spPr>
          <c:explosion val="3"/>
          <c:dPt>
            <c:idx val="0"/>
            <c:bubble3D val="0"/>
            <c:spPr>
              <a:solidFill>
                <a:schemeClr val="accent1"/>
              </a:solidFill>
              <a:ln w="99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FA5-43D1-A570-19192CA2914B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99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BFA5-43D1-A570-19192CA2914B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99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BFA5-43D1-A570-19192CA2914B}"/>
              </c:ext>
            </c:extLst>
          </c:dPt>
          <c:dLbls>
            <c:numFmt formatCode="0%" sourceLinked="0"/>
            <c:spPr>
              <a:noFill/>
              <a:ln w="19927">
                <a:noFill/>
              </a:ln>
            </c:spPr>
            <c:txPr>
              <a:bodyPr/>
              <a:lstStyle/>
              <a:p>
                <a:pPr>
                  <a:defRPr sz="141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A5-43D1-A570-19192CA2914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hlink"/>
            </a:solidFill>
            <a:ln w="9964">
              <a:solidFill>
                <a:schemeClr val="tx1"/>
              </a:solidFill>
              <a:prstDash val="solid"/>
            </a:ln>
          </c:spPr>
          <c:explosion val="3"/>
          <c:dPt>
            <c:idx val="0"/>
            <c:bubble3D val="0"/>
            <c:spPr>
              <a:solidFill>
                <a:schemeClr val="accent1"/>
              </a:solidFill>
              <a:ln w="99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BFA5-43D1-A570-19192CA291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9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BFA5-43D1-A570-19192CA2914B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99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BFA5-43D1-A570-19192CA2914B}"/>
              </c:ext>
            </c:extLst>
          </c:dPt>
          <c:dLbls>
            <c:numFmt formatCode="0%" sourceLinked="0"/>
            <c:spPr>
              <a:noFill/>
              <a:ln w="19927">
                <a:noFill/>
              </a:ln>
            </c:spPr>
            <c:txPr>
              <a:bodyPr/>
              <a:lstStyle/>
              <a:p>
                <a:pPr>
                  <a:defRPr sz="141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FA5-43D1-A570-19192CA2914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1992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1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ko-K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8FAF-ED21-49F5-B343-BECA2C2A877A}" type="datetimeFigureOut">
              <a:rPr lang="ko-KR" altLang="en-US" smtClean="0"/>
              <a:pPr/>
              <a:t>2023-02-17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44B6-A06B-40A4-850B-7842002A26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8FAF-ED21-49F5-B343-BECA2C2A877A}" type="datetimeFigureOut">
              <a:rPr lang="ko-KR" altLang="en-US" smtClean="0"/>
              <a:pPr/>
              <a:t>2023-02-17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44B6-A06B-40A4-850B-7842002A26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8FAF-ED21-49F5-B343-BECA2C2A877A}" type="datetimeFigureOut">
              <a:rPr lang="ko-KR" altLang="en-US" smtClean="0"/>
              <a:pPr/>
              <a:t>2023-02-17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44B6-A06B-40A4-850B-7842002A26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8FAF-ED21-49F5-B343-BECA2C2A877A}" type="datetimeFigureOut">
              <a:rPr lang="ko-KR" altLang="en-US" smtClean="0"/>
              <a:pPr/>
              <a:t>2023-02-17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44B6-A06B-40A4-850B-7842002A26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8FAF-ED21-49F5-B343-BECA2C2A877A}" type="datetimeFigureOut">
              <a:rPr lang="ko-KR" altLang="en-US" smtClean="0"/>
              <a:pPr/>
              <a:t>2023-02-17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44B6-A06B-40A4-850B-7842002A26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8FAF-ED21-49F5-B343-BECA2C2A877A}" type="datetimeFigureOut">
              <a:rPr lang="ko-KR" altLang="en-US" smtClean="0"/>
              <a:pPr/>
              <a:t>2023-02-17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44B6-A06B-40A4-850B-7842002A26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8FAF-ED21-49F5-B343-BECA2C2A877A}" type="datetimeFigureOut">
              <a:rPr lang="ko-KR" altLang="en-US" smtClean="0"/>
              <a:pPr/>
              <a:t>2023-02-17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44B6-A06B-40A4-850B-7842002A26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8FAF-ED21-49F5-B343-BECA2C2A877A}" type="datetimeFigureOut">
              <a:rPr lang="ko-KR" altLang="en-US" smtClean="0"/>
              <a:pPr/>
              <a:t>2023-02-17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44B6-A06B-40A4-850B-7842002A26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8FAF-ED21-49F5-B343-BECA2C2A877A}" type="datetimeFigureOut">
              <a:rPr lang="ko-KR" altLang="en-US" smtClean="0"/>
              <a:pPr/>
              <a:t>2023-02-17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44B6-A06B-40A4-850B-7842002A26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8FAF-ED21-49F5-B343-BECA2C2A877A}" type="datetimeFigureOut">
              <a:rPr lang="ko-KR" altLang="en-US" smtClean="0"/>
              <a:pPr/>
              <a:t>2023-02-17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44B6-A06B-40A4-850B-7842002A26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8FAF-ED21-49F5-B343-BECA2C2A877A}" type="datetimeFigureOut">
              <a:rPr lang="ko-KR" altLang="en-US" smtClean="0"/>
              <a:pPr/>
              <a:t>2023-02-17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44B6-A06B-40A4-850B-7842002A26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51520" y="44624"/>
            <a:ext cx="669674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8FAF-ED21-49F5-B343-BECA2C2A877A}" type="datetimeFigureOut">
              <a:rPr lang="ko-KR" altLang="en-US" smtClean="0"/>
              <a:pPr/>
              <a:t>2023-02-17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B44B6-A06B-40A4-850B-7842002A26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worldmap_ani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27584" y="975189"/>
            <a:ext cx="2808312" cy="2813851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627784" y="1772816"/>
            <a:ext cx="7056784" cy="1440160"/>
          </a:xfrm>
        </p:spPr>
        <p:txBody>
          <a:bodyPr>
            <a:noAutofit/>
          </a:bodyPr>
          <a:lstStyle/>
          <a:p>
            <a:pPr algn="ctr"/>
            <a:r>
              <a:rPr lang="ko-KR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글로벌 기업</a:t>
            </a:r>
            <a:r>
              <a:rPr lang="ko-KR" altLang="en-US" sz="4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의</a:t>
            </a:r>
            <a:r>
              <a:rPr lang="ko-KR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br>
              <a:rPr lang="en-US" altLang="ko-KR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여성 </a:t>
            </a:r>
            <a:r>
              <a:rPr lang="en-US" altLang="ko-KR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CEO</a:t>
            </a:r>
            <a:r>
              <a:rPr lang="ko-KR" altLang="en-US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탄생 비결 </a:t>
            </a:r>
            <a:endParaRPr lang="ko-KR" altLang="en-US" sz="4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>
            <a:off x="1763688" y="3645024"/>
            <a:ext cx="936104" cy="2232248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solidFill>
            <a:srgbClr val="08080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552872" y="3212976"/>
            <a:ext cx="1210816" cy="2330450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solidFill>
            <a:srgbClr val="08080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9" name="Freeform 12"/>
          <p:cNvSpPr>
            <a:spLocks/>
          </p:cNvSpPr>
          <p:nvPr/>
        </p:nvSpPr>
        <p:spPr bwMode="gray">
          <a:xfrm>
            <a:off x="2685877" y="3573016"/>
            <a:ext cx="661987" cy="1444625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solidFill>
            <a:srgbClr val="08080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사각형 설명선 6"/>
          <p:cNvSpPr/>
          <p:nvPr/>
        </p:nvSpPr>
        <p:spPr>
          <a:xfrm>
            <a:off x="4716016" y="2348880"/>
            <a:ext cx="4176464" cy="2448272"/>
          </a:xfrm>
          <a:prstGeom prst="wedgeRoundRectCallout">
            <a:avLst>
              <a:gd name="adj1" fmla="val -37254"/>
              <a:gd name="adj2" fmla="val 6716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496" y="44624"/>
            <a:ext cx="6696744" cy="792088"/>
          </a:xfrm>
        </p:spPr>
        <p:txBody>
          <a:bodyPr>
            <a:normAutofit fontScale="90000"/>
          </a:bodyPr>
          <a:lstStyle/>
          <a:p>
            <a:br>
              <a:rPr lang="en-US" altLang="ko-KR" dirty="0"/>
            </a:br>
            <a:r>
              <a:rPr lang="ko-KR" altLang="en-US" dirty="0"/>
              <a:t>여성 지위 높아지고 소득 늘어</a:t>
            </a:r>
            <a:r>
              <a:rPr lang="en-US" altLang="ko-KR" dirty="0"/>
              <a:t>…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268760"/>
            <a:ext cx="3621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</a:rPr>
              <a:t>전통적 역할 뒤바뀐 가정 많아</a:t>
            </a:r>
          </a:p>
        </p:txBody>
      </p:sp>
      <p:pic>
        <p:nvPicPr>
          <p:cNvPr id="1026" name="Picture 2" descr="http://cfile9.uf.tistory.com/image/142ABC4D4F2945CC1D6B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74959"/>
            <a:ext cx="3096344" cy="4002313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4932040" y="2492896"/>
            <a:ext cx="3816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미 경제전문지 </a:t>
            </a:r>
            <a:r>
              <a:rPr lang="ko-KR" altLang="en-US" dirty="0" err="1"/>
              <a:t>포춘이</a:t>
            </a:r>
            <a:r>
              <a:rPr lang="ko-KR" altLang="en-US" dirty="0"/>
              <a:t> 선정한 </a:t>
            </a:r>
            <a:r>
              <a:rPr lang="en-US" altLang="ko-KR" dirty="0"/>
              <a:t>500</a:t>
            </a:r>
            <a:r>
              <a:rPr lang="ko-KR" altLang="en-US" dirty="0"/>
              <a:t>대 기업 여성 </a:t>
            </a:r>
            <a:r>
              <a:rPr lang="en-US" altLang="ko-KR" dirty="0"/>
              <a:t>CEO 18</a:t>
            </a:r>
            <a:r>
              <a:rPr lang="ko-KR" altLang="en-US" dirty="0"/>
              <a:t>명 중에서 제록스 </a:t>
            </a:r>
            <a:r>
              <a:rPr lang="en-US" altLang="ko-KR" dirty="0"/>
              <a:t>CEO</a:t>
            </a:r>
            <a:r>
              <a:rPr lang="ko-KR" altLang="en-US" dirty="0"/>
              <a:t>인 우르술라 </a:t>
            </a:r>
            <a:r>
              <a:rPr lang="ko-KR" altLang="en-US" dirty="0" err="1"/>
              <a:t>번스와</a:t>
            </a:r>
            <a:r>
              <a:rPr lang="ko-KR" altLang="en-US" dirty="0"/>
              <a:t> </a:t>
            </a:r>
            <a:r>
              <a:rPr lang="ko-KR" altLang="en-US" dirty="0" err="1"/>
              <a:t>펩시코</a:t>
            </a:r>
            <a:r>
              <a:rPr lang="ko-KR" altLang="en-US" dirty="0"/>
              <a:t> 회장 겸 </a:t>
            </a:r>
            <a:r>
              <a:rPr lang="en-US" altLang="ko-KR" dirty="0"/>
              <a:t>CEO</a:t>
            </a:r>
            <a:r>
              <a:rPr lang="ko-KR" altLang="en-US" dirty="0"/>
              <a:t>인 인드라 누이</a:t>
            </a:r>
            <a:r>
              <a:rPr lang="en-US" altLang="ko-KR" dirty="0"/>
              <a:t>, </a:t>
            </a:r>
            <a:r>
              <a:rPr lang="ko-KR" altLang="en-US" dirty="0" err="1"/>
              <a:t>웰포인트</a:t>
            </a:r>
            <a:r>
              <a:rPr lang="ko-KR" altLang="en-US" dirty="0"/>
              <a:t> </a:t>
            </a:r>
            <a:r>
              <a:rPr lang="en-US" altLang="ko-KR" dirty="0"/>
              <a:t>CEO</a:t>
            </a:r>
            <a:r>
              <a:rPr lang="ko-KR" altLang="en-US" dirty="0"/>
              <a:t>인 안젤라 </a:t>
            </a:r>
            <a:r>
              <a:rPr lang="ko-KR" altLang="en-US" dirty="0" err="1"/>
              <a:t>브랠리</a:t>
            </a:r>
            <a:r>
              <a:rPr lang="ko-KR" altLang="en-US" dirty="0"/>
              <a:t> 등 </a:t>
            </a:r>
            <a:r>
              <a:rPr lang="en-US" altLang="ko-KR" dirty="0"/>
              <a:t>7</a:t>
            </a:r>
            <a:r>
              <a:rPr lang="ko-KR" altLang="en-US" dirty="0"/>
              <a:t>명이 ‘전업주부’ 역할을 하고 있는 남편을 두고 있다</a:t>
            </a:r>
            <a:r>
              <a:rPr lang="en-US" altLang="ko-KR" dirty="0"/>
              <a:t>…</a:t>
            </a: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683568" y="2420888"/>
            <a:ext cx="777686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여성 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CEO</a:t>
            </a:r>
            <a:r>
              <a:rPr lang="ko-KR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 불모지 한국</a:t>
            </a:r>
            <a:endParaRPr lang="en-US" altLang="ko-K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설명선 2 53"/>
          <p:cNvSpPr/>
          <p:nvPr/>
        </p:nvSpPr>
        <p:spPr>
          <a:xfrm>
            <a:off x="6156176" y="2276872"/>
            <a:ext cx="2699792" cy="1368152"/>
          </a:xfrm>
          <a:prstGeom prst="borderCallout2">
            <a:avLst>
              <a:gd name="adj1" fmla="val 40680"/>
              <a:gd name="adj2" fmla="val 1192"/>
              <a:gd name="adj3" fmla="val 18750"/>
              <a:gd name="adj4" fmla="val -16667"/>
              <a:gd name="adj5" fmla="val 96836"/>
              <a:gd name="adj6" fmla="val -6942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여성 </a:t>
            </a:r>
            <a:r>
              <a:rPr lang="en-US" altLang="ko-KR" dirty="0"/>
              <a:t>CEO </a:t>
            </a:r>
            <a:r>
              <a:rPr lang="ko-KR" altLang="en-US" dirty="0"/>
              <a:t>불모지 한국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56176" y="2355949"/>
            <a:ext cx="2915816" cy="17281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>
                <a:solidFill>
                  <a:schemeClr val="bg1"/>
                </a:solidFill>
              </a:rPr>
              <a:t>여성</a:t>
            </a:r>
            <a:r>
              <a:rPr lang="en-US" altLang="ko-KR" sz="2000" b="1" dirty="0">
                <a:solidFill>
                  <a:schemeClr val="bg1"/>
                </a:solidFill>
              </a:rPr>
              <a:t> </a:t>
            </a:r>
            <a:r>
              <a:rPr lang="ko-KR" altLang="en-US" sz="2000" b="1" dirty="0">
                <a:solidFill>
                  <a:schemeClr val="bg1"/>
                </a:solidFill>
              </a:rPr>
              <a:t>관리자 </a:t>
            </a:r>
            <a:r>
              <a:rPr lang="en-US" altLang="ko-KR" sz="2000" b="1" dirty="0">
                <a:solidFill>
                  <a:schemeClr val="bg1"/>
                </a:solidFill>
              </a:rPr>
              <a:t>17%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b="1" dirty="0">
                <a:solidFill>
                  <a:schemeClr val="bg1"/>
                </a:solidFill>
              </a:rPr>
              <a:t>여성임원 </a:t>
            </a:r>
            <a:r>
              <a:rPr lang="en-US" altLang="ko-KR" sz="2000" b="1" dirty="0">
                <a:solidFill>
                  <a:schemeClr val="bg1"/>
                </a:solidFill>
              </a:rPr>
              <a:t>6.2%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b="1" dirty="0">
                <a:solidFill>
                  <a:schemeClr val="bg1"/>
                </a:solidFill>
              </a:rPr>
              <a:t>여성 </a:t>
            </a:r>
            <a:r>
              <a:rPr lang="en-US" altLang="ko-KR" sz="2000" b="1" dirty="0">
                <a:solidFill>
                  <a:schemeClr val="bg1"/>
                </a:solidFill>
              </a:rPr>
              <a:t>CEO 1% </a:t>
            </a:r>
            <a:r>
              <a:rPr lang="ko-KR" altLang="en-US" sz="2000" b="1" dirty="0">
                <a:solidFill>
                  <a:schemeClr val="bg1"/>
                </a:solidFill>
              </a:rPr>
              <a:t>이하 </a:t>
            </a:r>
          </a:p>
        </p:txBody>
      </p:sp>
      <p:graphicFrame>
        <p:nvGraphicFramePr>
          <p:cNvPr id="46" name="Object 2"/>
          <p:cNvGraphicFramePr>
            <a:graphicFrameLocks noChangeAspect="1"/>
          </p:cNvGraphicFramePr>
          <p:nvPr/>
        </p:nvGraphicFramePr>
        <p:xfrm>
          <a:off x="1691680" y="2499965"/>
          <a:ext cx="5083175" cy="308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Freeform 7"/>
          <p:cNvSpPr>
            <a:spLocks/>
          </p:cNvSpPr>
          <p:nvPr/>
        </p:nvSpPr>
        <p:spPr bwMode="gray">
          <a:xfrm>
            <a:off x="1979712" y="3501008"/>
            <a:ext cx="792087" cy="713011"/>
          </a:xfrm>
          <a:custGeom>
            <a:avLst/>
            <a:gdLst/>
            <a:ahLst/>
            <a:cxnLst>
              <a:cxn ang="0">
                <a:pos x="421" y="537"/>
              </a:cxn>
              <a:cxn ang="0">
                <a:pos x="423" y="0"/>
              </a:cxn>
              <a:cxn ang="0">
                <a:pos x="0" y="5"/>
              </a:cxn>
            </a:cxnLst>
            <a:rect l="0" t="0" r="r" b="b"/>
            <a:pathLst>
              <a:path w="423" h="537">
                <a:moveTo>
                  <a:pt x="421" y="537"/>
                </a:moveTo>
                <a:lnTo>
                  <a:pt x="423" y="0"/>
                </a:lnTo>
                <a:lnTo>
                  <a:pt x="0" y="5"/>
                </a:lnTo>
              </a:path>
            </a:pathLst>
          </a:custGeom>
          <a:noFill/>
          <a:ln w="38100" cmpd="sng">
            <a:solidFill>
              <a:srgbClr val="5A90C2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Freeform 8"/>
          <p:cNvSpPr>
            <a:spLocks/>
          </p:cNvSpPr>
          <p:nvPr/>
        </p:nvSpPr>
        <p:spPr bwMode="gray">
          <a:xfrm rot="5400000" flipH="1">
            <a:off x="4106590" y="2245591"/>
            <a:ext cx="1648818" cy="862013"/>
          </a:xfrm>
          <a:custGeom>
            <a:avLst/>
            <a:gdLst/>
            <a:ahLst/>
            <a:cxnLst>
              <a:cxn ang="0">
                <a:pos x="720" y="0"/>
              </a:cxn>
              <a:cxn ang="0">
                <a:pos x="723" y="643"/>
              </a:cxn>
              <a:cxn ang="0">
                <a:pos x="0" y="650"/>
              </a:cxn>
            </a:cxnLst>
            <a:rect l="0" t="0" r="r" b="b"/>
            <a:pathLst>
              <a:path w="723" h="650">
                <a:moveTo>
                  <a:pt x="720" y="0"/>
                </a:moveTo>
                <a:lnTo>
                  <a:pt x="723" y="643"/>
                </a:lnTo>
                <a:lnTo>
                  <a:pt x="0" y="650"/>
                </a:lnTo>
              </a:path>
            </a:pathLst>
          </a:custGeom>
          <a:noFill/>
          <a:ln w="38100" cmpd="sng">
            <a:solidFill>
              <a:srgbClr val="EFC82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4" name="Group 69"/>
          <p:cNvGrpSpPr>
            <a:grpSpLocks/>
          </p:cNvGrpSpPr>
          <p:nvPr/>
        </p:nvGrpSpPr>
        <p:grpSpPr bwMode="auto">
          <a:xfrm>
            <a:off x="179512" y="3155553"/>
            <a:ext cx="1905000" cy="523875"/>
            <a:chOff x="4245" y="2118"/>
            <a:chExt cx="1200" cy="330"/>
          </a:xfrm>
        </p:grpSpPr>
        <p:sp>
          <p:nvSpPr>
            <p:cNvPr id="35" name="AutoShape 70"/>
            <p:cNvSpPr>
              <a:spLocks noChangeArrowheads="1"/>
            </p:cNvSpPr>
            <p:nvPr/>
          </p:nvSpPr>
          <p:spPr bwMode="gray">
            <a:xfrm>
              <a:off x="4245" y="2118"/>
              <a:ext cx="1200" cy="330"/>
            </a:xfrm>
            <a:prstGeom prst="roundRect">
              <a:avLst>
                <a:gd name="adj" fmla="val 16667"/>
              </a:avLst>
            </a:prstGeom>
            <a:solidFill>
              <a:srgbClr val="5A90C2"/>
            </a:solidFill>
            <a:ln w="38100" algn="ctr">
              <a:noFill/>
              <a:round/>
              <a:headEnd/>
              <a:tailEnd/>
            </a:ln>
            <a:effectLst>
              <a:outerShdw dist="17961" dir="2700000" algn="ctr" rotWithShape="0">
                <a:srgbClr val="2E507A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71"/>
            <p:cNvSpPr>
              <a:spLocks noChangeArrowheads="1"/>
            </p:cNvSpPr>
            <p:nvPr/>
          </p:nvSpPr>
          <p:spPr bwMode="gray">
            <a:xfrm>
              <a:off x="4248" y="2120"/>
              <a:ext cx="1192" cy="105"/>
            </a:xfrm>
            <a:prstGeom prst="roundRect">
              <a:avLst>
                <a:gd name="adj" fmla="val 445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5A90C2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62"/>
          <p:cNvGrpSpPr>
            <a:grpSpLocks/>
          </p:cNvGrpSpPr>
          <p:nvPr/>
        </p:nvGrpSpPr>
        <p:grpSpPr bwMode="auto">
          <a:xfrm>
            <a:off x="5003602" y="1544042"/>
            <a:ext cx="1905000" cy="523875"/>
            <a:chOff x="4154" y="2118"/>
            <a:chExt cx="1200" cy="330"/>
          </a:xfrm>
        </p:grpSpPr>
        <p:sp>
          <p:nvSpPr>
            <p:cNvPr id="39" name="AutoShape 63"/>
            <p:cNvSpPr>
              <a:spLocks noChangeArrowheads="1"/>
            </p:cNvSpPr>
            <p:nvPr/>
          </p:nvSpPr>
          <p:spPr bwMode="blackGray">
            <a:xfrm>
              <a:off x="4154" y="2118"/>
              <a:ext cx="1200" cy="330"/>
            </a:xfrm>
            <a:prstGeom prst="roundRect">
              <a:avLst>
                <a:gd name="adj" fmla="val 16667"/>
              </a:avLst>
            </a:prstGeom>
            <a:solidFill>
              <a:srgbClr val="EFC821"/>
            </a:solidFill>
            <a:ln w="38100" algn="ctr">
              <a:noFill/>
              <a:round/>
              <a:headEnd/>
              <a:tailEnd/>
            </a:ln>
            <a:effectLst>
              <a:outerShdw dist="17961" dir="2700000" algn="ctr" rotWithShape="0">
                <a:srgbClr val="2E507A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AutoShape 64"/>
            <p:cNvSpPr>
              <a:spLocks noChangeArrowheads="1"/>
            </p:cNvSpPr>
            <p:nvPr/>
          </p:nvSpPr>
          <p:spPr bwMode="blackGray">
            <a:xfrm>
              <a:off x="4157" y="2120"/>
              <a:ext cx="1192" cy="105"/>
            </a:xfrm>
            <a:prstGeom prst="roundRect">
              <a:avLst>
                <a:gd name="adj" fmla="val 445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EFC821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1" name="Rectangle 55"/>
          <p:cNvSpPr>
            <a:spLocks noChangeArrowheads="1"/>
          </p:cNvSpPr>
          <p:nvPr/>
        </p:nvSpPr>
        <p:spPr bwMode="gray">
          <a:xfrm>
            <a:off x="5004048" y="1628800"/>
            <a:ext cx="18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atin typeface="+mn-ea"/>
              </a:rPr>
              <a:t>여성 인력  </a:t>
            </a:r>
            <a:endParaRPr lang="en-US" altLang="ko-KR" b="1" dirty="0">
              <a:latin typeface="+mn-ea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94815" y="3220045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b="1" dirty="0">
                <a:latin typeface="+mn-ea"/>
              </a:rPr>
              <a:t>남성 인력  </a:t>
            </a:r>
            <a:endParaRPr lang="en-US" altLang="ko-KR" b="1" dirty="0">
              <a:latin typeface="+mn-e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47864" y="573325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남녀 인력 비율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여성 </a:t>
            </a:r>
            <a:r>
              <a:rPr lang="en-US" altLang="ko-KR" dirty="0"/>
              <a:t>CEO </a:t>
            </a:r>
            <a:r>
              <a:rPr lang="ko-KR" altLang="en-US" dirty="0"/>
              <a:t>불모지 한국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9872" y="58052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+mn-ea"/>
              </a:rPr>
              <a:t>한국 </a:t>
            </a:r>
            <a:r>
              <a:rPr lang="en-US" altLang="ko-KR" sz="2400" b="1" dirty="0" err="1">
                <a:solidFill>
                  <a:srgbClr val="FF0000"/>
                </a:solidFill>
                <a:latin typeface="+mn-ea"/>
              </a:rPr>
              <a:t>vs</a:t>
            </a:r>
            <a:r>
              <a:rPr lang="en-US" altLang="ko-KR" sz="2400" b="1" dirty="0">
                <a:latin typeface="+mn-ea"/>
              </a:rPr>
              <a:t> </a:t>
            </a:r>
            <a:r>
              <a:rPr lang="ko-KR" altLang="en-US" sz="2400" b="1" dirty="0">
                <a:latin typeface="+mn-ea"/>
              </a:rPr>
              <a:t>미국 </a:t>
            </a:r>
          </a:p>
        </p:txBody>
      </p:sp>
      <p:pic>
        <p:nvPicPr>
          <p:cNvPr id="6" name="Picture 2" descr="http://nimg.nate.com/orgImg/cz/2012/02/24/cz_1330037761_-1940842949_0.jpg"/>
          <p:cNvPicPr>
            <a:picLocks noChangeAspect="1" noChangeArrowheads="1"/>
          </p:cNvPicPr>
          <p:nvPr/>
        </p:nvPicPr>
        <p:blipFill>
          <a:blip r:embed="rId2" cstate="print"/>
          <a:srcRect b="7407"/>
          <a:stretch>
            <a:fillRect/>
          </a:stretch>
        </p:blipFill>
        <p:spPr bwMode="auto">
          <a:xfrm>
            <a:off x="2627784" y="1916832"/>
            <a:ext cx="3953239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여성 </a:t>
            </a:r>
            <a:r>
              <a:rPr lang="en-US" altLang="ko-KR" dirty="0"/>
              <a:t>CEO </a:t>
            </a:r>
            <a:r>
              <a:rPr lang="ko-KR" altLang="en-US" dirty="0"/>
              <a:t>불모지 한국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600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ko-KR" altLang="en-US" dirty="0"/>
              <a:t>   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여성 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CEO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의 내부 승진 극히 저조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>
              <a:buNone/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여성 관리자의 경력 단절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보이지 않는 차별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020713" y="2708920"/>
            <a:ext cx="3855543" cy="1323439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altLang="ko-KR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WHY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한국의 </a:t>
            </a:r>
            <a:r>
              <a:rPr lang="en-US" altLang="ko-KR" dirty="0"/>
              <a:t>100</a:t>
            </a:r>
            <a:r>
              <a:rPr lang="ko-KR" altLang="en-US" dirty="0"/>
              <a:t>대 벤처기업 </a:t>
            </a:r>
            <a:r>
              <a:rPr lang="en-US" altLang="ko-KR" dirty="0"/>
              <a:t>CEO</a:t>
            </a:r>
            <a:r>
              <a:rPr lang="ko-KR" altLang="en-US" dirty="0"/>
              <a:t>분석</a:t>
            </a:r>
          </a:p>
        </p:txBody>
      </p:sp>
      <p:pic>
        <p:nvPicPr>
          <p:cNvPr id="37890" name="Picture 2" descr="http://economyplus.chosun.com/query/upload/56/0906_128_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3531"/>
            <a:ext cx="3240360" cy="4109725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4067944" y="2055579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u="sng" dirty="0"/>
              <a:t>“  </a:t>
            </a:r>
            <a:r>
              <a:rPr lang="ko-KR" altLang="en-US" sz="2400" b="1" u="sng" dirty="0"/>
              <a:t>여성 </a:t>
            </a:r>
            <a:r>
              <a:rPr lang="en-US" altLang="ko-KR" sz="2400" b="1" u="sng" dirty="0"/>
              <a:t>CEO</a:t>
            </a:r>
            <a:r>
              <a:rPr lang="ko-KR" altLang="en-US" sz="2400" b="1" u="sng" dirty="0"/>
              <a:t>는 한 명도 없어 </a:t>
            </a:r>
            <a:r>
              <a:rPr lang="en-US" altLang="ko-KR" sz="2400" b="1" u="sng" dirty="0"/>
              <a:t>“ </a:t>
            </a:r>
            <a:br>
              <a:rPr lang="ko-KR" altLang="en-US" sz="2400" b="1" u="sng" dirty="0"/>
            </a:br>
            <a:endParaRPr lang="ko-KR" altLang="en-US" sz="2400" b="1" u="sng" dirty="0"/>
          </a:p>
        </p:txBody>
      </p:sp>
      <p:sp>
        <p:nvSpPr>
          <p:cNvPr id="6" name="직사각형 5"/>
          <p:cNvSpPr/>
          <p:nvPr/>
        </p:nvSpPr>
        <p:spPr>
          <a:xfrm>
            <a:off x="4067944" y="3059623"/>
            <a:ext cx="4572000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en-US" altLang="ko-K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</a:t>
            </a:r>
            <a:r>
              <a:rPr lang="ko-KR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대 벤처기업 중 여성 </a:t>
            </a:r>
            <a:r>
              <a:rPr lang="en-US" altLang="ko-K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CEO</a:t>
            </a:r>
            <a:r>
              <a:rPr lang="ko-KR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는 한 명도 없었다</a:t>
            </a:r>
            <a:r>
              <a:rPr lang="en-US" altLang="ko-K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200</a:t>
            </a:r>
            <a:r>
              <a:rPr lang="ko-KR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대 기업으로 범위를 넓히자 그나마 김순진 놀부 대표와 최승옥 </a:t>
            </a:r>
            <a:r>
              <a:rPr lang="ko-KR" alt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기보</a:t>
            </a:r>
            <a:r>
              <a:rPr lang="ko-KR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o-KR" alt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스틸</a:t>
            </a:r>
            <a:r>
              <a:rPr lang="ko-KR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대표가 </a:t>
            </a:r>
            <a:r>
              <a:rPr lang="en-US" altLang="ko-K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129</a:t>
            </a:r>
            <a:r>
              <a:rPr lang="ko-KR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위와 </a:t>
            </a:r>
            <a:r>
              <a:rPr lang="en-US" altLang="ko-K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137</a:t>
            </a:r>
            <a:r>
              <a:rPr lang="ko-KR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위에 이름을 올렸다</a:t>
            </a:r>
            <a:r>
              <a:rPr lang="en-US" altLang="ko-K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200</a:t>
            </a:r>
            <a:r>
              <a:rPr lang="ko-KR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위 내에 여성 </a:t>
            </a:r>
            <a:r>
              <a:rPr lang="en-US" altLang="ko-K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CEO</a:t>
            </a:r>
            <a:r>
              <a:rPr lang="ko-KR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가 단 </a:t>
            </a:r>
            <a:r>
              <a:rPr lang="en-US" altLang="ko-K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ko-KR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명밖에 없다는 점은 여성의 사회 참여가 활발한 추세에 비해 상당히 저조한 것으로 볼 수 있다</a:t>
            </a:r>
            <a:r>
              <a:rPr lang="en-US" altLang="ko-K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….</a:t>
            </a:r>
            <a:br>
              <a:rPr lang="en-US" altLang="ko-K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ko-KR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683568" y="2420888"/>
            <a:ext cx="777686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글로벌 여성 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CEO</a:t>
            </a:r>
            <a:r>
              <a:rPr lang="ko-KR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 탄생 비결</a:t>
            </a:r>
            <a:endParaRPr lang="en-US" altLang="ko-K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타원 79"/>
          <p:cNvSpPr/>
          <p:nvPr/>
        </p:nvSpPr>
        <p:spPr>
          <a:xfrm>
            <a:off x="539552" y="1700808"/>
            <a:ext cx="8136904" cy="18722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</a:rPr>
              <a:t>글로벌 여성 </a:t>
            </a:r>
            <a:r>
              <a:rPr lang="en-US" altLang="ko-KR" dirty="0">
                <a:latin typeface="+mn-ea"/>
              </a:rPr>
              <a:t>CEO </a:t>
            </a:r>
            <a:r>
              <a:rPr lang="ko-KR" altLang="en-US" dirty="0">
                <a:latin typeface="+mn-ea"/>
              </a:rPr>
              <a:t>탄생 비결 </a:t>
            </a:r>
            <a:endParaRPr lang="ko-KR" altLang="en-US" dirty="0"/>
          </a:p>
        </p:txBody>
      </p:sp>
      <p:sp>
        <p:nvSpPr>
          <p:cNvPr id="60" name="AutoShape 2"/>
          <p:cNvSpPr>
            <a:spLocks noChangeArrowheads="1"/>
          </p:cNvSpPr>
          <p:nvPr/>
        </p:nvSpPr>
        <p:spPr bwMode="gray">
          <a:xfrm flipV="1">
            <a:off x="3389933" y="3348210"/>
            <a:ext cx="2262187" cy="1448941"/>
          </a:xfrm>
          <a:prstGeom prst="upArrow">
            <a:avLst>
              <a:gd name="adj1" fmla="val 66602"/>
              <a:gd name="adj2" fmla="val 48259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Rectangle 20"/>
          <p:cNvSpPr>
            <a:spLocks noChangeArrowheads="1"/>
          </p:cNvSpPr>
          <p:nvPr/>
        </p:nvSpPr>
        <p:spPr bwMode="auto">
          <a:xfrm>
            <a:off x="2699792" y="4777988"/>
            <a:ext cx="3826991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ko-K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글로벌 여성 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CEO </a:t>
            </a:r>
            <a:r>
              <a:rPr lang="ko-K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탄생 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7" name="Freeform 5"/>
          <p:cNvSpPr>
            <a:spLocks/>
          </p:cNvSpPr>
          <p:nvPr/>
        </p:nvSpPr>
        <p:spPr bwMode="gray">
          <a:xfrm>
            <a:off x="1547664" y="3789040"/>
            <a:ext cx="1066800" cy="2330450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solidFill>
            <a:srgbClr val="08080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8" name="Freeform 6"/>
          <p:cNvSpPr>
            <a:spLocks/>
          </p:cNvSpPr>
          <p:nvPr/>
        </p:nvSpPr>
        <p:spPr bwMode="gray">
          <a:xfrm>
            <a:off x="2195736" y="4293096"/>
            <a:ext cx="660400" cy="1656184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solidFill>
            <a:srgbClr val="08080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" name="AutoShape 14"/>
          <p:cNvSpPr>
            <a:spLocks noChangeArrowheads="1"/>
          </p:cNvSpPr>
          <p:nvPr/>
        </p:nvSpPr>
        <p:spPr bwMode="gray">
          <a:xfrm>
            <a:off x="1256879" y="2204864"/>
            <a:ext cx="1658937" cy="762000"/>
          </a:xfrm>
          <a:prstGeom prst="roundRect">
            <a:avLst>
              <a:gd name="adj" fmla="val 16667"/>
            </a:avLst>
          </a:prstGeom>
          <a:solidFill>
            <a:srgbClr val="8AC246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개인 차원 </a:t>
            </a:r>
          </a:p>
        </p:txBody>
      </p:sp>
      <p:sp>
        <p:nvSpPr>
          <p:cNvPr id="61" name="AutoShape 3"/>
          <p:cNvSpPr>
            <a:spLocks noChangeArrowheads="1"/>
          </p:cNvSpPr>
          <p:nvPr/>
        </p:nvSpPr>
        <p:spPr bwMode="gray">
          <a:xfrm>
            <a:off x="3705151" y="2204864"/>
            <a:ext cx="1658937" cy="762000"/>
          </a:xfrm>
          <a:prstGeom prst="roundRect">
            <a:avLst>
              <a:gd name="adj" fmla="val 16667"/>
            </a:avLst>
          </a:prstGeom>
          <a:solidFill>
            <a:srgbClr val="F6831A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kern="0" dirty="0">
                <a:solidFill>
                  <a:sysClr val="windowText" lastClr="000000"/>
                </a:solidFill>
              </a:rPr>
              <a:t>직무 차원 </a:t>
            </a: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AutoShape 15"/>
          <p:cNvSpPr>
            <a:spLocks noChangeArrowheads="1"/>
          </p:cNvSpPr>
          <p:nvPr/>
        </p:nvSpPr>
        <p:spPr bwMode="gray">
          <a:xfrm>
            <a:off x="6156176" y="2234952"/>
            <a:ext cx="1658938" cy="762000"/>
          </a:xfrm>
          <a:prstGeom prst="roundRect">
            <a:avLst>
              <a:gd name="adj" fmla="val 16667"/>
            </a:avLst>
          </a:prstGeom>
          <a:solidFill>
            <a:srgbClr val="8AC246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회사 차원 </a:t>
            </a:r>
          </a:p>
        </p:txBody>
      </p:sp>
      <p:sp>
        <p:nvSpPr>
          <p:cNvPr id="84" name="타원 83"/>
          <p:cNvSpPr/>
          <p:nvPr/>
        </p:nvSpPr>
        <p:spPr>
          <a:xfrm>
            <a:off x="1043608" y="1772816"/>
            <a:ext cx="504056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85" name="타원 84"/>
          <p:cNvSpPr/>
          <p:nvPr/>
        </p:nvSpPr>
        <p:spPr>
          <a:xfrm>
            <a:off x="3563888" y="1772816"/>
            <a:ext cx="504056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86" name="타원 85"/>
          <p:cNvSpPr/>
          <p:nvPr/>
        </p:nvSpPr>
        <p:spPr>
          <a:xfrm>
            <a:off x="6084168" y="1772816"/>
            <a:ext cx="504056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1" grpId="0" animBg="1"/>
      <p:bldP spid="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560840" cy="792088"/>
          </a:xfrm>
        </p:spPr>
        <p:txBody>
          <a:bodyPr>
            <a:normAutofit/>
          </a:bodyPr>
          <a:lstStyle/>
          <a:p>
            <a:r>
              <a:rPr lang="ko-KR" altLang="en-US" dirty="0"/>
              <a:t>개인 차원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67944" y="1999381"/>
            <a:ext cx="468052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열망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도전정신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추진력 부족의 고정관념 타파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algn="ctr">
              <a:buNone/>
            </a:pP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내가 맡은 임무는 단 한번도  여성이 전임자였던 적이 없다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  <a:p>
            <a:pPr algn="ctr">
              <a:buNone/>
            </a:pP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218" name="Picture 2" descr="http://i2.media.daumcdn.net/photo-media/201109/26/hankooki/20110926023315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3024336" cy="3210449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467544" y="1372706"/>
            <a:ext cx="4671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C00000"/>
                </a:solidFill>
              </a:rPr>
              <a:t>1) </a:t>
            </a:r>
            <a:r>
              <a:rPr lang="ko-KR" altLang="en-US" sz="2000" b="1" dirty="0">
                <a:solidFill>
                  <a:srgbClr val="C00000"/>
                </a:solidFill>
              </a:rPr>
              <a:t>높은 열망과 배려 및 참여의 리더십 </a:t>
            </a:r>
            <a:endParaRPr lang="en-US" altLang="ko-KR" sz="2000" b="1" dirty="0">
              <a:solidFill>
                <a:srgbClr val="C0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187624" y="5733256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ADM </a:t>
            </a:r>
            <a:r>
              <a:rPr lang="ko-KR" altLang="en-US" b="1" dirty="0" err="1"/>
              <a:t>패트리샤</a:t>
            </a:r>
            <a:r>
              <a:rPr lang="ko-KR" altLang="en-US" b="1" dirty="0"/>
              <a:t> </a:t>
            </a:r>
            <a:r>
              <a:rPr lang="ko-KR" altLang="en-US" b="1" dirty="0" err="1"/>
              <a:t>워츠</a:t>
            </a:r>
            <a:r>
              <a:rPr lang="ko-KR" altLang="en-US" b="1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개인 차원 </a:t>
            </a:r>
          </a:p>
        </p:txBody>
      </p:sp>
      <p:pic>
        <p:nvPicPr>
          <p:cNvPr id="4" name="Picture 4" descr="http://cphoto.asiae.co.kr/listimglink/6/201110260826168063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3024336" cy="324036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971600" y="5517232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 IBM</a:t>
            </a:r>
            <a:r>
              <a:rPr lang="ko-KR" altLang="en-US" b="1" dirty="0"/>
              <a:t>의 버지니아 로메티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67544" y="1372706"/>
            <a:ext cx="4644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C00000"/>
                </a:solidFill>
              </a:rPr>
              <a:t>1) </a:t>
            </a:r>
            <a:r>
              <a:rPr lang="ko-KR" altLang="en-US" sz="2000" b="1" dirty="0">
                <a:solidFill>
                  <a:srgbClr val="C00000"/>
                </a:solidFill>
              </a:rPr>
              <a:t>높은 열망과 배려 및 참여의 리더십 </a:t>
            </a:r>
            <a:endParaRPr lang="en-US" altLang="ko-KR" sz="2000" b="1" dirty="0">
              <a:solidFill>
                <a:srgbClr val="C0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067944" y="25649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위험을 감수하기 시작한 시점부터 배우는 게 많아 졌다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  <a:p>
            <a:pPr algn="ctr">
              <a:buNone/>
            </a:pP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성장과 평안은 동시에 올 수 없다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62880" y="1916832"/>
            <a:ext cx="8229600" cy="3124944"/>
          </a:xfrm>
        </p:spPr>
        <p:txBody>
          <a:bodyPr>
            <a:normAutofit lnSpcReduction="10000"/>
          </a:bodyPr>
          <a:lstStyle/>
          <a:p>
            <a:pPr marL="514350" indent="-514350" algn="r">
              <a:lnSpc>
                <a:spcPct val="200000"/>
              </a:lnSpc>
              <a:buFont typeface="Arial" pitchFamily="34" charset="0"/>
              <a:buAutoNum type="arabicPeriod"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『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포천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』 500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대 기업의 여성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CEO 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현황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514350" indent="-514350" algn="r">
              <a:lnSpc>
                <a:spcPct val="200000"/>
              </a:lnSpc>
              <a:buFont typeface="Arial" pitchFamily="34" charset="0"/>
              <a:buAutoNum type="arabicPeriod"/>
            </a:pP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여성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CEO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의 불모지 한국 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514350" indent="-514350" algn="r">
              <a:lnSpc>
                <a:spcPct val="200000"/>
              </a:lnSpc>
              <a:buAutoNum type="arabicPeriod"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『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포천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』 500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대 기업의 여성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CEO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탄생 비결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514350" indent="-514350" algn="r">
              <a:lnSpc>
                <a:spcPct val="200000"/>
              </a:lnSpc>
              <a:buAutoNum type="arabicPeriod"/>
            </a:pP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여성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CEO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양성을 위한 시사점 </a:t>
            </a:r>
          </a:p>
        </p:txBody>
      </p:sp>
      <p:pic>
        <p:nvPicPr>
          <p:cNvPr id="4" name="Picture 2" descr="http://t0.gstatic.com/images?q=tbn:ANd9GcQG4GFaKTvr0dDlHZlDX48Ro-cBGKyNIG9mWnSAqRe3ABO7Fb62db3LE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09118">
            <a:off x="803558" y="1719739"/>
            <a:ext cx="2038400" cy="2802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개인 차원 </a:t>
            </a:r>
          </a:p>
        </p:txBody>
      </p:sp>
      <p:pic>
        <p:nvPicPr>
          <p:cNvPr id="8196" name="Picture 4" descr="http://img.etoday.co.kr/pto_db/2011/10/20111004_000000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3168352" cy="3009901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611560" y="112474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C00000"/>
                </a:solidFill>
              </a:rPr>
              <a:t>2) </a:t>
            </a:r>
            <a:r>
              <a:rPr lang="ko-KR" altLang="en-US" sz="2000" b="1" dirty="0">
                <a:solidFill>
                  <a:srgbClr val="C00000"/>
                </a:solidFill>
              </a:rPr>
              <a:t>강력한 결단력 발휘</a:t>
            </a:r>
            <a:endParaRPr lang="ko-KR" altLang="en-US" sz="1200" b="1" dirty="0">
              <a:solidFill>
                <a:srgbClr val="C0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5517232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/>
              <a:t>크래프트푸드</a:t>
            </a:r>
            <a:r>
              <a:rPr lang="ko-KR" altLang="en-US" b="1" dirty="0"/>
              <a:t> </a:t>
            </a:r>
            <a:r>
              <a:rPr lang="en-US" altLang="ko-KR" b="1" dirty="0"/>
              <a:t>‘ </a:t>
            </a:r>
            <a:r>
              <a:rPr lang="ko-KR" altLang="en-US" b="1" dirty="0" err="1"/>
              <a:t>아이린</a:t>
            </a:r>
            <a:r>
              <a:rPr lang="ko-KR" altLang="en-US" b="1" dirty="0"/>
              <a:t> </a:t>
            </a:r>
            <a:r>
              <a:rPr lang="ko-KR" altLang="en-US" b="1" dirty="0" err="1"/>
              <a:t>로젠펠드</a:t>
            </a:r>
            <a:r>
              <a:rPr lang="en-US" altLang="ko-KR" b="1" dirty="0"/>
              <a:t>’</a:t>
            </a:r>
            <a:r>
              <a:rPr lang="ko-KR" altLang="en-US" b="1" dirty="0"/>
              <a:t>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827584" y="6021288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캐드버리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인수 및 그룹의 분사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580112" y="5951021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과감한 구조조정 실시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사업 포트폴리오 재편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868144" y="5507940"/>
            <a:ext cx="194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/>
              <a:t>듀폰</a:t>
            </a:r>
            <a:r>
              <a:rPr lang="ko-KR" altLang="en-US" b="1" dirty="0"/>
              <a:t> </a:t>
            </a:r>
            <a:r>
              <a:rPr lang="en-US" altLang="ko-KR" b="1" dirty="0"/>
              <a:t>‘ </a:t>
            </a:r>
            <a:r>
              <a:rPr lang="ko-KR" altLang="en-US" b="1" dirty="0" err="1"/>
              <a:t>엘렌</a:t>
            </a:r>
            <a:r>
              <a:rPr lang="ko-KR" altLang="en-US" b="1" dirty="0"/>
              <a:t> </a:t>
            </a:r>
            <a:r>
              <a:rPr lang="ko-KR" altLang="en-US" b="1" dirty="0" err="1"/>
              <a:t>쿨먼</a:t>
            </a:r>
            <a:r>
              <a:rPr lang="ko-KR" altLang="en-US" b="1" dirty="0"/>
              <a:t> </a:t>
            </a:r>
          </a:p>
        </p:txBody>
      </p:sp>
      <p:sp>
        <p:nvSpPr>
          <p:cNvPr id="8198" name="AutoShape 6" descr="data:image/jpeg;base64,/9j/4AAQSkZJRgABAQAAAQABAAD/2wCEAAkGBhQQEBQUEBQVFBQUFRQQFRQUFBUUFBQUFRQVFBQUFBQXHCYeFxkjGRQUHy8gIycpLCwsFR4xNTAqNSYrLCkBCQoKDgwOFw8PGiwcHBwpKSwpKSkpLCksKSkpKSkpLykpKSkpLCkpKSwuLCkpLCksKSwsLCkqKSkpKSwpKSwyLP/AABEIALsBDQMBIgACEQEDEQH/xAAcAAABBQEBAQAAAAAAAAAAAAABAAIDBAUGBwj/xAA8EAABAwIDBQYDBQcFAQAAAAABAAIRAwQSITEFBhNBUSJhcYGRoQcysUJSwdHwFBUjcoKS4VNissLxM//EABkBAAIDAQAAAAAAAAAAAAAAAAADAQIEBf/EACQRAAICAgICAgIDAAAAAAAAAAABAhEDIRIxBFETQTJhFKHw/9oADAMBAAIRAxEAPwDy9rAVOHjJURXQ4q6ayqPRznib7NFtRNrPyVRtZHjK7zJqiixNMheM0ITnlBYWtmxdCSSRRQARSRRQARRSRQATggEQrRWyGXqKsNVWlVU7aq62OSo5s4uyR2iqzmrBeFX1OSrkeycaLTRklw81YsbRz9Aui2ZuxjIxGB3BJzeVjx/ex2LxZy2cm6jn+vwVetSI1Xrlruhb/aAHe6B+Knqbq2hyMH1WB+dF/Rs/ifs8apU55KYshesVdwaLhNPsnrEj/Cw9obnP+VzRl8tRoycOhH5p+Py4MXPxn7OBdSUbqC1dobMdReWkHI4fOfplPmqtSmRmdPqttQkrMdSi6KJoJjrdWnGEx7lR44kqciiaKBoq0MypBTSVgTHPM0ZxpIFivmmmiiqvxyVmM8hBXX0FEaSU8LQ1ZUyOEYSRShgkkoRQQKEkUlIARSRhACSShGEAJJKEkAEJIQipICHJwqlMhJSpNEOKZMKy09n7Px5u0VKxtZ7TtB7rYZcYYA1Og+6PvHvS8uZpDcWJXZuWrW0wBz+6Mv7jyC0W7ScBOINaOYyHgObvE+i52hVDQCTM6D73+53d9VnXu1nV6mCnoOfLvefyXN3Jm3pHVfvwvfDNdJzc4+mfkFs2FwafacK3jw9PXNcnZ0KjWRQHadq8jOOv+OS2Nm7KuHwKjzlznP1lRoaoSaOkbvK0fK/H0BaAQekjTzC0bPeLH2Xt8DzVKw2GwZvzPM8z4rWbZsIy5c1fl6I+IxtrbGp3D2vgAwGOHhkD6ALJ23uuMHYa0AaSPeRzW9tAGkZziCck7ZG0hWaWmJAmE6HkSTEzwJI8d2hbBjiAcxyz+p1WfUGa7vf3YjWxWblnheAMp5OC4Go6CuvjzKcUzk5MTjIcxuamCrCon8ZPhNIRKLHOSaUziIhytyRFMJTC1HEnKOw6KMJQkjC5ZvFCICSIUgCEoTkoQAIRRShAARhJFAAShGEoQAIShGEYQAIT6VOT3c02FJigR3+p5DwUN0SlZObkSB9kZn/qE+2uMRJcctXHu+6Fl1K0uwjXU/mVLxwAANNT395WWbs1QLe0NoudkNXZZchyAVzY9qGwNc5eepGjVkUKmJ+WvLuHXxK7HZtEBg07vzSHrRpxxtm5s+4gDyyXT7PMjJc1ZW8wR4LfseyRrGiVWzb9G8y3GWp/WStMsiobesSWx1WgXRompIzOTMy4t8jKynWnCaXtyLXZd/culrtnNc1vLUw03N68+9VSplZO0c/vReipbucACDDSD4+3P1XlN1ThxjSSBPdyXd1bjiW9Vp1h2nUDFl/auDquzP6zWzC9GHMtkUoYkkFo5MRQ7GiKqjQVlkaK8EScRPbWVdJSsrRHxokRSSSywUkkVICRQCKCBIpJIASSSKAAikigBJJIqQE1VLu8w5N1Ul3ULW5LKa6fFJm90OgtWSCth8TqjxoHeVEWRn5KS2pYiEpjUaey8szzXa7EuWgRElcc1sBW7beF1D5BJSpRs1QlR6FQ2lSpkY5atajtenALXAyeumi4mw21UuqJqGiHNYYcTIwzpJEwO+FT2hcCm5hpywn5mHMAjmDoQlOFGiM0z2mhcgw4ZAAHz5ov3losJFR4BlZm678dkXu5CfZee7wbxU6dQ/w3PeXQRMAE6BTbfRVqO7PW6O16dT5XSOsLmt+nRRJBzBn0z/XgsbZW9lS1FLjW+CjVjC9rg8Z5ZkaLd3opCpbEsEyRA73SI91O09lWlWjzr9p7NUjo53pTP4lce4rcrk0hVDgQRNMA5EE5GR6+iwytODpmDPppDSgnJsLQIAgikgBqCJSUEkiIUraEpcBM+OQrnEjCIT+EUuEUcGHJDUkcKEKKZNhSSSUAFJIIoJEkEkgggSKCKkBtSniEFZgtcBz8itVRXVLE09QqSiXg/oza75aB3z6wrGzqearVgVqWdODks/Zqao6DY2z21WuDvDv/AMK/Ybt9rDh5nvkeKydnXuB/iur2TtLE7IpM7i9GrElJI3Nj7D4NKBIB1Gg8SBryXM712rJAYAMMnIAZ+S7l91LQByC4De2qWugfMc/AdVRO2P40jsPh3fONMsOjVqbW3HpVnl3DYcWZ+ySfELmvhvdZEFw7Rw59YXpdpWDhEjEOX0UrsjIvtGHQ3dlnDrCaYEBmEBoAECITd4LbhWkM1EEf0kGfZdQ9+WaxNtYX4GO0cS0+BaQUSFxuWjwPbN+atRxOZc41CepP691mqSq2HHuJHoVGt8I8Y0cvJLlJsBTU4oFXKDUE5BQA0hBOQQSbNuzJObSCfRbDU+mF3owVI4zk7ZWdTzT+CISqaqaMlWMU7LOT0QOtlBwFfmUwsVZ4YvotHI0U3W8Ks8QVp1gs2pqsPkQUejVhk5DUkkVkNIEUkkAJFBGFICRCCKAGNpScIEl2g6pMpup1MDwWuGWEiCOigvbksgt78/ZQ0751WqHPOeTfwWdxqRrWTlHZqEZrS2NdYXZlZzHZrU2fs7E8Yc8gfWPzScnbNGF9HcWV7DZ6BcVtuyr1q73hrjiyECRGghaO1b79nZD8s481m0d92s+UTprolxRrck9M6Hcncy5Y9pqOLGmXjMFxju0XbVrKracOoHuqQOHUJ8SQ73IXI2PxTaGjHhBZkIBMjT1XRbJ3+t74Opgw6Jg5T4TzQ0WTpfo6mle8RoKq7RwtpVKj/sNcQTyhpLvZM2e04fAwuH3+3xFWmbWlIw1HcR+mIDLDPMT9FbDieWVIy5sqwqzzJ4TCrj2JnBXV+FnG+VFUoKyaKY6ioeJgsiIEFIaaYUtqi6djUkikqlja/aBCLK6yhX704VlvXlmF+MaRcCVMDIWWK6kbdJkfJiUlgZeaVKFm/tKkZdJkfIiUlhkW6zFm1qeat/tKr1nykeQ4y2huFSiV0UklgNgoShFKFIAhGEQElAAhKFG+5a3U/ionbSYBkZ7oRaRamR7WbAb+ilSoCAR3FZ9xcF7pP/g6LR2a/GwjmwT4t/wkzlb0Pgq0y1jgre3euv44nnHsudJVyzqFpDhqDISJ7NON8Tut6y18iAezIkA5kLn9kU4dD6Yd/SPDJObtrGe1qPoup2Dw3QQBKXdG6G9ofsu1pF8Ooxi1lgA5c57guttNkUWMIbTYJzyYNevipbS1pkAwMloPwtEqG7Cc2zGvtpC1tH1D9kGB1ccmj1XjNapJJOpJJ8Tmur+IW8barxQpHsMOJ5GhfoB5D3PcuMc9dbw4fHC32zg+Zk5zpdIROae3RQFyPEW1TRhcSYhNcxR8RHiK/JMrxYyoxU6gzV1zlVqtWTNH0aML9kCUpFBZDUVyiE5tCE7AkUOGhx6pwqHqgQgFJBIKxT21yogpaA1RbCkHjuCH7YVYwSFVexHKXsjivQ8XncnC7CgwoVIaJKOcg4ItiuETcBY9S6J0yCa2sQrKTI4I1X3fRQvJPNQUq86qw1Q22WSSKdVRYVeqU5Vd9FQSV3NhWNnXXCqNdymHDq05OHoont9kyEAdJcWcHLTUHqDm0+YTrWWnMZFN2DUDqLsbs2ENAJ+yZOGPGSPArRZb4hBz6FIenRphUkPpWWLPUdf1oVqWGKloT4H/AAsi0qGm8NOhPNdPStHkSxpIHOPYdVVjY2no29lbecezBce5M342vUp2zRiLHVHRAOeFo7UnzHqtHdm1Apl5HaJhcx8RsYuGB4hvCDmZ6gk4p6GRp4J3jQU8iQry8rjjZxhCBCVR2aAcuzro4bGOam4VOGymvEIcPsjkREJqkSwqOJNkUpOTnNUL3qknxWy0VfRDUCYnEoLIzUh1VkFRkKd1QOpsP+0A+WShKQPIygi5NlADgrFBVgrFuckAWgFVqjXxVppUFZuagCCVn162I93JWrt8NjrkqKAEihKIcpAcwqzQqciq7YKfCALsoPpqNj5CmY6QgCA0uqquZhJB5LQcFXvGaHyP4IA09z3sF3TFX/5vPDcToMWTSe4Ojylev7U+HLQDUpS3DHEpa4R99hHIGZC8LouX0b8PdpG+taVy15NamwWtwx2bXGmBhd3FzSD5lLyL0Cm4PkjmL3cNgoue1xc4DEBotDdt/DtwAHZvkDpoHA+nsuwv9n4WktGTgQQM+GTy72zosmi802tY4ZEnOMtFmdrTOnBqcbQ+0YGtJ0BkmeUa/RUvi3s5tTZ1K5aBipOY2R/p1Bhg9e1gTt4KuC0qkc2FojUl2XrB90d42F+wK2IxgosHCdGJmB7IxZ6/mmYZ8ZKjL5UbSs8UdUlNa9Vmv9UeIuks/s5zw+i4yog50qrjSD09ZrQn4qJ5RxKA1E3iK3yor8ZYe5U6ieaijclZZ8hkIcRqCJQSBxDaO7EHkck8uUYaQXgcnT5GVE4OSRxKXIYlXMoYigCziT2vVHiprnkoA0/3gBr7JG8D+5ZSIKgCa8fLvDJQIlJACRAQRCkA4E5lXqnNCJpz3FAEjctFK2pBVJri0wVNUdoUAXCmVGy0jz8wo6NaVMEAUqbl6R8G97BaXhpVXRRuRw3d1QTw3e5b/UOi85q08LiPMKe3qlpBaYIIII1BGYIQ0Qz6z2nQqDA63wuxHDUBHZLNcU8oP1Va7tAwwQCNQfFV9wd7ztG2ZUc3CcGF0aGo3J8fWOhC0WbJYcZpudL88LjMOHQnNZHt6/1egw5OEv0zkN7qQNvhktxObJaJIl7cwBqRPsrVxYs/dFzk5xqYqRJ+c6ZkQOk+Ss1rJ1aqxoxQ04iWxIc0/LB8fKFrbDo1TRgEOaary17hmaeYzaOchUgt2a/KkuKSPlp40KcHSFc2rbYK1Zn3KtRvdk8hZrTBW0ykocnFyY7NAPVk6IasklNQB5eiSYnYtqgoFBIqSAJIJIAZb5vz+0yfMa/RFzUHjDUb3Ocz3y+qNRyS1sat7IaxgSqbnyprl8wFAoJEkgkgBJJJIASSKSAEiEEVIEjCpBChapWv6hADqlKR38vyUAdkR5qcAjNpnu/JMrZ9oc8j4oAiY+Cr1OpIWerDHQgCe5bIB8lHTKdSqzITIhAHrHwL3l4V0+1eexXGNgOnFYJjzZP9oXuD6pcWlkFrXw7qIyXyRsnaDqFWnVpmH03NqNPe0yF9P7J2lQ4TboPMXLRVAzyLhJbA6GRn0Ssrqn9fYuet/RDvxt99jbvq0mAnKHaAOJzk+A0Wlu5SLLSkHuLqjqYqOJ+84YiO4SdE7eHZzLy2dQcQ3is7JI0cIIPrCdel1Oi5tMsa7hltMuEgVYhsjmJj0VVV3ZeUlxPmHeCsDdXDowg1ajsPSXErIxB2ifts1HVX8QHiFzxU/nxHEBHeFTtJxYeeeXPL/wATl0CLbDyTXCFv7X3Wdb0rZ/bc+4p4xS4RxA4ogETOWE8tVYs/h3d3FNj6LGuLmueWF2B7MLywtcHx2pByHRFqrL8WcxqPcJ4Mp15ZVLeoadZjmPaYLXCCEwBXiLkIpJFBXKASSSQA/btHBVeOjmv9cvwVavQE+6197x/Gd/J/2WbU0b/K36Kk/wAmXh+KM+tThRqxdclXVCwEkUEAJFJBABSSCSAEkkkgB4KlaoQntUgTBvRNqiAe/X80WlG5+VAFRqcXIJN1QBatmZSjU6osOSaUASUivd/ghtzj2lS0e0PFF2MAxPDqEmIOsODv7l4LSXf/AAeu3s2hDHEB9GoHRzAgj3AS8jSi2/opPo+ijQYWtJEgfKPJU692XFhZTxDE6mQ7It+Ug+xTbysWUaRaYMsHsVpkad+Z9Er8nS1pf2UWz5d+Idhw9pXbIj+M9w7sXbH/ACWBb3b2Vm1uy54cXOxguxEiDiP2pkrp/iY8na13Of8AEH/BoXLO0T4vQ1bRu7T33uK9ClRqGOEXYajHOa5zTENcNIEZQtzYnxSdbUbekGPHCxYnl7Xue4uxY8wDzeIJ0jouDdoExyl7VF+TOu3+36G0iyKQaWGeI6OI6RGHLIN5xnmFywKrSpwrwRSQ6UJQKCYLDKUpqBQTR//Z"/>
          <p:cNvSpPr>
            <a:spLocks noChangeAspect="1" noChangeArrowheads="1"/>
          </p:cNvSpPr>
          <p:nvPr/>
        </p:nvSpPr>
        <p:spPr bwMode="auto">
          <a:xfrm>
            <a:off x="76200" y="-866775"/>
            <a:ext cx="2562225" cy="1781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200" name="Picture 8" descr="http://img.etoday.co.kr/pto_db/2011/11/20111111_000000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60848"/>
            <a:ext cx="3096344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개인 차원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11560" y="1124744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C00000"/>
                </a:solidFill>
              </a:rPr>
              <a:t>3) </a:t>
            </a:r>
            <a:r>
              <a:rPr lang="ko-KR" altLang="en-US" sz="2000" b="1" dirty="0">
                <a:solidFill>
                  <a:srgbClr val="C00000"/>
                </a:solidFill>
              </a:rPr>
              <a:t>권위보다 배려와 참여 중시</a:t>
            </a:r>
            <a:endParaRPr lang="ko-KR" altLang="en-US" sz="1200" b="1" dirty="0">
              <a:solidFill>
                <a:srgbClr val="C00000"/>
              </a:solidFill>
            </a:endParaRPr>
          </a:p>
        </p:txBody>
      </p:sp>
      <p:pic>
        <p:nvPicPr>
          <p:cNvPr id="45058" name="Picture 2" descr="http://t2.gstatic.com/images?q=tbn:ANd9GcTRp79GpTSCr0ez4RbF7byEx39rYOOSp7zfo5gAqOL4CRJpcFlfdzdAL9R_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2808313" cy="2952328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1023443" y="5157192"/>
            <a:ext cx="2180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/>
              <a:t> </a:t>
            </a:r>
            <a:r>
              <a:rPr lang="ko-KR" altLang="en-US" b="1" dirty="0" err="1"/>
              <a:t>펩시</a:t>
            </a:r>
            <a:r>
              <a:rPr lang="en-US" altLang="ko-KR" b="1" dirty="0"/>
              <a:t>’ </a:t>
            </a:r>
            <a:r>
              <a:rPr lang="ko-KR" altLang="en-US" b="1" dirty="0" err="1"/>
              <a:t>인드라</a:t>
            </a:r>
            <a:r>
              <a:rPr lang="ko-KR" altLang="en-US" b="1" dirty="0"/>
              <a:t> 누이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11560" y="5589240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높은 열정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결단력 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</a:p>
          <a:p>
            <a:pPr algn="ctr"/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창의력과 조화의 리더십</a:t>
            </a:r>
          </a:p>
        </p:txBody>
      </p:sp>
      <p:pic>
        <p:nvPicPr>
          <p:cNvPr id="45060" name="Picture 4" descr="http://img.etoday.co.kr/pto_db/2011/10/20111031_0000000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060848"/>
            <a:ext cx="2736304" cy="2952328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5076056" y="5229200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/>
              <a:t>웰포인트</a:t>
            </a:r>
            <a:r>
              <a:rPr lang="en-US" altLang="ko-KR" b="1" dirty="0"/>
              <a:t>’ </a:t>
            </a:r>
            <a:r>
              <a:rPr lang="ko-KR" altLang="en-US" b="1" dirty="0" err="1"/>
              <a:t>안젤라</a:t>
            </a:r>
            <a:r>
              <a:rPr lang="ko-KR" altLang="en-US" b="1" dirty="0"/>
              <a:t> </a:t>
            </a:r>
            <a:r>
              <a:rPr lang="ko-KR" altLang="en-US" b="1" dirty="0" err="1"/>
              <a:t>브랠리</a:t>
            </a:r>
            <a:r>
              <a:rPr lang="ko-KR" altLang="en-US" b="1" dirty="0"/>
              <a:t> 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360470" y="5733256"/>
            <a:ext cx="4663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‘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무드 엘리베이터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(Mood Elevator)’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고안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직무 차원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36504" y="1772816"/>
            <a:ext cx="3851920" cy="4680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sz="2000" dirty="0"/>
              <a:t>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ctr">
              <a:buNone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글로벌 제조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514350" indent="-514350" algn="ctr">
              <a:buNone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기업전략 서비스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514350" indent="-514350" algn="ctr">
              <a:buNone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문서 시스템 및 솔루션 그룹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514350" indent="-514350" algn="ctr">
              <a:buNone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비즈니스 그룹 오퍼레이션 등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ctr">
              <a:buNone/>
            </a:pP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ctr">
              <a:buNone/>
            </a:pPr>
            <a:r>
              <a:rPr lang="en-US" altLang="ko-KR" sz="2000" b="1" dirty="0">
                <a:solidFill>
                  <a:srgbClr val="FF0000"/>
                </a:solidFill>
              </a:rPr>
              <a:t>:</a:t>
            </a:r>
          </a:p>
          <a:p>
            <a:pPr marL="514350" indent="-514350" algn="ctr">
              <a:buNone/>
            </a:pP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ctr">
              <a:buNone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주요 사업부의 보직 순환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None/>
            </a:pPr>
            <a:endParaRPr lang="en-US" altLang="ko-KR" sz="2000" dirty="0"/>
          </a:p>
        </p:txBody>
      </p:sp>
      <p:sp>
        <p:nvSpPr>
          <p:cNvPr id="5" name="직사각형 4"/>
          <p:cNvSpPr/>
          <p:nvPr/>
        </p:nvSpPr>
        <p:spPr>
          <a:xfrm>
            <a:off x="611560" y="1124744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C00000"/>
                </a:solidFill>
              </a:rPr>
              <a:t>1) </a:t>
            </a:r>
            <a:r>
              <a:rPr lang="ko-KR" altLang="en-US" sz="2000" b="1" dirty="0">
                <a:solidFill>
                  <a:srgbClr val="C00000"/>
                </a:solidFill>
              </a:rPr>
              <a:t> 다양한 핵심 업무 경험 </a:t>
            </a:r>
            <a:endParaRPr lang="ko-KR" altLang="en-US" sz="12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img.etoday.co.kr/pto_db/2011/11/20111118_0000000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3024336" cy="3024336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971600" y="5301208"/>
            <a:ext cx="2560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ko-KR" altLang="en-US" b="1" dirty="0"/>
              <a:t>제록스</a:t>
            </a:r>
            <a:r>
              <a:rPr lang="en-US" altLang="ko-KR" b="1" dirty="0"/>
              <a:t>’ </a:t>
            </a:r>
            <a:r>
              <a:rPr lang="ko-KR" altLang="en-US" b="1" dirty="0" err="1"/>
              <a:t>우르술라</a:t>
            </a:r>
            <a:r>
              <a:rPr lang="ko-KR" altLang="en-US" b="1" dirty="0"/>
              <a:t> </a:t>
            </a:r>
            <a:r>
              <a:rPr lang="ko-KR" altLang="en-US" b="1" dirty="0" err="1"/>
              <a:t>번스</a:t>
            </a:r>
            <a:r>
              <a:rPr lang="ko-KR" altLang="en-US" b="1" dirty="0"/>
              <a:t> </a:t>
            </a:r>
            <a:endParaRPr lang="en-US" altLang="ko-KR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직무 차원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611560" y="1124744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C00000"/>
                </a:solidFill>
              </a:rPr>
              <a:t>1) </a:t>
            </a:r>
            <a:r>
              <a:rPr lang="ko-KR" altLang="en-US" sz="2000" b="1" dirty="0">
                <a:solidFill>
                  <a:srgbClr val="C00000"/>
                </a:solidFill>
              </a:rPr>
              <a:t> 다양한 핵심 업무 경험 </a:t>
            </a:r>
            <a:endParaRPr lang="ko-KR" altLang="en-US" sz="12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t2.gstatic.com/images?q=tbn:ANd9GcTRp79GpTSCr0ez4RbF7byEx39rYOOSp7zfo5gAqOL4CRJpcFlfdzdAL9R_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07540"/>
            <a:ext cx="2808313" cy="2952328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1023443" y="5075892"/>
            <a:ext cx="2180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/>
              <a:t> </a:t>
            </a:r>
            <a:r>
              <a:rPr lang="ko-KR" altLang="en-US" b="1" dirty="0" err="1"/>
              <a:t>펩시</a:t>
            </a:r>
            <a:r>
              <a:rPr lang="en-US" altLang="ko-KR" b="1" dirty="0"/>
              <a:t>’ </a:t>
            </a:r>
            <a:r>
              <a:rPr lang="ko-KR" altLang="en-US" b="1" dirty="0" err="1"/>
              <a:t>인드라</a:t>
            </a:r>
            <a:r>
              <a:rPr lang="ko-KR" altLang="en-US" b="1" dirty="0"/>
              <a:t> 누이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923928" y="2006838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사업부장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COO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또는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CFO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경험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전략 기획 부사장과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CFO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역임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글로벌 </a:t>
            </a:r>
            <a:r>
              <a:rPr lang="ko-KR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리스트럭처링과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포트폴리오 재현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M&amp;A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주도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탄산음료 전문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-&gt;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건강음료 제조사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/>
          <p:cNvCxnSpPr/>
          <p:nvPr/>
        </p:nvCxnSpPr>
        <p:spPr>
          <a:xfrm>
            <a:off x="4499992" y="1412776"/>
            <a:ext cx="0" cy="4176464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직무 차원 </a:t>
            </a:r>
          </a:p>
        </p:txBody>
      </p:sp>
      <p:pic>
        <p:nvPicPr>
          <p:cNvPr id="4" name="Picture 3" descr="cylinder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1187624" y="3879999"/>
            <a:ext cx="2778125" cy="1714500"/>
          </a:xfrm>
          <a:prstGeom prst="rect">
            <a:avLst/>
          </a:prstGeom>
          <a:noFill/>
        </p:spPr>
      </p:pic>
      <p:pic>
        <p:nvPicPr>
          <p:cNvPr id="5" name="Picture 4" descr="cylinder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4911899" y="3879999"/>
            <a:ext cx="2778125" cy="1714500"/>
          </a:xfrm>
          <a:prstGeom prst="rect">
            <a:avLst/>
          </a:prstGeom>
          <a:noFill/>
        </p:spPr>
      </p:pic>
      <p:sp>
        <p:nvSpPr>
          <p:cNvPr id="6" name="Freeform 5"/>
          <p:cNvSpPr>
            <a:spLocks/>
          </p:cNvSpPr>
          <p:nvPr/>
        </p:nvSpPr>
        <p:spPr bwMode="gray">
          <a:xfrm>
            <a:off x="1782936" y="1844824"/>
            <a:ext cx="1066800" cy="2330450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solidFill>
            <a:srgbClr val="08080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gray">
          <a:xfrm>
            <a:off x="2281411" y="2730649"/>
            <a:ext cx="660400" cy="1444625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solidFill>
            <a:srgbClr val="08080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gray">
          <a:xfrm>
            <a:off x="5939011" y="1989287"/>
            <a:ext cx="777875" cy="2185987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rgbClr val="1C1C1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gray">
          <a:xfrm>
            <a:off x="5302424" y="2935437"/>
            <a:ext cx="444500" cy="1244600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rgbClr val="1C1C1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gray">
          <a:xfrm>
            <a:off x="5604049" y="2935437"/>
            <a:ext cx="442912" cy="1244600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rgbClr val="1C1C1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gray">
          <a:xfrm>
            <a:off x="6539086" y="2935437"/>
            <a:ext cx="442913" cy="1244600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rgbClr val="1C1C1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gray">
          <a:xfrm>
            <a:off x="6832774" y="2935437"/>
            <a:ext cx="442912" cy="1244600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rgbClr val="1C1C1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gray">
          <a:xfrm>
            <a:off x="2476674" y="2730649"/>
            <a:ext cx="661987" cy="1444625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solidFill>
            <a:srgbClr val="08080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black">
          <a:xfrm>
            <a:off x="1189211" y="4593322"/>
            <a:ext cx="269875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ko-KR" altLang="en-US" sz="2000" b="1" dirty="0">
                <a:solidFill>
                  <a:srgbClr val="C00000"/>
                </a:solidFill>
              </a:rPr>
              <a:t>비서</a:t>
            </a:r>
            <a:r>
              <a:rPr lang="en-US" altLang="ko-KR" sz="2000" b="1" dirty="0">
                <a:solidFill>
                  <a:srgbClr val="C00000"/>
                </a:solidFill>
              </a:rPr>
              <a:t>, </a:t>
            </a:r>
            <a:r>
              <a:rPr lang="ko-KR" altLang="en-US" sz="2000" b="1" dirty="0">
                <a:solidFill>
                  <a:srgbClr val="C00000"/>
                </a:solidFill>
              </a:rPr>
              <a:t>홍보</a:t>
            </a:r>
            <a:r>
              <a:rPr lang="en-US" altLang="ko-KR" sz="2000" b="1" dirty="0">
                <a:solidFill>
                  <a:srgbClr val="C00000"/>
                </a:solidFill>
              </a:rPr>
              <a:t>, </a:t>
            </a:r>
            <a:r>
              <a:rPr lang="ko-KR" altLang="en-US" sz="2000" b="1" dirty="0">
                <a:solidFill>
                  <a:srgbClr val="C00000"/>
                </a:solidFill>
              </a:rPr>
              <a:t>인사 부문 집중</a:t>
            </a:r>
            <a:endParaRPr lang="en-US" altLang="ko-KR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black">
          <a:xfrm>
            <a:off x="4967461" y="4593322"/>
            <a:ext cx="27019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ko-KR" altLang="en-US" sz="2000" b="1" dirty="0">
                <a:solidFill>
                  <a:srgbClr val="C00000"/>
                </a:solidFill>
              </a:rPr>
              <a:t>운영</a:t>
            </a:r>
            <a:r>
              <a:rPr lang="en-US" altLang="ko-KR" sz="2000" b="1" dirty="0">
                <a:solidFill>
                  <a:srgbClr val="C00000"/>
                </a:solidFill>
              </a:rPr>
              <a:t>, </a:t>
            </a:r>
            <a:r>
              <a:rPr lang="ko-KR" altLang="en-US" sz="2000" b="1" dirty="0">
                <a:solidFill>
                  <a:srgbClr val="C00000"/>
                </a:solidFill>
              </a:rPr>
              <a:t>재무</a:t>
            </a:r>
            <a:r>
              <a:rPr lang="en-US" altLang="ko-KR" sz="2000" b="1" dirty="0">
                <a:solidFill>
                  <a:srgbClr val="C00000"/>
                </a:solidFill>
              </a:rPr>
              <a:t>, </a:t>
            </a:r>
            <a:r>
              <a:rPr lang="ko-KR" altLang="en-US" sz="2000" b="1" dirty="0">
                <a:solidFill>
                  <a:srgbClr val="C00000"/>
                </a:solidFill>
              </a:rPr>
              <a:t>회계 부문 집중</a:t>
            </a:r>
            <a:endParaRPr lang="en-US" altLang="ko-KR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275856" y="5909210"/>
            <a:ext cx="2595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ko-KR" altLang="en-US" sz="2000" b="1" dirty="0"/>
              <a:t>보이지 않는 </a:t>
            </a:r>
            <a:r>
              <a:rPr lang="ko-KR" altLang="en-US" sz="2000" b="1" dirty="0" err="1"/>
              <a:t>유리벽</a:t>
            </a:r>
            <a:r>
              <a:rPr lang="ko-KR" altLang="en-US" sz="2000" b="1" dirty="0"/>
              <a:t> </a:t>
            </a:r>
            <a:endParaRPr lang="en-US" altLang="ko-KR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67944" y="3081154"/>
            <a:ext cx="864096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FF0000"/>
                </a:solidFill>
              </a:rPr>
              <a:t>VS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11560" y="1124744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C00000"/>
                </a:solidFill>
              </a:rPr>
              <a:t>2) </a:t>
            </a:r>
            <a:r>
              <a:rPr lang="ko-KR" altLang="en-US" sz="2000" b="1" dirty="0">
                <a:solidFill>
                  <a:srgbClr val="C00000"/>
                </a:solidFill>
              </a:rPr>
              <a:t> 보이지 않는 벽 허물기</a:t>
            </a:r>
            <a:endParaRPr lang="ko-KR" altLang="en-U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회사 차원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611560" y="1124744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C00000"/>
                </a:solidFill>
              </a:rPr>
              <a:t>1) 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ko-KR" altLang="en-US" sz="2000" b="1" dirty="0" err="1">
                <a:solidFill>
                  <a:srgbClr val="C00000"/>
                </a:solidFill>
              </a:rPr>
              <a:t>性다양성을</a:t>
            </a:r>
            <a:r>
              <a:rPr lang="ko-KR" altLang="en-US" sz="2000" b="1" dirty="0">
                <a:solidFill>
                  <a:srgbClr val="C00000"/>
                </a:solidFill>
              </a:rPr>
              <a:t> 존중</a:t>
            </a:r>
            <a:endParaRPr lang="ko-KR" altLang="en-US" sz="1200" b="1" dirty="0">
              <a:solidFill>
                <a:srgbClr val="C0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267744" y="14847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None/>
            </a:pP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남성에 편향된 승계 시스템 보완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성과주의의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CEO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선임에 일조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11560" y="3573016"/>
            <a:ext cx="4847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n-US" altLang="ko-KR" b="1" u="sng" dirty="0">
                <a:solidFill>
                  <a:srgbClr val="C00000"/>
                </a:solidFill>
              </a:rPr>
              <a:t>HP, IBM, </a:t>
            </a:r>
            <a:r>
              <a:rPr lang="ko-KR" altLang="en-US" b="1" u="sng" dirty="0" err="1">
                <a:solidFill>
                  <a:srgbClr val="C00000"/>
                </a:solidFill>
              </a:rPr>
              <a:t>웰포인트</a:t>
            </a:r>
            <a:r>
              <a:rPr lang="en-US" altLang="ko-KR" b="1" u="sng" dirty="0">
                <a:solidFill>
                  <a:srgbClr val="C00000"/>
                </a:solidFill>
              </a:rPr>
              <a:t>, </a:t>
            </a:r>
            <a:r>
              <a:rPr lang="ko-KR" altLang="en-US" b="1" u="sng" dirty="0" err="1">
                <a:solidFill>
                  <a:srgbClr val="C00000"/>
                </a:solidFill>
              </a:rPr>
              <a:t>크래프트푸드</a:t>
            </a:r>
            <a:r>
              <a:rPr lang="en-US" altLang="ko-KR" b="1" u="sng" dirty="0">
                <a:solidFill>
                  <a:srgbClr val="C00000"/>
                </a:solidFill>
              </a:rPr>
              <a:t>, </a:t>
            </a:r>
            <a:r>
              <a:rPr lang="ko-KR" altLang="en-US" b="1" u="sng" dirty="0" err="1">
                <a:solidFill>
                  <a:srgbClr val="C00000"/>
                </a:solidFill>
              </a:rPr>
              <a:t>듀폰</a:t>
            </a:r>
            <a:r>
              <a:rPr lang="ko-KR" altLang="en-US" b="1" u="sng" dirty="0">
                <a:solidFill>
                  <a:srgbClr val="C00000"/>
                </a:solidFill>
              </a:rPr>
              <a:t> </a:t>
            </a:r>
            <a:endParaRPr lang="en-US" altLang="ko-KR" b="1" u="sng" dirty="0">
              <a:solidFill>
                <a:srgbClr val="C0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051720" y="4315432"/>
            <a:ext cx="518457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여성 임원을 위한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대 우수 기업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선정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ctr">
              <a:lnSpc>
                <a:spcPct val="150000"/>
              </a:lnSpc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500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대 기업 평균 여성 임원 비율인</a:t>
            </a:r>
            <a:r>
              <a:rPr lang="en-US" altLang="ko-KR" sz="2400" b="1" dirty="0"/>
              <a:t>14.4%</a:t>
            </a:r>
            <a:endParaRPr lang="en-US" altLang="ko-KR" sz="2000" b="1" dirty="0"/>
          </a:p>
          <a:p>
            <a:pPr marL="514350" indent="-514350" algn="ctr">
              <a:lnSpc>
                <a:spcPct val="150000"/>
              </a:lnSpc>
            </a:pPr>
            <a:r>
              <a:rPr lang="ko-KR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를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크게 상회한 </a:t>
            </a:r>
            <a:r>
              <a:rPr lang="en-US" altLang="ko-KR" sz="2400" b="1" dirty="0"/>
              <a:t>18~36%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차지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회사 차원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11560" y="1124744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C00000"/>
                </a:solidFill>
              </a:rPr>
              <a:t>2) </a:t>
            </a:r>
            <a:r>
              <a:rPr lang="ko-KR" altLang="en-US" sz="2000" b="1" dirty="0">
                <a:solidFill>
                  <a:srgbClr val="C00000"/>
                </a:solidFill>
              </a:rPr>
              <a:t> 여성 경영진 양성 지원 </a:t>
            </a:r>
            <a:endParaRPr lang="ko-KR" altLang="en-US" sz="1200" b="1" dirty="0">
              <a:solidFill>
                <a:srgbClr val="C0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2020778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여성 인력 역량 개발 및 </a:t>
            </a:r>
            <a:r>
              <a:rPr lang="ko-KR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멘토링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프로그램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r>
              <a:rPr lang="ko-KR" altLang="en-US" sz="2000" b="1" dirty="0" err="1">
                <a:solidFill>
                  <a:srgbClr val="FF0000"/>
                </a:solidFill>
              </a:rPr>
              <a:t>듀폰</a:t>
            </a:r>
            <a:r>
              <a:rPr lang="en-US" altLang="ko-KR" sz="2000" b="1" dirty="0">
                <a:solidFill>
                  <a:srgbClr val="0070C0"/>
                </a:solidFill>
              </a:rPr>
              <a:t> </a:t>
            </a:r>
            <a:r>
              <a:rPr lang="en-US" altLang="ko-KR" sz="2000" b="1" dirty="0"/>
              <a:t>“ Women Unlimited ”</a:t>
            </a:r>
          </a:p>
          <a:p>
            <a:pPr algn="ctr">
              <a:buNone/>
            </a:pPr>
            <a:r>
              <a:rPr lang="ko-KR" altLang="en-US" sz="2000" b="1" dirty="0"/>
              <a:t>고위 임원들의 여성 인재 육성에 적극 참여</a:t>
            </a:r>
            <a:endParaRPr lang="en-US" altLang="ko-KR" sz="2000" b="1" dirty="0"/>
          </a:p>
        </p:txBody>
      </p:sp>
      <p:sp>
        <p:nvSpPr>
          <p:cNvPr id="8" name="직사각형 7"/>
          <p:cNvSpPr/>
          <p:nvPr/>
        </p:nvSpPr>
        <p:spPr>
          <a:xfrm>
            <a:off x="1979712" y="3748970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000" b="1" dirty="0">
                <a:solidFill>
                  <a:srgbClr val="FF0000"/>
                </a:solidFill>
              </a:rPr>
              <a:t>IBM </a:t>
            </a:r>
            <a:r>
              <a:rPr lang="en-US" altLang="ko-KR" sz="2000" b="1" dirty="0"/>
              <a:t>“ Technical Women Pipeline program”</a:t>
            </a:r>
          </a:p>
          <a:p>
            <a:pPr algn="ctr"/>
            <a:r>
              <a:rPr lang="ko-KR" altLang="en-US" sz="2000" b="1" dirty="0" err="1"/>
              <a:t>코칭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및 </a:t>
            </a:r>
            <a:r>
              <a:rPr lang="ko-KR" altLang="en-US" sz="2000" b="1" dirty="0" err="1"/>
              <a:t>스폰서십</a:t>
            </a:r>
            <a:r>
              <a:rPr lang="ko-KR" altLang="en-US" sz="2000" b="1" dirty="0"/>
              <a:t> 제공 </a:t>
            </a:r>
            <a:endParaRPr lang="en-US" altLang="ko-KR" sz="2000" b="1" dirty="0"/>
          </a:p>
        </p:txBody>
      </p:sp>
      <p:sp>
        <p:nvSpPr>
          <p:cNvPr id="9" name="직사각형 8"/>
          <p:cNvSpPr/>
          <p:nvPr/>
        </p:nvSpPr>
        <p:spPr>
          <a:xfrm>
            <a:off x="2267744" y="4829090"/>
            <a:ext cx="5157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2000" b="1" dirty="0" err="1">
                <a:solidFill>
                  <a:srgbClr val="FF0000"/>
                </a:solidFill>
              </a:rPr>
              <a:t>크래프트푸드</a:t>
            </a:r>
            <a:r>
              <a:rPr lang="ko-KR" altLang="en-US" sz="2000" b="1" dirty="0">
                <a:solidFill>
                  <a:srgbClr val="0070C0"/>
                </a:solidFill>
              </a:rPr>
              <a:t> </a:t>
            </a:r>
            <a:r>
              <a:rPr lang="en-US" altLang="ko-KR" sz="2000" b="1" dirty="0"/>
              <a:t>“ </a:t>
            </a:r>
            <a:r>
              <a:rPr lang="ko-KR" altLang="en-US" sz="2000" b="1" dirty="0"/>
              <a:t>여성의 평가 시스템 개편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 </a:t>
            </a:r>
            <a:endParaRPr lang="en-US" altLang="ko-KR" sz="2000" b="1" dirty="0"/>
          </a:p>
        </p:txBody>
      </p:sp>
      <p:sp>
        <p:nvSpPr>
          <p:cNvPr id="10" name="직사각형 9"/>
          <p:cNvSpPr/>
          <p:nvPr/>
        </p:nvSpPr>
        <p:spPr>
          <a:xfrm>
            <a:off x="1547664" y="5189130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o-KR" altLang="en-US" sz="2000" b="1" dirty="0"/>
              <a:t>일과 생활의 균형 중시 </a:t>
            </a:r>
            <a:r>
              <a:rPr lang="en-US" altLang="ko-KR" sz="2000" b="1" dirty="0"/>
              <a:t>-&gt;</a:t>
            </a:r>
            <a:r>
              <a:rPr lang="ko-KR" altLang="en-US" sz="2000" b="1" dirty="0"/>
              <a:t>여성 관리자 경력 단절 방지</a:t>
            </a:r>
            <a:endParaRPr lang="en-US" altLang="ko-KR" sz="20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683568" y="2420888"/>
            <a:ext cx="777686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시사점 </a:t>
            </a:r>
            <a:endParaRPr lang="en-US" altLang="ko-K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여성 </a:t>
            </a:r>
            <a:r>
              <a:rPr lang="en-US" altLang="ko-KR" dirty="0"/>
              <a:t>CEO</a:t>
            </a:r>
            <a:r>
              <a:rPr lang="ko-KR" altLang="en-US" dirty="0"/>
              <a:t>양성 위한 시사점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2132856"/>
            <a:ext cx="8363272" cy="40324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절대적으로 부족한 여성 임원 후보군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r>
              <a:rPr lang="ko-KR" altLang="en-US" sz="2000" b="1" dirty="0"/>
              <a:t>여성 임원 후보군 목표치 설정 </a:t>
            </a:r>
            <a:endParaRPr lang="en-US" altLang="ko-KR" sz="2000" b="1" dirty="0"/>
          </a:p>
          <a:p>
            <a:pPr algn="ctr">
              <a:buNone/>
            </a:pPr>
            <a:r>
              <a:rPr lang="ko-KR" altLang="en-US" sz="2000" b="1" dirty="0"/>
              <a:t>性 다양성 지수 관리</a:t>
            </a:r>
            <a:r>
              <a:rPr lang="en-US" altLang="ko-KR" sz="2000" b="1" dirty="0"/>
              <a:t>-&gt; </a:t>
            </a:r>
            <a:r>
              <a:rPr lang="ko-KR" altLang="en-US" sz="2000" b="1" dirty="0"/>
              <a:t>양적 증대 위해 노력</a:t>
            </a:r>
            <a:r>
              <a:rPr lang="en-US" altLang="ko-KR" sz="2000" b="1" dirty="0"/>
              <a:t>!</a:t>
            </a:r>
          </a:p>
          <a:p>
            <a:pPr algn="ctr">
              <a:buNone/>
            </a:pP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r>
              <a:rPr lang="en-US" altLang="ko-KR" sz="2000" b="1" dirty="0">
                <a:solidFill>
                  <a:srgbClr val="FF0000"/>
                </a:solidFill>
              </a:rPr>
              <a:t>Ernst &amp; Young</a:t>
            </a:r>
            <a:r>
              <a:rPr lang="ko-KR" altLang="en-US" sz="2000" b="1" dirty="0"/>
              <a:t>의 여성 리더십 개발 프로그램</a:t>
            </a:r>
            <a:endParaRPr lang="en-US" altLang="ko-KR" sz="2000" b="1" dirty="0"/>
          </a:p>
          <a:p>
            <a:pPr algn="ctr">
              <a:buNone/>
            </a:pPr>
            <a:r>
              <a:rPr lang="ko-KR" altLang="en-US" sz="2000" b="1" dirty="0"/>
              <a:t>현재 임원진의 </a:t>
            </a:r>
            <a:r>
              <a:rPr lang="en-US" altLang="ko-KR" sz="2000" b="1" dirty="0"/>
              <a:t>21%, </a:t>
            </a:r>
            <a:r>
              <a:rPr lang="ko-KR" altLang="en-US" sz="2000" b="1" dirty="0"/>
              <a:t>컨설턴트 </a:t>
            </a:r>
            <a:r>
              <a:rPr lang="en-US" altLang="ko-KR" sz="2000" b="1" dirty="0"/>
              <a:t>41%</a:t>
            </a:r>
            <a:r>
              <a:rPr lang="ko-KR" altLang="en-US" sz="2000" b="1" dirty="0"/>
              <a:t>가 여성</a:t>
            </a:r>
            <a:endParaRPr lang="en-US" altLang="ko-KR" sz="2000" b="1" dirty="0"/>
          </a:p>
          <a:p>
            <a:pPr algn="ctr">
              <a:buNone/>
            </a:pPr>
            <a:r>
              <a:rPr lang="ko-KR" altLang="en-US" sz="2000" b="1" dirty="0"/>
              <a:t>여성 리더십 개발 위한 다양한 프로그램 시행</a:t>
            </a:r>
            <a:r>
              <a:rPr lang="en-US" altLang="ko-KR" sz="2000" b="1" dirty="0"/>
              <a:t> </a:t>
            </a:r>
            <a:endParaRPr lang="ko-KR" altLang="en-US" sz="2000" b="1" dirty="0"/>
          </a:p>
        </p:txBody>
      </p:sp>
      <p:sp>
        <p:nvSpPr>
          <p:cNvPr id="5" name="직사각형 4"/>
          <p:cNvSpPr/>
          <p:nvPr/>
        </p:nvSpPr>
        <p:spPr>
          <a:xfrm>
            <a:off x="611560" y="1124744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C00000"/>
                </a:solidFill>
              </a:rPr>
              <a:t>1) </a:t>
            </a:r>
            <a:r>
              <a:rPr lang="ko-KR" altLang="en-US" sz="2000" b="1" dirty="0">
                <a:solidFill>
                  <a:srgbClr val="C00000"/>
                </a:solidFill>
              </a:rPr>
              <a:t> 여성 임원 풀</a:t>
            </a:r>
            <a:r>
              <a:rPr lang="en-US" altLang="ko-KR" sz="2000" b="1" dirty="0">
                <a:solidFill>
                  <a:srgbClr val="C00000"/>
                </a:solidFill>
              </a:rPr>
              <a:t>(Pool) </a:t>
            </a:r>
            <a:r>
              <a:rPr lang="ko-KR" altLang="en-US" sz="2000" b="1" dirty="0">
                <a:solidFill>
                  <a:srgbClr val="C00000"/>
                </a:solidFill>
              </a:rPr>
              <a:t>형성 </a:t>
            </a:r>
            <a:endParaRPr lang="ko-KR" altLang="en-U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여성 </a:t>
            </a:r>
            <a:r>
              <a:rPr lang="en-US" altLang="ko-KR" dirty="0"/>
              <a:t>CEO</a:t>
            </a:r>
            <a:r>
              <a:rPr lang="ko-KR" altLang="en-US" dirty="0"/>
              <a:t>양성 위한 시사점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6856" y="2143397"/>
            <a:ext cx="8229600" cy="8535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ko-KR" sz="2000" b="1" dirty="0">
                <a:solidFill>
                  <a:srgbClr val="FF0000"/>
                </a:solidFill>
              </a:rPr>
              <a:t>P&amp;G </a:t>
            </a:r>
            <a:r>
              <a:rPr lang="en-US" altLang="ko-KR" sz="2000" b="1" dirty="0">
                <a:solidFill>
                  <a:srgbClr val="0070C0"/>
                </a:solidFill>
              </a:rPr>
              <a:t>– </a:t>
            </a:r>
            <a:r>
              <a:rPr lang="ko-KR" altLang="en-US" sz="2000" b="1" dirty="0"/>
              <a:t>특정 브랜드 라인 조직 </a:t>
            </a:r>
            <a:endParaRPr lang="en-US" altLang="ko-KR" sz="2000" b="1" dirty="0"/>
          </a:p>
          <a:p>
            <a:pPr algn="ctr">
              <a:buNone/>
            </a:pPr>
            <a:r>
              <a:rPr lang="ko-KR" altLang="en-US" sz="2000" b="1" dirty="0"/>
              <a:t>여성 인력 이직 방지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임원 승진 비율 증대 </a:t>
            </a:r>
            <a:endParaRPr lang="en-US" altLang="ko-KR" sz="2000" b="1" dirty="0"/>
          </a:p>
          <a:p>
            <a:pPr algn="ctr">
              <a:buNone/>
            </a:pPr>
            <a:endParaRPr lang="en-US" altLang="ko-KR" sz="2000" b="1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altLang="ko-KR" sz="2000" b="1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altLang="ko-KR" sz="2000" b="1" dirty="0">
              <a:solidFill>
                <a:srgbClr val="0070C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11560" y="1268760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C00000"/>
                </a:solidFill>
              </a:rPr>
              <a:t>2) </a:t>
            </a:r>
            <a:r>
              <a:rPr lang="ko-KR" altLang="en-US" sz="2000" b="1" dirty="0">
                <a:solidFill>
                  <a:srgbClr val="C00000"/>
                </a:solidFill>
              </a:rPr>
              <a:t> 다양한 경험 위한 도전적 업무 부여 </a:t>
            </a:r>
            <a:endParaRPr lang="ko-KR" altLang="en-US" sz="1200" b="1" dirty="0">
              <a:solidFill>
                <a:srgbClr val="C0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11560" y="3573016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C00000"/>
                </a:solidFill>
              </a:rPr>
              <a:t>3) 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ko-KR" altLang="en-US" sz="2000" b="1" dirty="0" err="1">
                <a:solidFill>
                  <a:srgbClr val="C00000"/>
                </a:solidFill>
              </a:rPr>
              <a:t>性다양성</a:t>
            </a:r>
            <a:r>
              <a:rPr lang="ko-KR" altLang="en-US" sz="2000" b="1" dirty="0">
                <a:solidFill>
                  <a:srgbClr val="C00000"/>
                </a:solidFill>
              </a:rPr>
              <a:t> 정책과 지표 모니터링</a:t>
            </a:r>
            <a:endParaRPr lang="ko-KR" altLang="en-US" sz="1200" b="1" dirty="0">
              <a:solidFill>
                <a:srgbClr val="C0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79712" y="4501569"/>
            <a:ext cx="5184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ko-KR" altLang="en-US" sz="2000" b="1" dirty="0"/>
              <a:t>미국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다양한 단체 </a:t>
            </a:r>
            <a:r>
              <a:rPr lang="en-US" altLang="ko-KR" sz="2000" b="1" dirty="0"/>
              <a:t>+ </a:t>
            </a:r>
            <a:r>
              <a:rPr lang="ko-KR" altLang="en-US" sz="2000" b="1" dirty="0"/>
              <a:t>기업 공조 </a:t>
            </a:r>
            <a:endParaRPr lang="en-US" altLang="ko-KR" sz="2000" b="1" dirty="0"/>
          </a:p>
          <a:p>
            <a:pPr algn="ctr">
              <a:buNone/>
            </a:pPr>
            <a:r>
              <a:rPr lang="en-US" altLang="ko-KR" sz="2000" b="1" dirty="0">
                <a:solidFill>
                  <a:srgbClr val="FF0000"/>
                </a:solidFill>
              </a:rPr>
              <a:t>Catalyst </a:t>
            </a:r>
            <a:r>
              <a:rPr lang="ko-KR" altLang="en-US" sz="2000" b="1" dirty="0"/>
              <a:t>매년 여성 고용 실적 및 제도 심사</a:t>
            </a:r>
            <a:endParaRPr lang="en-US" altLang="ko-KR" sz="2000" b="1" dirty="0"/>
          </a:p>
          <a:p>
            <a:pPr algn="ctr">
              <a:buNone/>
            </a:pPr>
            <a:r>
              <a:rPr lang="en-US" altLang="ko-KR" sz="2000" b="1" dirty="0"/>
              <a:t>-&gt; Catalyst Award </a:t>
            </a:r>
            <a:r>
              <a:rPr lang="ko-KR" altLang="en-US" sz="2000" b="1" dirty="0"/>
              <a:t>수여 </a:t>
            </a:r>
            <a:endParaRPr lang="en-US" altLang="ko-KR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683568" y="2420888"/>
            <a:ext cx="777686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algn="ctr">
              <a:lnSpc>
                <a:spcPct val="150000"/>
              </a:lnSpc>
            </a:pP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『</a:t>
            </a:r>
            <a:r>
              <a:rPr lang="ko-KR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포천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』 500</a:t>
            </a:r>
            <a:r>
              <a:rPr lang="ko-KR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 기업의 여성 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CEO </a:t>
            </a:r>
            <a:r>
              <a:rPr lang="ko-KR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현황</a:t>
            </a:r>
            <a:endParaRPr lang="en-US" altLang="ko-K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2492896"/>
            <a:ext cx="5698976" cy="1324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7200" b="1" dirty="0"/>
              <a:t>Thanks you !</a:t>
            </a:r>
            <a:endParaRPr lang="ko-KR" altLang="en-US" sz="7200" b="1" dirty="0"/>
          </a:p>
        </p:txBody>
      </p:sp>
      <p:pic>
        <p:nvPicPr>
          <p:cNvPr id="4" name="Picture 33" descr="worldmap_ani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300192" y="1916832"/>
            <a:ext cx="2160240" cy="2164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HP </a:t>
            </a:r>
            <a:r>
              <a:rPr lang="en-US" altLang="ko-KR" sz="2800" dirty="0">
                <a:solidFill>
                  <a:srgbClr val="FF0000"/>
                </a:solidFill>
              </a:rPr>
              <a:t>VS</a:t>
            </a:r>
            <a:r>
              <a:rPr lang="en-US" altLang="ko-KR" dirty="0"/>
              <a:t> IBM</a:t>
            </a:r>
            <a:endParaRPr lang="ko-KR" altLang="en-US" dirty="0"/>
          </a:p>
        </p:txBody>
      </p:sp>
      <p:sp>
        <p:nvSpPr>
          <p:cNvPr id="27650" name="AutoShape 2" descr="data:image/jpeg;base64,/9j/4AAQSkZJRgABAQAAAQABAAD/2wCEAAkGBhIQEBUREhQUERQRFBUUGBgWFRcUFhARFxUVFBgUFhQXHCYeGBkjHBUXHy8gIycpLC0sFR8xNTAqNSYrLCkBCQoKDgwOGg8PGiwlHCUsKiwsLCktKSksLC8sLCwqKiwsLywtKSksKSwyLCkpKSwsLCwpLCwqLCkpLCksLCwqKf/AABEIAMIBAwMBIgACEQEDEQH/xAAcAAEBAAMBAQEBAAAAAAAAAAAABwUGCAQDAQL/xABPEAABAwIBBwcJBgIFCgcAAAABAAIDBBEFBgcSEyExUSIyQWFxgZEUFlNygpKhsdEjNFJzdMNCoggkNUOyFzNUYpOztMHh8BUmNoOEwtL/xAAaAQEAAwEBAQAAAAAAAAAAAAAAAwQFAgEG/8QALhEAAgEDAAcIAwEBAQAAAAAAAAECAwQREhQhMTIzURMVQVJhYnGhIiOBQpEF/9oADAMBAAIRAxEAPwC4oiIAvy68uLYpHSwPnlOjHE0ucd+wdAHSSdgHErnrKvOJV17zy3Qw35MTHFoA6NNw2vd27OAVijQlVezcRVKqhvOjtYOI8U1o4jxXJRceJ8U0jxKt93+76INZ9DrXWDiPFNYOI8VyVpHiU0jxTu/3fQ1n0OtdaOI8U1o4jxXJWkeJTSPEp3f7voaz6HWusHEeKawcR4rkrSPEppHind/u+hrPoda6wcR4r9JXMeR9G6SrYQSNURJcHc4Hk/H5Kg51sfeyhhpS4l87tNxvt1UdrX7Xke4VWlbYqKmmSxq5g5NFb0xxQOXJWsdxPiVWczlFI1pk0nASuuRc2LG3a2/8x711XteyjpaR5TrabxgrZeBvKawcR4rnrOxjflGJyAG7acCAWPS3a/8AmcR7K07SPWpKdi5RUsnMrhJ4wdba0cR4prRxHiuSdI8Sv3SPErvu/wB30c6z6HWusHEeKawcR4rkrSPEppHind/u+hrPoda60cR4prRxHiuStI8SmkeJTu/3fQ1n0OtdaOI8U1g4jxXJWkeJTSPFO7/d9DWfQ611g4jxX9XXJGkeJ8Vn8nsu62icDHM9zBvjeS9hHUHX0T1iy5lYSS2M6VyvFHTCLW8k8sWV0bXW0S4fHpHUQsFnBqXPlkjLuRT00UzYtmjUTS1Op0ntcQ14YGizXHR0pATuCz2mnhllPJQAV+qZ5IyvhqYdD7NlTU1VO+GzGENhh09bJDETHFK2RjmEssHMkYTc2Kpi8PQiIgCIiAnOfGqLcPjYDYS1DQesNa94HiAe5Q1WzPv9zg/UftSKJrbsuUZ9xxhERXCuEREARF/cMLnuDWguc42AHSUB/LWkmw2k7B1lbTgeQUs1nS3jB/hG157ehq2fI3IYMs5wDpDvNrhvU36qn4bgTWAXCyq96+Gn/wBLtO3W+RqOTORDIDdjNG9rnaS7tJUzzjYx5TiMpabsh+wZ6sdw497y896u2V2MChoZpxYFjCGdcjuSwe8R4LmMnvPHieK9souUnUZ5cNJKKPpTwGR7WN3vcGjtJsujch8KEMAsNgaGjsAt/wB9qimb/C9dVB1riMX9t2wfDSK6KoKfQja3gFxfVMyUeh1bRwsmExvJCnladGmg0nElztUzSJJuTe17krTqnNPG7+7A9W7fkqoipRqSjuZYcU96IPi2aiRlzE49jxce8No8CtKxHCZqd2jKws4He13Y7cV1W5gO8XWIxfJWCpaWvYNvEXB7lbp3s48W1EE7eL3bDmBFvGXGbSWivLEC+HeRvMY436W/Ede9aOtWnUjUWYlKUHF4YREUhyEREAREQFBzWVjgXt6A8Ee0P+ir+JYBFWNje/SZJHfQkYQ17L20htBDmmwu1wIu0G1wCovmx58nrM+TleKHmDsWDdc1mnR4EY/CsmY4JXTl0k87xomSUtLgzZyWtY1rWg6Lb2Fzoi5NhbMIirEoREQBERATPPt9zg/UftSKJq2Z9vucH6j9qRRNbdlyjOuOMIiK4QBERAFScgMkiAJHjlv/AJG8O3itQySwjyioFxdrLOPWegePyXQOTmFiNgJCzL2tj9a/pbt6f+me7DcNEbRsXvRfhKyy6SXPpjuyCjad9539guyMHv0z7IUiWcy2xvyyvnnBu0v0GflM5DfGxd7SxFLEHva0kNDnAEnYAOk37Fv0IdnSSfyZlSWnNlbzSYHaNryNrzpns3NHgL96rC0nJTH6CGEXqqdp3WMrBYDotdbZQ4pDOLwyxygbyx7X27dE7FiVHKUnJmhDCWEepEWLxLKekpn6E9RFC8gO0Xva06JJANj0bD4LhJvYjvODKIsB5/Yb/plP/tW/VPP7Dv8ATKf/AGrfquuzl0ZzpLqZyaEPBa4XBUKzo5vvIn+UwD+ryOs4D+4kO4eoejgdnSFYqLKyincGxVUEjjuDZWknsF9q9uIUDJ4nwytD2SNLXA9LSPmpKVSVGWTmcFUWDlBFlMp8BfQ1UlM+51Z5LvSRnax/eN/WCsWt+LUllGY1h4YREXp4EREBvGbHnyesz5OV4oOYOxQfNjz5PWZ8nK8UHMHYsG75rNKhwI9CIirEwREQBERATPPt9zg/UftSKJq2Z9vucH6j9qRRNbdlyjOuOMIiK4QBEQC+zjsQFSzW4P8AZh5G2Q6XduHy+KscUeiAOC07N/h4ZG3ZzWgeAW6L5yrLTm5GtBaMUgtYzjY55Hh00gNnvGqZ68nJv3DSd7K2dRbPnjmnPFSNOyFutf8AmP2NB7Ggn213b09Ookc1ZaMWyXgL1UmGTTAmON8gGw6IvYrzKzZtcGZDS6yUWaGGV5PQLaRv2Nt4LYuK3ZRyt5QpU9NkdqaV8bix7SxwtcEWIvtFwvXgOKyUtQyWJxa4OANjbSaSAWniF88WxA1E8s52a17ngfhaTyW9zbDuX3ycoNfUxs6A7SPqt2/E2HepJP8AW3PptOVxfidMYRX66Frzv3HtHSucct8b8sr55wbtL9Bn5TOQ23bbS9pWXKbEzQYPK8Gz5G6tn5knJuOwaTvZXPoCz7Cnvn/Czcy3RPrBA57gxgLnONgBvJXorMInhaHSxuY0mwJttO0239RWxZt8J11SXkbGWA9Y7/h817879Y0VUdKzdBGHP/NksbdzQ33ladZut2a3eJD2a7PSZoSvGaXKCWelDJSXll2hx2khptv6dnyUHXQObPBdRTtHSG7fWO0/ElQ37WiupJbZyzX8+uB3jhrGjax2pf1sddzCexwI9tR5dMZf4fr8Nqo7XOpc8etH9oPi1czrqxnpU8dDy4jiWQiIrxWCIiA3jNjz5PWZ8nK8UHMHYoPmx58nrM+TleKDmDsWDd81mlQ4EehERViYIiIAiIgJnn2+5wfqP2pFE1bM+33OD9R+1Iomtuy5RnXHGERFcIAvrSNvIwcXtH8wXyX0p3We08HNPxC8e49W86UyPjtCtgWByQdeALPL5k1z+JZQ1pc42DQSSdwA2krlvKLFzV1c1Qb/AGsjnC/Qzcxvc0AK552sc8mw2RrTZ9SRA3jZ1y8+4HDvC57WrYU9jn/Clcy3RPbgtBr6iOPoc7b6o2n4D4qt5d14o8HMY2PqyIhx1fOk7tEaPtLUs1uD6yV0pHSGD4Ocf8ITPDjOtrhTtPIpGBnVrXWe8+GgO4r2f7bhR8EeR/Ck31NEVCzUYLpvMpHOIaPVbtPxt4KegX2DaT8Sr/m8whtNTgusBGzaTxAJefG67vZ6MNHqeW8cyz0NPz34zeWGjadkLda/138loPY0E+2pgsjlHjBrKuapP97IXDqZuYO5oavlg1CZ544/xOF/VG0/D5qelFUqSz4Iim9OZWs2OGNp6bXSckNY6V5PQLaRv2ABSXGMTdU1EtQ7fNI5/YCdg7hYdyrOXVd5HhGqbsfVuEQ46scqTusNH2lGlXs05aVR+JLXeMQXgZfJPDtfVxttcNOmexu742XSeDUurhaOq6kOaLBNImYjnusPVb9TfwVraLKneVNKpjoWKEcRPjXR6UT2/iY4eLSFyazcOxdZVsmjG9x/hY4+DSVya3cOxWP/AD/9fwiuvA/URFplMIiIDeM2PPk9ZnycrxQcwdig+bHnyesz5OV4oOYOxYN3zWaVDgR6ERFWJgiIgCIiAmefb7nB+o/akUTVsz7fc4P1H7Uiia27LlGdccYREVwgCIiA6HzaV4lpWnixp77bfitxUczMY2AXQOO1puPVd/1v4hVrEK1sET5nmzImOe48GtBJ+S+drQ0JuJqwlpRTInnrxzXVzadp5NKzb+bJZx8GhniVPF6MSxF1RNJO88qZ7pD1Fxvbu3dy9mS+H6+qYzeGnTd07G22d5sO9bcEqNL4RnSenP5K3kNRtoaJ08mwQROkd1uALj332KLVtY6aR8rzd8r3Pd6ziXH5qtZz8RFLhkdKDZ9U8E/lR2c7xdoDxUe0lXs45TqPeyW4e1RXgZvJDDtfVsFrhnLPdzfiQq7l/iXkODuY02fU2hHGzgS8+4HeIWrZpMF0vtSP847Z6rdg+N/BeTPVjWtrWUzTyaWPb+bJZx8GhniVFL91xjwR2vwpZ6k8W8ZrsH1kxlI3cgfM/wDJaOtjycy7noGhsTITa/Pa4m5N7mzgrtxGU4OMSCk1GWWZbO/jGtrhA03ZSMEfVrHWe8/4R7K0eNhcQ0bS4gDtJsF9KuqdLI+V5u+R7nuPFziXE+JWcyGwoz1bTa7Y+UeGluaP+fcixRpfCPOZP5LVm+wYQU7R+FoHaek+Nz3rbV5cNptXE1vUvUsBvLyzUSwa/l9iGowyqfex1LmD1pPsx8XLmeysWfXHNGKGjadsjtc/1G3awHtcSfYUdWxYwxTz1KFxLMsBERXisEREBvGbHnyesz5OV4oOYOxQfNjz5PWZ8nK8UHMHYsG75rNKhwI9CIirEwREQBERATPPt9zg/UftSKJq2Z9vucH6j9qRRNbdlyjOuOMIiK4QBERAZLJ3GTSVLJhewNnAdLDv7xv7l0pQVbKqmDgQ4SNt0EG4326QuWVR81OXXk7xSTH7N55DidjSf4D2nd224LPvKGktOO9Fq3qYeiyjf5P4PwM9xv0X3pMioonaTQ0HqaB8lsbXXFxtuv1ZOWXcIxONZPx1IaHtadDddoJ8SFiv8n8H4Ge636La0TLGEYKlwyKgiklNmsjY55sLANaC47OwLm3E8QdUTSTv50z3SHqLiTbu3dyt+ejG9RQagHlVTwz/ANpvLefg1vtKDrVsYYi5vxKVzLaomSycwrympZEb6JuXW2HRHX0bSB3qnNzOwkA2ft/1ysPmjwXTcZSOc4NHqt3/AB/wq3tFhZQXVeXaYi9xLRprRy0SpmZ2G/Nce17ltuTmRcdKAGtDQNthx49Z6ytpRU5VJy4mTqEVuQXwrq1kMb5ZHBrI2l7iehoFyV9iVEM7GcAVTjR07rwRu+0eDsnkbuaD0safEjgBfujSdWWijmpNQWTTMqMffXVclS641juS0/wRDYxvcN/WSsUiL6CKUVhGY3l5YREXp4EREBvGbHnyesz5OV4oOYOxQfNjz5PWZ8nK8UHMHYsG75rNKhwI9CIirEwREQBERATPPt9zg/UftSKJq4586cuoInjcyobfqDmSNHxsO9Q5bdlyjOuOMIiK4QBERAEREBUc3mdbUhtNWuJZsDJTtLeqTq/1vHirHBO17Q9hDmuFwQbhwPSCN65LWeyZy3q8PP2El2XuYn8qM+z/AAnraQs+vZqX5Q3lqncY2SOmkU0wTPhTSANqY3wO3XaNbGfDlDwK3nF8bZT0stUSC2KNz+0gbG9pNh3rMnSnB4ki2pxkspkQzv455RiLowbspWiIcNZzpD4kN9haS1pJAG0k2HWTsC/qoqHSPdI83c9xc48XOJJPiSs1kVhmvrGbLiPlntGxvx+S3VijS+EZzzUn8lqzd4KIKdo/C0DtPSfG63FYiKugpImNmlihuLjTe1l+NtI7V4KzOVhkQuaqJ3VGTIf5AVg4lN5waWVFGzL4VlayFhkkc2NjRcucQ1rR1kqY43n1iAIpIHSH8cvIaPYbdx77KZ5QZV1Ve7SqJS8A3awcmNnqsGy/WbnrVqlZ1J8WxEM68Vu2m55ws65qQ6moyWQm7XybWvmHS1o3tYeO89Q3zVEWtTpRprESlObm8sIiKQ4CIiAIiIDeM2PPk9ZnycrxQcwdihebGE3e7oL2jwB+qulDzB2LBuuazSo8CPQiIqxMEREAREQGKyowZtZSS079okb3hwIcHDrBAK5txrAZqR5bI02B2PA5Lh29HYV1OsLimTbJbm29WaFxKj8ENSkpnMF0uugXZv4r/wCbZ7jfovzzAj9Gz3G/RXNfXlINWfU5/ul10B5gR+jZ7jfonmBH6NnuN+ia+vKNWfU5/ul10B5gR+jZ7jfonmBH6NnuN+ia+vKNWfU5/ul10B5gR+jZ7jfonmBH6NnuN+ia+vKNWfUieTVBr6ljd4adN3Y3b87Kg5y8T1GHxUgPKqX6bhf+6jsfAvLfcW4U2RLY3aTWNaepoF/BZTHMmWVEbAWNc5nSWtJtwuRuVedyp1FNrYvAljR0YOOd5zNdVXNBglwZSOe649VuwfHSPgtp/wAn7PRs9xv/AOVsOTuCCnaRa3DosOoBe17vtI6KWDynQ0Hlsh+dbHBU4nIAQWUwEDdo3t2vPvkj2VqGkuosWwSN7bNiju43J1bbnvstdOQMfo2e436KSnexhFR0dxzK3cnnJz/dLroDzAj9Gz3G/RPMCP0bPcb9F3r68pzqz6nP90uugPMCP0bPcb9E8wI/Rs9xv0TX15Rqz6nP90uugPMCP0bPcb9E8wI/Rs9xv0TX15Rqz6nP90uugPMCP0bPcb9E8wI/Rs9xv0TX15Rqz6nP917cNwmWodoxtJ4u/hb1kq5+YEfo2e436L2U2SIb0bPh4LmV/s/FHqttu1mAyPwAQtYwbm9P4id5VIgZZoC8lDhYjXvWa228stpY2BEReHoREQBERAEREAREQBERAEREAREQBERAEREAREQBERAEREAREQBERAEREAREQBERAEREAREQBEQoCcZIZ3fL8UloPJnRtbrNF+ld32ZsdYy3Jv27DYKjqeZJZwKeqxapo46NsMseu05gWaU2qkDOVZgJve+0lUNAERYXLHKQYdRS1hYZRCG8kO0S7Se1nOINudfuQGaRRep/pCSOi1tPh8jmsJ1rnOcY49vJGmxlrkbdtt/SqNkLlrFi1KKiNpjIcWPYTcxyAA2uN4IIIPWgNiREQBFouVOdJuHYhFRz07hHPoET6waIa52gSWaP8J37d21fbOJnMjwfUtMTqiScusxrg0ta2w0ibHeSAB28EBuiL4UMznxMe9mre5jXOZfS1biAS3SsL2Oy/UvugCL+JpmsaXuIa1oLiSbBrQLkk9AAUmrM/DpJZBQUEtZDBynyXc3kD+PRax2i3YbF3gEBXEWt5D5d0+LQGWC7XMIEkbraUTju3bC02NiN9ug7FsiAIi1jODlu3CKVtQ6IzB0rYtEODLXa917kH8PxQGzoovW/0hJA1k0eHyeTmwc97nAGTpYx4Zo7OJ38AqpkzlFFiFLHVQ30JRex2OY4Etcx3WCCEBlEREB5J8XgjkET5omSOtZjpGte65sLNJubnYvWuac6OUZOULJtS/8AqckLA2+2fVSl+k3ZsDr2G/cugMlcd8uo4qoxug1ocdBxu5lnObtNhwvu6UBlkREAREQBERAEREAREQEEzWf+qK7trf8AiGq9rV8FzdUdJWyV0Qk102s0tJ+k37R4e6zbbNoW0IAtIz0/2HVdkX+/iW7rG5RYBFX0z6WfSMcujpaJ0TyXB4se1oQE0zYMByXqNm9lbfr5BXl/o1H7Cs/Ni/wPVJwXIumpKJ9DFp6mQSA6TrutILOs63WvnkfkLS4U2RtMHgSlrnab9Pa0EC2zZvKA2JERATTPzkv5Vh3lDReSiOs6zC6zZB3cl3sFTfILXY9jNPJUcplDDEXbyC2EANv1vkOke13BdH1FO2RjmPAc17S1wO5zXCxB7isBkfkDSYUJBTNcDMW6Re7TJDb2ANtg2nxQGxoiIDWc5cMj8IrGxX0zA7dvLRYvHe0OCi+ajD6iWlmNPizcP1by6SMxsPJ0RaUuc4XbsI6tHrXRpCm2N5hMOqZjK0zU+kdJzInN0CTtOiHNOj2DZwCAxuZjJ2ngqaianxBtcHRhsjWQviDXOfpNcS42vyXbBxKrixOTOS1Nh0AgpmaDL3JJu6R/S57uk/8AYWWQBSz+kV/ZcX6uP/dyqprCZWZI0+JwiCpDyxrxINB2gdIBzRt4WcUBPqhgORYuL/1Vh7xMDdZPMB/Y4/Pm/wDqtrdkZTHDv/DbP8n0BHzuXoh2nzrcQvtktktBhtP5PT6Qj0nP5TtI6TrX29yAzCIiAgmdQ/8Amih/+H/xDle1q+N5uqOsrYq6USa6HV6Oi/Rb9m8vbdttu0raEAREQBERAEREAREQBERAEREAREQBERAEREAREQBERAEREAREQBERAEREAREQBERAEREAREQBERAf/9k="/>
          <p:cNvSpPr>
            <a:spLocks noChangeAspect="1" noChangeArrowheads="1"/>
          </p:cNvSpPr>
          <p:nvPr/>
        </p:nvSpPr>
        <p:spPr bwMode="auto">
          <a:xfrm>
            <a:off x="762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7652" name="Picture 4" descr="http://t0.gstatic.com/images?q=tbn:ANd9GcTqUgRfzAoRlyO6b9YkQHNJLF6obiI4RQ-3BVejiqi_G7durN7a7w"/>
          <p:cNvPicPr>
            <a:picLocks noChangeAspect="1" noChangeArrowheads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 bwMode="auto">
          <a:xfrm>
            <a:off x="944984" y="2636912"/>
            <a:ext cx="3240360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654" name="AutoShape 6" descr="data:image/jpeg;base64,/9j/4AAQSkZJRgABAQAAAQABAAD/2wCEAAkGBhQSEBAPEBQQEA8PFBQNDw8PDw8PDQ8PFBMVFBQQEhQXHCYeFxkjGRQVHy8gIygpLCwsFR4xNTAqNSYrLCkBCQoKDgwOGg8PGikkHBwpKSkpLCksKSksLCwsLCwpLCwsLCwqLCwsLCwpLCwsKSwsKSwsKSkpKSwpKSwpLCwsLP/AABEIAMIBAwMBIgACEQEDEQH/xAAbAAABBQEBAAAAAAAAAAAAAAADAAECBAUGB//EAE0QAAEDAgIECAkICAQGAwAAAAEAAgMEEQUSBgcTITFBUXGRk5TSFBciUlSBsdPwFhgyU2FlktEVRGJkoaTB4whDo+IjM0KFlcImgoT/xAAaAQACAwEBAAAAAAAAAAAAAAACAwEEBQAG/8QALBEAAgICAAQFAwUBAQAAAAAAAAECEQMSBBMhMSIjQVFSFEKBFTJhYvCRcf/aAAwDAQACEQMRAD8A83c83O88J4zypbQ8p6ShvO8859qTStOjPDsceU9JVhhPKekoMbVYYEyMRcpBWk8p6SitceU9JQ2ogTUhbZIOPKekqQceU9JUQpI0gbJZjynpKfMeU9KinU0RZLMeU9JT5jynpKinU0RY+c8p6SlnPKekpilddR1j5jynpKQceU9JSspNiK6jrIlx5T0lLMeU9JUjCVEsK6jthZjynpKbMeU9JTJLqOsnEd+8npKthvP0lUWusiuqVKBdsO4/aekoEk32npKC6QlCIUNkpDy1H2npKpyynlPSVa2BUTSJbi2NUkjNc88p6SmueU9JV59OFWcLJTgMUyAB5T0lQkuOM9JUy9DfKgaQSZDaHlPSVEyHlPSVAuUS5LDLsDzlG88fGeVOhQO8kev2pIQgL3bzzn2okQQBwnnPtVuMKxFCZMOwI7UFiM1PURLYVqmEMKYKZQtsmnULqSmiLJJ0mtKI2AotQXJEE4arDYAiNaFOgDmV2wFFbTcqLmUXThTqiN2yTYgFNVXVfIhOqCV3Q6my6ZAEJ9QFULk4YSuJpIk991BGbT8qK2EKNSd0impsiunnjsnp5LKNSdulom2mHGpCIJOqAgPquRFSQNthnBBkeEF8xKC5C2Gl7jSzKjO9XDEUJ9Mkyi2OjJIzXOUbq1NAqxKQ4V3HKaY1kNzlNz0F70Dig0y1A7yR6/anQoHeSPX7UkoYSYN55z7VajQGjeec+1WY2q9CJTnIM1EamjiKsMhVhY2V5ZEQBU2C6eVtgoRPsUWtA7Wiy2DlRmxBD2wUXVSZqkKtstApGRUXVJUC8lRZOvuXnVIQ3VSrAFEbCu6snohzMSmRWxBEAC7QjmJdgLYiitp1LOoGoAU6oHdsKGAKeZU3VSG6cld0JpsvGUBCdVKnnSCgJJBpJ7od04iKi8WUahKS7Cumuo5k10NE2FjFyjiMKm19iiuqUSSBk2FcFWlcFB8xQHlQ2FFA53hZs5Wg+NVpYFWnFsswaRnl6iSiSx2QS5VHF+pdj17FuA+SPX7U6HA/yR6/akgoOjVZFvPOfarTGqttN55z7VITLZjqjImmy6HJ9sFSzr0jVtDhZpHnEPAtvt328JdGJdllZl+kb5b5v4pefPyo7VZ2Lh+Y6ujgXzX3Id17d4JgH3X+OH803guAfdf44fzVJ8f/AFZbXBV9yPFLqTWFe1CmwD7r/HD+al4PgP3X+OH81P1y+DIfBP0kjxdsKK2MLR0rkphiEzabY+CbSHLsSDBkyx57EbrXzX9a9PyYBy4X+OL80+fFqCi9W7ViIcI5trbseRApGReu7PAOXC/xxfmlstH/ALr/ABxfmlfqP9GH+n/3R4+6oQ3VJXsew0f+6/xRfmlsNH/uv8UX5qP1D+jCXAL5I8ZMhUcy9iqsP0fe3Lmw9n7UU4iePtBa4LgNKNGqWEGWhrqapjG8wPni8KaP2HCwk5tx50zHxkZummgZ8JKKtNM5zMiMjuq4d8epek6vzhXgQ8P8B8J2kubwgs2uTOct777W4E/Nl5UdqsTixPK6ujhGxBTC9czYBy4X0xJZsA5cL6YlV/UF8GO+gb+9HkRkVed+9eyf/H/uvpiXnesWGibURSYc+mMMkeWSKmc0tjlYfpEDgzNcPwlMx8YsktXFoGfB8uOylZzV011EOSurlFYclO1l12mralw8iolxJ9Je7YYYql7LgAZnyBruUkC/7JXcBmAfdXTCqGTjFCTjq3RdhwrlFS2SPFhAlswvasuAfdf4ofzTWwDlwr8UKD69fBk/RP5o8Te1VJl3WtJ2HgUhw00l7yibwUsJtZmTPl9dvWvP3uurUMyyw2qhTwvHKrsqVIWZI6y1JWrPqYlVyxfdF/C12JwP8kev2pKEH0R6/akqVst0bgZvPOfajMhUuM859qmHL0UcaRgyk2SZEF2mhurX9IU75/CNhlldDkEIkvlDTmvmHnLidsrVJpVVU7CynqJoWFxkLI3ANzmwLuDh3DoSeJjJwrG6YeDXbxq0ejnUIPTXdmHfUHf4fwf113Zh7xcBS6d4rLIIoamrlkdfKyM53usCTYAXO4LS/SekH3p1MndWM+d6yRpJY/SJ1o/w/j013Zh7xI6gR6a7sw94uQlxjHmtc95xJrWguc50Tw1rQLkklu4WWP4ycR9MqPxj8l1Zfkv9+Dqx/EbSfR/wOvfQiQyZHRt2pblvna118tzwZuXiXo51Bn03+V/uLyOqxeWeUzzPdJM4tJkcfLJaAGm/2ADoW2dYGID9cqutKc45XFay/wDRScE3aPQPm/8A76ezf3E41Afvp7N/cXEU2l2LSDNFNXyNvbNHtHtvyXaOHgRvlDjXE7E+rn7qVWVfeg7xv7WdmNQf77/Lf3EztQV/109m/uLgq7TLFobbaeuhzXy7XaR5rcNswF+EKp4xsQ9MqesK6s3yRNY/iejfN/8A33+W/uJxqCPpv8r/AHFwNDpli0xIgqK6YtGZwiL5CBwXIaNwV39M4552KdXP3VHnL70d5fxNXTPVm/D4G1AnFQwvEUg2WzLMwOV30jcXFvWFLRLVe7EKYVIqWwgvfHkMBeRkNr5s44eZc/ieIYrJE5tUa90G50gmZKIrNIILrtsLEBBwvTGrp49lT1EsUYJdkZky5nG5O8K1F5ZY6UldiGscZ249DvDqAd6aOzH3if5v7vTR2Y+8XIUOnWKzybKCoqZZCCQyMMe8gcJADVpnEtIOTEeoPcVdrKu8l/vwOTxvtFm8NQB9N/lj7xZ2kGpV9NSz1LKnbGBhl2WwyZmt3u35zawueDiWe7E9IeTEuznuIctbpA5rmubiJa4FrmmnuC0ixB8jkULmp/vRNQa/azkqd+5GN+IXcdzQOEuO4D1myDLSSQvMM0b4ZG2vHI0seARcXB38Cv4XSTySA0sc0k0RbMNhGZHxlrhleRY/9VuFa8Zrl3ZmuHjqj0WLUW9zWl1W1riAXNFNmDXW3tB2m+x41A6gD6b/AC39xYT8Sx/i/Sfrp/8AYhfpPSLkxLs/+xZMnmvrNGlFY/izofm+n03+WPvE3zfT6b/Lf3FhDEtIeTEeo/2LGqtYuKRvdHJU1DJGEtexwYHNcOEEZdxQ65X96/34JvGvtYfWDq8OGCnO32+3Lx/ytnlyZf2je+b+C5iJm5WMY0sqavIKqZ8wjuWZ8vk5rXtYDkHQgRSiyv8ADL5PqVc38IDIFTqW7ldkVOYJs0TjAQt3dPtSRYW7un2plQcDQ2NZ0huec+1IFS2W8859pRGRrcUJMxZNIgGqMsStAJpAiePoAp9Q+h+LCiroKxzHSNhLyWMIDjmjczcTu4XL1B2v+AcNLUdZEvO9DKWCSvpo6vZ+DOL9rtX5I7CJ5bmdcW8oDjXrnyUwHzcP7W33iwuMjijOnFtmpw7m42mczjOvSCanngFNO0zRSQhxfEQ0vYWgn7N68eZDde8Y9ozgjaWpdC2h2zYZXRZalrn7QMJblGfeb2XhdK1dw0YS6RX/AEjO5LuwjKRTdTKw0J1rrBGig8js7TQLWUMNpn0zqd82aV02dsrWAAta21iD5v8AFdF84GP0OTtDO6s7V3gmFzUj34gafbiaRo2tU6F+zAZl8kPG6999l1HySwDlou3u94sPMsKm04vuaWPmarqjzTWLp43FPB8sTodhtL5pA/NnycFgLfR/iuTjw+693+SmActF293vE/yXwDzqP/yDveo8efHBVqwJ4pyd7I811faSjDJpZnROmEseysx7WEHMHXJPMu3dr8iHDSzddH+S0/kxgPnUf/kHe9QajRrR5rXPcaOzQXG1bI91hyNbIST9gQZZ4Zu9JBQhliq2Ry+l2uRlZRzUkcEkTpg1pe6VjgGhwcRYDjAt615sw3VjSeqglqXuoofB6YeTEwue57gP8x+YmxPJxCyr0kBV3hsaXSKK+aV9Wzc0Lx0UFYyrcx0oY17Cxrg0nO3Le5Xojv8AEBEOGkm66P8AJcNofh0MlfTR1QYadzniUSP2bCBE8tu64t5QHGvWPkVgfmUfaz7xI42GKE6lF3QzhpTlC00c/wDOCh9Em66P8kvnBQ+iTddH+S2K7RbA4o3SGOlcGbyGVLnOtcAkASb7Xv6lZOguCccdJ2p3vFS8n4steZ7o8h060wixGpjqY4nwOEeykDntfnyuJa4WHECR0LU1f6eR4a2cugfNJOWeW2RjA2Ng3NsRylx6F3OP6AYS6mnZTeCQ1JYdhJ4V9GQb23zPIsSLHdwFWKLQfBWxxtk8Eke1rWvkNXYveAAXG0lt5uVZ5+Pl6NOhPKnvsmrMh3+ICIcNJL10f5KPzg4fRJeuj/JbVVongTGPe5lGQxpeQKoucQ0XNhtN5UotD8CLQ7JRC4BsaveL77H/AIirPk/FjvH7ow/nBw+iTddH+S8k0gxIVNXUVIBYJ5XzBhIJaHEnKTx8K95+RmBeZRdrPvF4dpDRxsrqpkGUQMmkbEGHMwRhxDcp33Frb1Z4dQlKopiszkl1ZltpVYjhVuNm5O5bcOHS6ma8rZSlYqkqvzHcqEqDLGh+JjQjyR6/anTw8HT7UlT1LlmueE859pTZ1At3nnPtU2wlaqk2ZDoYvSR20yK2nCKmxbmkSwLAnVdTFSMLGPmLgHSAlgysc/eBv/6V2L9QNSf1ilHMyX8lyWH1csE8c1MSJ2EmPLHtXXLXNNmWN/JJ4lvv1i41xbY//gb7tZPGLLv4WqNDhpQceqZLEtRdRDDLO6opy2GN8xAZLmIY0uIG7h3Lz2lXb12n2MSRSRyiXZPY5kl6JrRs3NIdc5N24neuNpeFL4ZTvxsPM410Rba1PlRGtUsq2kZux0ei2rWfEIXVEUlPG0SOhtKJM92hpJ8kWt5S03ahKs/rFL0Td1YmBaRYhBG6OhdPss5e4RUrZmiRwF7uyGxsBuur/wAtcd/euwt92sPPz934lRpYni1XRlrxA1fpFL0Td1LxBVfpFL0Td1ZtXrIxeG22llizfR2lLEy9uG2aMXVbxuYl6Qepp+4kVn+S/wB+Bm2L2ZueIOr9IpeibuqEuoSrDXET0znAEho2rS48QuW2CzqXWbi0pIilkkI3kR00TyBykBiOdPMb/eexN92p8/5I7bG/RnESUL45HxSNLJIyWPY4Wc1w3EELQgj3I+NVdXNIamsjlDyGsMr6cwtNtzQSGgX4uXcqzXXWvwvazOz3ZqYLgjqyojpIyxr5c5DpL5BkaXm9gTwBdNJqIqj/AJ9IOYTd1clhFfNBPHNS5vCG5hGGxbYnM0h3kWN/Juukdp/jfEyU/wDbrf8AoqvGPNv4WqLHDLHr4k7KWkOp2opKaarkmp3Mgbnc1gkzkXDd12241T0Q1WS4jT+Ewz07AHuicyRsmdrhY77C28EH1q3jemGLT08sNUyTwd7bSk0ezAbcHe7KLbwFk6K6UVdJnionEGYhzmCJsxc5oO8NIJ4L8HJ9iqJZXF9VZYc8afZ0dP8AN/qvSKXol7qfxAVXpFL+GXuoJ1gY3yTdgHcUH6wcb4mzdgb7tB5y+5BbY36MxdNNW8mGxRyzTQSGV2RkcQfnNhdzt4AsN3SF0NLqEnexkgqYAJGteAYpLgOANv4ri9J9J6qskb4a4ukhBja0xtiyXN3AtAFjccfIumg03xtrGtZ4Rka0NZagaRlAsLHZ79yJrLqqav1OUoX2Zp/N9n9Kg6qRed4hRGnqJqcuDjBI+EuAsHFji0kDk3Ls/l5jvJU9gb7tcTVzySTyvmvtnvc+XM3I7aOJLrt4je+5HgeRS8TQGXVrog4l3Ib3oscNwpGnW0raM+0mUXhVpWrSdGFTqWpc40rLGOdgom7un2pIkLfJHr9qSpluzZiZvPOfaVYDEBpsTzn2qecrSi+hhztsMmL0Oy9C1d6OYfPSyPrREZhO9gMlQ6J2zDWFvkh43XJ3pXEcQsEdmrDwYObLWzkdGcZbS1tPVSNe5kJeXNjALyHRvYLAkDhcONekO15UY4Yqsf8A0h76vfIjBvNpu2Se8THQfBfMpu1v94sLiM+HPLZxdmxhxZMUdU0YeNa6qOamqIWx1QdNFJC0ubFlDnsLRez+DevHqSNe+fIbBfMpe1v94n+RGC+ZS9sf7xRhz48T6RZOXFPJ3aPFGsT5Fs6XUUMVdUQ02UU7XRCMMkL2gOjYXWcSeMnjXqXyCwjzYu2y+8Wtk46OOMW0/ErM2HCym2k10OJ0A0/iw6GeKaOd5ll2zTEIy0NyNbY5nDfdq6Y69KP6qq/DD31f+QGD+bF22X3ibxeYN5kPbJPeLHyzwZJOWr6mnjhlhFRtdDzTWbpzDiRpjA2VmxEgdtQwXzFtrZSfNXFtpb8C9+8XeDeZD2yT3ikNX2D+bF22X3iPHxGKCrVgTwzk7tHmGrfSdmGzTSzMlkbLGIwIgy4IeDc5iNy752vekHDBV9EPfWl8gMH82LtsvvFE6vcH42Q9sk76DJPBN3qw4RyxVWjk9MtbVLW0U9K2Koa+QNyOeIsjXte1wJs4niXnNO+69G1laL4ZS0JfSsj8IfIyOMsqHyED6TzlLyLZWkesIeq3R3D56N764QmYTOY0yTuidswxhG4PG65O9WOHzxww2inQnNilllq2rOZ0VxltHWwVb2veyLaZmx5c5zRuYLXIHC4L0c69KQcMFWOcQ99aHyJwXzabtj/eJvkRgvm0vbH+8SuIz4s0tnF2MxYsmNapo5nSzXBS1VFUUrI6hr5mZGueIsgNwd9nE8S82wHETT1ENQy+aGRsthxgHym+ttx6165pNodhDKOqkgZTbZkMj4stU5zhIGEtsM5ubrxejhKbwqhJNJdP5FcQ5RpyZ7Y7XrRjhhq/ww99Qk180ljlhqs1jluIQ2/Fez+C6w9XejuG1NO8VrIxURSFpc+okizxuGZjgM4G7eN3mqprRwLDqWCJtCyMzyvN3snfLkjaN9xmIFyR0FV3jxKelMesk3De0eb1EjpZJJXnNJK50jieNziST0le20OummjiiY6CquxjGEgQ2Ja0A28v7F4hDGRc8gPsXvuH6G4O6GJz202cxsLr1bwcxaCbjabt907Ny1Fbp/gXic23q1+Sr49qT6mq6Ie+vIMWq2z1dRUNBDZ5ZJmh1swD3FwBtx717h8icF82l7W73iXyJwXzaXtj/eJOLNjxO1FjMmLJkVNo8TaNyHJIF2+tDBaGmbSmgEQL3yNl2U7pbtDAW3Bcbb7rz4m628PErJDZIy54HjlTY0sqpyuurL40PYLpOUhsKQoGeSPX7UkeKPd0+1JV+o/Y0Mu88/8AVWYqW6Hl3nn/AKlXqd25aEWY+Rv0EylC3MC1fTV0b5ojTsa2R0P/ABc+cloBJ3NO7ylkGVXsO0zqqNjo6d7Gsc8ylromPOYgA7zzBI4rmOHl9wuFUd/N7Gq7UjVH/OpR1ncQHaias/59L/q9xUH64sQB/wCZF2eNR8cmIfWRdRGsd8/1aNlLAuyZoeIer+vpf9XuJxqJq/r6X/V7izvHJiH1kXURp/HJiH1kXURqPP8AdE+T7MwMZwGSkq3UT3Me9pY0uZfZkvDSOEXt5Q4l1rtS1by0fWP92uQr8dkqal1VKQZnFri5rQ0XYAGnLwcDQulk1qYgN+3b1EPdVlvM4rVr+RC5Sk9k/wCAp1I13nUnWP7ij4jq7z6XrH9xVfG7iP1zeoh7qY63sR+ub1EPdSPP90O8n2ZeGpGu8+l6x/cUxqUrvOpesd3Fl+ODEfrm9RD3UvHBiP1zeoh7qG83ujtcPszTOpWu86k6x3cWJpLq8noo9pUzUjb/AEI2yOdNIf2G5N/PwBGk1t4i4Fu3Avuu2GEOHMcu5cxVVL5nmSZ75ZHfSfI4veeclHF5L8TQEljS8KZnBxXdaG6tZcQgdURywxhkhhLZGPc64a117ji8pc/S4cCukwrSWqoo3R00uzjc4yFuzjf5ZABN3C/A0Jzx5Nbg+olZse1SNg6haj0mm6qRN4g5/Safq5FjS63MRBttx1MPdQjrhxH68dTD3VVfO90W08T7JmpiupWangmqHVELmwMdMWtZIHENBNh9u5cTQFbNfrWr5o5IZJQ6OVpje3Ywi7HCxFw243LBpJU/h5ST8TK+eKa8KNmlww1E0VOwxiSZ2zY6U5WZrEgEgG17WH2kLGxqidTzy07ixzonGN5jJMeYbiASBexuODiKvte5pa9pLXsc2Rjhwte05muHMQFnzNu4udcucS5xPCXE3JPrVjNs5X6CcOqjXqKDgLuQE9AXocOpCeWNkgnpmiRrXgbOS4DgDb+K4VkQykcoIXQ+NDEY2tY2oGVgDGjYQbgAAB9HkS8yyarRjcThb2RsHUBUek0/VyJfN/qPSafq5FiHXBiX146iDuqB1x4l9eOog7qpeb7ot3j9mC011dyYYyF8kscu2c5gEbHNIygHffnXPwO3K5pFp1U1zY21UgkERLmWjjZYkAH6IF9wWZHPyK5w82v3PqVs0U+yLDyolwQi5NZWnkEKJbiO7p9qSaAeSPX7UkvYZRqhu88/9UZjUIDeec+1WoOEK5GRRkgkdOSpS4aSFpRN3ItwibtUVd2n0OXfo+SVB+j5supMwQ3yX4viyr/TxY9Z8hyX6FKX6FK6jZKTaa/Ei5EBn1MjmocIIR5cNJC6HwKwuh7NSsUaoB55N2cz+hSnOAOsuzhgFr2U5YhY/HGlvFEj6qZw40fKmMBK6lxaORAfMOJByYh/UZGc6cEKnFhNuFbD5CUFwUrDFBcyb7go2BqFVOuFY2RUhSEo32oHonbOdmw8kof6KK6ltDyqYpgOJIeGI76ho5QYMVdpMKIW8WBClkA4FKxRj1IeaUuhUfCAFnvg33V95uhlqKVMmNoA1m5VqmnurxaolqF9VQaddTHdRILqFbT2qu9KeKI5ZGZJo0WKKytuCYNQqKXYJybB5Ug1EDU+VHYFBYW+SPX7UkWFvkj1+1JRZJpuj3nnPtKnGjmEknnPtU2URV1FJtE2TlFbc/H2qUNJyrQihARqVCJNLsVI6clWI6Hl+NyuNCkZAFDmxdsC2kARRFb4+1QdUjiQ3Tn450PVkathXtFlnuZvRySVHIiXQJKhmS2FkOaQkFGbFc2RjRbt/wAb1zaRNIyMqQpyVrNpQFLIErcLYy20J+OdEFEFdfIAqz6ocSizurI7AfHMousEKSoJ+PsQXFRYSh7hHzgKu+oPEkWqOVRYxQQJ7yUMhHyqJahsYgGVRLUctUCFAQFwQ3BHcEFy4JIA9Vnqw8oeVC2NSA5E+RFypZEJIINT5UXKnyLjicLfJHxxpI0LNw+ONJcSdUyIfx/qpFgQdsRcfb/VDc4lXdWZuoZ8gCiK3iQdndSbSErqonVBxUEqQN/j7E8FJyq9FAEWyAdFVkJKOyjKtsCnmCU5MEA2kAUKmDduR3VAQZJ7oU2QVmCxVqWcBqBZQlG4/HGiZNA31XIgPlJT2UCEFjUkQcoFqIR8etRIUWEkCI+PUokIhCiQhsKgRCgQilRIUWEDIUSFMhRKGwqBkKDkRyE4qUFQN5VeRyJK9BIXNjEiGVLKiBqfKoJBZU+VFypZF1HAgxPlRQxSDFJxOFm4fHGkjRN3BJQSbR4Tz/1SaE6SvlAtRtRk6SUwJDFFZwJJKABOKG4/HrSSXEkQpJJLjhKEv0T8caSShnIqKJSSSxpE/HSolJJQEiBUCkkhYSIFRKSSgJEColJJQEgTkB6SSJBIrPSSSUDCQTpJKSCScJJKThwnCdJccWIuAfHGkkkhIP/Z"/>
          <p:cNvSpPr>
            <a:spLocks noChangeAspect="1" noChangeArrowheads="1"/>
          </p:cNvSpPr>
          <p:nvPr/>
        </p:nvSpPr>
        <p:spPr bwMode="auto">
          <a:xfrm>
            <a:off x="762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7656" name="Picture 8" descr="http://blogs-images.forbes.com/toddwoody/files/2012/02/ibm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5504" y="2852936"/>
            <a:ext cx="2114848" cy="158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직선 연결선 9"/>
          <p:cNvCxnSpPr/>
          <p:nvPr/>
        </p:nvCxnSpPr>
        <p:spPr>
          <a:xfrm>
            <a:off x="4572000" y="2276872"/>
            <a:ext cx="0" cy="324036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5856" y="145516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이 둘의 공통점은 </a:t>
            </a:r>
            <a:r>
              <a:rPr lang="en-US" altLang="ko-KR" sz="2400" b="1" dirty="0">
                <a:solidFill>
                  <a:srgbClr val="FF0000"/>
                </a:solidFill>
              </a:rPr>
              <a:t>?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HP</a:t>
            </a:r>
            <a:r>
              <a:rPr lang="ko-KR" altLang="en-US" dirty="0"/>
              <a:t> 여성 </a:t>
            </a:r>
            <a:r>
              <a:rPr lang="en-US" altLang="ko-KR" dirty="0"/>
              <a:t>CEO</a:t>
            </a:r>
            <a:endParaRPr lang="ko-KR" altLang="en-US" dirty="0"/>
          </a:p>
        </p:txBody>
      </p:sp>
      <p:pic>
        <p:nvPicPr>
          <p:cNvPr id="26626" name="Picture 2" descr="http://t1.gstatic.com/images?q=tbn:ANd9GcQq24lrjr4t5TtS9rR_RKsYWuwDEichrOTTCiN88yLzx4mztM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417" y="3068960"/>
            <a:ext cx="3765967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6628" name="Picture 4" descr="http://t0.gstatic.com/images?q=tbn:ANd9GcT5dFOe19mmpvnfgXpbUJ-PQDTVSd7KP1TikIL7F78c-iqAUY21S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8041" y="1556792"/>
            <a:ext cx="4229911" cy="3168352"/>
          </a:xfrm>
          <a:prstGeom prst="rect">
            <a:avLst/>
          </a:prstGeom>
          <a:noFill/>
        </p:spPr>
      </p:pic>
      <p:sp>
        <p:nvSpPr>
          <p:cNvPr id="6" name="아래쪽 리본 5"/>
          <p:cNvSpPr/>
          <p:nvPr/>
        </p:nvSpPr>
        <p:spPr>
          <a:xfrm rot="1295254">
            <a:off x="6293703" y="2465121"/>
            <a:ext cx="2664296" cy="864096"/>
          </a:xfrm>
          <a:prstGeom prst="ribbon">
            <a:avLst/>
          </a:prstGeom>
          <a:solidFill>
            <a:srgbClr val="00206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 rot="1314222">
            <a:off x="7087095" y="278994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b="1" dirty="0" err="1">
                <a:solidFill>
                  <a:schemeClr val="bg1"/>
                </a:solidFill>
              </a:rPr>
              <a:t>맥휘트먼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IBM </a:t>
            </a:r>
            <a:r>
              <a:rPr lang="ko-KR" altLang="en-US" dirty="0"/>
              <a:t>여성 </a:t>
            </a:r>
            <a:r>
              <a:rPr lang="en-US" altLang="ko-KR" dirty="0"/>
              <a:t>CEO</a:t>
            </a:r>
            <a:endParaRPr lang="ko-KR" altLang="en-US" dirty="0"/>
          </a:p>
        </p:txBody>
      </p:sp>
      <p:pic>
        <p:nvPicPr>
          <p:cNvPr id="25602" name="Picture 2" descr="http://image.zdnet.co.kr/2011/10/26/Yo2jTZReaX0haGM8JQ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212976"/>
            <a:ext cx="3312368" cy="25894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604" name="Picture 4" descr="http://image.zdnet.co.kr/2011/10/26/b2m7KtanOnG6GD2UGNf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4020297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아래쪽 리본 5"/>
          <p:cNvSpPr/>
          <p:nvPr/>
        </p:nvSpPr>
        <p:spPr>
          <a:xfrm rot="1295254">
            <a:off x="6293703" y="2465121"/>
            <a:ext cx="2664296" cy="864096"/>
          </a:xfrm>
          <a:prstGeom prst="ribb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rot="1314222">
            <a:off x="7087096" y="2651449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</a:rPr>
              <a:t>버지니아</a:t>
            </a:r>
            <a:endParaRPr lang="en-US" altLang="ko-KR" b="1" dirty="0">
              <a:solidFill>
                <a:schemeClr val="bg1"/>
              </a:solidFill>
            </a:endParaRPr>
          </a:p>
          <a:p>
            <a:pPr algn="ctr"/>
            <a:r>
              <a:rPr lang="ko-KR" altLang="en-US" b="1" dirty="0" err="1">
                <a:solidFill>
                  <a:schemeClr val="bg1"/>
                </a:solidFill>
              </a:rPr>
              <a:t>로메티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『</a:t>
            </a:r>
            <a:r>
              <a:rPr lang="ko-KR" altLang="en-US" dirty="0">
                <a:latin typeface="+mn-ea"/>
              </a:rPr>
              <a:t>포천</a:t>
            </a:r>
            <a:r>
              <a:rPr lang="en-US" altLang="ko-KR" dirty="0">
                <a:latin typeface="+mn-ea"/>
              </a:rPr>
              <a:t>』500</a:t>
            </a:r>
            <a:r>
              <a:rPr lang="ko-KR" altLang="en-US" dirty="0">
                <a:latin typeface="+mn-ea"/>
              </a:rPr>
              <a:t>대 기업 여성 </a:t>
            </a:r>
            <a:r>
              <a:rPr lang="en-US" altLang="ko-KR" dirty="0">
                <a:latin typeface="+mn-ea"/>
              </a:rPr>
              <a:t>CEO</a:t>
            </a:r>
            <a:endParaRPr lang="ko-KR" altLang="en-US" dirty="0"/>
          </a:p>
        </p:txBody>
      </p:sp>
      <p:pic>
        <p:nvPicPr>
          <p:cNvPr id="15362" name="Picture 2" descr="http://contents.dt.co.kr/images/201203/2012030802011857780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7093" y="1340768"/>
            <a:ext cx="4762500" cy="4695825"/>
          </a:xfrm>
          <a:prstGeom prst="rect">
            <a:avLst/>
          </a:prstGeom>
          <a:noFill/>
        </p:spPr>
      </p:pic>
      <p:sp>
        <p:nvSpPr>
          <p:cNvPr id="5" name="폭발 1 4"/>
          <p:cNvSpPr/>
          <p:nvPr/>
        </p:nvSpPr>
        <p:spPr>
          <a:xfrm rot="20326862">
            <a:off x="5643365" y="1481344"/>
            <a:ext cx="3139265" cy="199086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6</a:t>
            </a:r>
            <a:r>
              <a:rPr lang="ko-KR" altLang="en-US" sz="2800" b="1" dirty="0" err="1">
                <a:solidFill>
                  <a:schemeClr val="bg1"/>
                </a:solidFill>
              </a:rPr>
              <a:t>배증가</a:t>
            </a:r>
            <a:r>
              <a:rPr lang="ko-KR" altLang="en-US" sz="2800" b="1" dirty="0">
                <a:solidFill>
                  <a:schemeClr val="bg1"/>
                </a:solidFill>
              </a:rPr>
              <a:t> </a:t>
            </a:r>
            <a:r>
              <a:rPr lang="en-US" altLang="ko-KR" sz="2800" b="1" dirty="0">
                <a:solidFill>
                  <a:schemeClr val="bg1"/>
                </a:solidFill>
              </a:rPr>
              <a:t>!</a:t>
            </a:r>
            <a:r>
              <a:rPr lang="ko-KR" altLang="en-US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3197" y="4211796"/>
            <a:ext cx="288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역사상 최초의 여성 </a:t>
            </a:r>
            <a:r>
              <a:rPr lang="en-US" altLang="ko-KR" dirty="0"/>
              <a:t>CEO</a:t>
            </a:r>
            <a:endParaRPr lang="ko-KR" altLang="en-US" dirty="0"/>
          </a:p>
        </p:txBody>
      </p:sp>
      <p:pic>
        <p:nvPicPr>
          <p:cNvPr id="19460" name="Picture 4" descr="http://wnewskorea.cafe24.com/data/cheditor/0807/2_cop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89856"/>
            <a:ext cx="4762500" cy="4343400"/>
          </a:xfrm>
          <a:prstGeom prst="rect">
            <a:avLst/>
          </a:prstGeom>
          <a:noFill/>
        </p:spPr>
      </p:pic>
      <p:pic>
        <p:nvPicPr>
          <p:cNvPr id="19458" name="Picture 2" descr="http://t0.gstatic.com/images?q=tbn:ANd9GcStogGdLF_neFCcnt95PPCCFoXlBAM1h7bAnFS_Y-5tXcvtN-WK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652" y="3717032"/>
            <a:ext cx="3493748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위쪽 리본 6"/>
          <p:cNvSpPr/>
          <p:nvPr/>
        </p:nvSpPr>
        <p:spPr>
          <a:xfrm rot="1458886">
            <a:off x="4763089" y="1814337"/>
            <a:ext cx="3933316" cy="1224136"/>
          </a:xfrm>
          <a:prstGeom prst="ribbon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세계 언론의 가장 </a:t>
            </a:r>
            <a:r>
              <a:rPr lang="ko-KR" altLang="en-US" sz="1600" b="1" dirty="0" err="1"/>
              <a:t>영향력있는</a:t>
            </a:r>
            <a:r>
              <a:rPr lang="ko-KR" altLang="en-US" sz="1600" b="1" dirty="0"/>
              <a:t> 여성</a:t>
            </a:r>
            <a:endParaRPr lang="en-US" altLang="ko-KR" sz="1600" b="1" dirty="0"/>
          </a:p>
          <a:p>
            <a:pPr algn="ctr"/>
            <a:r>
              <a:rPr lang="en-US" altLang="ko-KR" sz="1600" b="1" dirty="0"/>
              <a:t>“ </a:t>
            </a:r>
            <a:r>
              <a:rPr lang="ko-KR" altLang="en-US" sz="1600" b="1" dirty="0" err="1"/>
              <a:t>캐서린</a:t>
            </a:r>
            <a:r>
              <a:rPr lang="ko-KR" altLang="en-US" sz="1600" b="1" dirty="0"/>
              <a:t> </a:t>
            </a:r>
            <a:r>
              <a:rPr lang="ko-KR" altLang="en-US" sz="1600" b="1" dirty="0" err="1"/>
              <a:t>그레이엄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”</a:t>
            </a:r>
            <a:r>
              <a:rPr lang="ko-KR" altLang="en-US" sz="1600" b="1" dirty="0"/>
              <a:t> </a:t>
            </a:r>
          </a:p>
        </p:txBody>
      </p:sp>
      <p:sp>
        <p:nvSpPr>
          <p:cNvPr id="3" name="AutoShape 2" descr="data:image/jpeg;base64,/9j/4AAQSkZJRgABAQAAAQABAAD/2wCEAAkGBhEQDg8PEBAUEBEQFhYPEQ8QEBAREA8OFBEVFBUQFBUYGyYfGBkjGRcSHy8gIycpLDgsFR4xNTAtQSctLCkBCQoKDgwOGg8PGjIkHyQ1KiksKSwsLSwsLCw1LCkqLCwpKikqKSwsKSksLCkpKSwsLCwsKSwpKSwsLCwpLyksNf/AABEIANkA6AMBIgACEQEDEQH/xAAcAAEAAQUBAQAAAAAAAAAAAAAAAQIDBAUGBwj/xABJEAABAwIEAwMFCwoEBwEAAAABAAIDBBEFEiExE0FRBiKBBzJhcZEUI0JSU4KTobHR0hUXJFRic5KissEzY3KzJTRDlMLh8Bb/xAAZAQEAAwEBAAAAAAAAAAAAAAAAAgMEBQH/xAAtEQEAAgIBAgQFAgcAAAAAAAAAAQIDERIhMRNBUWEEMnGx8DPhFCIjQnKB8f/aAAwDAQACEQMRAD8A9wASyBSgiyWUogiyWUogiyWUogiyWUogiyWUogiyWU3UF46hAsllHEHUe0KQ4dUCyWUogiyWUogiyWUogiyWUogiy1M2MyceWGOldIYshc7ixMBD23BAJvbQi/VpW3WjNXGMSjyyMd7ohdE4B7SeJA/iRiwPxZKj+FewNH2b7fy1c0jGQMkBaZoWxyBkggEzos0mc2JuB5umvgOgixadzQ5tHmadnNqICD6iCvLWYNJQVOKPihhmZTcQRRhwic6N/DnLnytOYFsRewNNs1372IXe9i650dDUPqAY3U7n8SLMXMhjZE2RuS4BDXRlj7EA97UA3CstEd4ezEx3bzB8WFSyQ8MxuikfA5ri13fYbEhzSQRf7EWN2RpXMoYS/wDxJAZ5P3spL3fWUVc93jchSoCleAiIgIixsRnLIXuG9rA9HOIaD7SF5aYrEzL2I3Omj7Q9rhAckYu7UXymRxcN2sYCL25uJa0dTqBz1P2qrpWmWFk0sYJBMb8PfYjcZQ3X1B/iquz2CtrqiV8wzQRZQYztK8i7Y3dWtFiRzLh6QfQY4mtaGtaGtaLBrQAAByAGyy0rfJHKZ17LrTWk8YjblcA7dNldw5rNN8hfldEWSHZksTiSwnSzgS09Rpemt7e5MQkomwk8PK0vc8NzPcGuuBbYBzdSRz02Kr7b4Mzhmpa0Bw7kth58Tu7r11IXnOF4o57aqqk7z46sUbn7nIyLKHn0kwtcT1cq8mS9Yms9/X2WUx1tMS9FxepkBPvjx6A8tH1Llq6Z5vd7j63vP911ONBcrVtubddFkm0+croiGsgw+J7iXMa4/tAFbWPBINPeYvomqzT0TmFxcWAC5/xYz5p12PJbmOOzQSQNHOGZzRdrBdxF+QWe958pWViGE/AoAP8ABi+iYP7LC/JNO1+kDAeoYwf+K6KSncQNOm5AAvtcna617qB5cT3QAR3jJGGm4JBBJsdAduhUK3n1Sni2OFRgWy6eP3LqKR7rb38Sucw6O1rkc9A5pJs4tOgN9wQuho523LMwzABxbzDTsVGLTvuqza49GB2kqZY2sfG57S42JEmmxPmkEct1zH/7argjqHOcJeEA9vEYy97FxYSwtFrDffr1XSdrXe9xj9on+X/2uBlkBlkjNtXRuN/i6N08bHwK6Nctq13EqaUi0dXotP2tYaOmqXsPEqWB7Kdli9xtdxGawDBuXOsACL7gHnZfKQ9xvGGubteKF80enSd8kTX/ADQR6Vp+x8BxKjpWOuGyxtY/9mmpzwms03Be17iDoS/UEaL0ilwCmjaGthYdLXc0OcR6SdStlbXyzOp1EdPqpmtad+rUYR2w4luK23VwY5hb62EuBHqcfUuma4EAg3B1BGxHVctjXZqOEGopmiMDWaJotE5p3kDdmkaE23aDzDSMzstVktkhJJDMr4778KQZgD6Qbhe1tel+F53vtJaK2ryq3y8f7XYRLRYi18T3RwOD3NaJTDHZ5JsDmaLtcZBYHRvDOuq9gVuaBrxle0OB5OAI+tbKX4yz2ryh5H+QMQLrmjnNxZ16h1nuIuZbmUuvcN0J5C991i1tHiMEhleZadsjHsBqqkupn1BLnASx5iZLxZmADbIxxvYr0t3ZMR/8pUTUgP8A043B8IB+LHIC1vraArtB2TgjfxX5p5rW4s73SOt0GYmw9Gyt8ZDw/wA0xOxEjjDMB/gh44BDHRty8NufIxxJaziZyB+1pYWALow0AWAsBsBoAiomdztbHRIUqApXgIiICwMcF6d/zf6ws9WqmHOx7PjAi/QkaFQyV5UmPVKs6mJc55Px+jz9eO6/0UVvqXULjuyVRwquopnacT3xo/zGd17fXly/wFdioYLbxwlljV5aPtlUhlFJf4eVo/iDif4WuK88xfCPc1NUQkZZHx0tW9tgPfOKI3n1++OHzF6nX4VHOYjIC7hO4jRmIGYajMNiLgHXotD5QqBhoKyYNHFbTvs/4QbGeMB7Wn2qGbFy3P5+dU8eTjqFqvfmijf8ZjXe1oK5qp0cPWPtW9opeJQUr+sTPqYB/ZaKvG65bYoM2f3QwZWkm4c3JdzTNmJvb4vI9bLYNY4lj75ncKWOxDWxtJYwMa1vQnPueVza61cVTHxCA1ovm1IGg+CLZfT6djotyyZtt2W6Zdd9D5ttvt8FRbo9iNkdRI4NY4kHM9zpCO6bjbTXe+tjo6yTzBgAZw3BhYS0i5L7Pzv3F9SABrvqNwEczDbNlGoLjbTKCNNBppdWIpI85vl0LrXBsbtaBbu8jm5e1QezDbYeNI72Hc72RpJzGVzjyPW+/NX6ankZVRTCMnil7ZSHF2WN1iwOFrNy2jGh5Hxx8PPfIGrbCztBazdbDcknW56rcUJlLmXFm5buF2kh99vVa23QryPmV5I1DA7YyaRD/Uf6QvOprmapLQScrGgDfNeW1vENXc9sprzMb0YPaXH7gvPMOqnyVz4mG3ElhZcDlIHhw9jl0qUm8ahVW3CNvROxlCKSrkpNgxh4YtYcNzhKLfxPHzSu2WDUYQx88VQS5r4gQMpAD2m9mu01Aubbbnqs5dKlOO4ZbW5LFe0GGUHYscD6spXO9lNZnH/JZf1mR5H1WW47QVGSmeB50nvLB1e/u/Zc+CwuycHckmHmyODYz1ijaGNd42J8VVk65ax6blOvSky3yIi0qhERBBUqCpQQFKgKUBERAREQcj2wwx7HsrITlcwhxdbRrxoHH9k7H1nqugwfFW1MLZW6HzXsJuY5B5zD9/MEHmsySMOaWuAIcLEHUEHcFcXNDJhtSHsBfBKQ21/OHKJx5SDXK47i7TyKzT/Stv8Atnv7Suj+eNecO2Wt7R0nFo6iP48UjP443N/usykq2Sxtkjdma7UH7QRyINwQeiuSNuCFfPWFUdJec9hqni4LRu5hroz62Svb/ZY2JC11e8nsPDpK2kO9JVzxW5hhILfsd7VRisZLrDmuReNWlvrO4c6HHiXAutpFVG1rfWq4sOtyWXHRKm9oW1iWLxXHkqYoXF11to6NZENEOip5xCfFdwv0rpqPZailpwLX9vMLateI2Oe7zWguJ9AFyoV6yqz9tOG7V1l6mdw+B3R62tt9t1zHk4puNi192sme/wAIWZR/NZZWK1ma7nbyPu71Xzu/+9K2nkQw05Jqo/C7oPpkeXu+oM9q7eCrHknpp6qiLlu02Okn3LAC9zyY3BpsZHc4WkbAfDfyGg1Omq94pG5VVrNp0w8XrHVtS2CE93VrXj4MXmy1HjrGz556LsaanbGxsbRZrAGgegLWdncDFNGS4h00ljK8Cw0Fgxo5MaLAD0LbqGKkxu1u8/mkr2jtHaBERXKxERBBUqCpQQFKgKUBERAREQFaqqVksbo5Gh7HizmnYhXUSY2OO4c2Gy3BMtPIbXJ847AOOwktoHbOsAbGxXV0lYyVgfGczT4EEbtI3BHMFVzQte0se0Oa4WLSLgg8iuVqaOXD5DNCS+A+e1xPdHIPPQcn7jY3G2brh/x+37LumT6/f92JRUnAxvEY9mVscVUz96wFjv6XlXXYbdznEc7D1KvtFWscynxKG59yPAmbbvthfYPDh1APqs64uNVvHMDgCNQdQRsQdQVjzx1mYX47ajq5x1HZVNp1s5YVa4a5tmyumM2FX4olcyKtjVWlMq2NVnG5CKZzPlCGeB1P1BZTGrAxt13Rs6XefsH/AJLRir1Zrzt5Xj5c18zRvGwtb/reAAfa5vsXr/YbBvcmHwRWs4tD3etwFh/CGjwXnOBYcK7FHc4WvM0juXAhdkaPnPB8GFd9iOMPqHcClF2nd4JGdvW482P07u5WHePYpaKRufpHuyWrNp1H1VY52gJPuemu97iW5mGznEaFrDyA+E/lsLnbL7P9nRTjiPs+dwsXAWbGzlFGOTRr67km9yTkYPgbKdt/OkcAHSWA0GzWj4LRyAWyVlKTM879/T0QtaIjjX/oiIr1YiIgIiIIKlQVKCApUBSgIiICIiAiIgKCL6FSiDksZwN1PmmpxmicC2aAglvCN7tsNSzU6DVt7jmDhdjsfbw5aN5Oeks5maxe+jdqx2nnFouLjQ5bjcLul59207NGGWKupXcF8brtcBcMzG74nAbxu3tycNNysObFx6x2+37NNL8+k93VTs5rFIWlwDG5TUPpZmNjbZvCYHXdG4gnINO9EbEsdc6EBV9q8XfR0tRMwBzoo3SNDr5S5rbgGxBsudfHudQ00nUdWze+yrjcvK6HytvlYHuopS7lwnNLHn9nNY+wFdD5Pu2smJPqQ6EQiFzGtbdzn97Pmzk217o2AXk/D2jrKzlEu/hbzOgGpPQdVxnarGskcsgdlc+7WO+TYBrJb0DW3MkDmtz2rxJ8VO+KAB0zhsTYAHrz9JA5ac1zMOATVdVAJrDIGvbER8MC4mlbyA0eGdXMJvs27HXj9Wfv18mV2Swd5h4MbcnEDXzE6gMAtHG/q1rdm/CJc46EA+hYfhzIGZWi5OrnnVz3dSVVQULIYwxg03JOrnOO7nHmSshdPFi49bd/t9PzqzXycukdhERXqhERAREQEREEFSoKlBAUqApQEREBERAREQEREFEkrW2zODbkNFyBdx2AvzWB2hkYKWUSEWLbAHmd9PVv4LLrKKOZhjlaHtPI9eoO4PpC1VN2Pp2SCQmSS2rWSyl0bbbd3n43Vd4tMTEeadZiJ3KaLBWyUlOJWAyMja0OIs9mgNg7dpGm2xC0varD3T0dVTSW4xhkaxxs0TAsIDhyDrltx6QRoV2qwMVwtswvYF7fNLmtdpzbqNioZMW69O8PaX1L5/pezAkrYZPNhHCkykltmNAOUDLuGtG9ui9B7LTsidiFcWCPjSsjja4Zc5hhaDIb7jvG5G5Cxa3CKqCocyOE1UYs5rjNHFmJc7uvbcWI7ty1u2oF9F0+D4CZ7xzyuqIad5sXhozzXzFgtrkYCG73OxO9+djrOS+v9NmS0Vp9WTguAPkeKmpuN3Rwu0JJ/wCpKOvRnLnroMrCmhlbVB3nP1YTzbmcSB4FngPQt8tdi2Bx1IGYvY4bSRuyvFtehB8QunbH24+TFFu+/NnmQXDbi51AvqQNzbxCqWuw3AYoCXtzPkIsZZXF8lul+XgtirI35ozryERF68EREBERAREQQVKgqUEBSoClAREQEREBERAREQEREBUySBoLibAaklVLHxCPNE8eg7ekWUbTqJl7Ebl5jD2hdNiOaOL3l8rffDJl7mYjMG87gA8t12fY3E2PZNBbK+KWUlmxLHzPcHe0keA6hcRFR0zpXngMMgcCx78pdnFvOdk0sQLWvouxwlufFJXWtwYGMcRbvulIc0n1Bh+rouZ8Nb+r082zNH8jqURF1WIREQEREBERAREQEREEFSoKlBAUqApQEREBERAREQEREBERAVEw7pVat1DrNJUbfLL2O7zOCD31/wC+H2tXYdn2/pmIH0wN8BEfvXJUsw4jvTKD9YXXYK8Curmc3CGQekZCD/b2rlfCfrNnxHyw36Ii67EIiICIiAiIgIiICIiCCpUFSggKVAUoCIiAiIgIiICIiAiLiXeVrDzW+4mzAEZ2vqJPe4GSMdl4Yc7ziTfXzdNzsvJnT2Imeztloe0eOxRRSB0gYcvdLzlD76d0nzvDqtPjHaaNurGtrBvc1cQjv/psW+OVcN2jxnEq2zI6YQsHyJL3W5XkA29DbLNkyxaNRK2tJidyU1beTM2sjtxA7hcJxOW+ozj23XZT47DDiEFQJg5j4+FMGDPlbbS5bfXMGG2+npXBUNDWMlYJIZXQ93OS+pzt075DRo7XUbLPhpcUlc9jM0kBd3WSzuYMosBdpFgdL+srDSYrfltpvG66ezUtUyVjZI3B7HjM1w2IKuryGOCtpbuBjiItm4VbECP9TdL+IKzKbyxspnMjrC2YONuLTuY6SNveu57BYEXA2sddAV065a2Y+EvUkWLheJxVMEdRA/PFK0PY8Ai7T6DqDuLHospWoCIiAiIgIiICIiCCpUFSggKVAUoCIiAiIgIiICIoKDU9rq58OHVs0ZyyRwyOY74rww2d4HXwXzFTUJu1jAHOJyj3rO9zjpbe5K+lO3h/4TiH7iT+lfPeDf8ANQfvGf1BZs86dH4SI4zKW9mav9Vk/wCyk+5XmYFWN2hmb6qWYfYvZY5tduv1/csynmN99N9ze+lh6rA+1cz+Jn0aZvryeJfkmu+LP9BP96oODVZ3bL408v3r3yJ7swNwW6ki7swcXXFuRFtE98BPeaQcx1vmvpl12tvsBy9a8/iZ9EPG9nz+7s9Md4neNK5WJcGczR7Q2+wdT5bj0XK+h3GS57wA0tzNg43vpzFvZ4rzHypud7ops5BdwdbbX4jr202VmPPN51pZTJFra06nyJPcKCaEuzMimPDFrZGva15aNTpmLj84r0S6848i5/RKr98P9pq9FBXWxzusOX8RERkmIVooupU1AiIgIiICIiCCpUFSggKVAS6CUVN1OZBKi6pL1QZUF26XWOZwqTUhBk3UFyxHVYVt1aOqDXdvHf8ACcQ/cSf0r58wR36XT/vGf1Bew+VHtZHTUDoXAvfWZqZgBAy3Zd0h6gd3T9oLxOgrRFNHKRcMcH5b2Jsb2usufq6PwnyS9va9X45l57+dBn6sfpm/gQeVJn6sfpm/gXI8DJ6NUvTY6tXRWLy8eVNv6sfph+BVfnVb+rH6YfgXvgZPRXwene615v5VZb1NMf8AJP8AuuVoeVUfqx+mH4Fz3ajtQK18T8nD4bCy2cPvd5dfYW3VuLFattzCdK6nb03yLO/RKr9+P9pq9FD1435Hu07GSyYe5vfmzVDJMwyksa1pjt1sHOv+yV6y2ddfH8sOZ8R+pLODlVmWI2ZXBIrFC/dLq0HqcyC7dLq3dTdBXdLqm6qQCiFEBUFVqCEFu6pLldypkQYz3FY0jitgY1QYPQg1EkjljSTOW+NMOioNGOiDmZah6wZqqTqV2Jw9vxQrb8HjO7B9aD538pkstRWNYT3YGBoufhPs5x9mQfNXJnDX9bfPP3L6WxLyZ0NRIZZInZ3WBLZZWg2FhoHW2ssM+SPD/kXfTTfiVM1vMtdMmKI83zl+TZOv85+5PyY/r/OfuX0UfJHh/wAi76ab8Sg+SWg+RP0s34k43e+Li93zv+TX9f5z9yj8mv6/zn7l9EfmmofkT9LN+JR+aeh+RP0s34k4Xe+Li93z1+TJOv8AOfuUjDX9f5z9y+hfzU0PyJ+lm/Eqh5KaD5A/SzfiXnC/s98bF7vB8C4tNVwVDDYxva7RxuWnRw25tLh4r36mr5PjE+tUR+SygBB9z7a6yzcvnLoo8HaNmqykWjuz5bUt8jBhrHrOiqHK+zDwOSvNpFNSoZIVfa5VNgVwRoKAVUCq8iZUEAqoKLKUElEKIAUq2EQXEVtEFxFbRBcsllbRBcsllbRBcsosqEQV2TKqEQV5UyqhEFeVMqoRBXlTKqEQV2SyoRBcsitoguIraILiK2iCsoqCiD//2Q=="/>
          <p:cNvSpPr>
            <a:spLocks noChangeAspect="1" noChangeArrowheads="1"/>
          </p:cNvSpPr>
          <p:nvPr/>
        </p:nvSpPr>
        <p:spPr bwMode="auto">
          <a:xfrm>
            <a:off x="76200" y="-1003300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8" name="Picture 4" descr="http://t2.gstatic.com/images?q=tbn:ANd9GcTZ3evTQBPjBvvRbNS8IEX6jVHkj5Kn8l0dbLpCkEkja5RT3xTQxVlDkcBt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3" r="13442"/>
          <a:stretch/>
        </p:blipFill>
        <p:spPr bwMode="auto">
          <a:xfrm>
            <a:off x="7164288" y="1218059"/>
            <a:ext cx="1588957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『</a:t>
            </a:r>
            <a:r>
              <a:rPr lang="ko-KR" altLang="en-US" dirty="0">
                <a:latin typeface="+mn-ea"/>
              </a:rPr>
              <a:t>포천</a:t>
            </a:r>
            <a:r>
              <a:rPr lang="en-US" altLang="ko-KR" dirty="0">
                <a:latin typeface="+mn-ea"/>
              </a:rPr>
              <a:t>』500</a:t>
            </a:r>
            <a:r>
              <a:rPr lang="ko-KR" altLang="en-US" dirty="0">
                <a:latin typeface="+mn-ea"/>
              </a:rPr>
              <a:t>대 기업 여성 </a:t>
            </a:r>
            <a:r>
              <a:rPr lang="en-US" altLang="ko-KR" dirty="0">
                <a:latin typeface="+mn-ea"/>
              </a:rPr>
              <a:t>CEO</a:t>
            </a:r>
            <a:endParaRPr lang="ko-KR" altLang="en-US" dirty="0"/>
          </a:p>
        </p:txBody>
      </p:sp>
      <p:sp>
        <p:nvSpPr>
          <p:cNvPr id="39938" name="AutoShape 2" descr="data:image/jpeg;base64,/9j/4AAQSkZJRgABAQAAAQABAAD/2wCEAAkGBhMSEBQUExQVFRUVFxoaFxcYExwYHhweHBkYGBgXFhwXHCYgGRwjGhgaHy8gJCcpLCwsGB4xNTAqNSYrLCkBCQoKDQwMFw8PFCkcFBwpKSkpKSkpLCkpKSkpKSkpKSkpKSksKSksKSkpKSkpKSwpLCksKTIpKSkpKSksLCkpKf/AABEIALYBFQMBIgACEQEDEQH/xAAbAAACAgMBAAAAAAAAAAAAAAAEBQADAQIGB//EAEgQAAIBAgMEBAoGCAUEAwEAAAECAwARBBIhBRMiMUFSk9IGFBUjMlFTVGGSFkJxgdHTJDNic5Gio7I0Q2Ny4qGxwfBEgsIH/8QAFQEBAQAAAAAAAAAAAAAAAAAAAAH/xAAVEQEBAAAAAAAAAAAAAAAAAAAAAf/aAAwDAQACEQMRAD8A9WwMMku8YzyraWRQFEdgFYgAZoyeXrNFeSn95n/pflVpsH0Zf38395ppQLvJT+8z/wBL8qp5Kf3mf+l+VTGpQLvJT+8z/wBL8qp5Lf3mf+l+VTGuU8P5JNwm6Dlw4Y5cX4vwAgyXIkQtdMwA1sxBoHXkt/eZ/wCl+VWPJj+8z/wi/Krk/AfaEjQYiUJKwkUSYdXxm/ZkK3RbNMxR7nXVfSA6K5jYu+bE7+IY2WUpE7x71jFuy7iPLJ44WezLL6WZTqMqXoPVPJb+8z/0vyqx5Mf3mf8AhF+VQvhbiZFwUu7FiyMGctlESlTnma2pyLc5VuSQAPWOd2bgMUMZs95WZ0SOZBlAaOwijCTZsgdTJzKyMbEEC/Og63yW/vM/8Ivyqx5Lf3mf+l+VXl+1MDJHNiyGdC0b5o4d9iPFgUfIXZleI70ElxYFBYqdLn0fZ0Z8nRAcZ8XS2VzraNfRZNdegjnQWjBnT9Lm1vbWHW3O3mtbVZ5Mf3mf+l+VXmODwEhx8yKrZ03bqudxqxzzDRbjMRGXy6+iekV0n/8AWMLE+Gh3rqgSUsA+HknR23bgRsISCLltDfmKlHVeTH95n/hF+VWfJb+8z/wi/KryrwkV23O9hminOCw3iEUYkIjnzneottAyjIDn+qKtgjc4+UqJ/HBJjvGTaS24McnioB9ErfdZAut7/GqPTJMCV9LFzD7TCOXPnFVnkt/eZ/6X5VeQ7fyeI4URK4cQS+Mb9Z1Obcxbwrvhq178uG/OvX9uyxLhpDPmMduIKHLG5AAUR8RJNhpQVts9gRfFTi+g/Va/Z5rWsDBHNl8bmzWvlvDe3rtur2+NcbgNlPE+BZ1aPfY95FiZ2cxJ4pMqISzNxWXM1jozkdFC7V2Yke0mR5HQl/G9/BhpZMRlkDxCDPGjgRgqeYsVCgC9yA75NnsQCMVMQeRG6P8A2iqDZ7Xt41NcakeavryJG6+FeceMRrs7ZimeMosLEwyzy4XeA6JJmiVmBQg8JFuInQgU78AJ82Ll8+MSVwWERpgSQ7K+KDG51PqudTz6aDrTsx/eZ/6X5Vaps9je2KmNjY23R19R81zrjPDbAytiZ7RzPM0UAwDxq1o3DtvrOOCJvRZmewZbDW1qo2TFJ5N2irsYlOKxAxMkrB5Ei3Sb1hulyvJl0HIC4OtrEO7Oz2uB41Nc3sPM3052818az5Mf3mf+EX5VcP4NBztHCNKJVbxecIZbgSJbDhGjjEjpG4VQXAyXJBsdQCfD3c+OwePiQ4DctYKJDHv84tvhFqfN3y30vfpoOw8lv7zP/CL8qseTH95n/hF+VXmWDEA28CBGFy4bxffJiDKB4vZRGRwqeWbea86p2LGu8wmRcT5XGIXxxmWX0M53+9J83uSnoAfsWoPSpQimzY51I5gvAD94MdFDZb+8z/0vyq8Y8IsPN45i2WJpTvTnMOD3gLhUBC5ixBtl4c3/AHr3DABxGokKl7DMVUqL/AEkj+JoBvJT+8z/ANL8qp5Kf3mf+l+VTGpQLvJT+8z/ANL8qp5Kf3mf+l+VTGpQK9nZ1nmjaRpAqRsM4W4LGQH0FXTgFYrfC/4yf91D/dPUoAdlbXij3ys9iJ5dLE/XPqFH/SCDr/yt+FabB9GX9/N/eaaUC76QQdf+VvwqfSCDr/yt+FMalAu+kEHX/lb8KDx2IwMxBmWKXLyzwZ7X52zKbU9qUCDByYCFi0SQxsRYskGQkc7EqgNtKXYHY2zIWVo8yFDdQJcRYa39EtltcnS1teVdhUoFGK2thZI2jdgyOpVhlbUMLEaD1GlWAw2zsMwkRmQqCAWmnYAWtydivL4V1lLPCX/CTf7DQKdpYLZ2IfPKAzEAMRvFzAclkCWEgFyLNfmaZ+V8NkyZhltlyhGAta1gANBamtZoOezYDIqZY8qtmUbo6MTcsDluGJJueZvR/l+D2n8rfhTKpQLfL8HtP5W/Cp5fg9p/K34UyqUCDac2BxC2myuLEC6NcBrZgCBcXsL2o36QQe0/lb8KZVKBLidoYSRo2dgWibOhyvwtlZLiw6rMPvoTaMOzp3DzRxSOBlDNESbXJtcryuSbfGulqUCfB7TwkUaxxlURBZVVGAA9QAGlVwbTwe8adWUvIiKXAY5lUsUHK1hnY6eunZpf4OH9Dw/7pP7RQYO34Pafyt+FC4bGYOPeBCAJXLyDKxzMwAYm46QALcqeVKDnNmps7DsWgjiiYixKQlTbna4Xl8OVMfL8HtP5W/CmVSgW+X4Pafyt+FayeEWHAJMoAHMkMAP4imlLPCQ/ok3+w0CjE7P2XI7O8MLO5uzGEkk8rk5dTpTdNvYcAAPYAWHC34UyFZoF30gg6/8AK34VPpBB1/5W/CmNSgXfSCDr/wArfhU+kEHX/lb8KY1KBPsvGJJip2Q3G7hHIjW83rHxqVdhT+mT/uof7p6lABsvZhffNvpk8/LorgD0zyGU0b5EPvGI7Qd2g9k4yRd8FhZxv5eIOg+uehmBox9qyDnh3H2yxD/90EOxT7xiO0HdpVFLmfLvcULsApMicQLFCw4bizDkbGxBpn5Ze19w1j076Lo5/XoHc5WuMO6ksHPnozyJawDSWVSSSQLC5vQB4TaAed4t5ilCZ7uZo7cHM2tm/wClENIBC8pmxKhGUHNKi+lk1Jy2AAcHX1GgcL4P7uUymBiOM5bxAWbovvSAADYWVaMk2Zw64eXNwXffRi5UrYld5luQoF7UEE3Fl3uK1ayEypZ/OCJiOG4szDna4IIphg9nbxAwnxIve4Mi3BBIIPDzBBH3UN4sSxZMNICXBNpoyAVfOQAZLLdtSBbWicJipIkC7hzzuTLELkm7H0+ZYk2+NBd5EPvGI7Qd2l/hBscjCzHf4g8B0Mg7tMhtKX3d+1i79L/CHHSnCzXw7jgOu8j71Ad5EPvGI7Qd2p5EPvGI7Qd2tm2lKP8A4729e8i79a+VZNf0d9DY+di0Omh4/iP40E8iH3jEdoO7U8iH3jEdoO7WfKkuv6O+nPzsWn28dYXa8hNhh2J/exd+gpxey2RCyzYhiOjfKv2m7LYWGtK/G/Nq28xV2y2UzRj0ozJqWAUWUHp1/wCzXF4ppFKvhnI0JG9j5ftDPquh0OhsaC2hBJKsiiKRCxja4eFsuSxGjPYg26aC7ZUAnQus+KAzWGZsp5A3IZARzozyIfeMR2g7tC7LeeFCHjllJYsXZ4gdeiwewAAoobWkP/x27WLv0E8iH3jEdoO7U8iH3jEdoO7WBtiSxO4aw5nexd+p5Yk18w2nPzsWn28dBnyIfeMR2g7tJsJhjFgIZN9PbdR6b5VAuFHMr8adLtOU8sO5H72I/wD7pPgFklwUCGCTLu01WSHXhHWJ0oNZcQRAZA+JLZ2RYxPGSzLcEA5bXuD/AAvyq2Fs2Gebe4q6Bs0YlUsCouVNlteqn2I243KwSZQdM24ewylSLBl5jp56D1UfhBLHFuxh2GnpRmKP7CAHOoFv4UC07QUAHe4oqQOJZUYZmBZUFhqSBz5A2H2HRxjdbxpsUtiVK5wxDBipXhU31HPlbWh/Ji+7yka38/Hq5zecPH+s4jr8eWgoibDO0O6GHfnmzM0L8WbOWYFwCSb35czQUSTARF97igQQGVpEXKT1nIyW/aBI6OdDY2Pe4SdhLiQFQaNIuuaNH1sv7dvuohdkHxcwthAQRYFVhS1hZTbeG5FzqT01ptONosLiQmGZVcXtmiAWyqtgA37N/tJoDNpRrBkz4jFWdios2axys/JUJtZTyFDpOrRLIsuMfOWCqpBY5XyMbZNAOetujp0ona+HfEJkeCXLrcCSHW+muYn+IsdTVE+y88QjbDO1vRZmgJAuDZbEADT/AKmg1xMoX0JsS98v+aqC7FgAc6ix4WP3D11jDYhXilkE2J80ocrvVJsY1lH1bciRz6KsnwDEOqYZkDBeHzLKCrFg2UvbpII6aJwMk0Ya8DEsbkgxINFVRpvSBZVA+6gWwY0MLmacARu5YYiN1GTLozqpVSc19T0VjC7QVx+txQsLt51TlG8yZvR1X61x0A1jZWwGhEgMEjiRMrcaKSOd7iYi/wAQBRj4GQ/5M9rWOadHJGZWIu8hIvlt9hNCjNk4bJipxnd/Nw6u1zzm0FgNKlZ2XKzYqcshQ7uHQsp6ZteEkVKDbYcyhZbsB5+bp/bNC+EWDMpjKGEhLk5zrzU8Oht6JHMc622TsmGTfM8UbNv5tWjUn0z0kVVtfCRRMgTCwtmv/kA3IK2Rcq8JIJOZtBl/gCNtisyRZlZmQSgkmLXNKzjTepY2A+GtNcXgXkkEhEdljGUZ4wytldWvZGLekNBJb/yvxOPRBG3iuGyNmDF4kS5DMoyG5uCATyNtL2zabS4lMismFwzWgEkh3CZVJid1IbNqCVAsAdDzoDdsYGR4nIKG8BiCZtSCoJY2txZwBYHkCb3Ol3hHs9poo1RoyVIBBGfRrIxAZtLKWNzc6cxrVuNw0CRJIuER8xW6iBQwDAm9itxY250rx+JjSKOXxOFFaQq+8g9FQ1gTkUkFhqNLfGg0k2eZEVZYc1nd9GiuG3hKm7ynh0DW1vexPMVfi8CzhDkUSKse6N48qEbxTmDFxlFwbAk8rG40owGJSXdWw2GJZjmCxIwCCQJmz5gAbZjax1Fqzjdo4eJFZsPhgSqHijVRdjdujkFF/WSwHQTQX7N2eyTFiFGaXNmDLyBlLHQ6gq6ji4ib30VbOPCSdThJuJfQPSKU4NomlKNhIFGZR+oAIDGRV9JbMbxg3GhDi3LU3wi2JhxhZiIIQch/yk/CgL2xEJFUDdvlcMUdgFYWYWOh5EhhodVFIz4PGSF4XkS29Q3dQ3oRRjMgJ1zOtjmPIG1iQR0XkHDewh7JPwqeQcN7CHsk/CgVxbPJw80RZLs4IzEZTZY9NB6HCV5XsNb0HBs99/OfNoCqZACBGCu6NlIAaxy25aW0roPIOG9hD2SfhSrwjwscEOeLCwOcwBBiSwB6Ty6bUI02mjuk7MELbuMqqMHDMjSMEIe2a9xdT6+dA7DaQQSAxyIWZVK7xb5cpvk3hURrc2AW+XotRex0hmhkkOHgFicloAbgKGFwBcnXkKowLo8Ur+LQEoqkDxRk1Ojg5gc2TW4GvCRRDGKEvhZYfQBUpGJHRrDLYAlGa4HK51t6+dBSbPKRTgCMZopSFisRdsto1uBqQp6B6VVtl3UjLhIGZEDKow/pXkZMwUjNbKM1vt1trTHYmAilQmTDQqQ1reLBdLDXXNf+NFc9sfZsowuJVzYkKVQKRmK8VrOqnXLl0P1ug1fBswZJAuZgTCArRKoG7zEcM7LmU3GmYm9dX5Bw3sIeyT8KnkHDewh7JPwoB9iSZYsrqsZB5ARoDfW4WN2A/jW3g7iF8Uw/Ev6pOkdUVd5Bw3sIeyT8KA8H9iYc4SAmCEkxJruk6o+FA68YTrL8wrHjC9ZfmFC+QcN7CHsk/Cp5Bw3sIeyT8KDmtobGaQylQi534bmLS6spkNtNLgq9jIDe9xauuXEL1l+YVyaYyCQTmGDCtu2QKu7BZ8wNlso4WZgQL3sNSOduiXYWG9hD2SfhQGeMJ1l+YUs8JJ18Um4l9A9IojyDhvYQ9kn4Uu8ItiYcYSYiCEEIf8pPwoHYxCdZfmFQ4hesvzChfIWH9hD2SfhUOwcN7CHsk/CgUY7Chnxg3Kss0SrfPHaRgHGoLX5MOfVP3iz7Mld0kJiKiIKYywzWDQM0WYOUOcxvc2sbgHTkfJgIw86+LYcZERkIgzk5s98yhbkgpoFv9tLUnj4L4XDjeom78yCC7MiuCw5BS2qlQSAdaDotjgRwqrMoIvoGFlBYkKLdUEL91G+MJ1l+YUq2ZsvDyRBmw8AN2BtEtrqxU2uvK4oryDhvYQ9kn4UFeDcHFz2IPmoeR+M1YrTZmESPFTqiKg3cJsqhRe82ugqUA+yln89kMQXfy2zKxPpm97MBVmN2biJMpZ4gUJIZd4hFxY6h+Vqp2XtqGPfK7WInl0yMfrn1LajH8IsMRYvcHQ+bfu0CVsMMQsa72FgmYKfOX5AsSc2txY3PPoqIiSxk/ozhEC5jBJmC2yjK178ifR9dUYHFop1sCA4DM8jg6ZUFimZVA6AdLnp1rEMoyGM4gBCFA0ne2VlYCxtwkDKdQbHnQNVVsSAL4aQKAReOTS9wObc+Ej7q0Ow2kiyDxfJnzcCyDiU5eh+gi1j6qq2Ti4IZHYyLYoirkilUaFyeA5gDdudyTrVGDXDpO0njD2NiPNgXJLbzNlhGhuORvzoLcFh1IVVOEkysQpaJnIOrmxJ0FgTfkbdNZjxICkh8OVAWM8EpB1JVbZuIg5tdemh2ENrb/NwlL7p1sgikjTQKbsDISTpf1C1qrlMTiQ7yNTIFsojmsra3l0sd4M2jLl0GvPQHGHwMjNnTxa4diSEcceqktx6kajXlc1p4QrifFZrtBbIeSP3q22btmFM+aS5Z7+g55KqAk5BqQuY/E1X4Q+EMDYWUB9Sh+o/doGeXFdaD5H71TLiutB8j96tPpLh+ufkfu1PpLh+uezfu0G+XFdaD5H71CbT2VPPGY5DCVJBIAkXkbjUP6xRH0lw/XPZv3an0lw/XPyP3aBCsceER4S+HVb5nVklNycvTfX6un4UWuzd2HCjCrmAV8scgPnDYA2bTMTz+NJ/CEpJK7xGNg8djvBMbPci+W4UCwToOq/xZyYmG7OJyWdoywMb2sjqyheHhyqCPje5+BESE5jC0kbsxAtKszardgAWNuVzz6KZYPZc0V92MMt+dkfW3L69JVxCeMCUvDYMGFkmuDxhjysSVfl8BXQDwlw/XPZv3aK3y4rrQfI/eqZcV1oPkfvVp9JcP1z8j92p9JcP1z2b92g3y4rrQfI/epf4PrivFILNBbdJbgfqj9qjfpJh+ufkfu0BsDwhgXCwAvqIkvwP1R+zQMsuK60HyP3qmTFdaD5H71afSXD9c9m/dqfSTD9c/I/doFmPAYkythCUdQxMbkqxXhzHNw8J5noNNQmK60HyP3q5to4QJVXEsRKykl43uts1yMirnJJvZ7g21Broh4S4frns37tBvlxXWg+R+9S7wiXE+KTXaC2Q/UfvUd9JcP1z2b92l/hD4QwNhZgH1KH6j92gZ5MV1oPkfvVCuK60HyP3q0+kmH65+R+7UPhLh+ufkfu0C2WEF5yTgy4VRMcjXsdVD8fwuBVcmUEhjgwTF0wuPN6cIufs0GvLSqsfi45XlvKmRxFlG7lveJy4z2Hokkg2tpVAlXhDYhWEaqY7xS3Vgyub39IErlve4UW53JB/gxOY13bYbJYZcqPa3Rbiq7LiutB8j96g9nbagjjCmS5uSTu3GrMWNuHlcm1E/SXD9c9m/doK9liTxqfeFCd3D6AIFrzc8xOvOpWNlY1JcVOyG43cI5EdM3WAqUG+xSck1ue/mt85pVgcVid5GLuSwa4k4eMR3cAW4lD5bchq1jYUXsrZ2ffHeyr5+XRXAHpnkLUa2yLa7+fT9sd2gV4DET5gCZDcPlEgyEtulLAiw4Q97H7bG1qng1iZGK5pHcFXbVlI13WX0JHNvT1Y31OlY2bMZmUXxaXLWLMBcBQ2ZboLjW1/+9B4zGRQO4Uz3BK3VkF7WzZiq3Uai2a2booiyfaUnj1t6VjzjlmIsMoKG5sCSTyHIXvW+zZpmxF88rAs4MZkjyrbMNLSl9Dobg/AC2uk21QszRZ8SSJAlxKpBuQLghTaxNtbagjoNa4DExPKB+kRsz5Q7NGC11dgwKglgShF+RtzNFC7D2pOcUFkeTJGZQ5DF0OVWBOYgH0lNhajMDtVlja8jmTKAWMmcDiAd1BUBbKS2vK1FRRQZ5CJZQUBOe68QAu5Rgt3tqDbkaHO0FyTMz4kGL/L3qF20J0UDQWB1OlgT0Ggpx+0MQm8VXka0ptIA1uUhWKxT0lITQaPcAlbmmeOnLYLEXJYDeBW9YDf+NV/+tE4XA583nsQCrFSDIOixB0XkVIP30J4QbIy4WXz02iHTOLf20HRVKX+SD7ef5x3ankc+3n7Qd2gztzEZITrlJIAOdk/mVGI5equej2hK0DBXkuJ7ZwZZMqmMEG6xBnGe49G1za9dB5HPt5+0HdqeRz7eftB3aDl4NqyNFxSPfftymKnIEXpy6G5By9Gupq7HY6UwYbLMVOVt5xMSToAQwykgHN09I0PQzxKrG+Xe4o9Zl1VNNC5C6X+F/WbDWsQyRNI0fjUqyK+XIZkDE2BBVbXIINBfPPI+CvCGkkKACz5Tm5E5mPQfvNJ8NjZWwx3hkg3jjdyGfeEKV58AJJBBOUgA3GvOiPGx4wId7Pq5UETodQrNcra49E04Gxv9ef5x3aDXYE14rZzIVJBYsTflrqot9nR6zzpnS/yOfbz9oO7U8jn28/aDu0DA0u8HD+h4f91H/aKz5IPt5/nHdpf4P7JJwkB304vEmmcdUfs0HQVDS/yOfbz9oO7U8jn28/aDu0HO4zaGM86bSRkON2t15lDkVSmfOMwBYG18x5AWrsVrkpNrxhSwlxDAPk0mjufS1sfWVIVebHkKejZB9vP847tAxpb4SH9Em/2GtvI59vP2g7tLvCLZJGFmO+nPAebju0HQioaX+SD7eftB3ah2Qfbz9oO7QLsdjH3mJVZW0SJgDoFGZhKEYJzK21OYgsOXQAMdiOC7SAmIb21yVG8TjIKDK26LG4uSb8ItR091M4zYsmFA9hJHxghjwX5WykcWWqsROVZRmxRDoGUiVNblFVSLXF2kUXOnM8hQO9jyMYULkk66nQkZjkJ5albHl00ZSjA4LexhxNiBe9wZFuCCVYGwtoQRpV/kc+3n7Qd2gxhf8ZP+6h/unqVTsvDZMVOM7v5uE3c3PObTQDSpQDbLxkq74LAzjfy8QkQfXPQTejTtGf3Vu1j71TYPoy/v5v7zTOg5TZmAlgbMMPoL2A3KHXrMrcVhpqKo2vseaeYS7uaPRQQssQBykkXIYE87f+mrfDKF1dHVJHzDL5tSWW1ybNYgK+azAjXKNR0A4rZbWhLZ1vhkVbRtdSAMySbuNr3uNCdLGw6aBnNhsQ0pfckqWVsjGFrEWvkOfhuRf7STUwuEnSRmGH4SzNYCEEFgwvmDa2DEajlU8JsFIcBGiDMQIwRkcg2W1zkIYAH/ANFLMNshxgohIP8AMlFtzJLkD5rMFuGuCNDrbP8AC9AzXBzEWMU7rYrlaeC1ipXSwFtCeVq1m2SZAwmwjzFlykvLEbCxByC/Be5Omuv2Vo+zC8bKRNIpBZDkFyd8zNnWYKpJ83cMBcA2rddnTLIW3ZDOIixCrYSAxi0TKc26Ch7h9BpbnQH4OWaMNbDOczX/AFsQ6AoAAbQBVA+6h/CHHzHCzA4ZgMh13sferoxS3wlH6JN/sNBjyjP7q3ax96p5Sn91btY+9TOs0CvylP7q3ax96p5Sn91btY+9TSpQczjMBvZFkfA3YE3u8RzXXLxXOtv/ABWvik29ziLEAjQAYiGwUkHLb1aCmvhHgGmwzolg2hF0zA5SGC2JsbkAa3GvKuY2lsrECBlAUkGHUYYFdA/1OIAAmxyg87WFyaBmMJMJd5u8QTcaHEQkWBYgWtoOJuWtjzpn5Sn91btY+9VPgjA6YVVk53b/AC93pc9Atz5g2XQi4p1QK/KU/urdrH3qnlKf3Vu1j71NKlAr8oz+6t2sfeoDYG0JhhYAMMxG6Sx3sevCNfSrojS/wd/wmH/dR/2ig08pT+6t2sfeqeUZ/dW7WPvU0rBoOTk2MT/8WXpA/SI9FOa8Y10Q5m0566EaU4G0Z/dW7aPvVzzbFxZSUKoGZwxDSZcxDswsULZh6JLHKWsotZbHtVoFnlKf3Vu1j71L/CDaExwswOGYDIdd7H3q6SlnhL/hJv8AYaDHlKf3Vu1j71Q7Rn91btY+9TMVDQc3Ph5WaVjDON6gQgYiKwAvbL6jxN8xrIwsmTKcNKeFEzGePMMhzIQQdCG1v6wKtxGEl32I3SFd4kQ3jNwkqWDhbMzKcjAA5QLi/RSfDbExIyZ4zwxRq4WQEFVEWdAxYEk5XGQgLqTm1oH2FxMsaBVwr2HrmjJJJuSTm1JJJP21b5Sn91btY+9V+x4GSFFYWIvYXvlGYlV+5bD7qNoE2yZnbFTl4zGd3DoWVumbXhNSr8L/AIyf91D/AHT1KAHZeyYH3zPEjMZ5rkqCdHPrpRs543lRDhocr58pWG1wobW+ZlF2Ugam4Fx8GuzUxB327MOTfy6Ojk+mb3swFa4yKSNkkdsOGHClo5SbWOiqrm9gT0aUCzYM0U0ojfD4YNx5lUEMuULYFXUHmSCRcaAVXtXFRRSOqwYZrMVtkBK2y6ycV+LNpYdFXwQDDETK8ADhiGCTOLE5mOjG2vro7aEbSKglkwlpCClxIuY2JFiJBfSgFkWESFfF8PbMVHDdhlljiYv/ALg9x6rDnetMGI3xTRnDRBFL3JgKkAZgrXuQblfULi5+FF46dlZhI2GViAzHcyi+TjHEG4rWva9YbZJhYPbBowuQ27ceiCTrn6Bc0AOy8Vh5pAu5w3pEGychkkYjXnYqvGNDm0q2EJxbzCYdQbbohW47lEB4oxYZmNxzsAbWINGGFyMxfDW3hFysti7+aI1k1vmy25a6UNiNniIhT4qrSCwCxy3N/Vle45HXotfooNZcOoEo8Xw6yI6hUaE8SuzJEQQ2uYre/RrcVbtPZUDYPEEwRBkzqbILaHQj7iD/ABq3DZt4yo2E3me5G6kBLWPFq2umax+DW6a12xhMQmEmF4MuVieGQkkm5Ny+pJNA4+j2G9hF8grP0ew3sIvkFV5MX1sP8j9+pkxnWw/yP36Cz6PYb2EXyCp9HsN7CL5BVeTGdbD/ACP36mTGdbD/ACP36DMvg9h7HLDFe2l4wRfovaue82kKSPhsOxKPIQsduFHjUqoN7uQ5sOk5R00yxO2JY3ZXlw4KgE+Zm5Hkbg21oRsUBOsRfBiXhCruZL6cagcVufEPjQMtm7Hw8kSOYIeMZuFQRY6jW2ulr/G9FfR7Dewi+QULAMQp3aNhQQM2URuLBmbisH5Fs333q/JjOth/kfv0Fn0ew3sIvkFT6PYb2EXyCq8mM62H+R+/UyYzrYf5H79Bv9HsN7CL5BS/wf2BhzhICYYyTEl+AdUUbkxfWw/yP36A2AmK8VgytBbdJa6P1Rz46Bn9HsN7CL5BVOL2DAEYpBCWAOUMml7aXsCbfZW2TGdbD/I/fqjHLiN2+9fDbvKc+ZHta2t+PlQLGiTKjDCQEPht6AEJObzdxYLqoD304ja1qYbG2Zh5oQ5w8QN2U+bsDldkuAwuAct7HUXpaIUXJrgl80ch3UgG7ILEKc1rZbm3q16KbYJMRu0MTYXdlQUyxuBYi4I4+VqIK+j2G9hF8gpb4RbBw4wkxEMYOQ/UFHZMZ1sP8j9+l/hCmK8Vmu0FshvZH79FMx4PYb2EXyCofB7Dewi+QVpkxfWw/wAj9+pkxfWw/wAj9+gXS7NiDzruMMojRHVjGToc+bOBblkNrGlfjUIdIjh8OJWjXMCtrOzQgDLzKgS3PxFh0kMWjO8na+EMgUCa0UjNY6qGAYk3toKmIxxcccmEYGMkXikIKNlvYltbnLoNeWlAbszZOHkiVmw8QOoNkFrqxUkXF7Ei4ov6PYb2EXyChcEMQY1MbYbJYZbRva3Rbj0q7JjOth/kfv0Fey8GkWKnWNFQbuE2UW1vNrp9lSsbKEnjU+9KFt3D6AIFrzc8xOvOpQU7K2tFHvlZiCJ5fqMfrnpC2qjbs0OIQASspHIbq4vca8cLEG1xpbnTLYJ4Zf38395pneg4vH4WF8gDqwRSoLxSA2JuRaJVW2g+rehNu4XfOjJIV82FcpvFzW+qQw1Sx5evnXdYqbKjNe1gTc39Xw1ri9l7SnKygvIzZVAUFzrnTO6WzOQAxOg1AOlBbtHBxPvCki8SBFDQyllGQJZJL8IIF75b6n10Zt6TDzxKhBkynkd4uhBU8WU62PTRXg9iJC7q7s4VI9WDoblpfqOoNsthmPPLy6aBXaE7TraRWyvIGjV1FrZiEYGzMQQF0FjzFBUpjCBVESqC53bRysqlmJ4QgC6A6G1xrrUxISQWMi3ITj3cxZCucZoyeLNZrgknW973rI2hiMsu7aSYvGGDLYbu6rcBXshbViLE8tQbavNhYp3DZiTbL6VrgmNWdDbTRj917dFAqjxQMud5Fa8gbMIpQQq5siAEEfW1OnNj02BHhDtyE4WYBj6B/wAt/h+zXQ3pb4Sn9Em/2Gg28vwdY9m/dqfSCDrHs37tML1L0C/6QQdY9m/dqfSCDrHs37tLvCjGSo0W7Zh6R4SdSMhAsEbMSMwCkqD6xatsbj3GAlluQfOMrE5CFztkbW3JMpsdSKBbtuCKZmcSnMcoAaOQKAt7WsvMFn16c5HQLVSYJPGt+uKkHGCU3bgWsAeS2JsLary/jVfgrtfEyYWexeWUMFQl7gEi9iSNABqWP2VdNtaYQzuXbhlAyhipszOqotwSpBK3FvqkUBMeJUS580fpXLCOfNa/o3J1Fh6J4fhToeEEHWPZv3aD2XtF3wskl2vxWz8FrKATpmsLgtoDzpBsHaeJkTEnPIQIbrvW5NxG6lUXo566WX16B1n0gg6x7N+7U+kEHWPZv3aUeCW1DKxG/WbLGDYG5F3cgsbkG4sB02XW/OunvQL/AC/D1j2b92l/g/t2EYSAFjpEn+W/VH7NdATS7wcP6Hh/3Sf2igz9IIOsezfu1ViduxFWCvZrG145LX+NlvTW9DbSxCpE7MWACkkoCW/+oAJJoObwuJK7oGWNhFFlQbiYWfKVzn13Fh8AW9dMtlbWijgjjd8zIoW6xSAGwsDYg9Hxpfh8cxMameQEROznmMpz5ApKWeRdLt+xqOKnuwsSXw0LMSWKLmJFjewDXBAsb36KI1+kEHWPZv3aXeEW3YThZgGPoH/Lfu10N6W+Ep/RJv8AYaK28vw9Y9m/drB2/D1j2b92mINS9BzU20AZJmEi5XjVVG6mBGUsbllsdc59G1rCgwo4AZlKxqm6vBLcMrK9z0EEqB68vTcklxtrFTrLAI0coZFzsuU6EkZWBNwoHESB6vjdLHtDEWHHLqARwc5+DNEeHRPS05c9dKB1s7asMcYUuSdSTunGrMWNuHlcm1E/SCDrHs37tHqazegUbLxayYqdkNxu4R6JHTN1gKlXYX/GT/uof7p6lABsvZmffNvZl8/Loslh6Z5C1FzbJCqWOIxACgk+c6ALn6tC7Kxcq74LCXG/l4hIgvxnoJvRxx83uzdrH+NApgmRmCmbFIxDHK0qg8Ko2lr3urhtPUb2rZP1RlZsYiBQwLzxLcG1rEvYdHpEc6qwGBxEYAMKgKjKGQRoeLLdmu7IxOQc1/CtcPsVkBAhkAIHonCx+iQym8UanQi/O1BjD42NwSsuLNhHYCRbsZACqjovrrc2GutE7PwMUzMyyThlIuS65uJQercWvl+0GqotlSAyEwyHeZDfexhgy6h8wOrX1vb+NE7PgkiMmXDMQ+XnJGSAqhbE3u17E69JNADg9owubb7FJxSA5pU/ywzO3Bm00P23BFxrW8eKjKuwkxlo3VGG8QkFja5VSSoF7ktb1i9VpsabeMWjcoQwyiRBoysir6ZQBFYgZVU2HPU3um2ZM4YtHNnZUUsJIBYKc1lBUixbXW56L0Qww+zg+a0+JBVipBkHMfdyIII+BFC+EGx7YWY7/EHgOhl/40Vg5Z0zEwMxdixO8jHQFAtfoVR99/sofwhx0xws18Ow4DrvU/Gij/In+viO1/41PIf+viO1/wCNbePze7N2qfjU8oT+7N2qfjQI9qY6OAsGmxemgO9UBiACypfmQGBOnrtyNrmyFihlxfpZRdxlbzixNl05K7AG4HwvWm1dkPMH8xIpfp3qEDkCQuawJCqCfh9t7mwT5iww8gJYNrMhAtIsrBQW0zMtz/6KAWGfDiUQpPiA7MRlDZdQxQ/VtoQfuojaeHWM5WOLkBXMbSR2sCBqHIubsvR9YVquDnExcYZApcObBFc21sXWQBuIk6qef31jaey2nfO8DXAtY+Kvbp5yRs3/AFoNMaY8O27z4s6BiI3j0zEjVdDe4PIG/wAarZoY5GQNigQ4QlWSxJK6HLxAcfNgBz15VZjNjSSurtFJdQANcKeQI1zRH1k25AnQCr8VgHdg/i8gfh4t+gvlIOqhgpvb1UGkUMazmBXxYe1yRYLa5FyQvK9NPIn+viO1/wCNLBs6XNm3cv6zeWzYb0r877vNy0ve9tL028fn92btU/Gg08if6+I7X/jQOwdj3wsB3+IF4k0Ev7I5cNMPH5vdm7VPxoDwfx0wwkFsOxG6TXep1R8aA7yH/r4jtf8AjVcuxyATvsSbDkJRc/AXAH/WrvKE/uzdqn41RjJ55EZBBImYWzJNGGHxW9xf7qBa2JRVV2lxiq2fiMi2DJmzIbXObgbUXU2GuophgtnCWNXWfEWYXHnlP/VLqfuJpe2yJDo0UxUR7sLvMOABzuuVBlNwp004V00pjgXliTKMO51YkmWO5LMWYm1hqSdAAKC7yH/r4jtf+NLvCHY9sLMd/iDZDoZf+NM/KE/uzdqn40u8IsdMcLMDh2HAdd6n40B3kT/XxHa/8ah2J/r4jtf+NbePze7N2qfjUOPn92btY/xoAGgGaVd7i7xBSfOKAwbNbIWsPqkEkgUO8yAITJjbSKChzrxE5QEA5hrsOdl+NESwTM8j7qXziKtt5AQApJGXMpueI+lca8uVDJsiQcoprBVVRvYDkysrKUJW4OdQ1rkE8xYAAGGD2cJEDrPiQD0GQXBBIIOnMEEfdV/kP/XxHa/8arwc0saBFwz2F9TLHckkkk2PMkk/fV3lCf3Zu1T8aAfZWF3eKnGd383Cbu2Y85tBoNKlZ2XKzYqcuhQ7uHQsG6ZteH/3SpQWbB9GX9/N/eaZ3rn9lbFgk3zPEjMZ5bkqCfTNHfRrC+wi+QUC/wAINkPK+8A9CMhbKGJZiR0DNlUG9s1jpoLXKTbWBlXxZ1jd23GVgBImWy5TZovRY5zoQfR0ovbzYfDybtcLEzFVI4V6d4DcFgSBkvoD00RBg4WihcYRGzKrylYjZVK6lNONs1uEXNr9NgQN2rs2Z4YRCcrIDe7ZdDEUtcxsOZH1f4UtfZMhw5idJWDSyZsnCwF7XQlk9LUhjm58uVr9vYTDQxB1hgBJHpoBpa5NmZNRppcUPs/xRo42kiwy5mdWPCAMoJX6zAErY2zGgkuAmZAu7kACgZQqkld4TILO7LmYGM2ZiCFYctKuGElL5mhZJAsShlAyu2aMs5KsSFUBgLgWGfrAVRLho2D7nCwOUJOkYa6mUoCozDMcqMx1F9LVpBJhnYlcPEUGXKd1bOLxh2Uk9G8UhSPvOtg7QUt8JP8ACTf7DU+jeF9hF8gpf4Q+D2GXCzEQRghD9QUHRVm9LPo3hfYRfIKz9GsL7CL5BQMalLvo1hfYRfIKx9GsL7CL5BQb7bwpkjAC5wGUshNs6g6rc6fGx0NrHnXNY3YmIMEy5c3oEgyycQWEBlUZTmv6NxYm2tWY7CRpPIi4aAokTOSUBIsvDez3F26CouFbXSsz4BFxIQYSMpnUHzA0VjbNmEvK9/qdH30DvwcwUkUCpIBmBPJ2bQ6jVgDpy6eV7600rkY8BGcTuzh48mcrfxOUaBbg5/Q5m1+Whp4PBrC+wi+QUDKs3pb9GsL7CL5BU+jWF9hF8goGJpf4O/4TD/uk/tFY+jeF9hF8gpf4P+DuGOEgJgjJMSX4B1RQdFeh8cLxuAubhOlgb6crMQD9hIoX6NYX2EXyChsfsjBwxtI0EdlHUHrsB95IFAng2JPoro2QxFOHJdVIe6pmJKyElDlBKW0JOUV0mxInWBFdQpF9AoFhmOS4ThDZbXtpe9q5vZuHimWNhBhQJIXfMFLAOjqpHRdLN67/AGU12RsKCSFHfDwhmF+GOwsScpsbkXWxtegfXpZ4S/4Sb/Yaz9GsL7CL5BS7wi8HcMMLMRBGCEP1BQdEKhpd9G8L7CP5BU+jWF9hF8goF0+zZzPO7okqNEVRSTa4a6IytoPWW+P2ADT7GYMqJC2WKNFzDKN8MyGRDxggZQwCkAEnmBzK2lsaBGjyQQHM4DKYzcj6zKRooVbsSQb2toSKSx4zDSZzHh8OVQsx0uTGqwmxA5O296eWWxF+QdfseBkhRWFiL6XvlBYlV/8AqpA+6jb0sHg3hfYRfIKz9GsL7CL5BQTC/wCMn/dQ/wB09SqNlYKOLFTrGioN3CbKLa3m1qUG8GAnjL5HiytI7jNGxIzG9iQ4Bt9gq3d4rrwdk/5lSpQU4jAzuCGOHIIsfNPyPxEl6EbwaY2uuFOVQovC5NgLAXMl+VSpUBbYHEbsx5oMmXLlETjhtawtJ6q3OFxJFi2HIHric/8AeSsVKoFfYchvcYYhr3Bicg3bObgyW9LUerW3Ot22NIWzWwwbhuRC4vltlBtJqBYaHTQeoVipQGCPFdeDsn/MofaGz8TLE8ZkgAcWuIn0+P6ypUoCN3iuvB2T/mVN3iuvB2T/AJlSpQTd4rrwdk/5lTd4rrwdk/5lSpQVS4HEMrAth7P6XmnF9LakSeqw+6hD4ONnz5MJnvfNuGve9733nrqVKDK+DrBswXCZgb33DXve9/1nO9H7vFdeDsn/ADKlSgm7xXXg7J/zKm7xXXg7J/zKlSgm7xXXg7J/zKowGAxMUSRiSAhFVQd0+tha/wCs+FSpQX7vFdeDsn/MqbvFdeDsn/MqVKAM7EkzBsuFzBSoO4bRTzX9ZyNzcUWIsUPrwdk/5lSpQZ3eK68HZP8AmUPj9n4mWJ4zJAA4Ivun/MqVKAjd4rrwdk/5lTd4rrwdk/5lSpQDT7Kmd1kbxZnT0WMLXGoOh3lxqAfurMuy5mILeLMQ2YEwMeIAAN+s52AF/gPVUqUBG7xXXg7J/wAypu8V14Oyf8ypUoM4DByLJJJIyMXVFsilQAhc/WY3Jz/9KlSpQf/Z"/>
          <p:cNvSpPr>
            <a:spLocks noChangeAspect="1" noChangeArrowheads="1"/>
          </p:cNvSpPr>
          <p:nvPr/>
        </p:nvSpPr>
        <p:spPr bwMode="auto">
          <a:xfrm>
            <a:off x="76200" y="-8429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9940" name="Picture 4" descr="http://cphoto.asiae.co.kr/listimglink/6/201105301743246970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176464" cy="3888432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4644008" y="1978962"/>
            <a:ext cx="4283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altLang="ko-KR" b="1" dirty="0"/>
              <a:t> 18</a:t>
            </a:r>
            <a:r>
              <a:rPr lang="ko-KR" altLang="en-US" b="1" dirty="0"/>
              <a:t>명의 </a:t>
            </a:r>
            <a:r>
              <a:rPr lang="en-US" altLang="ko-KR" b="1" dirty="0"/>
              <a:t>CEO </a:t>
            </a:r>
            <a:r>
              <a:rPr lang="ko-KR" altLang="en-US" b="1" dirty="0"/>
              <a:t>중 </a:t>
            </a:r>
            <a:r>
              <a:rPr lang="en-US" altLang="ko-KR" b="1" dirty="0"/>
              <a:t>14</a:t>
            </a:r>
            <a:r>
              <a:rPr lang="ko-KR" altLang="en-US" b="1" dirty="0"/>
              <a:t>명이 내부승진</a:t>
            </a:r>
            <a:endParaRPr lang="en-US" altLang="ko-KR" b="1" dirty="0"/>
          </a:p>
          <a:p>
            <a:pPr algn="ctr">
              <a:buFont typeface="Wingdings" pitchFamily="2" charset="2"/>
              <a:buChar char="Ø"/>
            </a:pPr>
            <a:endParaRPr lang="en-US" altLang="ko-KR" b="1" dirty="0"/>
          </a:p>
          <a:p>
            <a:pPr algn="ctr">
              <a:buFont typeface="Wingdings" pitchFamily="2" charset="2"/>
              <a:buChar char="Ø"/>
            </a:pPr>
            <a:r>
              <a:rPr lang="en-US" altLang="ko-KR" b="1" dirty="0"/>
              <a:t> 18</a:t>
            </a:r>
            <a:r>
              <a:rPr lang="ko-KR" altLang="en-US" b="1" dirty="0"/>
              <a:t>명 중 </a:t>
            </a:r>
            <a:r>
              <a:rPr lang="en-US" altLang="ko-KR" b="1" dirty="0"/>
              <a:t>6</a:t>
            </a:r>
            <a:r>
              <a:rPr lang="ko-KR" altLang="en-US" b="1" dirty="0"/>
              <a:t>명이 </a:t>
            </a:r>
            <a:r>
              <a:rPr lang="en-US" altLang="ko-KR" b="1" dirty="0"/>
              <a:t>20</a:t>
            </a:r>
            <a:r>
              <a:rPr lang="ko-KR" altLang="en-US" b="1" dirty="0"/>
              <a:t>년 이상 장기 근속</a:t>
            </a:r>
            <a:endParaRPr lang="en-US" altLang="ko-KR" b="1" dirty="0"/>
          </a:p>
          <a:p>
            <a:pPr algn="ctr">
              <a:buFont typeface="Wingdings" pitchFamily="2" charset="2"/>
              <a:buChar char="Ø"/>
            </a:pPr>
            <a:endParaRPr lang="en-US" altLang="ko-KR" b="1" dirty="0"/>
          </a:p>
          <a:p>
            <a:pPr algn="ctr">
              <a:buFont typeface="Wingdings" pitchFamily="2" charset="2"/>
              <a:buChar char="Ø"/>
            </a:pPr>
            <a:r>
              <a:rPr lang="ko-KR" altLang="en-US" b="1" dirty="0"/>
              <a:t> 회사의 핵심 사업과 전략을 주도</a:t>
            </a:r>
            <a:endParaRPr lang="en-US" altLang="ko-KR" b="1" dirty="0"/>
          </a:p>
          <a:p>
            <a:pPr algn="ctr"/>
            <a:endParaRPr lang="en-US" altLang="ko-KR" b="1" dirty="0"/>
          </a:p>
          <a:p>
            <a:pPr algn="ctr">
              <a:buFont typeface="Wingdings" pitchFamily="2" charset="2"/>
              <a:buChar char="Ø"/>
            </a:pPr>
            <a:r>
              <a:rPr lang="en-US" altLang="ko-KR" b="1" dirty="0"/>
              <a:t> </a:t>
            </a:r>
            <a:r>
              <a:rPr lang="ko-KR" altLang="en-US" b="1" dirty="0"/>
              <a:t>화장품</a:t>
            </a:r>
            <a:r>
              <a:rPr lang="en-US" altLang="ko-KR" b="1" dirty="0"/>
              <a:t>, </a:t>
            </a:r>
            <a:r>
              <a:rPr lang="ko-KR" altLang="en-US" b="1" dirty="0"/>
              <a:t>식료품</a:t>
            </a:r>
            <a:r>
              <a:rPr lang="en-US" altLang="ko-KR" b="1" dirty="0"/>
              <a:t>, </a:t>
            </a:r>
            <a:r>
              <a:rPr lang="ko-KR" altLang="en-US" b="1" dirty="0"/>
              <a:t>의류</a:t>
            </a:r>
            <a:r>
              <a:rPr lang="en-US" altLang="ko-KR" b="1" dirty="0"/>
              <a:t>, </a:t>
            </a:r>
            <a:r>
              <a:rPr lang="ko-KR" altLang="en-US" b="1" dirty="0"/>
              <a:t>유통</a:t>
            </a:r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r>
              <a:rPr lang="en-US" altLang="ko-KR" b="1" dirty="0"/>
              <a:t>IT, </a:t>
            </a:r>
            <a:r>
              <a:rPr lang="ko-KR" altLang="en-US" b="1" dirty="0"/>
              <a:t>화학</a:t>
            </a:r>
            <a:r>
              <a:rPr lang="en-US" altLang="ko-KR" b="1" dirty="0"/>
              <a:t>, </a:t>
            </a:r>
            <a:r>
              <a:rPr lang="ko-KR" altLang="en-US" b="1" dirty="0"/>
              <a:t>에너지</a:t>
            </a:r>
            <a:r>
              <a:rPr lang="en-US" altLang="ko-KR" b="1" dirty="0"/>
              <a:t>, </a:t>
            </a:r>
            <a:r>
              <a:rPr lang="ko-KR" altLang="en-US" b="1" dirty="0"/>
              <a:t>제약</a:t>
            </a:r>
            <a:r>
              <a:rPr lang="en-US" altLang="ko-KR" b="1" dirty="0"/>
              <a:t>, </a:t>
            </a:r>
            <a:r>
              <a:rPr lang="ko-KR" altLang="en-US" b="1" dirty="0"/>
              <a:t>금융</a:t>
            </a:r>
            <a:r>
              <a:rPr lang="en-US" altLang="ko-KR" b="1" dirty="0"/>
              <a:t>, </a:t>
            </a:r>
            <a:r>
              <a:rPr lang="ko-KR" altLang="en-US" b="1" dirty="0"/>
              <a:t>미디어 등 분야 다양화 </a:t>
            </a:r>
          </a:p>
          <a:p>
            <a:pPr algn="ctr">
              <a:buNone/>
            </a:pP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5940152" y="4149080"/>
            <a:ext cx="1800200" cy="648072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폭발 1 8"/>
          <p:cNvSpPr/>
          <p:nvPr/>
        </p:nvSpPr>
        <p:spPr>
          <a:xfrm>
            <a:off x="4355976" y="1196752"/>
            <a:ext cx="1224136" cy="864096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</a:rPr>
              <a:t>특징</a:t>
            </a:r>
            <a:r>
              <a:rPr lang="ko-KR" altLang="en-US" b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799</Words>
  <Application>Microsoft Office PowerPoint</Application>
  <PresentationFormat>화면 슬라이드 쇼(4:3)</PresentationFormat>
  <Paragraphs>168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6" baseType="lpstr">
      <vt:lpstr>HY헤드라인M</vt:lpstr>
      <vt:lpstr>맑은 고딕</vt:lpstr>
      <vt:lpstr>Arial</vt:lpstr>
      <vt:lpstr>Calibri</vt:lpstr>
      <vt:lpstr>Wingdings</vt:lpstr>
      <vt:lpstr>Office 테마</vt:lpstr>
      <vt:lpstr>글로벌 기업의  여성 CEO탄생 비결 </vt:lpstr>
      <vt:lpstr>목차 </vt:lpstr>
      <vt:lpstr>PowerPoint 프레젠테이션</vt:lpstr>
      <vt:lpstr>HP VS IBM</vt:lpstr>
      <vt:lpstr>HP 여성 CEO</vt:lpstr>
      <vt:lpstr>IBM 여성 CEO</vt:lpstr>
      <vt:lpstr>『포천』500대 기업 여성 CEO</vt:lpstr>
      <vt:lpstr>역사상 최초의 여성 CEO</vt:lpstr>
      <vt:lpstr>『포천』500대 기업 여성 CEO</vt:lpstr>
      <vt:lpstr> 여성 지위 높아지고 소득 늘어… </vt:lpstr>
      <vt:lpstr>PowerPoint 프레젠테이션</vt:lpstr>
      <vt:lpstr>여성 CEO 불모지 한국 </vt:lpstr>
      <vt:lpstr>여성 CEO 불모지 한국 </vt:lpstr>
      <vt:lpstr>여성 CEO 불모지 한국 </vt:lpstr>
      <vt:lpstr>한국의 100대 벤처기업 CEO분석</vt:lpstr>
      <vt:lpstr>PowerPoint 프레젠테이션</vt:lpstr>
      <vt:lpstr>글로벌 여성 CEO 탄생 비결 </vt:lpstr>
      <vt:lpstr>개인 차원 </vt:lpstr>
      <vt:lpstr>개인 차원 </vt:lpstr>
      <vt:lpstr>개인 차원 </vt:lpstr>
      <vt:lpstr>개인 차원 </vt:lpstr>
      <vt:lpstr>직무 차원 </vt:lpstr>
      <vt:lpstr>직무 차원 </vt:lpstr>
      <vt:lpstr>직무 차원 </vt:lpstr>
      <vt:lpstr>회사 차원</vt:lpstr>
      <vt:lpstr>회사 차원 </vt:lpstr>
      <vt:lpstr>PowerPoint 프레젠테이션</vt:lpstr>
      <vt:lpstr>여성 CEO양성 위한 시사점 </vt:lpstr>
      <vt:lpstr>여성 CEO양성 위한 시사점 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글로벌 기업 여성 CEO탄생 비결</dc:title>
  <dc:creator>user</dc:creator>
  <cp:lastModifiedBy>lim haeseong</cp:lastModifiedBy>
  <cp:revision>38</cp:revision>
  <dcterms:created xsi:type="dcterms:W3CDTF">2012-03-12T12:03:52Z</dcterms:created>
  <dcterms:modified xsi:type="dcterms:W3CDTF">2023-02-17T04:44:48Z</dcterms:modified>
</cp:coreProperties>
</file>