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1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3" r:id="rId3"/>
    <p:sldId id="275" r:id="rId4"/>
    <p:sldId id="317" r:id="rId5"/>
    <p:sldId id="261" r:id="rId6"/>
    <p:sldId id="262" r:id="rId7"/>
    <p:sldId id="326" r:id="rId8"/>
    <p:sldId id="263" r:id="rId9"/>
    <p:sldId id="267" r:id="rId10"/>
    <p:sldId id="327" r:id="rId11"/>
    <p:sldId id="316" r:id="rId12"/>
    <p:sldId id="319" r:id="rId13"/>
    <p:sldId id="324" r:id="rId14"/>
    <p:sldId id="320" r:id="rId15"/>
    <p:sldId id="321" r:id="rId16"/>
    <p:sldId id="322" r:id="rId17"/>
    <p:sldId id="328" r:id="rId18"/>
    <p:sldId id="279" r:id="rId19"/>
    <p:sldId id="300" r:id="rId20"/>
    <p:sldId id="330" r:id="rId21"/>
    <p:sldId id="303" r:id="rId22"/>
    <p:sldId id="323" r:id="rId23"/>
    <p:sldId id="301" r:id="rId24"/>
    <p:sldId id="266" r:id="rId25"/>
    <p:sldId id="268" r:id="rId26"/>
    <p:sldId id="270" r:id="rId27"/>
    <p:sldId id="331" r:id="rId28"/>
    <p:sldId id="332" r:id="rId29"/>
    <p:sldId id="318" r:id="rId30"/>
    <p:sldId id="304" r:id="rId31"/>
    <p:sldId id="305" r:id="rId32"/>
    <p:sldId id="335" r:id="rId33"/>
    <p:sldId id="306" r:id="rId34"/>
  </p:sldIdLst>
  <p:sldSz cx="9144000" cy="6858000" type="screen4x3"/>
  <p:notesSz cx="6888163" cy="100203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 autoAdjust="0"/>
    <p:restoredTop sz="93208" autoAdjust="0"/>
  </p:normalViewPr>
  <p:slideViewPr>
    <p:cSldViewPr>
      <p:cViewPr varScale="1">
        <p:scale>
          <a:sx n="103" d="100"/>
          <a:sy n="103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9" d="100"/>
          <a:sy n="59" d="100"/>
        </p:scale>
        <p:origin x="3293" y="8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</dgm:ptLst>
  <dgm:cxnLst>
    <dgm:cxn modelId="{71ABD8E5-46F9-4E48-9D1E-ACBE3BBD9A14}" type="presOf" srcId="{EAFD23C4-7E0B-4EBE-B3C5-E42A5192884B}" destId="{92C718F2-BDAB-48BB-9640-62F21742502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1-2. NTT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노사기본협졍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발췌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 sz="3000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 sz="3000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F2171C0-8D5A-4EFF-B597-90D5395800F6}">
      <dgm:prSet phldrT="[텍스트]" custT="1"/>
      <dgm:spPr>
        <a:xfrm>
          <a:off x="0" y="0"/>
          <a:ext cx="6656404" cy="1191757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F6E70C12-6D47-4881-BF14-9BA4231E7CB3}" type="parTrans" cxnId="{08D7859D-D831-466C-870F-E4F8F43D8672}">
      <dgm:prSet/>
      <dgm:spPr/>
      <dgm:t>
        <a:bodyPr/>
        <a:lstStyle/>
        <a:p>
          <a:pPr latinLnBrk="1"/>
          <a:endParaRPr lang="ko-KR" altLang="en-US"/>
        </a:p>
      </dgm:t>
    </dgm:pt>
    <dgm:pt modelId="{F7A01885-B014-4EDC-AC86-6FBBF951300F}" type="sibTrans" cxnId="{08D7859D-D831-466C-870F-E4F8F43D8672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50BC0366-4062-447C-95AD-233C1CF3D678}" type="pres">
      <dgm:prSet presAssocID="{1F2171C0-8D5A-4EFF-B597-90D5395800F6}" presName="comp" presStyleCnt="0"/>
      <dgm:spPr/>
    </dgm:pt>
    <dgm:pt modelId="{6AE7DB51-E7D1-4AAF-BB09-ED48B2799E16}" type="pres">
      <dgm:prSet presAssocID="{1F2171C0-8D5A-4EFF-B597-90D5395800F6}" presName="box" presStyleLbl="node1" presStyleIdx="0" presStyleCnt="1" custLinFactNeighborX="1678" custLinFactNeighborY="-8474"/>
      <dgm:spPr>
        <a:prstGeom prst="roundRect">
          <a:avLst>
            <a:gd name="adj" fmla="val 10000"/>
          </a:avLst>
        </a:prstGeom>
      </dgm:spPr>
    </dgm:pt>
    <dgm:pt modelId="{715E19F7-0877-42B7-A3CB-4D4434F0F598}" type="pres">
      <dgm:prSet presAssocID="{1F2171C0-8D5A-4EFF-B597-90D5395800F6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0CC12BA9-1BCB-437B-ABA7-1EC18E32FBF7}" type="pres">
      <dgm:prSet presAssocID="{1F2171C0-8D5A-4EFF-B597-90D5395800F6}" presName="text" presStyleLbl="node1" presStyleIdx="0" presStyleCnt="1">
        <dgm:presLayoutVars>
          <dgm:bulletEnabled val="1"/>
        </dgm:presLayoutVars>
      </dgm:prSet>
      <dgm:spPr/>
    </dgm:pt>
  </dgm:ptLst>
  <dgm:cxnLst>
    <dgm:cxn modelId="{08D7859D-D831-466C-870F-E4F8F43D8672}" srcId="{EAFD23C4-7E0B-4EBE-B3C5-E42A5192884B}" destId="{1F2171C0-8D5A-4EFF-B597-90D5395800F6}" srcOrd="0" destOrd="0" parTransId="{F6E70C12-6D47-4881-BF14-9BA4231E7CB3}" sibTransId="{F7A01885-B014-4EDC-AC86-6FBBF951300F}"/>
    <dgm:cxn modelId="{5F5970A0-4A49-4A39-86EF-26B1156D186E}" type="presOf" srcId="{1F2171C0-8D5A-4EFF-B597-90D5395800F6}" destId="{6AE7DB51-E7D1-4AAF-BB09-ED48B2799E16}" srcOrd="0" destOrd="0" presId="urn:microsoft.com/office/officeart/2005/8/layout/vList4"/>
    <dgm:cxn modelId="{926F97E4-47F6-4EC3-8EF2-2A78AA3C647A}" type="presOf" srcId="{1F2171C0-8D5A-4EFF-B597-90D5395800F6}" destId="{0CC12BA9-1BCB-437B-ABA7-1EC18E32FBF7}" srcOrd="1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4493BABD-6BE6-4B7A-BB9A-7A69A1E7F649}" type="presParOf" srcId="{92C718F2-BDAB-48BB-9640-62F217425022}" destId="{50BC0366-4062-447C-95AD-233C1CF3D678}" srcOrd="0" destOrd="0" presId="urn:microsoft.com/office/officeart/2005/8/layout/vList4"/>
    <dgm:cxn modelId="{7231C0E9-453B-41C9-966B-D1C15EB81D83}" type="presParOf" srcId="{50BC0366-4062-447C-95AD-233C1CF3D678}" destId="{6AE7DB51-E7D1-4AAF-BB09-ED48B2799E16}" srcOrd="0" destOrd="0" presId="urn:microsoft.com/office/officeart/2005/8/layout/vList4"/>
    <dgm:cxn modelId="{BD5CC9A2-4C64-4288-B69B-08F9FE133028}" type="presParOf" srcId="{50BC0366-4062-447C-95AD-233C1CF3D678}" destId="{715E19F7-0877-42B7-A3CB-4D4434F0F598}" srcOrd="1" destOrd="0" presId="urn:microsoft.com/office/officeart/2005/8/layout/vList4"/>
    <dgm:cxn modelId="{1361649C-5554-4EB4-916B-49FAD84D175E}" type="presParOf" srcId="{50BC0366-4062-447C-95AD-233C1CF3D678}" destId="{0CC12BA9-1BCB-437B-ABA7-1EC18E32FB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 custT="1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3245" custLinFactNeighborY="55573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D23C4-7E0B-4EBE-B3C5-E42A5192884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13777B-6A4A-4580-AB9A-526222498CE6}">
      <dgm:prSet phldrT="[텍스트]"/>
      <dgm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gm:t>
    </dgm:pt>
    <dgm:pt modelId="{E46E4161-2E90-49A1-BFFF-E074CB00E593}" type="sib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A80CB2DC-9222-4A40-86D5-63EFB57BD05F}" type="parTrans" cxnId="{E4E0E716-5DA1-4234-9885-B83E51FBCE8A}">
      <dgm:prSet/>
      <dgm:spPr/>
      <dgm:t>
        <a:bodyPr/>
        <a:lstStyle/>
        <a:p>
          <a:pPr latinLnBrk="1"/>
          <a:endParaRPr lang="ko-KR" altLang="en-US"/>
        </a:p>
      </dgm:t>
    </dgm:pt>
    <dgm:pt modelId="{92C718F2-BDAB-48BB-9640-62F217425022}" type="pres">
      <dgm:prSet presAssocID="{EAFD23C4-7E0B-4EBE-B3C5-E42A5192884B}" presName="linear" presStyleCnt="0">
        <dgm:presLayoutVars>
          <dgm:dir/>
          <dgm:resizeHandles val="exact"/>
        </dgm:presLayoutVars>
      </dgm:prSet>
      <dgm:spPr/>
    </dgm:pt>
    <dgm:pt modelId="{AFD0FD85-57D7-4E9C-8892-718D2F4316C7}" type="pres">
      <dgm:prSet presAssocID="{5513777B-6A4A-4580-AB9A-526222498CE6}" presName="comp" presStyleCnt="0"/>
      <dgm:spPr/>
    </dgm:pt>
    <dgm:pt modelId="{ED35EDA2-ED00-48E8-92C8-9DA0269DC2CF}" type="pres">
      <dgm:prSet presAssocID="{5513777B-6A4A-4580-AB9A-526222498CE6}" presName="box" presStyleLbl="node1" presStyleIdx="0" presStyleCnt="1" custLinFactNeighborX="1678" custLinFactNeighborY="-8474"/>
      <dgm:spPr/>
    </dgm:pt>
    <dgm:pt modelId="{38002D7C-861D-42E0-80DD-AB45CF965596}" type="pres">
      <dgm:prSet presAssocID="{5513777B-6A4A-4580-AB9A-526222498CE6}" presName="img" presStyleLbl="fgImgPlace1" presStyleIdx="0" presStyleCnt="1"/>
      <dgm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학생에게 실습 장비를 설명하는 교사"/>
        </a:ext>
      </dgm:extLst>
    </dgm:pt>
    <dgm:pt modelId="{646C1B66-9ECC-4400-95E2-311A30F4CB49}" type="pres">
      <dgm:prSet presAssocID="{5513777B-6A4A-4580-AB9A-526222498CE6}" presName="text" presStyleLbl="node1" presStyleIdx="0" presStyleCnt="1">
        <dgm:presLayoutVars>
          <dgm:bulletEnabled val="1"/>
        </dgm:presLayoutVars>
      </dgm:prSet>
      <dgm:spPr/>
    </dgm:pt>
  </dgm:ptLst>
  <dgm:cxnLst>
    <dgm:cxn modelId="{E4E0E716-5DA1-4234-9885-B83E51FBCE8A}" srcId="{EAFD23C4-7E0B-4EBE-B3C5-E42A5192884B}" destId="{5513777B-6A4A-4580-AB9A-526222498CE6}" srcOrd="0" destOrd="0" parTransId="{A80CB2DC-9222-4A40-86D5-63EFB57BD05F}" sibTransId="{E46E4161-2E90-49A1-BFFF-E074CB00E593}"/>
    <dgm:cxn modelId="{2219E82E-B0AE-4793-B45E-9C388E1C9EA5}" type="presOf" srcId="{5513777B-6A4A-4580-AB9A-526222498CE6}" destId="{ED35EDA2-ED00-48E8-92C8-9DA0269DC2CF}" srcOrd="0" destOrd="0" presId="urn:microsoft.com/office/officeart/2005/8/layout/vList4"/>
    <dgm:cxn modelId="{71ABD8E5-46F9-4E48-9D1E-ACBE3BBD9A14}" type="presOf" srcId="{EAFD23C4-7E0B-4EBE-B3C5-E42A5192884B}" destId="{92C718F2-BDAB-48BB-9640-62F217425022}" srcOrd="0" destOrd="0" presId="urn:microsoft.com/office/officeart/2005/8/layout/vList4"/>
    <dgm:cxn modelId="{53CA24F3-E97E-46FF-894E-EC1C288F917A}" type="presOf" srcId="{5513777B-6A4A-4580-AB9A-526222498CE6}" destId="{646C1B66-9ECC-4400-95E2-311A30F4CB49}" srcOrd="1" destOrd="0" presId="urn:microsoft.com/office/officeart/2005/8/layout/vList4"/>
    <dgm:cxn modelId="{B0E0E2D0-109A-488F-BA97-34C602642A2E}" type="presParOf" srcId="{92C718F2-BDAB-48BB-9640-62F217425022}" destId="{AFD0FD85-57D7-4E9C-8892-718D2F4316C7}" srcOrd="0" destOrd="0" presId="urn:microsoft.com/office/officeart/2005/8/layout/vList4"/>
    <dgm:cxn modelId="{4F0B7FC1-78F0-43A8-BAE6-762658E4C3F2}" type="presParOf" srcId="{AFD0FD85-57D7-4E9C-8892-718D2F4316C7}" destId="{ED35EDA2-ED00-48E8-92C8-9DA0269DC2CF}" srcOrd="0" destOrd="0" presId="urn:microsoft.com/office/officeart/2005/8/layout/vList4"/>
    <dgm:cxn modelId="{E81DF6AC-161B-4122-9476-EE68B8CDA4AC}" type="presParOf" srcId="{AFD0FD85-57D7-4E9C-8892-718D2F4316C7}" destId="{38002D7C-861D-42E0-80DD-AB45CF965596}" srcOrd="1" destOrd="0" presId="urn:microsoft.com/office/officeart/2005/8/layout/vList4"/>
    <dgm:cxn modelId="{06118630-298E-4D09-AAA3-36012ECCDEBF}" type="presParOf" srcId="{AFD0FD85-57D7-4E9C-8892-718D2F4316C7}" destId="{646C1B66-9ECC-4400-95E2-311A30F4C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1-1. KDDI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노동조합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1-2. NTT</a:t>
          </a:r>
          <a:r>
            <a:rPr lang="ko-KR" altLang="en-US" sz="31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노사기본협졍</a:t>
          </a:r>
          <a:r>
            <a:rPr lang="ko-KR" altLang="en-US" sz="31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발췌</a:t>
          </a:r>
          <a:endParaRPr lang="en-US" altLang="ko-KR" sz="31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2.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전략적 노사관계의 심화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3.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춘투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기조에서의 탈피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DB51-E7D1-4AAF-BB09-ED48B2799E16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50456" y="0"/>
        <a:ext cx="5205947" cy="1191757"/>
      </dsp:txXfrm>
    </dsp:sp>
    <dsp:sp modelId="{715E19F7-0877-42B7-A3CB-4D4434F0F598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4. 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정리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도요타자동차 노동조합 개요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EDA2-ED00-48E8-92C8-9DA0269DC2CF}">
      <dsp:nvSpPr>
        <dsp:cNvPr id="0" name=""/>
        <dsp:cNvSpPr/>
      </dsp:nvSpPr>
      <dsp:spPr>
        <a:xfrm>
          <a:off x="0" y="0"/>
          <a:ext cx="6656404" cy="11917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1.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도요타</a:t>
          </a:r>
          <a:r>
            <a:rPr lang="ko-KR" altLang="en-US" sz="3000" kern="1200" dirty="0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 노사관계의 </a:t>
          </a:r>
          <a:r>
            <a:rPr lang="ko-KR" altLang="en-US" sz="3000" kern="1200" dirty="0" err="1">
              <a:solidFill>
                <a:sysClr val="window" lastClr="FFFFFF"/>
              </a:solidFill>
              <a:latin typeface="맑은 고딕" panose="020F0502020204030204"/>
              <a:ea typeface="맑은 고딕" panose="020B0503020000020004" pitchFamily="50" charset="-127"/>
              <a:cs typeface="+mn-cs"/>
            </a:rPr>
            <a:t>기본틀</a:t>
          </a:r>
          <a:endParaRPr lang="en-US" altLang="ko-KR" sz="3000" kern="1200" dirty="0">
            <a:solidFill>
              <a:sysClr val="window" lastClr="FFFFFF"/>
            </a:solidFill>
            <a:latin typeface="맑은 고딕" panose="020F0502020204030204"/>
            <a:ea typeface="맑은 고딕" panose="020B0503020000020004" pitchFamily="50" charset="-127"/>
            <a:cs typeface="+mn-cs"/>
          </a:endParaRPr>
        </a:p>
      </dsp:txBody>
      <dsp:txXfrm>
        <a:off x="1485361" y="34905"/>
        <a:ext cx="5136137" cy="1121947"/>
      </dsp:txXfrm>
    </dsp:sp>
    <dsp:sp modelId="{38002D7C-861D-42E0-80DD-AB45CF965596}">
      <dsp:nvSpPr>
        <dsp:cNvPr id="0" name=""/>
        <dsp:cNvSpPr/>
      </dsp:nvSpPr>
      <dsp:spPr>
        <a:xfrm>
          <a:off x="119175" y="119175"/>
          <a:ext cx="1331280" cy="953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E58CEF6-9173-49F7-2202-1B3D39B3E9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2929DAD-3D6D-68AA-2416-F9F8EF36FF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3D12C46-44F6-676E-F4E5-D13AF8B158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7E2C06A-C3F8-D51F-C820-F668F1267C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EE40E7-5259-4766-B2D9-18F8CE743B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45893D8-F4E2-1A46-A247-60A0E1EAC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AB38340-4C55-747A-3112-922F8DB4A7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5517F39E-68B2-0967-91FE-BFB4C24F74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521C85C-B152-9856-20A9-8A118A9C85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2817BD0F-EF35-20BB-07D5-98B6786B20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6A1D80DA-F551-1D6F-0A42-CBCD0A47E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96E66B-F58B-4BE4-8F09-0B163B5167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BED6216-6F60-252E-D392-59F38DD77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124871D-15C4-4A33-99B2-836EB13A2A50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A044322-AD73-7133-30C0-89A8DA36A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F11DE0C-33B8-6154-FFDD-B519DD465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F6E48510-73D9-5979-9234-ABB9FB67EB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EF5A3B46-04A8-DD23-59C8-88A2CBC1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スライド番号プレースホルダー 3">
            <a:extLst>
              <a:ext uri="{FF2B5EF4-FFF2-40B4-BE49-F238E27FC236}">
                <a16:creationId xmlns:a16="http://schemas.microsoft.com/office/drawing/2014/main" id="{B44F9662-FE7E-71A8-D835-0016B0C2A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78CFBC-5C60-4E33-A32E-BAD8252960B6}" type="slidenum">
              <a:rPr lang="en-US" altLang="ja-JP" sz="1200"/>
              <a:pPr/>
              <a:t>10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>
            <a:extLst>
              <a:ext uri="{FF2B5EF4-FFF2-40B4-BE49-F238E27FC236}">
                <a16:creationId xmlns:a16="http://schemas.microsoft.com/office/drawing/2014/main" id="{3AB17F76-C918-6A5E-F5EC-C726BB849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722438" y="185738"/>
            <a:ext cx="3551237" cy="2663825"/>
          </a:xfrm>
          <a:ln/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3BF158ED-7385-7ACA-791B-BB3E7268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00" y="2922588"/>
            <a:ext cx="6138863" cy="6408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ja-JP" altLang="en-US" dirty="0"/>
              <a:t>　</a:t>
            </a:r>
            <a:endParaRPr lang="ja-JP" altLang="en-US" sz="1050" dirty="0">
              <a:solidFill>
                <a:srgbClr val="0070C0"/>
              </a:solidFill>
            </a:endParaRPr>
          </a:p>
        </p:txBody>
      </p:sp>
      <p:sp>
        <p:nvSpPr>
          <p:cNvPr id="44036" name="スライド番号プレースホルダー 3">
            <a:extLst>
              <a:ext uri="{FF2B5EF4-FFF2-40B4-BE49-F238E27FC236}">
                <a16:creationId xmlns:a16="http://schemas.microsoft.com/office/drawing/2014/main" id="{255B75F1-E47C-6D96-3B3D-EAFF0ACB1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5257D6-221C-4EF5-B880-E2BD9B3C3A86}" type="slidenum">
              <a:rPr lang="en-US" altLang="ja-JP" sz="1200"/>
              <a:pPr/>
              <a:t>11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>
            <a:extLst>
              <a:ext uri="{FF2B5EF4-FFF2-40B4-BE49-F238E27FC236}">
                <a16:creationId xmlns:a16="http://schemas.microsoft.com/office/drawing/2014/main" id="{6769D0C6-A705-C02B-565C-86E074C35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185738"/>
            <a:ext cx="4030662" cy="3024187"/>
          </a:xfrm>
          <a:ln/>
        </p:spPr>
      </p:sp>
      <p:sp>
        <p:nvSpPr>
          <p:cNvPr id="45059" name="ノート プレースホルダー 2">
            <a:extLst>
              <a:ext uri="{FF2B5EF4-FFF2-40B4-BE49-F238E27FC236}">
                <a16:creationId xmlns:a16="http://schemas.microsoft.com/office/drawing/2014/main" id="{493F6976-087B-3AAF-C326-3B5D6351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563" y="3425825"/>
            <a:ext cx="6324600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45060" name="スライド番号プレースホルダー 3">
            <a:extLst>
              <a:ext uri="{FF2B5EF4-FFF2-40B4-BE49-F238E27FC236}">
                <a16:creationId xmlns:a16="http://schemas.microsoft.com/office/drawing/2014/main" id="{54734CE2-3C7D-BE92-2C77-CED3CF505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9E37D6-FB3F-40B3-BCA1-0C31813294ED}" type="slidenum">
              <a:rPr lang="en-US" altLang="ja-JP" sz="1200"/>
              <a:pPr/>
              <a:t>12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E4D39B09-897F-FCA1-4F14-F4B722C17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3375" y="114300"/>
            <a:ext cx="3836988" cy="2879725"/>
          </a:xfrm>
          <a:ln/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F886D545-DB90-D94A-E09B-B29AECF8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563" y="3138488"/>
            <a:ext cx="6324600" cy="619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</a:t>
            </a:r>
            <a:endParaRPr lang="en-US" altLang="ja-JP" sz="1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スライド番号プレースホルダー 3">
            <a:extLst>
              <a:ext uri="{FF2B5EF4-FFF2-40B4-BE49-F238E27FC236}">
                <a16:creationId xmlns:a16="http://schemas.microsoft.com/office/drawing/2014/main" id="{926E370D-4615-5B54-6383-6D905AD5A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75A147-9A07-4FFB-ABF2-D697792E3191}" type="slidenum">
              <a:rPr lang="en-US" altLang="ja-JP" sz="1200"/>
              <a:pPr/>
              <a:t>13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>
            <a:extLst>
              <a:ext uri="{FF2B5EF4-FFF2-40B4-BE49-F238E27FC236}">
                <a16:creationId xmlns:a16="http://schemas.microsoft.com/office/drawing/2014/main" id="{76255CE5-342B-E5E5-2148-46D4A8296E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2400" y="752475"/>
            <a:ext cx="4043363" cy="3033713"/>
          </a:xfrm>
          <a:ln/>
        </p:spPr>
      </p:sp>
      <p:sp>
        <p:nvSpPr>
          <p:cNvPr id="47107" name="ノート プレースホルダー 2">
            <a:extLst>
              <a:ext uri="{FF2B5EF4-FFF2-40B4-BE49-F238E27FC236}">
                <a16:creationId xmlns:a16="http://schemas.microsoft.com/office/drawing/2014/main" id="{396294C1-D9F5-AFE3-4CE2-D1F517AD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3930650"/>
            <a:ext cx="5922963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　　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47108" name="スライド番号プレースホルダー 3">
            <a:extLst>
              <a:ext uri="{FF2B5EF4-FFF2-40B4-BE49-F238E27FC236}">
                <a16:creationId xmlns:a16="http://schemas.microsoft.com/office/drawing/2014/main" id="{F5194F15-590E-2B81-AE41-E11085FE2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51A6F7-A81D-4E42-BC1E-892FA5A9793E}" type="slidenum">
              <a:rPr lang="en-US" altLang="ja-JP" sz="1200"/>
              <a:pPr/>
              <a:t>14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>
            <a:extLst>
              <a:ext uri="{FF2B5EF4-FFF2-40B4-BE49-F238E27FC236}">
                <a16:creationId xmlns:a16="http://schemas.microsoft.com/office/drawing/2014/main" id="{4573D3ED-BEE4-8521-7E1D-C125F05F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473075"/>
            <a:ext cx="4138612" cy="3105150"/>
          </a:xfrm>
          <a:ln/>
        </p:spPr>
      </p:sp>
      <p:sp>
        <p:nvSpPr>
          <p:cNvPr id="48131" name="ノート プレースホルダー 2">
            <a:extLst>
              <a:ext uri="{FF2B5EF4-FFF2-40B4-BE49-F238E27FC236}">
                <a16:creationId xmlns:a16="http://schemas.microsoft.com/office/drawing/2014/main" id="{538DAF60-7210-5DB4-43BA-F551E7C1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3641725"/>
            <a:ext cx="6067425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　　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48132" name="スライド番号プレースホルダー 3">
            <a:extLst>
              <a:ext uri="{FF2B5EF4-FFF2-40B4-BE49-F238E27FC236}">
                <a16:creationId xmlns:a16="http://schemas.microsoft.com/office/drawing/2014/main" id="{20318090-872D-7B08-658C-4EEF28601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47BD57-8AB0-4BD8-A8A1-62D799CFDA10}" type="slidenum">
              <a:rPr lang="en-US" altLang="ja-JP" sz="1200"/>
              <a:pPr/>
              <a:t>15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>
            <a:extLst>
              <a:ext uri="{FF2B5EF4-FFF2-40B4-BE49-F238E27FC236}">
                <a16:creationId xmlns:a16="http://schemas.microsoft.com/office/drawing/2014/main" id="{83D7851E-F758-0FC1-641D-35BDE37690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5100" y="473075"/>
            <a:ext cx="4030663" cy="3024188"/>
          </a:xfrm>
          <a:ln/>
        </p:spPr>
      </p:sp>
      <p:sp>
        <p:nvSpPr>
          <p:cNvPr id="49155" name="ノート プレースホルダー 2">
            <a:extLst>
              <a:ext uri="{FF2B5EF4-FFF2-40B4-BE49-F238E27FC236}">
                <a16:creationId xmlns:a16="http://schemas.microsoft.com/office/drawing/2014/main" id="{41C56640-4780-6030-CA54-58816CF41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3641725"/>
            <a:ext cx="6199188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　　</a:t>
            </a:r>
          </a:p>
        </p:txBody>
      </p:sp>
      <p:sp>
        <p:nvSpPr>
          <p:cNvPr id="49156" name="スライド番号プレースホルダー 3">
            <a:extLst>
              <a:ext uri="{FF2B5EF4-FFF2-40B4-BE49-F238E27FC236}">
                <a16:creationId xmlns:a16="http://schemas.microsoft.com/office/drawing/2014/main" id="{944D7321-A741-00CB-9E8D-28B9B9CF1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FE8B12-4F14-4C63-9730-78EB82AED45D}" type="slidenum">
              <a:rPr lang="en-US" altLang="ja-JP" sz="1200"/>
              <a:pPr/>
              <a:t>16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>
            <a:extLst>
              <a:ext uri="{FF2B5EF4-FFF2-40B4-BE49-F238E27FC236}">
                <a16:creationId xmlns:a16="http://schemas.microsoft.com/office/drawing/2014/main" id="{7D606EE3-2BE1-B67C-5A8A-E62058A16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ー 2">
            <a:extLst>
              <a:ext uri="{FF2B5EF4-FFF2-40B4-BE49-F238E27FC236}">
                <a16:creationId xmlns:a16="http://schemas.microsoft.com/office/drawing/2014/main" id="{D752FC88-160E-7651-9933-D685FE0B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　　　　　　　　　　</a:t>
            </a:r>
          </a:p>
        </p:txBody>
      </p:sp>
      <p:sp>
        <p:nvSpPr>
          <p:cNvPr id="53252" name="スライド番号プレースホルダー 3">
            <a:extLst>
              <a:ext uri="{FF2B5EF4-FFF2-40B4-BE49-F238E27FC236}">
                <a16:creationId xmlns:a16="http://schemas.microsoft.com/office/drawing/2014/main" id="{69C76966-F893-4C1A-B9DC-29097EBB8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5F46B0-CB4D-438D-830B-54F308352E3F}" type="slidenum">
              <a:rPr lang="en-US" altLang="ja-JP" sz="1200"/>
              <a:pPr/>
              <a:t>17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F3829E0-2B15-D818-DDCD-2FB4E50D0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7AE727F-895F-4BA5-909E-13B80C747EC5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BFA2281-0A25-E399-B508-5088ACA57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0"/>
            <a:ext cx="4799013" cy="360045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74CAF11-1568-7E1D-6011-F1B4C394E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8" y="3641725"/>
            <a:ext cx="626427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>
            <a:extLst>
              <a:ext uri="{FF2B5EF4-FFF2-40B4-BE49-F238E27FC236}">
                <a16:creationId xmlns:a16="http://schemas.microsoft.com/office/drawing/2014/main" id="{4F8A20B7-D0A9-BB5F-7CE3-2A172DE0B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0"/>
            <a:ext cx="2935288" cy="2201863"/>
          </a:xfrm>
          <a:ln/>
        </p:spPr>
      </p:sp>
      <p:sp>
        <p:nvSpPr>
          <p:cNvPr id="51203" name="ノート プレースホルダー 2">
            <a:extLst>
              <a:ext uri="{FF2B5EF4-FFF2-40B4-BE49-F238E27FC236}">
                <a16:creationId xmlns:a16="http://schemas.microsoft.com/office/drawing/2014/main" id="{E833640E-C132-36B9-80AA-0EDE2E20D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2273300"/>
            <a:ext cx="6197600" cy="712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　　　　</a:t>
            </a:r>
            <a:endParaRPr lang="ja-JP" alt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スライド番号プレースホルダー 3">
            <a:extLst>
              <a:ext uri="{FF2B5EF4-FFF2-40B4-BE49-F238E27FC236}">
                <a16:creationId xmlns:a16="http://schemas.microsoft.com/office/drawing/2014/main" id="{2D6C1B02-FF5D-9C79-C4E5-6F23EC8C2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535B20-F7B2-4B09-B530-D20AE50C6AC4}" type="slidenum">
              <a:rPr lang="en-US" altLang="ja-JP" sz="1200"/>
              <a:pPr/>
              <a:t>19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9810F81-09E2-2BEC-98A0-77ED204A8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2789D6D-F0C9-40C2-88B4-090695409626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7948E76-4140-5AAA-DE12-D39168279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0"/>
            <a:ext cx="4757738" cy="3570288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73D28E4-E539-6060-4CDD-B98023472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3641725"/>
            <a:ext cx="527526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　　　</a:t>
            </a:r>
            <a:endParaRPr lang="ja-JP" altLang="en-US" sz="1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>
            <a:extLst>
              <a:ext uri="{FF2B5EF4-FFF2-40B4-BE49-F238E27FC236}">
                <a16:creationId xmlns:a16="http://schemas.microsoft.com/office/drawing/2014/main" id="{EF26A523-D93C-B303-9F87-AD83C35965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284288" y="114300"/>
            <a:ext cx="4237037" cy="3178175"/>
          </a:xfrm>
          <a:ln/>
        </p:spPr>
      </p:sp>
      <p:sp>
        <p:nvSpPr>
          <p:cNvPr id="56323" name="ノート プレースホルダー 2">
            <a:extLst>
              <a:ext uri="{FF2B5EF4-FFF2-40B4-BE49-F238E27FC236}">
                <a16:creationId xmlns:a16="http://schemas.microsoft.com/office/drawing/2014/main" id="{018EE724-12C7-99D5-A43B-43D8EF81E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25" y="3425825"/>
            <a:ext cx="6396038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</a:rPr>
              <a:t>　　</a:t>
            </a:r>
            <a:endParaRPr lang="en-US" altLang="ja-JP" sz="1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スライド番号プレースホルダー 3">
            <a:extLst>
              <a:ext uri="{FF2B5EF4-FFF2-40B4-BE49-F238E27FC236}">
                <a16:creationId xmlns:a16="http://schemas.microsoft.com/office/drawing/2014/main" id="{051574E7-BC36-5DF5-8AF7-C4196B320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9AE3B1-A358-4A55-B446-B51A02130E43}" type="slidenum">
              <a:rPr lang="en-US" altLang="ja-JP" sz="1200"/>
              <a:pPr/>
              <a:t>20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>
            <a:extLst>
              <a:ext uri="{FF2B5EF4-FFF2-40B4-BE49-F238E27FC236}">
                <a16:creationId xmlns:a16="http://schemas.microsoft.com/office/drawing/2014/main" id="{4CDDDD82-3648-1EA0-2AE7-1812D9CB7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75"/>
            <a:ext cx="4656138" cy="3494088"/>
          </a:xfrm>
          <a:ln/>
        </p:spPr>
      </p:sp>
      <p:sp>
        <p:nvSpPr>
          <p:cNvPr id="52227" name="ノート プレースホルダー 2">
            <a:extLst>
              <a:ext uri="{FF2B5EF4-FFF2-40B4-BE49-F238E27FC236}">
                <a16:creationId xmlns:a16="http://schemas.microsoft.com/office/drawing/2014/main" id="{2C56C275-AE21-E901-E592-420C51620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3570288"/>
            <a:ext cx="5780088" cy="5697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　　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52228" name="スライド番号プレースホルダー 3">
            <a:extLst>
              <a:ext uri="{FF2B5EF4-FFF2-40B4-BE49-F238E27FC236}">
                <a16:creationId xmlns:a16="http://schemas.microsoft.com/office/drawing/2014/main" id="{42BD9A3A-2935-1C74-D16F-A7F29AB7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BCC794-F415-4EAE-AFF4-3E92740CFBD4}" type="slidenum">
              <a:rPr lang="en-US" altLang="ja-JP" sz="1200"/>
              <a:pPr/>
              <a:t>21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>
            <a:extLst>
              <a:ext uri="{FF2B5EF4-FFF2-40B4-BE49-F238E27FC236}">
                <a16:creationId xmlns:a16="http://schemas.microsoft.com/office/drawing/2014/main" id="{4A80DA0F-40EB-702B-9B36-644270F02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20638"/>
            <a:ext cx="3646488" cy="2736850"/>
          </a:xfrm>
          <a:ln/>
        </p:spPr>
      </p:sp>
      <p:sp>
        <p:nvSpPr>
          <p:cNvPr id="53251" name="ノート プレースホルダー 2">
            <a:extLst>
              <a:ext uri="{FF2B5EF4-FFF2-40B4-BE49-F238E27FC236}">
                <a16:creationId xmlns:a16="http://schemas.microsoft.com/office/drawing/2014/main" id="{680A15E0-9ACE-7804-1994-225B741FC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6225" y="2849563"/>
            <a:ext cx="6611938" cy="669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</a:t>
            </a:r>
            <a:endParaRPr lang="en-US" altLang="ja-JP" sz="1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スライド番号プレースホルダー 3">
            <a:extLst>
              <a:ext uri="{FF2B5EF4-FFF2-40B4-BE49-F238E27FC236}">
                <a16:creationId xmlns:a16="http://schemas.microsoft.com/office/drawing/2014/main" id="{36C388A0-203F-1F6A-308F-F6AE318B9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405F2B-1A56-4E97-8CA5-91C84B3D55DC}" type="slidenum">
              <a:rPr lang="en-US" altLang="ja-JP" sz="1200"/>
              <a:pPr/>
              <a:t>22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>
            <a:extLst>
              <a:ext uri="{FF2B5EF4-FFF2-40B4-BE49-F238E27FC236}">
                <a16:creationId xmlns:a16="http://schemas.microsoft.com/office/drawing/2014/main" id="{F2FEE68D-79F1-1DDA-8C7F-9695D3016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41275"/>
            <a:ext cx="4224337" cy="3168650"/>
          </a:xfrm>
          <a:ln/>
        </p:spPr>
      </p:sp>
      <p:sp>
        <p:nvSpPr>
          <p:cNvPr id="54275" name="ノート プレースホルダー 2">
            <a:extLst>
              <a:ext uri="{FF2B5EF4-FFF2-40B4-BE49-F238E27FC236}">
                <a16:creationId xmlns:a16="http://schemas.microsoft.com/office/drawing/2014/main" id="{FC04F39A-FD14-9DE7-CFA5-728C69BC3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3425825"/>
            <a:ext cx="6540500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</a:t>
            </a:r>
            <a:endParaRPr lang="en-US" altLang="ja-JP" sz="1000" dirty="0">
              <a:latin typeface="Arial" panose="020B0604020202020204" pitchFamily="34" charset="0"/>
            </a:endParaRPr>
          </a:p>
        </p:txBody>
      </p:sp>
      <p:sp>
        <p:nvSpPr>
          <p:cNvPr id="54276" name="スライド番号プレースホルダー 3">
            <a:extLst>
              <a:ext uri="{FF2B5EF4-FFF2-40B4-BE49-F238E27FC236}">
                <a16:creationId xmlns:a16="http://schemas.microsoft.com/office/drawing/2014/main" id="{B6CDE123-3805-C3EA-13F2-62314D2B4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D9D8A4-6729-4A5D-8EF9-DF1C018E8F0C}" type="slidenum">
              <a:rPr lang="en-US" altLang="ja-JP" sz="1200"/>
              <a:pPr/>
              <a:t>23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71C37D7-27FD-AD8E-5025-D37C84201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F6CF0DD-C68C-432B-AAC6-FD271E3F4062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9914104-5221-2BEB-54F1-0B23924FD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8475" y="0"/>
            <a:ext cx="3316288" cy="24892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D87631A-8DEC-3ECE-E13C-B7EBB8093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9463" y="2633663"/>
            <a:ext cx="5935662" cy="684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AC83CCD-777A-17CF-043D-FA1B85208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4CFB6CF-D966-4F1F-BA2E-451301819968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48F4160-ABBF-0078-FBE2-A3ED4F71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257175"/>
            <a:ext cx="4043363" cy="3033713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B1DAE0D-C73B-C9AF-53AE-2D2C5824F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3354388"/>
            <a:ext cx="6180138" cy="591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1000">
                <a:latin typeface="Arial" panose="020B0604020202020204" pitchFamily="34" charset="0"/>
              </a:rPr>
              <a:t>　</a:t>
            </a:r>
            <a:endParaRPr lang="en-US" altLang="ja-JP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000">
                <a:latin typeface="Arial" panose="020B0604020202020204" pitchFamily="34" charset="0"/>
              </a:rPr>
              <a:t>　</a:t>
            </a:r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03A1ECB-6DA1-7915-30F8-2ED039194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8D1D68A-FB4E-4AD0-AE0E-CFF883C8BC39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0BBAA0D-E920-9040-198F-78DE7E745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0550" y="0"/>
            <a:ext cx="3468688" cy="2601913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D50C3D9-3D76-EDE0-C0F9-C04F4F461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2706688"/>
            <a:ext cx="6253163" cy="684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1100">
                <a:latin typeface="Arial" panose="020B0604020202020204" pitchFamily="34" charset="0"/>
              </a:rPr>
              <a:t>　</a:t>
            </a:r>
            <a:r>
              <a:rPr lang="ja-JP" altLang="en-US">
                <a:latin typeface="Arial" panose="020B0604020202020204" pitchFamily="34" charset="0"/>
              </a:rPr>
              <a:t>　</a:t>
            </a:r>
            <a:endParaRPr lang="ja-JP" altLang="en-US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>
            <a:extLst>
              <a:ext uri="{FF2B5EF4-FFF2-40B4-BE49-F238E27FC236}">
                <a16:creationId xmlns:a16="http://schemas.microsoft.com/office/drawing/2014/main" id="{D6A56EE7-D97C-5A3A-E9EC-61F13B7FD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114300"/>
            <a:ext cx="4510088" cy="3382963"/>
          </a:xfrm>
          <a:ln/>
        </p:spPr>
      </p:sp>
      <p:sp>
        <p:nvSpPr>
          <p:cNvPr id="63491" name="ノート プレースホルダー 2">
            <a:extLst>
              <a:ext uri="{FF2B5EF4-FFF2-40B4-BE49-F238E27FC236}">
                <a16:creationId xmlns:a16="http://schemas.microsoft.com/office/drawing/2014/main" id="{99AB75A2-EF30-817B-239D-27BE7191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825" y="3641725"/>
            <a:ext cx="5510213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endParaRPr lang="ja-JP" altLang="en-US" sz="1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>
            <a:extLst>
              <a:ext uri="{FF2B5EF4-FFF2-40B4-BE49-F238E27FC236}">
                <a16:creationId xmlns:a16="http://schemas.microsoft.com/office/drawing/2014/main" id="{F6377BF1-AE8A-9398-CA73-B82D6D7A3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193BA6-04DF-4A95-B647-D72681948589}" type="slidenum">
              <a:rPr lang="en-US" altLang="ja-JP" sz="1200"/>
              <a:pPr/>
              <a:t>27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FBFF451-BA9F-86E7-51FC-457769A32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A0D3227-A49C-416A-9C0E-27AD2B724F8F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B479080-7E38-96D3-008D-A29329556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833438"/>
            <a:ext cx="4033838" cy="3024187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1936DE0-2AB4-1BB4-A3C9-9D4FD977A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002088"/>
            <a:ext cx="5995988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　　　　　　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</a:rPr>
              <a:t>　　　</a:t>
            </a:r>
            <a:endParaRPr lang="en-US" altLang="ja-JP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>
            <a:extLst>
              <a:ext uri="{FF2B5EF4-FFF2-40B4-BE49-F238E27FC236}">
                <a16:creationId xmlns:a16="http://schemas.microsoft.com/office/drawing/2014/main" id="{0EE710A1-E1D7-FB96-9636-FB94C36EE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63491" name="ノート プレースホルダー 2">
            <a:extLst>
              <a:ext uri="{FF2B5EF4-FFF2-40B4-BE49-F238E27FC236}">
                <a16:creationId xmlns:a16="http://schemas.microsoft.com/office/drawing/2014/main" id="{19FAFB44-D288-C778-A30A-37A355496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4649788"/>
            <a:ext cx="5616575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　　</a:t>
            </a:r>
            <a:endParaRPr lang="ja-JP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>
            <a:extLst>
              <a:ext uri="{FF2B5EF4-FFF2-40B4-BE49-F238E27FC236}">
                <a16:creationId xmlns:a16="http://schemas.microsoft.com/office/drawing/2014/main" id="{1E833F79-F221-74D7-B868-7AF528041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6D12F4-F7D1-4CE8-A20D-4285B63787CF}" type="slidenum">
              <a:rPr lang="en-US" altLang="ja-JP" sz="1200"/>
              <a:pPr/>
              <a:t>29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2ED8F31-BBAC-D172-8621-E4543761E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21DC835-ACB7-47A9-928D-C1CE629866D3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201107-094F-0D32-AE5D-D610DAD97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2138" y="185738"/>
            <a:ext cx="3275012" cy="245745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8C727D9-1143-3838-6A53-6CA22844C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9463" y="2706688"/>
            <a:ext cx="6108700" cy="669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endParaRPr lang="en-US" altLang="ja-JP" sz="11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100" dirty="0">
                <a:latin typeface="Arial" panose="020B0604020202020204" pitchFamily="34" charset="0"/>
              </a:rPr>
              <a:t>　</a:t>
            </a:r>
            <a:r>
              <a:rPr lang="ja-JP" altLang="en-US" sz="900" dirty="0">
                <a:latin typeface="Arial" panose="020B0604020202020204" pitchFamily="34" charset="0"/>
              </a:rPr>
              <a:t>　　　　　　　　　　　　　　　　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>
            <a:extLst>
              <a:ext uri="{FF2B5EF4-FFF2-40B4-BE49-F238E27FC236}">
                <a16:creationId xmlns:a16="http://schemas.microsoft.com/office/drawing/2014/main" id="{C2B33D9E-328E-848F-220C-E264032EE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64515" name="ノート プレースホルダー 2">
            <a:extLst>
              <a:ext uri="{FF2B5EF4-FFF2-40B4-BE49-F238E27FC236}">
                <a16:creationId xmlns:a16="http://schemas.microsoft.com/office/drawing/2014/main" id="{FD1523B9-1AE3-A871-30D4-E9F64723D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6763" y="4722813"/>
            <a:ext cx="6121400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スライド番号プレースホルダー 3">
            <a:extLst>
              <a:ext uri="{FF2B5EF4-FFF2-40B4-BE49-F238E27FC236}">
                <a16:creationId xmlns:a16="http://schemas.microsoft.com/office/drawing/2014/main" id="{58422A7F-07B6-90D4-7C1B-25F6813E6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DDA172-ECFE-4120-826F-88B42FCF6F05}" type="slidenum">
              <a:rPr lang="en-US" altLang="ja-JP" sz="1200"/>
              <a:pPr/>
              <a:t>30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>
            <a:extLst>
              <a:ext uri="{FF2B5EF4-FFF2-40B4-BE49-F238E27FC236}">
                <a16:creationId xmlns:a16="http://schemas.microsoft.com/office/drawing/2014/main" id="{ACE13E2F-9061-170B-D152-758D0B9AE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65539" name="ノート プレースホルダー 2">
            <a:extLst>
              <a:ext uri="{FF2B5EF4-FFF2-40B4-BE49-F238E27FC236}">
                <a16:creationId xmlns:a16="http://schemas.microsoft.com/office/drawing/2014/main" id="{BDB91B2D-8BE7-B383-F3EF-CB4FA9C0A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722813"/>
            <a:ext cx="592296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スライド番号プレースホルダー 3">
            <a:extLst>
              <a:ext uri="{FF2B5EF4-FFF2-40B4-BE49-F238E27FC236}">
                <a16:creationId xmlns:a16="http://schemas.microsoft.com/office/drawing/2014/main" id="{72529E3F-5072-708A-7379-73A6CB4A2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E46F68-CE41-44AB-8913-2BFC3FDA6D71}" type="slidenum">
              <a:rPr lang="en-US" altLang="ja-JP" sz="1200"/>
              <a:pPr/>
              <a:t>31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>
            <a:extLst>
              <a:ext uri="{FF2B5EF4-FFF2-40B4-BE49-F238E27FC236}">
                <a16:creationId xmlns:a16="http://schemas.microsoft.com/office/drawing/2014/main" id="{9AA18E20-AD8E-6AB6-DE29-F211D72EFD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>
            <a:extLst>
              <a:ext uri="{FF2B5EF4-FFF2-40B4-BE49-F238E27FC236}">
                <a16:creationId xmlns:a16="http://schemas.microsoft.com/office/drawing/2014/main" id="{A8B7C050-03B2-2DEF-F5CD-5DD0D759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6199188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　　</a:t>
            </a:r>
            <a:endParaRPr lang="ja-JP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スライド番号プレースホルダー 3">
            <a:extLst>
              <a:ext uri="{FF2B5EF4-FFF2-40B4-BE49-F238E27FC236}">
                <a16:creationId xmlns:a16="http://schemas.microsoft.com/office/drawing/2014/main" id="{E3CC861A-118C-D44A-043B-101FED34B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160088-789E-4C36-A02E-196F621DA26D}" type="slidenum">
              <a:rPr lang="en-US" altLang="ja-JP" sz="1200"/>
              <a:pPr/>
              <a:t>32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>
            <a:extLst>
              <a:ext uri="{FF2B5EF4-FFF2-40B4-BE49-F238E27FC236}">
                <a16:creationId xmlns:a16="http://schemas.microsoft.com/office/drawing/2014/main" id="{0C624D94-5634-A887-1832-6E6C74315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67587" name="ノート プレースホルダー 2">
            <a:extLst>
              <a:ext uri="{FF2B5EF4-FFF2-40B4-BE49-F238E27FC236}">
                <a16:creationId xmlns:a16="http://schemas.microsoft.com/office/drawing/2014/main" id="{B85886AD-1256-6B26-096C-C348A6087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7588" name="スライド番号プレースホルダー 3">
            <a:extLst>
              <a:ext uri="{FF2B5EF4-FFF2-40B4-BE49-F238E27FC236}">
                <a16:creationId xmlns:a16="http://schemas.microsoft.com/office/drawing/2014/main" id="{01A092CB-33F4-E372-1401-912384C1C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D8A4A2-E530-42E7-9862-845EFFBE9215}" type="slidenum">
              <a:rPr lang="en-US" altLang="ja-JP" sz="1200"/>
              <a:pPr/>
              <a:t>33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>
            <a:extLst>
              <a:ext uri="{FF2B5EF4-FFF2-40B4-BE49-F238E27FC236}">
                <a16:creationId xmlns:a16="http://schemas.microsoft.com/office/drawing/2014/main" id="{2E83CFD9-707D-747F-08F4-AB2E0EF73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720850" y="12700"/>
            <a:ext cx="3398838" cy="2549525"/>
          </a:xfrm>
          <a:ln/>
        </p:spPr>
      </p:sp>
      <p:sp>
        <p:nvSpPr>
          <p:cNvPr id="38915" name="ノート プレースホルダー 2">
            <a:extLst>
              <a:ext uri="{FF2B5EF4-FFF2-40B4-BE49-F238E27FC236}">
                <a16:creationId xmlns:a16="http://schemas.microsoft.com/office/drawing/2014/main" id="{9C774A82-4C86-98A0-A7AA-313A5B7D7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25" y="2633663"/>
            <a:ext cx="6396038" cy="684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　　</a:t>
            </a:r>
            <a:endParaRPr lang="ja-JP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スライド番号プレースホルダー 3">
            <a:extLst>
              <a:ext uri="{FF2B5EF4-FFF2-40B4-BE49-F238E27FC236}">
                <a16:creationId xmlns:a16="http://schemas.microsoft.com/office/drawing/2014/main" id="{0B210B86-3EC5-905F-49F1-CEF059428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9CA642-CD08-43A4-A91F-4156CF043542}" type="slidenum">
              <a:rPr lang="en-US" altLang="ja-JP" sz="1200"/>
              <a:pPr/>
              <a:t>4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2803D64-1C9F-172D-3CD8-4E8FACA3E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24F1A83-F8E9-45C9-9FCB-17117F14F65B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E394AFE-4D8A-3B62-DCDE-F45FCD6F5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4313" y="257175"/>
            <a:ext cx="3741737" cy="28082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AC5FDFA-B51E-55D6-406E-D0EDD418A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3138488"/>
            <a:ext cx="6067425" cy="6264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 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endParaRPr lang="en-US" altLang="ja-JP" kern="0" dirty="0">
              <a:solidFill>
                <a:srgbClr val="333333"/>
              </a:solidFill>
              <a:latin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81E30EA-D0FD-4483-1F38-41BA37640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3DFD25C-4F18-4F18-8EE7-ACAD6AD1E113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F2F87E0-7047-B43D-F422-07088778D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5387" cy="375602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2475341-DBDA-479C-46D5-3C3D33B6C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613886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900">
                <a:latin typeface="Arial" panose="020B0604020202020204" pitchFamily="34" charset="0"/>
              </a:rPr>
              <a:t>　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900">
                <a:latin typeface="Arial" panose="020B0604020202020204" pitchFamily="34" charset="0"/>
              </a:rPr>
              <a:t>　　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337102E5-5C97-EE3D-5899-ACCD4CE4F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185738"/>
            <a:ext cx="5005388" cy="3756025"/>
          </a:xfrm>
          <a:ln/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F7C74F17-9143-80C7-660D-40B72390B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073525"/>
            <a:ext cx="5964237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100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</a:rPr>
              <a:t>　　　　　</a:t>
            </a:r>
            <a:endParaRPr lang="en-US" altLang="ja-JP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</a:rPr>
              <a:t>　　</a:t>
            </a:r>
            <a:endParaRPr lang="ja-JP" altLang="en-US" sz="1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スライド番号プレースホルダー 3">
            <a:extLst>
              <a:ext uri="{FF2B5EF4-FFF2-40B4-BE49-F238E27FC236}">
                <a16:creationId xmlns:a16="http://schemas.microsoft.com/office/drawing/2014/main" id="{BD9E2AC0-84F7-E9BC-07F8-5C82ABEFB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5477C1-8EB9-447C-ACFA-4B92BDD9C656}" type="slidenum">
              <a:rPr lang="en-US" altLang="ja-JP" sz="1200"/>
              <a:pPr/>
              <a:t>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49D853C-462A-1851-1646-36FABD04D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521ABED-FF52-4BEC-96AF-6209ED253DD5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2D93FEA-7112-16CB-58F3-843196A9A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6238" y="257175"/>
            <a:ext cx="3754437" cy="2817813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84A6F09-97B9-6FBD-6DA9-F5E99D42F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3209925"/>
            <a:ext cx="6067425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 sz="1000">
                <a:latin typeface="Arial" panose="020B0604020202020204" pitchFamily="34" charset="0"/>
              </a:rPr>
              <a:t>　</a:t>
            </a:r>
            <a:r>
              <a:rPr lang="ja-JP" altLang="en-US">
                <a:latin typeface="Arial" panose="020B0604020202020204" pitchFamily="34" charset="0"/>
              </a:rPr>
              <a:t>　　　　　</a:t>
            </a:r>
            <a:endParaRPr lang="ja-JP" altLang="en-US" sz="1000">
              <a:solidFill>
                <a:srgbClr val="0070C0"/>
              </a:solidFill>
              <a:latin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44A5B74-DBF4-E98E-1235-8427E02D4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E24A25C-2D4E-4EF8-9352-5652493BCE52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089775-3037-3CDB-9528-31CE148DF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6888" y="34925"/>
            <a:ext cx="3462337" cy="259873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0FE8535-E3AD-AAD5-FB37-CB62445AB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563" y="2706688"/>
            <a:ext cx="6324600" cy="669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ja-JP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266543-0476-6B12-4BE8-83BAE65BE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DA88B-8154-5027-C115-ACB945376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6D402-C47D-38A7-39A2-CFBAA8E1E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AF87F-391B-48C9-9320-A63E8F1FEA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62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C48004-13E2-0AE1-905C-91B446DB0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DB241B-596A-D467-1D39-472620693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9797C6-28DF-00F0-8F18-0D1B23A40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FDD7A-6541-4AC2-ABEF-795649BF5F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487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5A38C-976C-4294-83FC-DD226763A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0DDEE-75DE-605F-A660-12A9FBCA8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DC938-8DD1-7DC4-10D1-983DD5BEF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FF088-E6DB-4ABC-A950-D1F1517906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096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1B7D7-324D-3E7F-91B6-69FDD20D6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BC753-3E10-4B1F-DEE8-64532EFD4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8DC76D31-CE3B-407C-9397-7B94E3019881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520007-3243-398E-B6DE-6E4A2FFEF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33" y="6007670"/>
            <a:ext cx="2484487" cy="9513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B62D412-4CBF-B0FB-CCD3-1F38FD253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73" y="-10601"/>
            <a:ext cx="2242735" cy="12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8BC9F-B620-BDF0-52FF-5D9CCE087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B674E2-B88F-C609-AEBE-ABA4767F7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3FF3-EA09-E61B-CA58-C7F17C118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8F7A3-B9D6-4074-B516-AD43724627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44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B1011-9E0A-3B99-2DBA-BFBD5047B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E4331-ABF0-FE25-F729-14EA8A26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62B84-43B1-5E62-373B-DD72653BA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0691-D1DF-4A19-975E-8FE1132AEB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28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71EE9-1D77-4A3E-E0E2-CD02C0370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D849E8-3E77-E02A-91C1-79A730065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A8BE09-E4AB-709C-B9AA-E73C053E5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893C6-C2DB-49A9-80FA-DD0E0DE362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38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7756DB-B55B-8D70-0776-4E9BC575D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DC049D-7502-21A0-E59F-6D4F51241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EF0C2F-5233-D6BA-D21C-495216134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2288E-BCA0-46BE-805F-605E102A8B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375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3C7010-3BD2-579F-C2FF-2BD81B942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8D7F9-74BD-64B4-B30F-59CD7E873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5D01C5-60D5-BA62-8A4C-1964586B5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8FCC5-6794-4DAC-BC05-D083D9DBA9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51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6D01D-79E3-35FC-2739-530AA4C24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902A6-BE23-D6BA-30C6-4FC1BE7FC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41D47-B133-F224-4A7F-7365753B1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0CFBA-466F-4E28-920B-BCFEC70143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299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6B33-2DDA-63DF-9130-F0DD8E55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4E2C3-A3CE-2AC1-FAA1-5533F31B9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5FF3A-9234-A3C8-A2E3-17CCEF9F7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33C2-2B21-433B-A543-E8C30F779A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455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사람이(가) 표시된 사진&#10;&#10;자동 생성된 설명">
            <a:extLst>
              <a:ext uri="{FF2B5EF4-FFF2-40B4-BE49-F238E27FC236}">
                <a16:creationId xmlns:a16="http://schemas.microsoft.com/office/drawing/2014/main" id="{39317100-1679-9FA8-4F49-42B598EDB8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" y="0"/>
            <a:ext cx="9137655" cy="6858000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42478D0-DF27-4E19-87D5-F554E0F54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779B7B-808B-A4C1-CC24-63E16B758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49C852-CD62-A564-55BF-614336E4DD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ACA40C-B80D-5088-EC30-1CD1975EF3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fld id="{A91138B3-7ED5-4708-BF0B-0E0466B51A2A}" type="slidenum">
              <a:rPr lang="en-US" altLang="ja-JP" smtClean="0"/>
              <a:pPr/>
              <a:t>‹#›</a:t>
            </a:fld>
            <a:endParaRPr lang="en-US" altLang="ja-JP" dirty="0"/>
          </a:p>
          <a:p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E9A3F26-D9AB-56E7-08FF-6F3B609C25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46931"/>
            <a:ext cx="7772400" cy="1685925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ko-KR" altLang="en-US" sz="3600" b="1" dirty="0">
                <a:solidFill>
                  <a:schemeClr val="tx1"/>
                </a:solidFill>
                <a:latin typeface="+mj-ea"/>
              </a:rPr>
              <a:t>새로운 시대를 향한 전략적 노사관계 </a:t>
            </a:r>
            <a:r>
              <a:rPr lang="en-US" altLang="ko-KR" sz="36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ko-KR" altLang="en-US" sz="3600" b="1" dirty="0">
                <a:solidFill>
                  <a:schemeClr val="tx1"/>
                </a:solidFill>
                <a:latin typeface="+mj-ea"/>
              </a:rPr>
              <a:t>토요타 노사의 도전 </a:t>
            </a:r>
            <a:r>
              <a:rPr lang="en-US" altLang="ko-KR" sz="3600" b="1" dirty="0">
                <a:solidFill>
                  <a:schemeClr val="tx1"/>
                </a:solidFill>
                <a:latin typeface="+mj-ea"/>
              </a:rPr>
              <a:t>-</a:t>
            </a:r>
            <a:endParaRPr lang="en-US" altLang="ja-JP" sz="3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8361336-E4BB-E01E-8AF8-01B0FFC8ED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648072"/>
          </a:xfrm>
        </p:spPr>
        <p:txBody>
          <a:bodyPr/>
          <a:lstStyle/>
          <a:p>
            <a:pPr eaLnBrk="1" hangingPunct="1"/>
            <a:r>
              <a:rPr lang="en-US" altLang="ja-JP" dirty="0"/>
              <a:t>2023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</a:t>
            </a:r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>
            <a:extLst>
              <a:ext uri="{FF2B5EF4-FFF2-40B4-BE49-F238E27FC236}">
                <a16:creationId xmlns:a16="http://schemas.microsoft.com/office/drawing/2014/main" id="{32772A8C-706C-E97D-1309-2C2EFA93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94162"/>
            <a:ext cx="8229600" cy="890588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（</a:t>
            </a:r>
            <a:r>
              <a:rPr lang="ko-KR" altLang="en-US" sz="2400" b="1" dirty="0">
                <a:solidFill>
                  <a:schemeClr val="tx1"/>
                </a:solidFill>
              </a:rPr>
              <a:t>참고</a:t>
            </a:r>
            <a:r>
              <a:rPr lang="ja-JP" altLang="en-US" sz="2400" b="1" dirty="0">
                <a:solidFill>
                  <a:schemeClr val="tx1"/>
                </a:solidFill>
              </a:rPr>
              <a:t>）</a:t>
            </a:r>
            <a:r>
              <a:rPr lang="ko-KR" altLang="en-US" sz="2400" b="1" dirty="0">
                <a:solidFill>
                  <a:schemeClr val="tx1"/>
                </a:solidFill>
              </a:rPr>
              <a:t>노사협의회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60050422-72DD-072C-AEE8-8CAA26BFEA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215" y="1988840"/>
            <a:ext cx="6277570" cy="4032447"/>
          </a:xfrm>
          <a:noFill/>
        </p:spPr>
      </p:pic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C813072C-D7E2-A4C4-9827-C5FB78EC9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61181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EFBDCC91-DB15-B904-BDD4-EDA80052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>
            <a:extLst>
              <a:ext uri="{FF2B5EF4-FFF2-40B4-BE49-F238E27FC236}">
                <a16:creationId xmlns:a16="http://schemas.microsoft.com/office/drawing/2014/main" id="{AF1E6F52-4E4E-FF3E-2DD2-F55BF7DC6753}"/>
              </a:ext>
            </a:extLst>
          </p:cNvPr>
          <p:cNvSpPr/>
          <p:nvPr/>
        </p:nvSpPr>
        <p:spPr>
          <a:xfrm>
            <a:off x="4216847" y="3933056"/>
            <a:ext cx="710307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700FFF-C537-E397-8F53-CB3D328B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7549539-0F07-8EF5-5581-6E7D20EBD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249649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F0BBD59C-B2D3-4883-9A14-5E6F855E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② </a:t>
            </a:r>
            <a:r>
              <a:rPr lang="ko-KR" altLang="en-US" sz="2000" b="1" dirty="0">
                <a:latin typeface="+mn-ea"/>
              </a:rPr>
              <a:t>신뢰를 배양하는 커뮤니케이션 스타일</a:t>
            </a:r>
            <a:endParaRPr lang="en-US" altLang="ko-KR" sz="2000" b="1" dirty="0">
              <a:latin typeface="+mn-ea"/>
            </a:endParaRPr>
          </a:p>
          <a:p>
            <a:pPr marL="0" indent="0">
              <a:buNone/>
            </a:pPr>
            <a:endParaRPr lang="en-US" altLang="ko-KR" sz="2000" b="1" dirty="0">
              <a:latin typeface="+mj-ea"/>
              <a:ea typeface="+mj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노사상호신뢰 </a:t>
            </a:r>
            <a:r>
              <a:rPr lang="ja-JP" altLang="en-US" sz="2000" b="1" dirty="0">
                <a:latin typeface="+mn-ea"/>
              </a:rPr>
              <a:t>⇔</a:t>
            </a:r>
            <a:r>
              <a:rPr lang="ko-KR" altLang="en-US" sz="2000" b="1" dirty="0">
                <a:latin typeface="+mn-ea"/>
              </a:rPr>
              <a:t> 노사상호책임</a:t>
            </a:r>
            <a:endParaRPr lang="en-US" altLang="ko-KR" sz="2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노사가 성실하게 논의 함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└ </a:t>
            </a:r>
            <a:r>
              <a:rPr lang="ko-KR" altLang="en-US" sz="2000" dirty="0">
                <a:latin typeface="+mn-ea"/>
              </a:rPr>
              <a:t>속마음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솔직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숨기지 않는다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속이지 않는다 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 err="1">
                <a:latin typeface="+mn-ea"/>
              </a:rPr>
              <a:t>도요타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아키오</a:t>
            </a:r>
            <a:r>
              <a:rPr lang="ko-KR" altLang="en-US" sz="1400" dirty="0">
                <a:latin typeface="+mn-ea"/>
              </a:rPr>
              <a:t> 사장</a:t>
            </a:r>
            <a:r>
              <a:rPr lang="en-US" altLang="ko-KR" sz="14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└ </a:t>
            </a:r>
            <a:r>
              <a:rPr lang="ko-KR" altLang="en-US" sz="2000" spc="-110" dirty="0">
                <a:latin typeface="+mn-ea"/>
              </a:rPr>
              <a:t>제방이 튼튼하면 물살이 빠를수록 물은 깨끗하다 </a:t>
            </a:r>
            <a:r>
              <a:rPr lang="en-US" altLang="ko-KR" sz="1400" spc="-110" dirty="0">
                <a:latin typeface="+mn-ea"/>
              </a:rPr>
              <a:t>(</a:t>
            </a:r>
            <a:r>
              <a:rPr lang="ko-KR" altLang="en-US" sz="1400" spc="-110" dirty="0" err="1">
                <a:latin typeface="+mn-ea"/>
              </a:rPr>
              <a:t>우메무라</a:t>
            </a:r>
            <a:r>
              <a:rPr lang="ko-KR" altLang="en-US" sz="1400" spc="-110" dirty="0">
                <a:latin typeface="+mn-ea"/>
              </a:rPr>
              <a:t> 시로 전 집행위원장</a:t>
            </a:r>
            <a:r>
              <a:rPr lang="en-US" altLang="ko-KR" sz="1400" spc="-110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latin typeface="+mn-ea"/>
            </a:endParaRPr>
          </a:p>
          <a:p>
            <a:pPr marL="0" indent="0" algn="ctr">
              <a:buNone/>
            </a:pPr>
            <a:endParaRPr lang="en-US" altLang="ko-KR" sz="2000" dirty="0">
              <a:latin typeface="+mn-ea"/>
            </a:endParaRPr>
          </a:p>
          <a:p>
            <a:pPr marL="0" indent="0" algn="ctr">
              <a:buNone/>
            </a:pPr>
            <a:endParaRPr lang="en-US" altLang="ko-KR" sz="2000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2000" dirty="0">
                <a:latin typeface="+mn-ea"/>
              </a:rPr>
              <a:t>노사가 논의를 다하여 합의한 것은 노사가 협력하여 책임지고 해냄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>
            <a:extLst>
              <a:ext uri="{FF2B5EF4-FFF2-40B4-BE49-F238E27FC236}">
                <a16:creationId xmlns:a16="http://schemas.microsoft.com/office/drawing/2014/main" id="{5135F0D4-5955-65DC-36D8-A835BEE4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98911"/>
            <a:ext cx="8229600" cy="490537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tx1"/>
                </a:solidFill>
                <a:latin typeface="+mj-ea"/>
              </a:rPr>
              <a:t>KDDI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</a:rPr>
              <a:t>노동조합</a:t>
            </a:r>
            <a:endParaRPr lang="ja-JP" altLang="en-US" sz="24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8278D1-C73F-EB8F-01C5-FFEB2D2E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9"/>
            <a:ext cx="8820472" cy="3096344"/>
          </a:xfrm>
        </p:spPr>
        <p:txBody>
          <a:bodyPr rIns="36000"/>
          <a:lstStyle/>
          <a:p>
            <a:endParaRPr lang="en-US" altLang="ja-JP" sz="20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조합원수</a:t>
            </a:r>
            <a:r>
              <a:rPr lang="en-US" altLang="ko-KR" sz="2000" b="1" dirty="0">
                <a:latin typeface="+mn-ea"/>
              </a:rPr>
              <a:t>, 10,545</a:t>
            </a:r>
            <a:r>
              <a:rPr lang="ko-KR" altLang="en-US" sz="2000" b="1" dirty="0">
                <a:latin typeface="+mn-ea"/>
              </a:rPr>
              <a:t>명 </a:t>
            </a:r>
            <a:r>
              <a:rPr lang="en-US" altLang="ko-KR" sz="2000" b="1" dirty="0">
                <a:latin typeface="+mn-ea"/>
              </a:rPr>
              <a:t>(2022</a:t>
            </a:r>
            <a:r>
              <a:rPr lang="ko-KR" altLang="en-US" sz="2000" b="1" dirty="0">
                <a:latin typeface="+mn-ea"/>
              </a:rPr>
              <a:t>년 </a:t>
            </a:r>
            <a:r>
              <a:rPr lang="en-US" altLang="ko-KR" sz="2000" b="1" dirty="0">
                <a:latin typeface="+mn-ea"/>
              </a:rPr>
              <a:t>3</a:t>
            </a:r>
            <a:r>
              <a:rPr lang="ko-KR" altLang="en-US" sz="2000" b="1" dirty="0">
                <a:latin typeface="+mn-ea"/>
              </a:rPr>
              <a:t>월 현재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2012</a:t>
            </a:r>
            <a:r>
              <a:rPr lang="ko-KR" altLang="en-US" sz="2000" dirty="0">
                <a:latin typeface="+mn-ea"/>
              </a:rPr>
              <a:t>년 </a:t>
            </a:r>
            <a:r>
              <a:rPr lang="ko-KR" altLang="en-US" sz="2000" dirty="0" err="1">
                <a:latin typeface="+mn-ea"/>
              </a:rPr>
              <a:t>유니온숍제</a:t>
            </a:r>
            <a:r>
              <a:rPr lang="ko-KR" altLang="en-US" sz="2000" dirty="0">
                <a:latin typeface="+mn-ea"/>
              </a:rPr>
              <a:t> 채용</a:t>
            </a:r>
          </a:p>
          <a:p>
            <a:endParaRPr lang="ko-KR" altLang="en-US" sz="20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집행부 체제</a:t>
            </a:r>
            <a:endParaRPr lang="en-US" altLang="ko-KR" sz="2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spc="-100" dirty="0">
                <a:latin typeface="+mn-ea"/>
              </a:rPr>
              <a:t> - </a:t>
            </a:r>
            <a:r>
              <a:rPr lang="ko-KR" altLang="en-US" sz="2000" spc="-100" dirty="0">
                <a:latin typeface="+mn-ea"/>
              </a:rPr>
              <a:t>중앙본부 및 </a:t>
            </a:r>
            <a:r>
              <a:rPr lang="en-US" altLang="ko-KR" sz="2000" spc="-100" dirty="0">
                <a:latin typeface="+mn-ea"/>
              </a:rPr>
              <a:t>5</a:t>
            </a:r>
            <a:r>
              <a:rPr lang="ko-KR" altLang="en-US" sz="2000" spc="-100" dirty="0">
                <a:latin typeface="+mn-ea"/>
              </a:rPr>
              <a:t>지부 체제 </a:t>
            </a:r>
            <a:r>
              <a:rPr lang="en-US" altLang="ko-KR" sz="1800" spc="-100" dirty="0">
                <a:latin typeface="+mn-ea"/>
              </a:rPr>
              <a:t>(</a:t>
            </a:r>
            <a:r>
              <a:rPr lang="ko-KR" altLang="en-US" sz="1800" spc="-100" dirty="0">
                <a:latin typeface="+mn-ea"/>
              </a:rPr>
              <a:t>본사 중앙지부</a:t>
            </a:r>
            <a:r>
              <a:rPr lang="en-US" altLang="ko-KR" sz="1800" spc="-100" dirty="0">
                <a:latin typeface="+mn-ea"/>
              </a:rPr>
              <a:t>·</a:t>
            </a:r>
            <a:r>
              <a:rPr lang="ko-KR" altLang="en-US" sz="1800" spc="-100" dirty="0">
                <a:latin typeface="+mn-ea"/>
              </a:rPr>
              <a:t>동일본지부</a:t>
            </a:r>
            <a:r>
              <a:rPr lang="en-US" altLang="ko-KR" sz="1800" spc="-100" dirty="0">
                <a:latin typeface="+mn-ea"/>
              </a:rPr>
              <a:t>·</a:t>
            </a:r>
            <a:r>
              <a:rPr lang="ko-KR" altLang="en-US" sz="1800" spc="-100" dirty="0">
                <a:latin typeface="+mn-ea"/>
              </a:rPr>
              <a:t> </a:t>
            </a:r>
            <a:r>
              <a:rPr lang="ko-KR" altLang="en-US" sz="1800" spc="-100" dirty="0" err="1">
                <a:latin typeface="+mn-ea"/>
              </a:rPr>
              <a:t>서일본지부</a:t>
            </a:r>
            <a:r>
              <a:rPr lang="en-US" altLang="ko-KR" sz="1800" spc="-100" dirty="0">
                <a:latin typeface="+mn-ea"/>
              </a:rPr>
              <a:t>·K</a:t>
            </a:r>
            <a:r>
              <a:rPr lang="ko-KR" altLang="en-US" sz="1800" spc="-100" dirty="0">
                <a:latin typeface="+mn-ea"/>
              </a:rPr>
              <a:t>엔지지부</a:t>
            </a:r>
            <a:r>
              <a:rPr lang="en-US" altLang="ko-KR" sz="1800" spc="-100" dirty="0">
                <a:latin typeface="+mn-ea"/>
              </a:rPr>
              <a:t>·KMO</a:t>
            </a:r>
            <a:r>
              <a:rPr lang="ko-KR" altLang="en-US" sz="1800" spc="-100" dirty="0">
                <a:latin typeface="+mn-ea"/>
              </a:rPr>
              <a:t>지부</a:t>
            </a:r>
            <a:r>
              <a:rPr lang="en-US" altLang="ko-KR" sz="1800" spc="-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</a:t>
            </a:r>
            <a:r>
              <a:rPr lang="en-US" altLang="ko-KR" sz="2000" dirty="0">
                <a:latin typeface="+mn-ea"/>
                <a:ea typeface="나눔고딕" panose="020D0604000000000000" pitchFamily="50" charset="-127"/>
              </a:rPr>
              <a:t>└ </a:t>
            </a:r>
            <a:r>
              <a:rPr lang="ko-KR" altLang="en-US" sz="2000" dirty="0">
                <a:latin typeface="+mn-ea"/>
              </a:rPr>
              <a:t>중앙본부는 전담임원</a:t>
            </a:r>
            <a:r>
              <a:rPr lang="en-US" altLang="ko-KR" sz="2000" dirty="0">
                <a:latin typeface="+mn-ea"/>
              </a:rPr>
              <a:t> 14</a:t>
            </a:r>
            <a:r>
              <a:rPr lang="ko-KR" altLang="en-US" sz="2000" dirty="0">
                <a:latin typeface="+mn-ea"/>
              </a:rPr>
              <a:t>명 </a:t>
            </a:r>
            <a:r>
              <a:rPr lang="en-US" altLang="ko-KR" sz="2000" dirty="0">
                <a:latin typeface="+mn-ea"/>
              </a:rPr>
              <a:t>/ </a:t>
            </a:r>
            <a:r>
              <a:rPr lang="ko-KR" altLang="en-US" sz="2000" dirty="0">
                <a:latin typeface="+mn-ea"/>
              </a:rPr>
              <a:t>직원 </a:t>
            </a:r>
            <a:r>
              <a:rPr lang="en-US" altLang="ko-KR" sz="2000" dirty="0">
                <a:latin typeface="+mn-ea"/>
              </a:rPr>
              <a:t>6</a:t>
            </a:r>
            <a:r>
              <a:rPr lang="ko-KR" altLang="en-US" sz="2000" dirty="0">
                <a:latin typeface="+mn-ea"/>
              </a:rPr>
              <a:t>명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직고용</a:t>
            </a:r>
            <a:r>
              <a:rPr lang="en-US" altLang="ko-KR" sz="1800" dirty="0">
                <a:latin typeface="+mn-ea"/>
              </a:rPr>
              <a:t>)</a:t>
            </a:r>
            <a:endParaRPr lang="ko-KR" altLang="en-US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  </a:t>
            </a:r>
            <a:r>
              <a:rPr lang="en-US" altLang="ko-KR" sz="2000" dirty="0">
                <a:latin typeface="+mn-ea"/>
                <a:ea typeface="나눔고딕" panose="020D0604000000000000" pitchFamily="50" charset="-127"/>
              </a:rPr>
              <a:t>└ </a:t>
            </a:r>
            <a:r>
              <a:rPr lang="ko-KR" altLang="en-US" sz="2000" dirty="0">
                <a:latin typeface="+mn-ea"/>
              </a:rPr>
              <a:t>지부 집행위원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비전임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은 전국적으로 </a:t>
            </a:r>
            <a:r>
              <a:rPr lang="en-US" altLang="ko-KR" sz="2000" dirty="0">
                <a:latin typeface="+mn-ea"/>
              </a:rPr>
              <a:t>209</a:t>
            </a:r>
            <a:r>
              <a:rPr lang="ko-KR" altLang="en-US" sz="2000" dirty="0">
                <a:latin typeface="+mn-ea"/>
              </a:rPr>
              <a:t>명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이 중 여성</a:t>
            </a:r>
            <a:r>
              <a:rPr lang="en-US" altLang="ko-KR" sz="1800" dirty="0">
                <a:latin typeface="+mn-ea"/>
              </a:rPr>
              <a:t>:54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</a:t>
            </a:r>
            <a:endParaRPr lang="en-US" altLang="ja-JP" sz="1800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0B4A99-3AED-E6AB-C6DE-31F387BB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7F23D029-D9E6-B4A7-906F-B96718F7A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4818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DDFBEB-D0CA-8199-76D2-46447BF2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E332CE8A-F36F-996A-E759-4F31BF3A7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172797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5ABD95C6-196B-4AD9-B08A-C5412D36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+mj-ea"/>
                <a:ea typeface="+mj-ea"/>
              </a:rPr>
              <a:t>KDDI </a:t>
            </a:r>
            <a:r>
              <a:rPr lang="ko-KR" altLang="en-US" sz="2400" b="1" dirty="0" err="1">
                <a:latin typeface="+mj-ea"/>
                <a:ea typeface="+mj-ea"/>
              </a:rPr>
              <a:t>숍제</a:t>
            </a:r>
            <a:endParaRPr lang="en-US" altLang="ko-KR" sz="28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1100" b="1" dirty="0">
              <a:latin typeface="+mj-ea"/>
              <a:ea typeface="+mj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유니언 숍의 유용성과 위험 회피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 유용성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　 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① </a:t>
            </a:r>
            <a:r>
              <a:rPr lang="ko-KR" altLang="en-US" sz="2000" dirty="0">
                <a:latin typeface="+mn-ea"/>
              </a:rPr>
              <a:t>노동문제에 대한 적절한 대응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　 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② </a:t>
            </a:r>
            <a:r>
              <a:rPr lang="ko-KR" altLang="en-US" sz="2000" dirty="0">
                <a:latin typeface="+mn-ea"/>
              </a:rPr>
              <a:t>전 직군 적정 처우 실현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　 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③ </a:t>
            </a:r>
            <a:r>
              <a:rPr lang="ko-KR" altLang="en-US" sz="2000" dirty="0">
                <a:latin typeface="+mn-ea"/>
              </a:rPr>
              <a:t>사내 일체감 조성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 이행을 위한 리스크 회피책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　</a:t>
            </a:r>
            <a:r>
              <a:rPr lang="ko-KR" altLang="en-US" sz="2000" dirty="0">
                <a:latin typeface="+mn-ea"/>
                <a:ea typeface="나눔고딕" panose="020D0604000000000000" pitchFamily="50" charset="-127"/>
              </a:rPr>
              <a:t>└ </a:t>
            </a:r>
            <a:r>
              <a:rPr lang="ko-KR" altLang="en-US" sz="2000" dirty="0">
                <a:latin typeface="+mn-ea"/>
              </a:rPr>
              <a:t>적대적 조직의 영향력을 신중하고 철저하게 배제</a:t>
            </a:r>
            <a:r>
              <a:rPr lang="ja-JP" altLang="en-US" sz="2000" dirty="0">
                <a:latin typeface="+mn-ea"/>
              </a:rPr>
              <a:t>　　　　　　　　　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　　　　　　　　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BAE3CD-843C-4950-970E-3E7BEB47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30" y="4762838"/>
            <a:ext cx="5240370" cy="1618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CEACF9-1182-CE97-49C2-1CB34D39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06461DB2-3DC3-5FD0-40EE-2B8BCF1AA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379461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EB37DC7-BED0-455A-BE33-3B4404EA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+mj-ea"/>
                <a:ea typeface="+mj-ea"/>
              </a:rPr>
              <a:t>노사관계의 특징</a:t>
            </a:r>
            <a:endParaRPr lang="en-US" altLang="ja-JP" sz="24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-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KDDI </a:t>
            </a:r>
            <a:r>
              <a:rPr lang="ko-KR" altLang="en-US" sz="2000" dirty="0">
                <a:latin typeface="+mn-ea"/>
              </a:rPr>
              <a:t>노사기본협정</a:t>
            </a:r>
          </a:p>
          <a:p>
            <a:pPr marL="0" indent="0">
              <a:buNone/>
            </a:pPr>
            <a:endParaRPr lang="ko-KR" altLang="en-US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endParaRPr lang="ja-JP" altLang="en-US" sz="2000" dirty="0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30D017D-AD4E-45E4-A450-61F1121DEA46}"/>
              </a:ext>
            </a:extLst>
          </p:cNvPr>
          <p:cNvSpPr/>
          <p:nvPr/>
        </p:nvSpPr>
        <p:spPr>
          <a:xfrm>
            <a:off x="411370" y="2329607"/>
            <a:ext cx="8121070" cy="3547665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0"/>
          <a:lstStyle/>
          <a:p>
            <a:pPr marL="0" indent="0"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고용 안정이 노사의 가장 중요한 과제임을 인식하고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조합원을 해고하는 사태가 초래되지 않도록 쌍방 협력하여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최선을 다한다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상호 자주성과 권리를 존중하고 신뢰와 협력관계 유지 강화를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도모하고 대화를 기본으로 한 상호 이해와 상호 책임을 바탕으로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과제의 원만한 해결에 힘쓴다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  <a:endParaRPr lang="ja-JP" altLang="en-US" sz="20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5AC19DC-E874-ED2A-DB51-9E89C2C5F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22179"/>
              </p:ext>
            </p:extLst>
          </p:nvPr>
        </p:nvGraphicFramePr>
        <p:xfrm>
          <a:off x="467544" y="2310186"/>
          <a:ext cx="8440053" cy="3240361"/>
        </p:xfrm>
        <a:graphic>
          <a:graphicData uri="http://schemas.openxmlformats.org/drawingml/2006/table">
            <a:tbl>
              <a:tblPr/>
              <a:tblGrid>
                <a:gridCol w="1264122">
                  <a:extLst>
                    <a:ext uri="{9D8B030D-6E8A-4147-A177-3AD203B41FA5}">
                      <a16:colId xmlns:a16="http://schemas.microsoft.com/office/drawing/2014/main" val="3529515244"/>
                    </a:ext>
                  </a:extLst>
                </a:gridCol>
                <a:gridCol w="865050">
                  <a:extLst>
                    <a:ext uri="{9D8B030D-6E8A-4147-A177-3AD203B41FA5}">
                      <a16:colId xmlns:a16="http://schemas.microsoft.com/office/drawing/2014/main" val="2742709271"/>
                    </a:ext>
                  </a:extLst>
                </a:gridCol>
                <a:gridCol w="2170881">
                  <a:extLst>
                    <a:ext uri="{9D8B030D-6E8A-4147-A177-3AD203B41FA5}">
                      <a16:colId xmlns:a16="http://schemas.microsoft.com/office/drawing/2014/main" val="319945857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71108487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36705104"/>
                    </a:ext>
                  </a:extLst>
                </a:gridCol>
              </a:tblGrid>
              <a:tr h="346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채널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빈도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회사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조합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21709"/>
                  </a:ext>
                </a:extLst>
              </a:tr>
              <a:tr h="1446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kumimoji="1" lang="en-US" altLang="zh-TW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설명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回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사장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주요 임원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인사본부장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인사본부 내 각 부장</a:t>
                      </a:r>
                      <a:endParaRPr kumimoji="1" lang="ja-JP" altLang="en-US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위원장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부위원장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사무국장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중앙 집행 위원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spc="-13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연도별 경영 방침</a:t>
                      </a:r>
                      <a:r>
                        <a:rPr kumimoji="1" lang="en-US" altLang="ko-KR" sz="1400" b="1" i="0" u="none" strike="noStrike" cap="none" spc="-13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중기 경영계획 등에 관한 사항 공유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52315"/>
                  </a:ext>
                </a:extLst>
              </a:tr>
              <a:tr h="1446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단체교섭  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중앙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回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程度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인사본부장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인사본부 내 각 부장</a:t>
                      </a:r>
                      <a:endParaRPr kumimoji="1" lang="en-US" altLang="ko-KR" sz="1400" b="1" i="0" u="none" strike="noStrike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GL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위원장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부위원장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사무국장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중앙 집행 위원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노동협약 체결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개폐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노동조건에 관한 사항 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춘투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포함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36000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26418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6BE603-5FA3-B923-76CD-EDBF4EC8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335D1B81-6850-8F4C-9833-D80A644ED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558355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AB1EA27A-1615-4AF1-906D-87A64706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ja-JP" sz="2400" b="1" dirty="0">
                <a:latin typeface="+mj-ea"/>
                <a:ea typeface="+mj-ea"/>
              </a:rPr>
              <a:t>KDDI</a:t>
            </a:r>
            <a:r>
              <a:rPr lang="ko-KR" altLang="en-US" sz="2400" b="1" dirty="0">
                <a:latin typeface="+mj-ea"/>
                <a:ea typeface="+mj-ea"/>
              </a:rPr>
              <a:t>의 노사교섭태세</a:t>
            </a:r>
            <a:endParaRPr lang="ko-KR" altLang="en-US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EA34CF6E-D622-4702-A65F-EB1024E76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08190"/>
              </p:ext>
            </p:extLst>
          </p:nvPr>
        </p:nvGraphicFramePr>
        <p:xfrm>
          <a:off x="453955" y="2221697"/>
          <a:ext cx="8507288" cy="2792154"/>
        </p:xfrm>
        <a:graphic>
          <a:graphicData uri="http://schemas.openxmlformats.org/drawingml/2006/table">
            <a:tbl>
              <a:tblPr/>
              <a:tblGrid>
                <a:gridCol w="1264647">
                  <a:extLst>
                    <a:ext uri="{9D8B030D-6E8A-4147-A177-3AD203B41FA5}">
                      <a16:colId xmlns:a16="http://schemas.microsoft.com/office/drawing/2014/main" val="2799218171"/>
                    </a:ext>
                  </a:extLst>
                </a:gridCol>
                <a:gridCol w="1042128">
                  <a:extLst>
                    <a:ext uri="{9D8B030D-6E8A-4147-A177-3AD203B41FA5}">
                      <a16:colId xmlns:a16="http://schemas.microsoft.com/office/drawing/2014/main" val="1007991236"/>
                    </a:ext>
                  </a:extLst>
                </a:gridCol>
                <a:gridCol w="1860943">
                  <a:extLst>
                    <a:ext uri="{9D8B030D-6E8A-4147-A177-3AD203B41FA5}">
                      <a16:colId xmlns:a16="http://schemas.microsoft.com/office/drawing/2014/main" val="2516918068"/>
                    </a:ext>
                  </a:extLst>
                </a:gridCol>
                <a:gridCol w="2170080">
                  <a:extLst>
                    <a:ext uri="{9D8B030D-6E8A-4147-A177-3AD203B41FA5}">
                      <a16:colId xmlns:a16="http://schemas.microsoft.com/office/drawing/2014/main" val="2627901064"/>
                    </a:ext>
                  </a:extLst>
                </a:gridCol>
                <a:gridCol w="2169490">
                  <a:extLst>
                    <a:ext uri="{9D8B030D-6E8A-4147-A177-3AD203B41FA5}">
                      <a16:colId xmlns:a16="http://schemas.microsoft.com/office/drawing/2014/main" val="2782319457"/>
                    </a:ext>
                  </a:extLst>
                </a:gridCol>
              </a:tblGrid>
              <a:tr h="307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채널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빈도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회사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조합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내용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61344"/>
                  </a:ext>
                </a:extLst>
              </a:tr>
              <a:tr h="1109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단체교섭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（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지방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）</a:t>
                      </a: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年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回</a:t>
                      </a: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각 지구 회사 간부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전국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지구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）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위원장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부위원장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사무국장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각 사업소 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지부 집행 위원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노동조합의 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활동 보고 및 의견 교환</a:t>
                      </a:r>
                      <a:endParaRPr kumimoji="1" lang="ja-JP" altLang="en-US" sz="1400" b="1" i="0" u="none" strike="noStrike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86333"/>
                  </a:ext>
                </a:extLst>
              </a:tr>
              <a:tr h="137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사무절충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*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年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回</a:t>
                      </a: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程度</a:t>
                      </a: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인사 본부 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각 부장님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담당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안건 담당자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부위원장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사무국장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중앙 집행 위원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협정 등의 체결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개폐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1" lang="ko-KR" altLang="en-US" sz="14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노동 조건에 관한 사항</a:t>
                      </a:r>
                      <a:endParaRPr kumimoji="1" lang="ja-JP" altLang="en-US" sz="1400" b="1" i="0" u="none" strike="noStrike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62777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1E80853-74EC-5899-5AA8-8ACFACCF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6BEEE-E0F3-565D-BEC5-332D4F6A5405}"/>
              </a:ext>
            </a:extLst>
          </p:cNvPr>
          <p:cNvSpPr txBox="1"/>
          <p:nvPr/>
        </p:nvSpPr>
        <p:spPr>
          <a:xfrm>
            <a:off x="594217" y="5024399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* </a:t>
            </a:r>
            <a:r>
              <a:rPr lang="ko-KR" altLang="en-US" sz="1200" dirty="0"/>
              <a:t>사무 절충 </a:t>
            </a:r>
            <a:r>
              <a:rPr lang="en-US" altLang="ko-KR" sz="1200" dirty="0"/>
              <a:t>:</a:t>
            </a:r>
            <a:r>
              <a:rPr lang="ko-KR" altLang="en-US" sz="1200" dirty="0"/>
              <a:t> 노동 문제의 당사자가 되는 조합원이 참여하지 않고 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노사 양측 대리인</a:t>
            </a:r>
            <a:r>
              <a:rPr lang="en-US" altLang="ko-KR" sz="1200" dirty="0"/>
              <a:t>(</a:t>
            </a:r>
            <a:r>
              <a:rPr lang="ko-KR" altLang="en-US" sz="1200" dirty="0"/>
              <a:t>노동자 측은 노동조합 교섭 담당자</a:t>
            </a:r>
            <a:r>
              <a:rPr lang="en-US" altLang="ko-KR" sz="1200" dirty="0"/>
              <a:t>, </a:t>
            </a:r>
            <a:r>
              <a:rPr lang="ko-KR" altLang="en-US" sz="1200" dirty="0"/>
              <a:t>사용자 측은 변호사</a:t>
            </a:r>
            <a:r>
              <a:rPr lang="en-US" altLang="ko-KR" sz="1200" dirty="0"/>
              <a:t>)</a:t>
            </a:r>
            <a:r>
              <a:rPr lang="ko-KR" altLang="en-US" sz="1200" dirty="0"/>
              <a:t>이 협의를 하는 장으로</a:t>
            </a:r>
            <a:r>
              <a:rPr lang="en-US" altLang="ko-KR" sz="1200" dirty="0"/>
              <a:t>,  </a:t>
            </a:r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단체 교섭보다는 진솔하고 털털한 대화가 이루어짐</a:t>
            </a:r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5492DEE9-D3F0-15E8-682B-CB561C0E1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80564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4A543D1F-C1CD-4D12-8CF4-D1E974DF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ja-JP" sz="2400" b="1" dirty="0">
                <a:latin typeface="+mj-ea"/>
                <a:ea typeface="+mj-ea"/>
              </a:rPr>
              <a:t>KDDI</a:t>
            </a:r>
            <a:r>
              <a:rPr lang="ko-KR" altLang="en-US" sz="2400" b="1" dirty="0">
                <a:latin typeface="+mj-ea"/>
                <a:ea typeface="+mj-ea"/>
              </a:rPr>
              <a:t>지부 레벨에서의 교섭</a:t>
            </a:r>
            <a:endParaRPr lang="ko-KR" altLang="en-US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</a:t>
            </a:r>
            <a:endParaRPr lang="ja-JP" altLang="en-US" sz="2000" dirty="0">
              <a:latin typeface="+mn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FB65459-5941-49E7-B110-56946B2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FFD0D744-5FA2-26E1-E994-9A6A7506E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540699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1941E11B-322C-DF0C-4760-6460BD36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F405D3-11CB-440F-AA17-5EC2F33F6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latin typeface="+mj-ea"/>
                <a:ea typeface="+mj-ea"/>
              </a:rPr>
              <a:t>NTT</a:t>
            </a:r>
            <a:r>
              <a:rPr lang="ko-KR" altLang="en-US" sz="2400" b="1" dirty="0">
                <a:latin typeface="+mj-ea"/>
                <a:ea typeface="+mj-ea"/>
              </a:rPr>
              <a:t>의 노사기본협정 발췌</a:t>
            </a:r>
            <a:endParaRPr lang="en-US" altLang="ko-KR" sz="2800" b="1" dirty="0">
              <a:latin typeface="+mj-ea"/>
              <a:ea typeface="+mj-ea"/>
            </a:endParaRPr>
          </a:p>
          <a:p>
            <a:pPr marL="0" indent="0">
              <a:buFontTx/>
              <a:buNone/>
            </a:pPr>
            <a:endParaRPr lang="en-US" altLang="ja-JP" sz="1100" dirty="0"/>
          </a:p>
          <a:p>
            <a:pPr marL="0" indent="0">
              <a:buFontTx/>
              <a:buNone/>
            </a:pPr>
            <a:r>
              <a:rPr lang="en-US" altLang="ja-JP" sz="2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．</a:t>
            </a:r>
            <a:r>
              <a:rPr lang="ko-KR" altLang="en-US" sz="2000" dirty="0">
                <a:latin typeface="+mn-ea"/>
              </a:rPr>
              <a:t>노사관계는 노사대등을 기본으로 하며 노사자치의 원칙에 서서 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중략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대화를 중시하여 상호 이해와 </a:t>
            </a:r>
            <a:r>
              <a:rPr lang="ko-KR" altLang="en-US" sz="2000" dirty="0" err="1">
                <a:latin typeface="+mn-ea"/>
              </a:rPr>
              <a:t>납득하에</a:t>
            </a:r>
            <a:r>
              <a:rPr lang="ko-KR" altLang="en-US" sz="2000" dirty="0">
                <a:latin typeface="+mn-ea"/>
              </a:rPr>
              <a:t> 사안의 해결을 꾀하도록 노력한다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0" indent="0">
              <a:buFontTx/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en-US" altLang="ja-JP" sz="2000" dirty="0">
                <a:latin typeface="+mn-ea"/>
              </a:rPr>
              <a:t>4.</a:t>
            </a:r>
            <a:r>
              <a:rPr lang="ja-JP" altLang="en-US" sz="2000" dirty="0">
                <a:latin typeface="+mn-ea"/>
              </a:rPr>
              <a:t>  </a:t>
            </a:r>
            <a:r>
              <a:rPr lang="ko-KR" altLang="en-US" sz="2000" dirty="0">
                <a:latin typeface="+mn-ea"/>
              </a:rPr>
              <a:t>사원의 고용 확보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안정은 매우 중요한 과제이다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　따라서 사측은 해고와 같은 사태를 초래하지 않는 것은 물론</a:t>
            </a:r>
            <a:r>
              <a:rPr lang="en-US" altLang="ko-KR" sz="2000" dirty="0">
                <a:latin typeface="+mn-ea"/>
              </a:rPr>
              <a:t>,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안정적인 직장 확보를 위해 경영기반 확립과 사업 발전을 기함과 동시에</a:t>
            </a: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　신규사업 창출 등 새로운 사업영역의 확대를 통해 삶의 보람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일하는 보람이 </a:t>
            </a:r>
            <a:endParaRPr lang="en-US" altLang="ko-KR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있는 직장을 만들기 위해 최선을 다한다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  사측은 사업의 발전과 더불어 임금 등 사업 내용에 걸맞는</a:t>
            </a:r>
            <a:r>
              <a:rPr lang="en-US" altLang="ko-KR" sz="2000" dirty="0">
                <a:latin typeface="+mn-ea"/>
              </a:rPr>
              <a:t>, </a:t>
            </a:r>
            <a:endParaRPr lang="ko-KR" altLang="en-US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　사원들의 노동조건 향상을 위해 적극적으로 대처한다</a:t>
            </a:r>
            <a:r>
              <a:rPr lang="en-US" altLang="ko-KR" sz="2000" dirty="0">
                <a:latin typeface="+mn-ea"/>
              </a:rPr>
              <a:t>.</a:t>
            </a:r>
            <a:endParaRPr lang="ja-JP" altLang="en-US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　　　　　　　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　　　　　　　　</a:t>
            </a:r>
            <a:endParaRPr lang="en-US" altLang="ja-JP" sz="2000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44A041-0E21-90F5-C42C-3F22F78D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EB8D8B60-57EF-DF3F-7E7F-6261A4BD3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14390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AA3ECE07-FBE3-4802-BAD1-DE4BB42C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 indent="-355600" eaLnBrk="1" hangingPunct="1">
              <a:lnSpc>
                <a:spcPct val="90000"/>
              </a:lnSpc>
              <a:buAutoNum type="arabicParenBoth"/>
            </a:pPr>
            <a:r>
              <a:rPr lang="ko-KR" altLang="en-US" sz="2400" b="1" dirty="0">
                <a:latin typeface="+mj-ea"/>
                <a:ea typeface="+mj-ea"/>
              </a:rPr>
              <a:t> 성장의 주술에서 탈피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1100" dirty="0"/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n-ea"/>
              </a:rPr>
              <a:t>2003</a:t>
            </a:r>
            <a:r>
              <a:rPr lang="ko-KR" altLang="en-US" sz="2000" b="1" dirty="0">
                <a:latin typeface="+mn-ea"/>
              </a:rPr>
              <a:t>년 베이스업 요구 자제</a:t>
            </a:r>
            <a:endParaRPr lang="en-US" altLang="ko-KR" sz="2000" b="1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1100" b="1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err="1">
                <a:latin typeface="+mn-ea"/>
              </a:rPr>
              <a:t>노동조합으로서의</a:t>
            </a:r>
            <a:r>
              <a:rPr lang="ko-KR" altLang="en-US" sz="2000" b="1" dirty="0">
                <a:latin typeface="+mn-ea"/>
              </a:rPr>
              <a:t> 목표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-</a:t>
            </a:r>
            <a:r>
              <a:rPr lang="ko-KR" altLang="en-US" sz="1800" dirty="0">
                <a:latin typeface="+mn-ea"/>
              </a:rPr>
              <a:t> 도요타의 생산을 일본 국내에 남긴다 </a:t>
            </a:r>
            <a:r>
              <a:rPr lang="en-US" altLang="ko-KR" sz="1800" dirty="0">
                <a:latin typeface="+mn-ea"/>
              </a:rPr>
              <a:t>= </a:t>
            </a:r>
            <a:r>
              <a:rPr lang="ko-KR" altLang="en-US" sz="1800" dirty="0">
                <a:latin typeface="+mn-ea"/>
              </a:rPr>
              <a:t>장기간에 걸친 국내 고용 기회 확보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ko-KR" altLang="en-US" sz="1800" dirty="0">
                <a:latin typeface="+mn-ea"/>
              </a:rPr>
              <a:t>   → 이미 국제경쟁력 잃어가는 명목임금 수준 시정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ko-KR" altLang="en-US" sz="1800" dirty="0">
                <a:latin typeface="+mn-ea"/>
              </a:rPr>
              <a:t>　 → 압도적 품질비용 경쟁력 확보 위해 직장의식 개혁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ko-KR" altLang="en-US" sz="1800" dirty="0">
                <a:latin typeface="+mn-ea"/>
              </a:rPr>
              <a:t>　　　</a:t>
            </a:r>
            <a:endParaRPr lang="en-US" altLang="ko-KR" sz="1800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   + </a:t>
            </a:r>
            <a:r>
              <a:rPr lang="ko-KR" altLang="en-US" sz="1800" dirty="0">
                <a:latin typeface="+mn-ea"/>
              </a:rPr>
              <a:t>기간산업 노동조합의 사회적 책임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영향력 배경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으로 </a:t>
            </a:r>
            <a:endParaRPr lang="en-US" altLang="ko-KR" sz="1800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     </a:t>
            </a:r>
            <a:r>
              <a:rPr lang="ko-KR" altLang="en-US" sz="1800" dirty="0">
                <a:latin typeface="+mn-ea"/>
              </a:rPr>
              <a:t>임금을 매년 올려야 한다는 상식 타파에 도전</a:t>
            </a:r>
            <a:endParaRPr lang="ja-JP" altLang="en-US" sz="1800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6D55C7-92F3-3AD4-40CF-0E4E74EE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5B289FAC-675F-043C-386B-1C734CCE6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413818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B52CCEC-2C68-499B-BCDF-EFFDFDA0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+mj-ea"/>
                <a:ea typeface="+mj-ea"/>
              </a:rPr>
              <a:t>(2) </a:t>
            </a:r>
            <a:r>
              <a:rPr lang="ko-KR" altLang="en-US" sz="2400" b="1" dirty="0">
                <a:latin typeface="+mj-ea"/>
                <a:ea typeface="+mj-ea"/>
              </a:rPr>
              <a:t>변화하는 노사협의의 축</a:t>
            </a:r>
            <a:r>
              <a:rPr lang="ja-JP" altLang="en-US" sz="2400" b="1" dirty="0">
                <a:latin typeface="+mj-ea"/>
                <a:ea typeface="+mj-ea"/>
              </a:rPr>
              <a:t>　</a:t>
            </a:r>
            <a:endParaRPr lang="en-US" altLang="ja-JP" sz="24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11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ko-KR" sz="2000" spc="-100" dirty="0">
                <a:latin typeface="+mn-ea"/>
              </a:rPr>
              <a:t>2019</a:t>
            </a:r>
            <a:r>
              <a:rPr lang="ko-KR" altLang="en-US" sz="2000" spc="-100" dirty="0">
                <a:latin typeface="+mn-ea"/>
              </a:rPr>
              <a:t>년 노사협의회를 계기로 노사협의의 중점이 성과 배분을 둘러싼 대립에서</a:t>
            </a:r>
            <a:r>
              <a:rPr lang="en-US" altLang="ko-KR" sz="2000" spc="-100" dirty="0">
                <a:latin typeface="+mn-ea"/>
              </a:rPr>
              <a:t>,</a:t>
            </a:r>
            <a:endParaRPr lang="ko-KR" altLang="en-US" sz="2000" spc="-1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 성과 창출을 위한 노사협력 관계로 축을 옮김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  </a:t>
            </a:r>
            <a:r>
              <a:rPr lang="en-US" altLang="ko-KR" sz="2000" dirty="0">
                <a:latin typeface="+mn-ea"/>
              </a:rPr>
              <a:t>*</a:t>
            </a:r>
            <a:r>
              <a:rPr lang="ko-KR" altLang="en-US" sz="2000" dirty="0">
                <a:latin typeface="+mn-ea"/>
              </a:rPr>
              <a:t> 최근 몇 년간 </a:t>
            </a:r>
            <a:r>
              <a:rPr lang="en-US" altLang="ko-KR" sz="2000" dirty="0">
                <a:latin typeface="+mn-ea"/>
              </a:rPr>
              <a:t>'</a:t>
            </a:r>
            <a:r>
              <a:rPr lang="ko-KR" altLang="en-US" sz="2000" dirty="0">
                <a:latin typeface="+mn-ea"/>
              </a:rPr>
              <a:t>임금 인상 요구 수준</a:t>
            </a:r>
            <a:r>
              <a:rPr lang="en-US" altLang="ko-KR" sz="2000" dirty="0">
                <a:latin typeface="+mn-ea"/>
              </a:rPr>
              <a:t>' </a:t>
            </a:r>
            <a:r>
              <a:rPr lang="ko-KR" altLang="en-US" sz="2000" dirty="0">
                <a:latin typeface="+mn-ea"/>
              </a:rPr>
              <a:t>논의 일절 없음</a:t>
            </a:r>
            <a:r>
              <a:rPr lang="en-US" altLang="ko-KR" sz="2000" dirty="0">
                <a:latin typeface="+mn-ea"/>
              </a:rPr>
              <a:t>!</a:t>
            </a:r>
          </a:p>
          <a:p>
            <a:pPr marL="0" indent="0">
              <a:buNone/>
            </a:pPr>
            <a:endParaRPr lang="en-US" altLang="ko-KR" sz="20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en-US" altLang="ko-KR" sz="2000" dirty="0">
                <a:latin typeface="+mn-ea"/>
              </a:rPr>
              <a:t>2020</a:t>
            </a:r>
            <a:r>
              <a:rPr lang="ko-KR" altLang="en-US" sz="2000" dirty="0">
                <a:latin typeface="+mn-ea"/>
              </a:rPr>
              <a:t>년 이후 임금 요구 수준에 대한 협상은 이뤄지지 않고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대신 전사적 경영</a:t>
            </a:r>
            <a:r>
              <a:rPr lang="en-US" altLang="ko-KR" sz="2000" dirty="0">
                <a:latin typeface="+mn-ea"/>
              </a:rPr>
              <a:t>, 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en-US" altLang="ko-KR" sz="2000" dirty="0">
                <a:latin typeface="+mn-ea"/>
              </a:rPr>
              <a:t>   </a:t>
            </a:r>
            <a:r>
              <a:rPr lang="ko-KR" altLang="en-US" sz="2000" dirty="0">
                <a:latin typeface="+mn-ea"/>
              </a:rPr>
              <a:t>직장 운영에 관한 문제를 다루어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노사 각각의 시점에서 논의</a:t>
            </a:r>
            <a:endParaRPr lang="en-US" altLang="ko-KR" sz="2000" dirty="0">
              <a:latin typeface="+mn-ea"/>
            </a:endParaRPr>
          </a:p>
        </p:txBody>
      </p:sp>
      <p:sp>
        <p:nvSpPr>
          <p:cNvPr id="7" name="矢印: 下 1">
            <a:extLst>
              <a:ext uri="{FF2B5EF4-FFF2-40B4-BE49-F238E27FC236}">
                <a16:creationId xmlns:a16="http://schemas.microsoft.com/office/drawing/2014/main" id="{EB96C288-918B-4A44-88F4-3B5C71319DF4}"/>
              </a:ext>
            </a:extLst>
          </p:cNvPr>
          <p:cNvSpPr/>
          <p:nvPr/>
        </p:nvSpPr>
        <p:spPr>
          <a:xfrm rot="10800000">
            <a:off x="4355976" y="4653136"/>
            <a:ext cx="53997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B70BA9-12E7-404E-BA12-8418C6091503}"/>
              </a:ext>
            </a:extLst>
          </p:cNvPr>
          <p:cNvSpPr/>
          <p:nvPr/>
        </p:nvSpPr>
        <p:spPr>
          <a:xfrm>
            <a:off x="1592796" y="5334675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2021</a:t>
            </a:r>
            <a:r>
              <a:rPr lang="ko-KR" altLang="en-US" sz="2000" dirty="0">
                <a:latin typeface="+mn-ea"/>
                <a:ea typeface="+mn-ea"/>
              </a:rPr>
              <a:t>년</a:t>
            </a:r>
            <a:r>
              <a:rPr lang="en-US" altLang="ko-KR" sz="2000" dirty="0">
                <a:latin typeface="+mn-ea"/>
                <a:ea typeface="+mn-ea"/>
              </a:rPr>
              <a:t>, 2022</a:t>
            </a:r>
            <a:r>
              <a:rPr lang="ko-KR" altLang="en-US" sz="2000" dirty="0">
                <a:latin typeface="+mn-ea"/>
                <a:ea typeface="+mn-ea"/>
              </a:rPr>
              <a:t>년 모두 전액수용으로 응답 </a:t>
            </a:r>
            <a:r>
              <a:rPr lang="ja-JP" altLang="en-US" sz="2000" dirty="0">
                <a:latin typeface="+mn-ea"/>
                <a:ea typeface="+mn-ea"/>
              </a:rPr>
              <a:t>　　　　</a:t>
            </a:r>
            <a:endParaRPr lang="ko-KR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2E050ADF-D562-C0B0-D36A-0D6DB0FE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733514"/>
            <a:ext cx="7704856" cy="5068888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ja-JP" sz="1100" b="1" dirty="0"/>
          </a:p>
          <a:p>
            <a:pPr marL="0" indent="0" eaLnBrk="1" hangingPunct="1">
              <a:buNone/>
            </a:pPr>
            <a:endParaRPr lang="en-US" altLang="ja-JP" sz="1100" b="1" dirty="0"/>
          </a:p>
          <a:p>
            <a:pPr marL="0" indent="0" eaLnBrk="1" hangingPunct="1">
              <a:buNone/>
            </a:pPr>
            <a:endParaRPr lang="ja-JP" altLang="en-US" sz="1100" b="1" dirty="0"/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ja-JP" altLang="en-US" sz="2000" dirty="0"/>
              <a:t>１９４６</a:t>
            </a:r>
            <a:r>
              <a:rPr lang="ko-KR" altLang="en-US" sz="2000" dirty="0"/>
              <a:t>년 설립 </a:t>
            </a:r>
            <a:r>
              <a:rPr lang="ja-JP" altLang="en-US" sz="2000" dirty="0"/>
              <a:t>「</a:t>
            </a:r>
            <a:r>
              <a:rPr lang="ko-KR" altLang="en-US" sz="2000" dirty="0"/>
              <a:t>기업별노조</a:t>
            </a:r>
            <a:r>
              <a:rPr lang="ja-JP" altLang="en-US" sz="2000" dirty="0"/>
              <a:t>」</a:t>
            </a:r>
          </a:p>
          <a:p>
            <a:pPr marL="0" indent="0" eaLnBrk="1" hangingPunct="1">
              <a:buNone/>
            </a:pPr>
            <a:endParaRPr lang="ja-JP" altLang="en-US" sz="2000" dirty="0"/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/>
              <a:t>유니언숍 협정 체결</a:t>
            </a:r>
            <a:endParaRPr lang="en-US" altLang="ja-JP" sz="2000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1800" dirty="0"/>
              <a:t> -</a:t>
            </a:r>
            <a:r>
              <a:rPr lang="ja-JP" altLang="en-US" sz="1800" dirty="0"/>
              <a:t> </a:t>
            </a:r>
            <a:r>
              <a:rPr lang="ko-KR" altLang="en-US" sz="1800" dirty="0"/>
              <a:t>과장급 이상 비조합원을 제외한 종업원의 </a:t>
            </a:r>
            <a:r>
              <a:rPr lang="en-US" altLang="ko-KR" sz="1800" dirty="0"/>
              <a:t>100%</a:t>
            </a:r>
            <a:r>
              <a:rPr lang="ko-KR" altLang="en-US" sz="1800" dirty="0"/>
              <a:t>를 조직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ko-KR" altLang="en-US" sz="1400" dirty="0"/>
              <a:t>     </a:t>
            </a:r>
            <a:r>
              <a:rPr lang="en-US" altLang="ko-KR" sz="1400" dirty="0"/>
              <a:t>*</a:t>
            </a:r>
            <a:r>
              <a:rPr lang="ko-KR" altLang="en-US" sz="1400" dirty="0"/>
              <a:t> 단</a:t>
            </a:r>
            <a:r>
              <a:rPr lang="en-US" altLang="ko-KR" sz="1400" dirty="0"/>
              <a:t>, </a:t>
            </a:r>
            <a:r>
              <a:rPr lang="ko-KR" altLang="en-US" sz="1400" dirty="0"/>
              <a:t>수위 등 특수업무 종사자와 협정에 따른 </a:t>
            </a:r>
            <a:r>
              <a:rPr lang="ko-KR" altLang="en-US" sz="1400" dirty="0" err="1"/>
              <a:t>제외자</a:t>
            </a:r>
            <a:r>
              <a:rPr lang="ko-KR" altLang="en-US" sz="1400" dirty="0"/>
              <a:t> 제외</a:t>
            </a:r>
            <a:endParaRPr lang="en-US" altLang="ko-KR" sz="1400" dirty="0"/>
          </a:p>
          <a:p>
            <a:pPr marL="0" indent="0" eaLnBrk="1" hangingPunct="1">
              <a:buNone/>
            </a:pPr>
            <a:endParaRPr lang="en-US" altLang="ko-KR" sz="2000" dirty="0"/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/>
              <a:t>결의 기관</a:t>
            </a:r>
            <a:endParaRPr lang="ja-JP" altLang="en-US" sz="2000" dirty="0"/>
          </a:p>
          <a:p>
            <a:pPr marL="0" indent="0" eaLnBrk="1" hangingPunct="1">
              <a:buNone/>
            </a:pPr>
            <a:endParaRPr lang="en-US" altLang="ja-JP" sz="2000" dirty="0"/>
          </a:p>
          <a:p>
            <a:pPr marL="0" indent="0" eaLnBrk="1" hangingPunct="1">
              <a:buNone/>
            </a:pPr>
            <a:r>
              <a:rPr lang="en-US" altLang="ja-JP" sz="2000" dirty="0"/>
              <a:t>                                                           </a:t>
            </a:r>
            <a:endParaRPr lang="ja-JP" altLang="en-US" sz="2000" dirty="0"/>
          </a:p>
          <a:p>
            <a:pPr marL="0" indent="0" eaLnBrk="1" hangingPunct="1">
              <a:buNone/>
            </a:pPr>
            <a:r>
              <a:rPr lang="ja-JP" altLang="en-US" sz="2400" dirty="0"/>
              <a:t>　　　　　　　　　　　</a:t>
            </a:r>
            <a:endParaRPr lang="en-US" altLang="ja-JP" sz="2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0CF7C-1CCA-D083-2405-F926C08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82350829-5476-0234-0BD1-635F6A004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399200"/>
              </p:ext>
            </p:extLst>
          </p:nvPr>
        </p:nvGraphicFramePr>
        <p:xfrm>
          <a:off x="3592374" y="25759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9F480FDA-9A3D-A787-CDE0-EDB6787C7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558610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19E777-0D41-4A1F-892F-55C263AC7FF9}"/>
              </a:ext>
            </a:extLst>
          </p:cNvPr>
          <p:cNvSpPr txBox="1"/>
          <p:nvPr/>
        </p:nvSpPr>
        <p:spPr>
          <a:xfrm>
            <a:off x="4322551" y="5013176"/>
            <a:ext cx="12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+mn-ea"/>
                <a:ea typeface="+mn-ea"/>
              </a:rPr>
              <a:t>정기대회</a:t>
            </a:r>
            <a:endParaRPr lang="en-US" altLang="ko-KR" sz="1800" dirty="0">
              <a:latin typeface="+mn-ea"/>
              <a:ea typeface="+mn-ea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D26DAA2-F811-4880-852E-AF3744F2A47E}"/>
              </a:ext>
            </a:extLst>
          </p:cNvPr>
          <p:cNvCxnSpPr/>
          <p:nvPr/>
        </p:nvCxnSpPr>
        <p:spPr>
          <a:xfrm>
            <a:off x="3880406" y="5229200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F9F3F26-2358-415F-9502-55E35F46DBAB}"/>
              </a:ext>
            </a:extLst>
          </p:cNvPr>
          <p:cNvCxnSpPr>
            <a:cxnSpLocks/>
          </p:cNvCxnSpPr>
          <p:nvPr/>
        </p:nvCxnSpPr>
        <p:spPr>
          <a:xfrm flipV="1">
            <a:off x="3880406" y="5229200"/>
            <a:ext cx="0" cy="97974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05C41A8-11C1-491D-85F0-DACCA38092AC}"/>
              </a:ext>
            </a:extLst>
          </p:cNvPr>
          <p:cNvCxnSpPr/>
          <p:nvPr/>
        </p:nvCxnSpPr>
        <p:spPr>
          <a:xfrm>
            <a:off x="3880406" y="5672930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6D3F54A-A34A-4116-A886-441D52BA3E4F}"/>
              </a:ext>
            </a:extLst>
          </p:cNvPr>
          <p:cNvCxnSpPr/>
          <p:nvPr/>
        </p:nvCxnSpPr>
        <p:spPr>
          <a:xfrm>
            <a:off x="3867086" y="6208940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ADD7D7-ECFC-4386-86ED-FDB8282C3D81}"/>
              </a:ext>
            </a:extLst>
          </p:cNvPr>
          <p:cNvSpPr/>
          <p:nvPr/>
        </p:nvSpPr>
        <p:spPr>
          <a:xfrm>
            <a:off x="4322551" y="54820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800" dirty="0">
                <a:latin typeface="+mn-ea"/>
              </a:rPr>
              <a:t>평의회</a:t>
            </a:r>
            <a:endParaRPr lang="en-US" altLang="ko-KR" sz="1800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E1C6ACF-77C7-4A0E-BC68-2585798873D8}"/>
              </a:ext>
            </a:extLst>
          </p:cNvPr>
          <p:cNvSpPr/>
          <p:nvPr/>
        </p:nvSpPr>
        <p:spPr>
          <a:xfrm>
            <a:off x="4322551" y="599291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800" dirty="0">
                <a:latin typeface="+mn-ea"/>
              </a:rPr>
              <a:t>지부평의회</a:t>
            </a:r>
            <a:endParaRPr lang="ko-KR" altLang="en-US" sz="1800" dirty="0"/>
          </a:p>
        </p:txBody>
      </p:sp>
      <p:sp>
        <p:nvSpPr>
          <p:cNvPr id="17" name="二等辺三角形 1">
            <a:extLst>
              <a:ext uri="{FF2B5EF4-FFF2-40B4-BE49-F238E27FC236}">
                <a16:creationId xmlns:a16="http://schemas.microsoft.com/office/drawing/2014/main" id="{1DB24AC2-DBB2-4636-888F-3211D21F45D4}"/>
              </a:ext>
            </a:extLst>
          </p:cNvPr>
          <p:cNvSpPr/>
          <p:nvPr/>
        </p:nvSpPr>
        <p:spPr>
          <a:xfrm>
            <a:off x="2267744" y="5099898"/>
            <a:ext cx="1527854" cy="1233428"/>
          </a:xfrm>
          <a:prstGeom prst="triangle">
            <a:avLst>
              <a:gd name="adj" fmla="val 50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41AF60B-7D64-4FEE-8C8D-A4939856F723}"/>
              </a:ext>
            </a:extLst>
          </p:cNvPr>
          <p:cNvCxnSpPr/>
          <p:nvPr/>
        </p:nvCxnSpPr>
        <p:spPr>
          <a:xfrm>
            <a:off x="2815233" y="5491529"/>
            <a:ext cx="43204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D22E980-9220-4D82-9A25-70619BF6BBDC}"/>
              </a:ext>
            </a:extLst>
          </p:cNvPr>
          <p:cNvCxnSpPr>
            <a:cxnSpLocks/>
          </p:cNvCxnSpPr>
          <p:nvPr/>
        </p:nvCxnSpPr>
        <p:spPr>
          <a:xfrm>
            <a:off x="2555776" y="5940544"/>
            <a:ext cx="10081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6ADC2E44-AAEB-4D77-86C4-BC238133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4" y="1724421"/>
            <a:ext cx="8748712" cy="47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ja-JP" altLang="en-US" sz="2400" b="1" kern="0" dirty="0">
                <a:latin typeface="+mj-ea"/>
                <a:ea typeface="+mj-ea"/>
              </a:rPr>
              <a:t>（</a:t>
            </a:r>
            <a:r>
              <a:rPr lang="en-US" altLang="ja-JP" sz="2400" b="1" kern="0" dirty="0">
                <a:latin typeface="+mj-ea"/>
                <a:ea typeface="+mj-ea"/>
              </a:rPr>
              <a:t>1</a:t>
            </a:r>
            <a:r>
              <a:rPr lang="ja-JP" altLang="en-US" sz="2400" b="1" kern="0" dirty="0">
                <a:latin typeface="+mj-ea"/>
                <a:ea typeface="+mj-ea"/>
              </a:rPr>
              <a:t>） </a:t>
            </a:r>
            <a:r>
              <a:rPr lang="ko-KR" altLang="en-US" sz="2400" b="1" kern="0" dirty="0">
                <a:latin typeface="+mj-ea"/>
                <a:ea typeface="+mj-ea"/>
              </a:rPr>
              <a:t>노동조합의 태세</a:t>
            </a:r>
            <a:endParaRPr lang="en-US" altLang="ja-JP" sz="2000" kern="0" dirty="0"/>
          </a:p>
          <a:p>
            <a:pPr marL="0" indent="0" eaLnBrk="1" hangingPunct="1">
              <a:buFontTx/>
              <a:buNone/>
            </a:pPr>
            <a:r>
              <a:rPr lang="en-US" altLang="ja-JP" sz="2000" kern="0" dirty="0"/>
              <a:t>                                                           </a:t>
            </a:r>
            <a:endParaRPr lang="ja-JP" altLang="en-US" sz="2000" kern="0" dirty="0"/>
          </a:p>
          <a:p>
            <a:pPr marL="0" indent="0" eaLnBrk="1" hangingPunct="1">
              <a:buFontTx/>
              <a:buNone/>
            </a:pPr>
            <a:r>
              <a:rPr lang="ja-JP" altLang="en-US" sz="2400" kern="0" dirty="0"/>
              <a:t>　　　　　　　　　　　</a:t>
            </a:r>
            <a:endParaRPr lang="en-US" altLang="ja-JP" sz="24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8FD891A3-FDC9-13F4-7A4C-396FADB2E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55270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1F1D40A3-8D67-A7BA-3F47-EE2A3172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4AC67FA-0D22-4380-BC3F-9E9ACB2E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ko-KR" altLang="en-US" sz="2400" b="1" dirty="0">
                <a:latin typeface="+mj-ea"/>
                <a:ea typeface="+mj-ea"/>
              </a:rPr>
              <a:t>새로운 노사협의회의 위상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>
              <a:buFontTx/>
              <a:buNone/>
            </a:pPr>
            <a:endParaRPr lang="en-US" altLang="ko-KR" sz="1100" dirty="0"/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조합원이 열심히 해서 그만큼의 임금을 줄 수 있는 회사로 만든다는 기개로</a:t>
            </a:r>
            <a:r>
              <a:rPr lang="en-US" altLang="ko-KR" sz="2000" dirty="0">
                <a:latin typeface="+mn-ea"/>
              </a:rPr>
              <a:t>, </a:t>
            </a: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그것을 위해 해결해야 할 과제를 회사와 공유하는 대화의 장으로</a:t>
            </a:r>
            <a:endParaRPr lang="en-US" altLang="ko-KR" sz="2000" dirty="0">
              <a:latin typeface="+mn-ea"/>
            </a:endParaRP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노사협의회의 위상이 변화</a:t>
            </a:r>
            <a:endParaRPr lang="en-US" altLang="ko-KR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</a:t>
            </a: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중요한 것은 요구 수준이 아니라 문제의식과 과제 확인 공유</a:t>
            </a:r>
            <a:endParaRPr lang="en-US" altLang="ja-JP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000" dirty="0">
                <a:latin typeface="+mn-ea"/>
              </a:rPr>
              <a:t>　　</a:t>
            </a:r>
            <a:endParaRPr lang="en-US" altLang="ja-JP" sz="2000" dirty="0">
              <a:latin typeface="+mn-ea"/>
            </a:endParaRPr>
          </a:p>
          <a:p>
            <a:pPr marL="0" indent="0">
              <a:buFontTx/>
              <a:buNone/>
            </a:pPr>
            <a:endParaRPr lang="en-US" altLang="ja-JP" sz="2000" dirty="0">
              <a:latin typeface="+mn-ea"/>
            </a:endParaRP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임금 제도 개선분을 가지고 </a:t>
            </a:r>
            <a:r>
              <a:rPr lang="en-US" altLang="ko-KR" sz="2000" dirty="0">
                <a:latin typeface="+mn-ea"/>
              </a:rPr>
              <a:t>"</a:t>
            </a:r>
            <a:r>
              <a:rPr lang="ko-KR" altLang="en-US" sz="2000" dirty="0">
                <a:latin typeface="+mn-ea"/>
              </a:rPr>
              <a:t>전원 일률</a:t>
            </a:r>
            <a:r>
              <a:rPr lang="en-US" altLang="ko-KR" sz="2000" dirty="0">
                <a:latin typeface="+mn-ea"/>
              </a:rPr>
              <a:t>"</a:t>
            </a:r>
            <a:r>
              <a:rPr lang="ko-KR" altLang="en-US" sz="2000" dirty="0">
                <a:latin typeface="+mn-ea"/>
              </a:rPr>
              <a:t>로 임금을 인상하는 방식보다는 </a:t>
            </a:r>
            <a:endParaRPr lang="en-US" altLang="ko-KR" sz="2000" dirty="0">
              <a:latin typeface="+mn-ea"/>
            </a:endParaRP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이를 위해 노사가 무엇을 해야 </a:t>
            </a:r>
            <a:r>
              <a:rPr lang="ko-KR" altLang="en-US" sz="2000" dirty="0" err="1">
                <a:latin typeface="+mn-ea"/>
              </a:rPr>
              <a:t>하는가가</a:t>
            </a:r>
            <a:r>
              <a:rPr lang="ko-KR" altLang="en-US" sz="2000" dirty="0">
                <a:latin typeface="+mn-ea"/>
              </a:rPr>
              <a:t> 중요함</a:t>
            </a:r>
            <a:endParaRPr lang="en-US" altLang="ko-KR" sz="2000" dirty="0">
              <a:latin typeface="+mn-ea"/>
            </a:endParaRPr>
          </a:p>
          <a:p>
            <a:pPr marL="0" indent="0" algn="ctr">
              <a:buFontTx/>
              <a:buNone/>
            </a:pP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 err="1">
                <a:latin typeface="+mn-ea"/>
              </a:rPr>
              <a:t>카와이</a:t>
            </a:r>
            <a:r>
              <a:rPr lang="ko-KR" altLang="en-US" sz="2000" dirty="0">
                <a:latin typeface="+mn-ea"/>
              </a:rPr>
              <a:t> 노무 담당 임원 曰</a:t>
            </a:r>
            <a:r>
              <a:rPr lang="en-US" altLang="ko-KR" sz="2000" dirty="0">
                <a:latin typeface="+mn-ea"/>
              </a:rPr>
              <a:t>)</a:t>
            </a:r>
            <a:endParaRPr lang="ja-JP" altLang="en-US" sz="2000" dirty="0">
              <a:latin typeface="+mn-ea"/>
            </a:endParaRPr>
          </a:p>
        </p:txBody>
      </p:sp>
      <p:sp>
        <p:nvSpPr>
          <p:cNvPr id="7" name="下矢印 3">
            <a:extLst>
              <a:ext uri="{FF2B5EF4-FFF2-40B4-BE49-F238E27FC236}">
                <a16:creationId xmlns:a16="http://schemas.microsoft.com/office/drawing/2014/main" id="{10E4EC74-E142-4C07-BA63-BF0BBB17CE03}"/>
              </a:ext>
            </a:extLst>
          </p:cNvPr>
          <p:cNvSpPr/>
          <p:nvPr/>
        </p:nvSpPr>
        <p:spPr>
          <a:xfrm>
            <a:off x="4229962" y="4293096"/>
            <a:ext cx="68407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23987B-2D9F-354E-6D64-A4A6D9A6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95217A4F-CFB3-02FB-488B-C4F92F219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518288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FD15A6A-9F16-45D6-A085-92C1A7C4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400" b="1" dirty="0">
                <a:latin typeface="+mj-ea"/>
                <a:ea typeface="+mj-ea"/>
              </a:rPr>
              <a:t>(3)</a:t>
            </a:r>
            <a:r>
              <a:rPr lang="ko-KR" altLang="en-US" sz="2400" b="1" dirty="0"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latin typeface="+mj-ea"/>
                <a:ea typeface="+mj-ea"/>
              </a:rPr>
              <a:t>새시대</a:t>
            </a:r>
            <a:r>
              <a:rPr lang="ko-KR" altLang="en-US" sz="2400" b="1" dirty="0">
                <a:latin typeface="+mj-ea"/>
                <a:ea typeface="+mj-ea"/>
              </a:rPr>
              <a:t> 노사협력 </a:t>
            </a:r>
            <a:r>
              <a:rPr lang="en-US" altLang="ko-KR" sz="2400" b="1" dirty="0">
                <a:latin typeface="+mj-ea"/>
                <a:ea typeface="+mj-ea"/>
              </a:rPr>
              <a:t>– </a:t>
            </a:r>
            <a:r>
              <a:rPr lang="ko-KR" altLang="en-US" sz="2400" b="1" dirty="0">
                <a:latin typeface="+mj-ea"/>
                <a:ea typeface="+mj-ea"/>
              </a:rPr>
              <a:t>전략적 의의와 전술확인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1100" dirty="0"/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n-ea"/>
              </a:rPr>
              <a:t>2022</a:t>
            </a:r>
            <a:r>
              <a:rPr lang="ko-KR" altLang="en-US" sz="2000" b="1" dirty="0">
                <a:latin typeface="+mn-ea"/>
              </a:rPr>
              <a:t>년 조합의 미션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축의 전환</a:t>
            </a:r>
            <a:r>
              <a:rPr lang="en-US" altLang="ko-KR" sz="2000" b="1" dirty="0">
                <a:latin typeface="+mn-ea"/>
              </a:rPr>
              <a:t>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3BB7E5E-CD81-4A93-BA03-C124D4E62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789494"/>
            <a:ext cx="6120680" cy="316835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52CCB63-57B8-4D16-A5B3-402CD054AA8B}"/>
              </a:ext>
            </a:extLst>
          </p:cNvPr>
          <p:cNvSpPr/>
          <p:nvPr/>
        </p:nvSpPr>
        <p:spPr>
          <a:xfrm>
            <a:off x="1564247" y="59641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ko-KR" altLang="en-US" sz="1200" dirty="0">
                <a:latin typeface="+mn-ea"/>
                <a:ea typeface="+mn-ea"/>
              </a:rPr>
              <a:t>출처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도요타자동차 노동조합 운동방침</a:t>
            </a:r>
            <a:endParaRPr lang="ja-JP" altLang="en-US" sz="1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471B0D3-B772-FDA3-269E-31EB13EF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4B5AA4D9-6EDC-99FD-3E7C-F38C3CCD0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061151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1F2EF8CA-79CC-41F6-AF86-4DC883CCC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latin typeface="+mj-ea"/>
                <a:ea typeface="+mj-ea"/>
              </a:rPr>
              <a:t>[</a:t>
            </a:r>
            <a:r>
              <a:rPr lang="ko-KR" altLang="en-US" sz="2400" b="1" dirty="0">
                <a:latin typeface="+mj-ea"/>
                <a:ea typeface="+mj-ea"/>
              </a:rPr>
              <a:t>참고사례</a:t>
            </a:r>
            <a:r>
              <a:rPr lang="en-US" altLang="ko-KR" sz="2400" b="1" dirty="0">
                <a:latin typeface="+mj-ea"/>
                <a:ea typeface="+mj-ea"/>
              </a:rPr>
              <a:t>] 59</a:t>
            </a:r>
            <a:r>
              <a:rPr lang="ko-KR" altLang="en-US" sz="2400" b="1" dirty="0">
                <a:latin typeface="+mj-ea"/>
                <a:ea typeface="+mj-ea"/>
              </a:rPr>
              <a:t>기 후기 운동방침 </a:t>
            </a:r>
            <a:r>
              <a:rPr lang="en-US" altLang="ko-KR" sz="2200" b="1" dirty="0">
                <a:latin typeface="+mj-ea"/>
                <a:ea typeface="+mj-ea"/>
              </a:rPr>
              <a:t>(2022</a:t>
            </a:r>
            <a:r>
              <a:rPr lang="ko-KR" altLang="en-US" sz="2200" b="1" dirty="0">
                <a:latin typeface="+mj-ea"/>
                <a:ea typeface="+mj-ea"/>
              </a:rPr>
              <a:t>년 </a:t>
            </a:r>
            <a:r>
              <a:rPr lang="en-US" altLang="ko-KR" sz="2200" b="1" dirty="0">
                <a:latin typeface="+mj-ea"/>
                <a:ea typeface="+mj-ea"/>
              </a:rPr>
              <a:t>9</a:t>
            </a:r>
            <a:r>
              <a:rPr lang="ko-KR" altLang="en-US" sz="2200" b="1" dirty="0">
                <a:latin typeface="+mj-ea"/>
                <a:ea typeface="+mj-ea"/>
              </a:rPr>
              <a:t>월 </a:t>
            </a:r>
            <a:r>
              <a:rPr lang="en-US" altLang="ko-KR" sz="2200" b="1" dirty="0">
                <a:latin typeface="+mj-ea"/>
                <a:ea typeface="+mj-ea"/>
              </a:rPr>
              <a:t>~ 2023</a:t>
            </a:r>
            <a:r>
              <a:rPr lang="ko-KR" altLang="en-US" sz="2200" b="1" dirty="0">
                <a:latin typeface="+mj-ea"/>
                <a:ea typeface="+mj-ea"/>
              </a:rPr>
              <a:t>년 </a:t>
            </a:r>
            <a:r>
              <a:rPr lang="en-US" altLang="ko-KR" sz="2200" b="1" dirty="0">
                <a:latin typeface="+mj-ea"/>
                <a:ea typeface="+mj-ea"/>
              </a:rPr>
              <a:t>8</a:t>
            </a:r>
            <a:r>
              <a:rPr lang="ko-KR" altLang="en-US" sz="2200" b="1" dirty="0">
                <a:latin typeface="+mj-ea"/>
                <a:ea typeface="+mj-ea"/>
              </a:rPr>
              <a:t>월</a:t>
            </a:r>
            <a:r>
              <a:rPr lang="en-US" altLang="ko-KR" sz="2200" b="1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endParaRPr lang="en-US" altLang="ko-KR" sz="11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산업</a:t>
            </a:r>
            <a:r>
              <a:rPr lang="en-US" altLang="ko-KR" sz="2000" b="1" dirty="0">
                <a:latin typeface="+mn-ea"/>
              </a:rPr>
              <a:t>·</a:t>
            </a:r>
            <a:r>
              <a:rPr lang="ko-KR" altLang="en-US" sz="2000" b="1" dirty="0">
                <a:latin typeface="+mn-ea"/>
              </a:rPr>
              <a:t>회사의 성장에 노사 접점을 찾고</a:t>
            </a:r>
            <a:r>
              <a:rPr lang="en-US" altLang="ko-KR" sz="2000" b="1" dirty="0">
                <a:latin typeface="+mn-ea"/>
              </a:rPr>
              <a:t>, </a:t>
            </a:r>
            <a:br>
              <a:rPr lang="en-US" altLang="ko-KR" sz="2000" b="1" dirty="0">
                <a:latin typeface="+mn-ea"/>
              </a:rPr>
            </a:br>
            <a:r>
              <a:rPr lang="ko-KR" altLang="en-US" sz="2000" b="1" dirty="0">
                <a:latin typeface="+mn-ea"/>
              </a:rPr>
              <a:t>일할 의욕</a:t>
            </a:r>
            <a:r>
              <a:rPr lang="en-US" altLang="ko-KR" sz="2000" b="1" dirty="0">
                <a:latin typeface="+mn-ea"/>
              </a:rPr>
              <a:t>·</a:t>
            </a:r>
            <a:r>
              <a:rPr lang="ko-KR" altLang="en-US" sz="2000" b="1" dirty="0">
                <a:latin typeface="+mn-ea"/>
              </a:rPr>
              <a:t>활력과 고용 확보가 최우선으로 자리매김</a:t>
            </a:r>
            <a:endParaRPr lang="en-US" altLang="ko-KR" sz="2000" b="1" dirty="0">
              <a:latin typeface="+mn-ea"/>
            </a:endParaRPr>
          </a:p>
          <a:p>
            <a:pPr marL="0" indent="268288">
              <a:buNone/>
            </a:pPr>
            <a:endParaRPr lang="en-US" altLang="ko-KR" sz="2000" dirty="0">
              <a:latin typeface="+mn-ea"/>
            </a:endParaRPr>
          </a:p>
          <a:p>
            <a:pPr marL="180975" indent="-180975">
              <a:buFont typeface="Wingdings" panose="05000000000000000000" pitchFamily="2" charset="2"/>
              <a:buChar char="§"/>
              <a:tabLst>
                <a:tab pos="180975" algn="l"/>
              </a:tabLst>
            </a:pPr>
            <a:r>
              <a:rPr lang="en-US" altLang="ko-KR" sz="2000" b="1" dirty="0">
                <a:latin typeface="+mn-ea"/>
              </a:rPr>
              <a:t> ‘</a:t>
            </a:r>
            <a:r>
              <a:rPr lang="ko-KR" altLang="en-US" sz="2000" b="1" dirty="0">
                <a:latin typeface="+mn-ea"/>
              </a:rPr>
              <a:t>중점 대처사항</a:t>
            </a:r>
            <a:r>
              <a:rPr lang="en-US" altLang="ko-KR" sz="2000" b="1" dirty="0">
                <a:latin typeface="+mn-ea"/>
              </a:rPr>
              <a:t>’</a:t>
            </a:r>
            <a:r>
              <a:rPr lang="ko-KR" altLang="en-US" sz="2000" b="1" dirty="0">
                <a:latin typeface="+mn-ea"/>
              </a:rPr>
              <a:t>전원 활약을 위한 대처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　</a:t>
            </a:r>
            <a:r>
              <a:rPr lang="en-US" altLang="ko-KR" sz="2000" dirty="0">
                <a:latin typeface="+mn-ea"/>
              </a:rPr>
              <a:t>(1) </a:t>
            </a:r>
            <a:r>
              <a:rPr lang="ko-KR" altLang="en-US" sz="2000" dirty="0">
                <a:latin typeface="+mn-ea"/>
              </a:rPr>
              <a:t>직장 과제해결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조직활동국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    </a:t>
            </a:r>
            <a:r>
              <a:rPr lang="en-US" altLang="ko-KR" sz="2000" dirty="0">
                <a:latin typeface="+mn-ea"/>
              </a:rPr>
              <a:t>(2) </a:t>
            </a:r>
            <a:r>
              <a:rPr lang="ko-KR" altLang="en-US" sz="2000" dirty="0">
                <a:latin typeface="+mn-ea"/>
              </a:rPr>
              <a:t>생활 안정과 안정감 확보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노동정책국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+mn-ea"/>
              </a:rPr>
              <a:t>　  </a:t>
            </a:r>
            <a:r>
              <a:rPr lang="en-US" altLang="ko-KR" sz="2000" dirty="0">
                <a:latin typeface="+mn-ea"/>
              </a:rPr>
              <a:t>(3) </a:t>
            </a:r>
            <a:r>
              <a:rPr lang="ko-KR" altLang="en-US" sz="2000" dirty="0">
                <a:latin typeface="+mn-ea"/>
              </a:rPr>
              <a:t>개개인의 노력을 뒷받침할 수 있는 처우 산업 전체 </a:t>
            </a:r>
            <a:r>
              <a:rPr lang="en-US" altLang="ko-KR" sz="1800" dirty="0">
                <a:latin typeface="+mn-ea"/>
              </a:rPr>
              <a:t>(550</a:t>
            </a:r>
            <a:r>
              <a:rPr lang="ko-KR" altLang="en-US" sz="1800" dirty="0">
                <a:latin typeface="+mn-ea"/>
              </a:rPr>
              <a:t>만명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와 관련된 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    </a:t>
            </a:r>
            <a:r>
              <a:rPr lang="ko-KR" altLang="en-US" sz="2000" dirty="0">
                <a:latin typeface="+mn-ea"/>
              </a:rPr>
              <a:t>대처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노동정책국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사회정책국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조직활동국</a:t>
            </a:r>
            <a:r>
              <a:rPr lang="en-US" altLang="ko-KR" sz="1800" dirty="0">
                <a:latin typeface="+mn-ea"/>
              </a:rPr>
              <a:t>)</a:t>
            </a: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2000" dirty="0">
                <a:latin typeface="+mn-ea"/>
              </a:rPr>
              <a:t>　　　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  </a:t>
            </a: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도요타자동차노동조합</a:t>
            </a:r>
            <a:r>
              <a:rPr lang="zh-TW" altLang="en-US" sz="1600" dirty="0">
                <a:latin typeface="+mn-ea"/>
              </a:rPr>
              <a:t>　</a:t>
            </a:r>
            <a:r>
              <a:rPr lang="ja-JP" altLang="en-US" sz="1600" dirty="0">
                <a:latin typeface="+mn-ea"/>
              </a:rPr>
              <a:t>　　　　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55F9783-4C57-44E2-B47C-66FCE911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61120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노사 각각의 주장이 엇갈리고 부딪히는 전통적 스타일에서 탈피</a:t>
            </a: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노사가 경영과제와 직장과제를 공유하고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그 해결을 위한 노사 각각의 </a:t>
            </a:r>
            <a:endParaRPr lang="en-US" altLang="ko-KR" sz="2000" dirty="0">
              <a:latin typeface="+mn-ea"/>
            </a:endParaRPr>
          </a:p>
          <a:p>
            <a:pPr marL="0" indent="268288" eaLnBrk="1" hangingPunct="1">
              <a:lnSpc>
                <a:spcPct val="90000"/>
              </a:lnSpc>
              <a:buNone/>
            </a:pPr>
            <a:r>
              <a:rPr lang="ko-KR" altLang="en-US" sz="2000" dirty="0">
                <a:latin typeface="+mn-ea"/>
              </a:rPr>
              <a:t>역할을 논의하는 </a:t>
            </a:r>
            <a:r>
              <a:rPr lang="ko-KR" altLang="en-US" sz="2000" dirty="0" err="1">
                <a:latin typeface="+mn-ea"/>
              </a:rPr>
              <a:t>춘투로</a:t>
            </a:r>
            <a:r>
              <a:rPr lang="ko-KR" altLang="en-US" sz="2000" dirty="0">
                <a:latin typeface="+mn-ea"/>
              </a:rPr>
              <a:t> 변화</a:t>
            </a:r>
            <a:endParaRPr lang="en-US" altLang="ja-JP" sz="2000" dirty="0">
              <a:latin typeface="+mn-ea"/>
            </a:endParaRPr>
          </a:p>
          <a:p>
            <a:pPr marL="0" indent="268288" eaLnBrk="1" hangingPunct="1">
              <a:lnSpc>
                <a:spcPct val="90000"/>
              </a:lnSpc>
              <a:buNone/>
            </a:pPr>
            <a:endParaRPr lang="en-US" altLang="ko-KR" sz="1100" dirty="0">
              <a:latin typeface="+mn-ea"/>
            </a:endParaRPr>
          </a:p>
        </p:txBody>
      </p:sp>
      <p:sp>
        <p:nvSpPr>
          <p:cNvPr id="20483" name="コンテンツ プレースホルダー 2">
            <a:extLst>
              <a:ext uri="{FF2B5EF4-FFF2-40B4-BE49-F238E27FC236}">
                <a16:creationId xmlns:a16="http://schemas.microsoft.com/office/drawing/2014/main" id="{318DA67F-2C26-C390-985F-04ACB6703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9" y="2780928"/>
            <a:ext cx="8484865" cy="4077469"/>
          </a:xfrm>
        </p:spPr>
        <p:txBody>
          <a:bodyPr/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09820F-A71C-25A5-CDA9-453DF401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85" y="2962747"/>
            <a:ext cx="6145832" cy="285355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4A312A7-E73E-FE02-AD32-310E820A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37A296ED-12E1-384A-52B2-B076118AE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101797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C6AE9CA-3468-459B-81B3-30DB098B2152}"/>
              </a:ext>
            </a:extLst>
          </p:cNvPr>
          <p:cNvSpPr/>
          <p:nvPr/>
        </p:nvSpPr>
        <p:spPr>
          <a:xfrm>
            <a:off x="1678360" y="5816297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출처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도요타자동차 노동조합 운동방침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54E0BBA-1069-EDC1-C009-8094F593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D691AB32-1AAB-FCC3-82AE-AB8F15220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515147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C0426237-E87D-469B-8BAF-5614CCD3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+mj-ea"/>
                <a:ea typeface="+mj-ea"/>
              </a:rPr>
              <a:t>(1) </a:t>
            </a:r>
            <a:r>
              <a:rPr lang="ko-KR" altLang="en-US" sz="2400" b="1" dirty="0">
                <a:latin typeface="+mj-ea"/>
                <a:ea typeface="+mj-ea"/>
              </a:rPr>
              <a:t>노사협의회</a:t>
            </a:r>
            <a:r>
              <a:rPr lang="ja-JP" altLang="en-US" sz="2400" b="1" dirty="0">
                <a:latin typeface="+mj-ea"/>
                <a:ea typeface="+mj-ea"/>
              </a:rPr>
              <a:t>　</a:t>
            </a:r>
            <a:endParaRPr lang="en-US" altLang="ja-JP" sz="24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1100" dirty="0"/>
          </a:p>
          <a:p>
            <a:pPr marL="180975" indent="-180975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 위상 </a:t>
            </a:r>
            <a:r>
              <a:rPr lang="en-US" altLang="ko-KR" sz="2000" b="1" dirty="0">
                <a:latin typeface="+mn-ea"/>
              </a:rPr>
              <a:t>: </a:t>
            </a:r>
            <a:r>
              <a:rPr lang="ko-KR" altLang="en-US" sz="2000" b="1" dirty="0">
                <a:latin typeface="+mn-ea"/>
              </a:rPr>
              <a:t>구성원이 함께하는 「경영 회의」</a:t>
            </a:r>
            <a:endParaRPr lang="en-US" altLang="ko-KR" sz="2000" b="1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2000" b="1" spc="-130" dirty="0">
                <a:latin typeface="+mn-ea"/>
              </a:rPr>
              <a:t> </a:t>
            </a:r>
            <a:r>
              <a:rPr lang="en-US" altLang="ko-KR" sz="2000" spc="-130" dirty="0">
                <a:latin typeface="+mn-ea"/>
              </a:rPr>
              <a:t>-</a:t>
            </a:r>
            <a:r>
              <a:rPr lang="ko-KR" altLang="en-US" sz="2000" spc="-130" dirty="0">
                <a:latin typeface="+mn-ea"/>
              </a:rPr>
              <a:t> </a:t>
            </a:r>
            <a:r>
              <a:rPr lang="en-US" altLang="ko-KR" sz="2000" spc="-130" dirty="0">
                <a:latin typeface="+mn-ea"/>
              </a:rPr>
              <a:t>1</a:t>
            </a:r>
            <a:r>
              <a:rPr lang="ko-KR" altLang="en-US" sz="2000" spc="-130" dirty="0">
                <a:latin typeface="+mn-ea"/>
              </a:rPr>
              <a:t>년간의 논의 총결산으로 규정하고</a:t>
            </a:r>
            <a:r>
              <a:rPr lang="en-US" altLang="ko-KR" sz="2000" spc="-130" dirty="0">
                <a:latin typeface="+mn-ea"/>
              </a:rPr>
              <a:t>, </a:t>
            </a:r>
            <a:r>
              <a:rPr lang="ko-KR" altLang="en-US" sz="2000" spc="-130" dirty="0">
                <a:latin typeface="+mn-ea"/>
              </a:rPr>
              <a:t>경영</a:t>
            </a:r>
            <a:r>
              <a:rPr lang="en-US" altLang="ko-KR" sz="2000" spc="-130" dirty="0">
                <a:latin typeface="+mn-ea"/>
              </a:rPr>
              <a:t> · </a:t>
            </a:r>
            <a:r>
              <a:rPr lang="ko-KR" altLang="en-US" sz="2000" spc="-130" dirty="0">
                <a:latin typeface="+mn-ea"/>
              </a:rPr>
              <a:t>직장 운영에 관한 노사의 문제의식 공유</a:t>
            </a:r>
            <a:endParaRPr lang="en-US" altLang="ko-KR" sz="2000" spc="-130" dirty="0">
              <a:latin typeface="+mn-ea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그 일환으로 임금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등 기본적 근로조건에 대해서도 협의</a:t>
            </a:r>
            <a:endParaRPr lang="en-US" altLang="ko-KR" sz="2000" dirty="0">
              <a:latin typeface="+mn-ea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대화의 성격은 단체교섭이 아니라 협의회</a:t>
            </a:r>
            <a:endParaRPr lang="en-US" altLang="ko-KR" sz="2000" dirty="0">
              <a:latin typeface="+mn-ea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철저한 대화에 의해 해결을 도모</a:t>
            </a:r>
            <a:endParaRPr lang="en-US" altLang="ko-KR" sz="2000" dirty="0">
              <a:latin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F80AB11-2C1E-1833-BB74-EE060D2A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70A1D252-CCB4-8D0D-5345-6F7605B54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99522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5187B40-09C9-450F-8F8F-1803B10C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400" b="1" dirty="0">
                <a:latin typeface="+mj-ea"/>
                <a:ea typeface="+mj-ea"/>
              </a:rPr>
              <a:t>노사 협의회의 의의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11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전 임원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간부직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직제 그리고 전 조합원을 대상으로 </a:t>
            </a:r>
            <a:br>
              <a:rPr lang="en-US" altLang="ko-KR" sz="2000" b="1" dirty="0">
                <a:latin typeface="+mn-ea"/>
              </a:rPr>
            </a:br>
            <a:r>
              <a:rPr lang="ko-KR" altLang="en-US" sz="2000" b="1" dirty="0">
                <a:latin typeface="+mn-ea"/>
              </a:rPr>
              <a:t>경영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직장 운영과 관련된 문제의식을 계몽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공유함</a:t>
            </a:r>
            <a:endParaRPr lang="en-US" altLang="ko-KR" sz="2000" b="1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전사적인 교육기회인 동시에 문제 해결을 위한 방향성을 공유할 기회</a:t>
            </a:r>
            <a:endParaRPr lang="en-US" altLang="ko-KR" sz="2000" b="1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</a:t>
            </a:r>
            <a:r>
              <a:rPr lang="ko-KR" altLang="en-US" sz="2000" dirty="0">
                <a:latin typeface="+mn-ea"/>
              </a:rPr>
              <a:t> 회사가 처한 상황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직면한 문제를 전 임직원이 공유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 문제의 본질과 진짜 원인을 현장의 실태에 입각하여 이해</a:t>
            </a:r>
            <a:endParaRPr lang="en-US" altLang="ko-KR" sz="2000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</a:t>
            </a:r>
            <a:r>
              <a:rPr lang="ko-KR" altLang="en-US" sz="2000" dirty="0">
                <a:latin typeface="+mn-ea"/>
              </a:rPr>
              <a:t> 경영자가 종업원의 노력을 현장의 시선에서 인식</a:t>
            </a:r>
            <a:endParaRPr lang="en-US" altLang="ko-KR" sz="2000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나아가 종업원의 생활 실태를 확인하는 기회</a:t>
            </a:r>
            <a:endParaRPr lang="en-US" altLang="ko-KR" sz="2000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임금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근로조건과 관련된 결과를 내는 것도 중요하지만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000" b="1" dirty="0">
                <a:latin typeface="+mn-ea"/>
              </a:rPr>
              <a:t>　  그보다 중요한 것은 문제의식 공유를 위한 논의의 프로세스</a:t>
            </a:r>
            <a:endParaRPr lang="ja-JP" altLang="en-US" sz="2000" b="1" dirty="0">
              <a:latin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D9B3AC-6B57-C9B1-1EF9-8EDE8088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FE39449A-AE5C-9258-F504-CCFE6F9F4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86552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2AECF489-F439-415F-A8CD-126591FD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400" b="1" dirty="0">
                <a:latin typeface="+mj-ea"/>
                <a:ea typeface="+mj-ea"/>
              </a:rPr>
              <a:t>(2)</a:t>
            </a:r>
            <a:r>
              <a:rPr lang="ko-KR" altLang="en-US" sz="2400" b="1" dirty="0">
                <a:latin typeface="+mj-ea"/>
                <a:ea typeface="+mj-ea"/>
              </a:rPr>
              <a:t> 노사협의회 결과를 반영하는 노동정책 형성의 장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1100" dirty="0"/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노사협의회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경영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직장운영과 관련된 문제의식을 계몽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공유하는 장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2000" b="1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노사 간담회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경영 과제나 직장 과제를 노사가 공유하는 장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+mn-ea"/>
              </a:rPr>
              <a:t>전문위원회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구체적인 시책에 대해 논의 </a:t>
            </a:r>
            <a:r>
              <a:rPr lang="en-US" altLang="ko-KR" sz="2000" dirty="0">
                <a:latin typeface="+mn-ea"/>
              </a:rPr>
              <a:t>· </a:t>
            </a:r>
            <a:r>
              <a:rPr lang="ko-KR" altLang="en-US" sz="2000" dirty="0">
                <a:latin typeface="+mn-ea"/>
              </a:rPr>
              <a:t>합의하는 장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000" b="1" spc="-100" dirty="0">
                <a:latin typeface="+mn-ea"/>
              </a:rPr>
              <a:t>○○에 관한 대화</a:t>
            </a:r>
            <a:r>
              <a:rPr lang="ko-KR" altLang="en-US" sz="2000" spc="-100" dirty="0">
                <a:latin typeface="+mn-ea"/>
              </a:rPr>
              <a:t> </a:t>
            </a:r>
            <a:r>
              <a:rPr lang="en-US" altLang="ko-KR" sz="2000" spc="-100" dirty="0">
                <a:latin typeface="+mn-ea"/>
              </a:rPr>
              <a:t>: </a:t>
            </a:r>
            <a:r>
              <a:rPr lang="ko-KR" altLang="en-US" sz="2000" spc="-100" dirty="0">
                <a:latin typeface="+mn-ea"/>
              </a:rPr>
              <a:t>복리후생 </a:t>
            </a:r>
            <a:r>
              <a:rPr lang="en-US" altLang="ko-KR" sz="2000" spc="-100" dirty="0">
                <a:latin typeface="+mn-ea"/>
              </a:rPr>
              <a:t>· </a:t>
            </a:r>
            <a:r>
              <a:rPr lang="ko-KR" altLang="en-US" sz="2000" spc="-100" dirty="0">
                <a:latin typeface="+mn-ea"/>
              </a:rPr>
              <a:t>시간관리 등 특정 주제 논의 자리</a:t>
            </a:r>
            <a:r>
              <a:rPr lang="en-US" altLang="ko-KR" sz="2000" spc="-100" dirty="0">
                <a:latin typeface="+mn-ea"/>
              </a:rPr>
              <a:t> </a:t>
            </a:r>
            <a:r>
              <a:rPr lang="en-US" altLang="ko-KR" sz="1800" spc="-100" dirty="0">
                <a:latin typeface="+mn-ea"/>
              </a:rPr>
              <a:t>(</a:t>
            </a:r>
            <a:r>
              <a:rPr lang="ko-KR" altLang="en-US" sz="1800" spc="-100" dirty="0">
                <a:latin typeface="+mn-ea"/>
              </a:rPr>
              <a:t>각 직장 단위 대화</a:t>
            </a:r>
            <a:r>
              <a:rPr lang="en-US" altLang="ko-KR" sz="1800" spc="-100" dirty="0">
                <a:latin typeface="+mn-ea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ko-KR" altLang="en-US" sz="1800" spc="-100" dirty="0">
                <a:latin typeface="+mn-ea"/>
              </a:rPr>
              <a:t>     → 직장 실태에 따라 노사가 주체</a:t>
            </a:r>
            <a:r>
              <a:rPr lang="en-US" altLang="ko-KR" sz="1800" spc="-100" dirty="0">
                <a:latin typeface="+mn-ea"/>
              </a:rPr>
              <a:t>, </a:t>
            </a:r>
            <a:r>
              <a:rPr lang="ko-KR" altLang="en-US" sz="1800" spc="-100" dirty="0">
                <a:latin typeface="+mn-ea"/>
              </a:rPr>
              <a:t>형식을 정해 실시</a:t>
            </a:r>
            <a:endParaRPr lang="en-US" altLang="ko-KR" sz="1800" spc="-100" dirty="0">
              <a:latin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FD7F9DC6-8991-98B5-6DE4-0B48EB265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17169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B8CBD0-D88D-30A6-1213-57F167AB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3A19ED-2150-474E-8453-33F6CF08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b="1" dirty="0"/>
              <a:t>(3) </a:t>
            </a:r>
            <a:r>
              <a:rPr lang="ko-KR" altLang="en-US" sz="2400" b="1" dirty="0"/>
              <a:t>교섭에 임하는 집행부의 태세</a:t>
            </a:r>
            <a:endParaRPr lang="en-US" altLang="ko-KR" sz="2400" b="1" dirty="0"/>
          </a:p>
          <a:p>
            <a:pPr marL="0" indent="0">
              <a:buFontTx/>
              <a:buNone/>
            </a:pPr>
            <a:endParaRPr lang="en-US" altLang="ko-KR" sz="11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b="1" dirty="0"/>
              <a:t>직장 의견의 집약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교섭 결과의 직장 전개에 있어서 조합 임원의 현장 감각이 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/>
              <a:t>    </a:t>
            </a:r>
            <a:r>
              <a:rPr lang="ko-KR" altLang="en-US" sz="2000" b="1" dirty="0"/>
              <a:t>협상의 유효성을 결정</a:t>
            </a:r>
            <a:endParaRPr lang="en-US" altLang="ko-KR" sz="2000" b="1" dirty="0"/>
          </a:p>
          <a:p>
            <a:pPr marL="0" indent="0">
              <a:buFontTx/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① 조합 임원 체제</a:t>
            </a:r>
          </a:p>
          <a:p>
            <a:pPr marL="0" indent="0">
              <a:buFontTx/>
              <a:buNone/>
            </a:pPr>
            <a:r>
              <a:rPr lang="ko-KR" altLang="en-US" sz="2000" dirty="0"/>
              <a:t>　　　　　　　　　</a:t>
            </a:r>
            <a:r>
              <a:rPr lang="ko-KR" altLang="en-US" sz="2400" dirty="0"/>
              <a:t>　　　　</a:t>
            </a:r>
          </a:p>
          <a:p>
            <a:pPr marL="0" indent="0">
              <a:buFontTx/>
              <a:buNone/>
            </a:pPr>
            <a:r>
              <a:rPr lang="ko-KR" altLang="en-US" sz="2400" dirty="0"/>
              <a:t>　　　　</a:t>
            </a:r>
            <a:endParaRPr lang="en-US" altLang="ko-KR" sz="2400" dirty="0"/>
          </a:p>
          <a:p>
            <a:pPr marL="0" indent="0">
              <a:buFontTx/>
              <a:buNone/>
            </a:pPr>
            <a:r>
              <a:rPr lang="en-US" altLang="ko-KR" sz="2400" dirty="0"/>
              <a:t>         </a:t>
            </a:r>
          </a:p>
          <a:p>
            <a:pPr marL="0" indent="0">
              <a:buFontTx/>
              <a:buNone/>
            </a:pPr>
            <a:endParaRPr lang="en-US" altLang="ko-KR" sz="2400" dirty="0"/>
          </a:p>
          <a:p>
            <a:pPr marL="0" indent="0">
              <a:buFontTx/>
              <a:buNone/>
            </a:pPr>
            <a:r>
              <a:rPr lang="en-US" altLang="ko-KR" sz="1600" dirty="0"/>
              <a:t>          * </a:t>
            </a:r>
            <a:r>
              <a:rPr lang="ko-KR" altLang="en-US" sz="1600" dirty="0">
                <a:latin typeface="+mn-ea"/>
              </a:rPr>
              <a:t>전임 집행위원은 조합원 전원에 의한 직접 투표에 의해 선출됨</a:t>
            </a:r>
            <a:endParaRPr lang="ja-JP" altLang="en-US" sz="1600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1F4578-90FC-4F64-9EF6-0A62C3572D40}"/>
              </a:ext>
            </a:extLst>
          </p:cNvPr>
          <p:cNvSpPr/>
          <p:nvPr/>
        </p:nvSpPr>
        <p:spPr>
          <a:xfrm>
            <a:off x="1306192" y="3573016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본부 임원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전임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AE62F8E-F4E0-4211-A9DD-80B88DFB5A8A}"/>
              </a:ext>
            </a:extLst>
          </p:cNvPr>
          <p:cNvSpPr/>
          <p:nvPr/>
        </p:nvSpPr>
        <p:spPr>
          <a:xfrm>
            <a:off x="3779912" y="3573016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집행 위원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EDDB3E5-7A25-487F-AE8C-9FE976185A7E}"/>
              </a:ext>
            </a:extLst>
          </p:cNvPr>
          <p:cNvSpPr/>
          <p:nvPr/>
        </p:nvSpPr>
        <p:spPr>
          <a:xfrm>
            <a:off x="6300192" y="3573016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직장임원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비전임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C45734-8E6D-415E-831C-0354A4E32ED6}"/>
              </a:ext>
            </a:extLst>
          </p:cNvPr>
          <p:cNvSpPr/>
          <p:nvPr/>
        </p:nvSpPr>
        <p:spPr>
          <a:xfrm>
            <a:off x="1306192" y="4326164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직장위원장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99EEE9D-E617-40C3-B542-55F287A23CFA}"/>
              </a:ext>
            </a:extLst>
          </p:cNvPr>
          <p:cNvSpPr/>
          <p:nvPr/>
        </p:nvSpPr>
        <p:spPr>
          <a:xfrm>
            <a:off x="3779912" y="4326164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평의원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5151A1-F1EF-48C7-997A-B5A31FA8200E}"/>
              </a:ext>
            </a:extLst>
          </p:cNvPr>
          <p:cNvSpPr/>
          <p:nvPr/>
        </p:nvSpPr>
        <p:spPr>
          <a:xfrm>
            <a:off x="6300192" y="4326164"/>
            <a:ext cx="22068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직장위원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696970BA-C83D-54A5-ED72-27BEB1EC1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62795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491BE97C-7D1B-9A06-A7A9-99DA2876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C3E0D6-2122-4779-A3FA-A5473454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ko-KR" altLang="en-US" sz="2000" dirty="0">
                <a:latin typeface="+mn-ea"/>
              </a:rPr>
              <a:t>② 집행 위원 임기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- 3</a:t>
            </a:r>
            <a:r>
              <a:rPr lang="ko-KR" altLang="en-US" sz="2000" dirty="0">
                <a:latin typeface="+mn-ea"/>
              </a:rPr>
              <a:t>역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국장 </a:t>
            </a:r>
            <a:r>
              <a:rPr lang="en-US" altLang="ko-KR" sz="2000" dirty="0">
                <a:latin typeface="+mn-ea"/>
              </a:rPr>
              <a:t>: 2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운용</a:t>
            </a:r>
            <a:r>
              <a:rPr lang="en-US" altLang="ko-KR" sz="2000" dirty="0">
                <a:latin typeface="+mn-ea"/>
              </a:rPr>
              <a:t>: 2</a:t>
            </a:r>
            <a:r>
              <a:rPr lang="ko-KR" altLang="en-US" sz="2000" dirty="0">
                <a:latin typeface="+mn-ea"/>
              </a:rPr>
              <a:t>기 </a:t>
            </a:r>
            <a:r>
              <a:rPr lang="en-US" altLang="ko-KR" sz="2000" dirty="0">
                <a:latin typeface="+mn-ea"/>
              </a:rPr>
              <a:t>4</a:t>
            </a:r>
            <a:r>
              <a:rPr lang="ko-KR" altLang="en-US" sz="2000" dirty="0">
                <a:latin typeface="+mn-ea"/>
              </a:rPr>
              <a:t>년</a:t>
            </a:r>
            <a:r>
              <a:rPr lang="en-US" altLang="ko-KR" sz="2000" dirty="0">
                <a:latin typeface="+mn-ea"/>
              </a:rPr>
              <a:t>~3</a:t>
            </a:r>
            <a:r>
              <a:rPr lang="ko-KR" altLang="en-US" sz="2000" dirty="0">
                <a:latin typeface="+mn-ea"/>
              </a:rPr>
              <a:t>기 </a:t>
            </a:r>
            <a:r>
              <a:rPr lang="en-US" altLang="ko-KR" sz="2000" dirty="0">
                <a:latin typeface="+mn-ea"/>
              </a:rPr>
              <a:t>6</a:t>
            </a:r>
            <a:r>
              <a:rPr lang="ko-KR" altLang="en-US" sz="2000" dirty="0">
                <a:latin typeface="+mn-ea"/>
              </a:rPr>
              <a:t>년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집행 위원 </a:t>
            </a:r>
            <a:r>
              <a:rPr lang="en-US" altLang="ko-KR" sz="2000" dirty="0">
                <a:latin typeface="+mn-ea"/>
              </a:rPr>
              <a:t>: 1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운용</a:t>
            </a:r>
            <a:r>
              <a:rPr lang="en-US" altLang="ko-KR" sz="2000" dirty="0">
                <a:latin typeface="+mn-ea"/>
              </a:rPr>
              <a:t>: 2</a:t>
            </a:r>
            <a:r>
              <a:rPr lang="ko-KR" altLang="en-US" sz="2000" dirty="0">
                <a:latin typeface="+mn-ea"/>
              </a:rPr>
              <a:t>기 </a:t>
            </a:r>
            <a:r>
              <a:rPr lang="en-US" altLang="ko-KR" sz="2000" dirty="0">
                <a:latin typeface="+mn-ea"/>
              </a:rPr>
              <a:t>2</a:t>
            </a:r>
            <a:r>
              <a:rPr lang="ko-KR" altLang="en-US" sz="2000" dirty="0">
                <a:latin typeface="+mn-ea"/>
              </a:rPr>
              <a:t>년</a:t>
            </a:r>
            <a:r>
              <a:rPr lang="en-US" altLang="ko-KR" sz="2000" dirty="0">
                <a:latin typeface="+mn-ea"/>
              </a:rPr>
              <a:t>~3</a:t>
            </a:r>
            <a:r>
              <a:rPr lang="ko-KR" altLang="en-US" sz="2000" dirty="0">
                <a:latin typeface="+mn-ea"/>
              </a:rPr>
              <a:t>기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년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US" altLang="ko-KR" sz="2000" dirty="0">
              <a:latin typeface="+mn-ea"/>
            </a:endParaRPr>
          </a:p>
          <a:p>
            <a:pPr marL="0" indent="0" eaLnBrk="1" hangingPunct="1">
              <a:buFontTx/>
              <a:buNone/>
            </a:pPr>
            <a:r>
              <a:rPr lang="en-US" altLang="ko-KR" sz="2000" dirty="0">
                <a:latin typeface="+mn-ea"/>
              </a:rPr>
              <a:t>※ </a:t>
            </a:r>
            <a:r>
              <a:rPr lang="ko-KR" altLang="en-US" sz="2000" dirty="0">
                <a:latin typeface="+mn-ea"/>
              </a:rPr>
              <a:t>임기의 컨셉 </a:t>
            </a:r>
            <a:r>
              <a:rPr lang="en-US" altLang="ko-KR" sz="2000" dirty="0">
                <a:latin typeface="+mn-ea"/>
              </a:rPr>
              <a:t>:</a:t>
            </a:r>
            <a:endParaRPr lang="ko-KR" altLang="en-US" sz="2000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ko-KR" altLang="en-US" sz="2000" dirty="0">
                <a:latin typeface="+mn-ea"/>
              </a:rPr>
              <a:t>    임기 장기화에 따른 부패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안주 폐해 배제 직장민주주의 관점에서 직장과의 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밀접한 관계 중시</a:t>
            </a:r>
            <a:endParaRPr lang="en-US" altLang="ja-JP" sz="2000" dirty="0">
              <a:latin typeface="+mn-ea"/>
            </a:endParaRPr>
          </a:p>
          <a:p>
            <a:pPr marL="0" indent="0" eaLnBrk="1" hangingPunct="1">
              <a:buFontTx/>
              <a:buNone/>
            </a:pPr>
            <a:endParaRPr lang="ja-JP" altLang="en-US" sz="2800" dirty="0">
              <a:latin typeface="+mn-ea"/>
            </a:endParaRPr>
          </a:p>
          <a:p>
            <a:pPr marL="0" indent="0" eaLnBrk="1" hangingPunct="1">
              <a:buFontTx/>
              <a:buNone/>
            </a:pPr>
            <a:r>
              <a:rPr lang="ja-JP" altLang="en-US" sz="2800" dirty="0">
                <a:latin typeface="+mn-ea"/>
              </a:rPr>
              <a:t>　　　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4069C79-083F-0C1A-AFAA-CC61D7C4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99AB3942-52A2-F7AE-0BE0-AE5867D88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291273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DF5A0E7D-5185-4E62-8082-4DBF768D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/>
              <a:t>도요타자동차 노동조합은 </a:t>
            </a:r>
            <a:r>
              <a:rPr lang="en-US" altLang="ko-KR" sz="2000" dirty="0"/>
              <a:t>1946</a:t>
            </a:r>
            <a:r>
              <a:rPr lang="ko-KR" altLang="en-US" sz="2000" dirty="0"/>
              <a:t>년 설립된 기업별 조합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11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/>
              <a:t>유니온 숍 협정을 체결하여</a:t>
            </a:r>
            <a:r>
              <a:rPr lang="en-US" altLang="ko-KR" sz="2000" dirty="0"/>
              <a:t> </a:t>
            </a:r>
            <a:r>
              <a:rPr lang="ko-KR" altLang="en-US" sz="2000" dirty="0"/>
              <a:t>전 </a:t>
            </a:r>
            <a:r>
              <a:rPr lang="ko-KR" altLang="en-US" sz="2000" dirty="0" err="1"/>
              <a:t>직군을</a:t>
            </a:r>
            <a:r>
              <a:rPr lang="ko-KR" altLang="en-US" sz="2000" dirty="0"/>
              <a:t> 포함하는</a:t>
            </a:r>
            <a:r>
              <a:rPr lang="en-US" altLang="ko-KR" sz="2000" dirty="0"/>
              <a:t>,</a:t>
            </a:r>
            <a:r>
              <a:rPr lang="ko-KR" altLang="en-US" sz="2000" dirty="0"/>
              <a:t> 과장급 </a:t>
            </a:r>
            <a:r>
              <a:rPr lang="en-US" altLang="ko-KR" sz="1800" dirty="0"/>
              <a:t>(</a:t>
            </a:r>
            <a:r>
              <a:rPr lang="ko-KR" altLang="en-US" sz="1800" dirty="0"/>
              <a:t>관리직</a:t>
            </a:r>
            <a:r>
              <a:rPr lang="en-US" altLang="ko-KR" sz="1800" dirty="0"/>
              <a:t>)</a:t>
            </a:r>
            <a:r>
              <a:rPr lang="en-US" altLang="ko-KR" sz="2000" dirty="0"/>
              <a:t> </a:t>
            </a:r>
            <a:r>
              <a:rPr lang="ko-KR" altLang="en-US" sz="2000" dirty="0"/>
              <a:t>이상의 </a:t>
            </a:r>
            <a:endParaRPr lang="en-US" altLang="ko-KR" sz="2000" dirty="0"/>
          </a:p>
          <a:p>
            <a:pPr marL="0" indent="268288">
              <a:buNone/>
            </a:pPr>
            <a:r>
              <a:rPr lang="ko-KR" altLang="en-US" sz="2000" dirty="0"/>
              <a:t>비조합원을 제외한 종업원의 </a:t>
            </a:r>
            <a:r>
              <a:rPr lang="en-US" altLang="ko-KR" sz="2000" dirty="0"/>
              <a:t>100%</a:t>
            </a:r>
            <a:r>
              <a:rPr lang="ko-KR" altLang="en-US" sz="2000" dirty="0"/>
              <a:t>를 </a:t>
            </a:r>
            <a:r>
              <a:rPr lang="ko-KR" altLang="en-US" sz="2000" dirty="0" err="1"/>
              <a:t>조직화함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    </a:t>
            </a:r>
            <a:r>
              <a:rPr lang="ko-KR" altLang="en-US" sz="2000" spc="-100" dirty="0"/>
              <a:t>→ 매력 있는 상품</a:t>
            </a:r>
            <a:r>
              <a:rPr lang="en-US" altLang="ko-KR" sz="2000" spc="-100" dirty="0"/>
              <a:t>·</a:t>
            </a:r>
            <a:r>
              <a:rPr lang="ko-KR" altLang="en-US" sz="2000" spc="-100" dirty="0"/>
              <a:t>서비스를 제공하기 위해 직군 간 협력이 필수적이기 때문</a:t>
            </a:r>
            <a:endParaRPr lang="en-US" altLang="ko-KR" sz="2000" spc="-100" dirty="0"/>
          </a:p>
          <a:p>
            <a:pPr marL="0" indent="0">
              <a:buNone/>
            </a:pPr>
            <a:endParaRPr lang="en-US" altLang="ko-KR" sz="20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/>
              <a:t>또한</a:t>
            </a:r>
            <a:r>
              <a:rPr lang="en-US" altLang="ko-KR" sz="2000" dirty="0"/>
              <a:t> </a:t>
            </a:r>
            <a:r>
              <a:rPr lang="ko-KR" altLang="en-US" sz="2000" dirty="0"/>
              <a:t>인사</a:t>
            </a:r>
            <a:r>
              <a:rPr lang="en-US" altLang="ko-KR" sz="2000" dirty="0"/>
              <a:t>/</a:t>
            </a:r>
            <a:r>
              <a:rPr lang="ko-KR" altLang="en-US" sz="2000" dirty="0"/>
              <a:t>임금제도 운영에 의해</a:t>
            </a:r>
            <a:r>
              <a:rPr lang="en-US" altLang="ko-KR" sz="2000" dirty="0"/>
              <a:t>, </a:t>
            </a:r>
            <a:r>
              <a:rPr lang="ko-KR" altLang="en-US" sz="2000" dirty="0"/>
              <a:t>납득할 수 있는 </a:t>
            </a:r>
            <a:r>
              <a:rPr lang="ko-KR" altLang="en-US" sz="2000" dirty="0" err="1"/>
              <a:t>직군간</a:t>
            </a:r>
            <a:r>
              <a:rPr lang="ko-KR" altLang="en-US" sz="2000" dirty="0"/>
              <a:t> 설명력을 확보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/>
              <a:t>간부직에는 </a:t>
            </a:r>
            <a:r>
              <a:rPr lang="ko-KR" altLang="en-US" sz="2000" dirty="0" err="1"/>
              <a:t>직군에</a:t>
            </a:r>
            <a:r>
              <a:rPr lang="ko-KR" altLang="en-US" sz="2000" dirty="0"/>
              <a:t> 관계없이 우수자를 기용</a:t>
            </a:r>
            <a:r>
              <a:rPr lang="en-US" altLang="ko-KR" sz="2000" dirty="0"/>
              <a:t>, </a:t>
            </a:r>
            <a:r>
              <a:rPr lang="ko-KR" altLang="en-US" sz="2000" dirty="0"/>
              <a:t>육성에서 활약 </a:t>
            </a:r>
            <a:r>
              <a:rPr lang="en-US" altLang="ko-KR" sz="1800" dirty="0"/>
              <a:t>(</a:t>
            </a:r>
            <a:r>
              <a:rPr lang="ko-KR" altLang="en-US" sz="1800" dirty="0"/>
              <a:t>능력 발휘</a:t>
            </a:r>
            <a:r>
              <a:rPr lang="en-US" altLang="ko-KR" sz="1800" dirty="0"/>
              <a:t>)</a:t>
            </a:r>
          </a:p>
          <a:p>
            <a:pPr marL="0" indent="0">
              <a:buNone/>
            </a:pPr>
            <a:r>
              <a:rPr lang="ko-KR" altLang="en-US" sz="2000" dirty="0"/>
              <a:t>    </a:t>
            </a:r>
            <a:r>
              <a:rPr lang="ko-KR" altLang="en-US" sz="2000" dirty="0" err="1"/>
              <a:t>으로</a:t>
            </a:r>
            <a:r>
              <a:rPr lang="ko-KR" altLang="en-US" sz="2000" dirty="0"/>
              <a:t> 중점을 이행</a:t>
            </a:r>
            <a:r>
              <a:rPr lang="en-US" altLang="ko-KR" sz="2000" dirty="0"/>
              <a:t>. </a:t>
            </a:r>
            <a:r>
              <a:rPr lang="ko-KR" altLang="en-US" sz="2000" dirty="0"/>
              <a:t>외부 노동력 시장과의 공정한 관계성과 적정한 처우를</a:t>
            </a:r>
          </a:p>
          <a:p>
            <a:pPr marL="0" indent="0">
              <a:buNone/>
            </a:pPr>
            <a:r>
              <a:rPr lang="ko-KR" altLang="en-US" sz="2000" dirty="0"/>
              <a:t> </a:t>
            </a:r>
            <a:r>
              <a:rPr lang="en-US" altLang="ko-KR" sz="2000" dirty="0"/>
              <a:t>   </a:t>
            </a:r>
            <a:r>
              <a:rPr lang="ko-KR" altLang="en-US" sz="2000" dirty="0"/>
              <a:t>실현하고 있음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 </a:t>
            </a:r>
            <a:r>
              <a:rPr lang="ko-KR" altLang="en-US" sz="2000" dirty="0"/>
              <a:t>→ 전 직군 협력을 가능하게 하는 제도 기반</a:t>
            </a:r>
            <a:endParaRPr lang="ja-JP" altLang="en-US" sz="2000" dirty="0"/>
          </a:p>
          <a:p>
            <a:pPr marL="0" indent="0">
              <a:buNone/>
            </a:pPr>
            <a:endParaRPr lang="en-US" altLang="ja-JP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5909BC7-FDE1-E3D7-506A-225070AB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B79C6E11-70D4-C9CC-FF39-24F3F60ED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493133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870A146D-3EC7-4F8C-853A-8006C634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8748712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>
                <a:latin typeface="+mj-ea"/>
                <a:ea typeface="+mj-ea"/>
              </a:rPr>
              <a:t>（</a:t>
            </a:r>
            <a:r>
              <a:rPr lang="en-US" altLang="ja-JP" sz="2400" b="1" dirty="0">
                <a:latin typeface="+mj-ea"/>
                <a:ea typeface="+mj-ea"/>
              </a:rPr>
              <a:t>2</a:t>
            </a:r>
            <a:r>
              <a:rPr lang="ja-JP" altLang="en-US" sz="2400" b="1" dirty="0">
                <a:latin typeface="+mj-ea"/>
                <a:ea typeface="+mj-ea"/>
              </a:rPr>
              <a:t>） </a:t>
            </a:r>
            <a:r>
              <a:rPr lang="ko-KR" altLang="en-US" sz="2400" b="1" dirty="0">
                <a:latin typeface="+mj-ea"/>
                <a:ea typeface="+mj-ea"/>
              </a:rPr>
              <a:t>사내 전 직군 모두 조직화</a:t>
            </a:r>
          </a:p>
          <a:p>
            <a:pPr marL="0" indent="0" eaLnBrk="1" hangingPunct="1">
              <a:buNone/>
            </a:pPr>
            <a:endParaRPr lang="ko-KR" altLang="en-US" sz="1100" dirty="0"/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노동조합 설립 이래 노동조합 활동에 있어서 생산직과 사무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기술직의 </a:t>
            </a:r>
            <a:br>
              <a:rPr lang="en-US" altLang="ko-KR" sz="2000" dirty="0">
                <a:latin typeface="+mn-ea"/>
              </a:rPr>
            </a:br>
            <a:r>
              <a:rPr lang="ko-KR" altLang="en-US" sz="2000" dirty="0">
                <a:latin typeface="+mn-ea"/>
              </a:rPr>
              <a:t>직군 구분 없음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buNone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노조 결성 이후 </a:t>
            </a:r>
            <a:r>
              <a:rPr lang="ko-KR" altLang="en-US" sz="2000" dirty="0" err="1">
                <a:latin typeface="+mn-ea"/>
              </a:rPr>
              <a:t>도요타</a:t>
            </a:r>
            <a:r>
              <a:rPr lang="ko-KR" altLang="en-US" sz="2000" dirty="0">
                <a:latin typeface="+mn-ea"/>
              </a:rPr>
              <a:t> 노조는 일관되게 기업 내에 </a:t>
            </a:r>
            <a:r>
              <a:rPr lang="ko-KR" altLang="en-US" sz="2000" dirty="0" err="1">
                <a:latin typeface="+mn-ea"/>
              </a:rPr>
              <a:t>직군간</a:t>
            </a:r>
            <a:r>
              <a:rPr lang="ko-KR" altLang="en-US" sz="2000" dirty="0">
                <a:latin typeface="+mn-ea"/>
              </a:rPr>
              <a:t> 구분을 하지 </a:t>
            </a:r>
            <a:endParaRPr lang="en-US" altLang="ko-KR" sz="2000" dirty="0">
              <a:latin typeface="+mn-ea"/>
            </a:endParaRPr>
          </a:p>
          <a:p>
            <a:pPr marL="0" indent="268288" eaLnBrk="1" hangingPunct="1">
              <a:buNone/>
            </a:pPr>
            <a:r>
              <a:rPr lang="ko-KR" altLang="en-US" sz="2000" dirty="0">
                <a:latin typeface="+mn-ea"/>
              </a:rPr>
              <a:t>않도록 하는 정책을 취해 옴</a:t>
            </a: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전 </a:t>
            </a:r>
            <a:r>
              <a:rPr lang="ko-KR" altLang="en-US" sz="2000" dirty="0" err="1">
                <a:latin typeface="+mn-ea"/>
              </a:rPr>
              <a:t>직군을</a:t>
            </a:r>
            <a:r>
              <a:rPr lang="ko-KR" altLang="en-US" sz="2000" dirty="0">
                <a:latin typeface="+mn-ea"/>
              </a:rPr>
              <a:t> 조직화 대상으로 삼은 두 가지 이유</a:t>
            </a:r>
          </a:p>
          <a:p>
            <a:pPr marL="0" indent="0" eaLnBrk="1" hangingPunct="1">
              <a:buNone/>
            </a:pPr>
            <a:r>
              <a:rPr lang="ko-KR" altLang="en-US" sz="2000" dirty="0">
                <a:latin typeface="+mn-ea"/>
              </a:rPr>
              <a:t>　  ① 매력 있는 상품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서비스를 제공하기 위해서는 </a:t>
            </a:r>
            <a:r>
              <a:rPr lang="ko-KR" altLang="en-US" sz="2000" dirty="0" err="1">
                <a:latin typeface="+mn-ea"/>
              </a:rPr>
              <a:t>직군간</a:t>
            </a:r>
            <a:r>
              <a:rPr lang="ko-KR" altLang="en-US" sz="2000" dirty="0">
                <a:latin typeface="+mn-ea"/>
              </a:rPr>
              <a:t> 협력이 필수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buNone/>
            </a:pPr>
            <a:r>
              <a:rPr lang="ko-KR" altLang="en-US" sz="2000" dirty="0">
                <a:latin typeface="+mn-ea"/>
              </a:rPr>
              <a:t>　  ② 따라서 </a:t>
            </a:r>
            <a:r>
              <a:rPr lang="ko-KR" altLang="en-US" sz="2000" dirty="0" err="1">
                <a:latin typeface="+mn-ea"/>
              </a:rPr>
              <a:t>직군간</a:t>
            </a:r>
            <a:r>
              <a:rPr lang="ko-KR" altLang="en-US" sz="2000" dirty="0">
                <a:latin typeface="+mn-ea"/>
              </a:rPr>
              <a:t> 양호한 협력관계 조성을 위한 조건의 정비를 </a:t>
            </a:r>
            <a:endParaRPr lang="en-US" altLang="ko-KR" sz="2000" dirty="0">
              <a:latin typeface="+mn-ea"/>
            </a:endParaRPr>
          </a:p>
          <a:p>
            <a:pPr marL="0" indent="623888" eaLnBrk="1" hangingPunct="1">
              <a:buNone/>
            </a:pPr>
            <a:r>
              <a:rPr lang="ko-KR" altLang="en-US" sz="2000" dirty="0">
                <a:latin typeface="+mn-ea"/>
              </a:rPr>
              <a:t>종합적이고 적절하게 진행할 필요 있음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CFD348-CC17-9976-290F-F05960A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865C15BF-4B8F-18E5-DE36-61407C7A9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479153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C95EC9D1-406F-4A1E-90B7-953D6C1E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도요타</a:t>
            </a:r>
            <a:r>
              <a:rPr lang="ko-KR" altLang="en-US" sz="2000" dirty="0">
                <a:latin typeface="+mn-ea"/>
              </a:rPr>
              <a:t> 노사관계의 기본은 노사 각각 대등한 입장에서 노사 상호 신뢰를 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전제로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각각의 목적을 달성하기 위한 수단으로서 </a:t>
            </a:r>
            <a:r>
              <a:rPr lang="en-US" altLang="ko-KR" sz="2000" dirty="0">
                <a:latin typeface="+mn-ea"/>
              </a:rPr>
              <a:t>‘</a:t>
            </a:r>
            <a:r>
              <a:rPr lang="ko-KR" altLang="en-US" sz="2000" dirty="0">
                <a:latin typeface="+mn-ea"/>
              </a:rPr>
              <a:t>회사 발전</a:t>
            </a:r>
            <a:r>
              <a:rPr lang="en-US" altLang="ko-KR" sz="2000" dirty="0">
                <a:latin typeface="+mn-ea"/>
              </a:rPr>
              <a:t>’</a:t>
            </a:r>
            <a:r>
              <a:rPr lang="ko-KR" altLang="en-US" sz="2000" dirty="0">
                <a:latin typeface="+mn-ea"/>
              </a:rPr>
              <a:t>을 위해 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전략적으로 협력한다는 것임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endParaRPr lang="en-US" altLang="ko-KR" sz="11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그러한 전략적 협력관계는 </a:t>
            </a:r>
            <a:r>
              <a:rPr lang="en-US" altLang="ko-KR" sz="2000" dirty="0">
                <a:latin typeface="+mn-ea"/>
              </a:rPr>
              <a:t>'</a:t>
            </a:r>
            <a:r>
              <a:rPr lang="ko-KR" altLang="en-US" sz="2000" dirty="0">
                <a:latin typeface="+mn-ea"/>
              </a:rPr>
              <a:t>노사선언</a:t>
            </a:r>
            <a:r>
              <a:rPr lang="en-US" altLang="ko-KR" sz="2000" dirty="0">
                <a:latin typeface="+mn-ea"/>
              </a:rPr>
              <a:t>'</a:t>
            </a:r>
            <a:r>
              <a:rPr lang="ko-KR" altLang="en-US" sz="2000" dirty="0">
                <a:latin typeface="+mn-ea"/>
              </a:rPr>
              <a:t>으로 명문화되어 </a:t>
            </a:r>
            <a:br>
              <a:rPr lang="en-US" altLang="ko-KR" sz="2000" dirty="0">
                <a:latin typeface="+mn-ea"/>
              </a:rPr>
            </a:br>
            <a:r>
              <a:rPr lang="ko-KR" altLang="en-US" sz="2000" dirty="0">
                <a:latin typeface="+mn-ea"/>
              </a:rPr>
              <a:t>일관되게 노사 관계의 저류를 이루고 있음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endParaRPr lang="en-US" altLang="ko-KR" sz="11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노사 상호 신뢰는 노사 소통으로 만들어짐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spc="-100" dirty="0">
                <a:latin typeface="+mn-ea"/>
              </a:rPr>
              <a:t>→  자유롭게</a:t>
            </a:r>
            <a:r>
              <a:rPr lang="en-US" altLang="ko-KR" sz="2000" spc="-100" dirty="0">
                <a:latin typeface="+mn-ea"/>
              </a:rPr>
              <a:t> </a:t>
            </a:r>
            <a:r>
              <a:rPr lang="ko-KR" altLang="en-US" sz="2000" spc="-100" dirty="0">
                <a:latin typeface="+mn-ea"/>
              </a:rPr>
              <a:t>대화할 수 있는 관계의 기반이 되는 신뢰를 쌓는 커뮤니케이션이란</a:t>
            </a:r>
            <a:r>
              <a:rPr lang="en-US" altLang="ko-KR" sz="2000" spc="-100" dirty="0">
                <a:latin typeface="+mn-ea"/>
              </a:rPr>
              <a:t>,</a:t>
            </a:r>
            <a:r>
              <a:rPr lang="en-US" altLang="ko-KR" sz="20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     </a:t>
            </a:r>
            <a:r>
              <a:rPr lang="ko-KR" altLang="en-US" sz="2000" dirty="0">
                <a:latin typeface="+mn-ea"/>
              </a:rPr>
              <a:t>「본심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정직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숨기지 않는다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속이지 </a:t>
            </a:r>
            <a:r>
              <a:rPr lang="ko-KR" altLang="en-US" sz="2000" dirty="0" err="1">
                <a:latin typeface="+mn-ea"/>
              </a:rPr>
              <a:t>않는다」를</a:t>
            </a:r>
            <a:r>
              <a:rPr lang="ko-KR" altLang="en-US" sz="2000" dirty="0">
                <a:latin typeface="+mn-ea"/>
              </a:rPr>
              <a:t> 기본으로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성실하게 대화를 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     </a:t>
            </a:r>
            <a:r>
              <a:rPr lang="ko-KR" altLang="en-US" sz="2000" dirty="0">
                <a:latin typeface="+mn-ea"/>
              </a:rPr>
              <a:t>계속하는 것과 다름이 없음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endParaRPr lang="en-US" altLang="ko-KR" sz="1100" dirty="0">
              <a:latin typeface="+mn-ea"/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 또 노사가 논의 끝에 도달한 합의 내용의 실행은 노사 각자의 몫임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spc="-130" dirty="0">
                <a:latin typeface="+mn-ea"/>
              </a:rPr>
              <a:t>각자의 입장에서 책임을 가지고 실행함으로써</a:t>
            </a:r>
            <a:r>
              <a:rPr lang="en-US" altLang="ko-KR" sz="2000" spc="-130" dirty="0">
                <a:latin typeface="+mn-ea"/>
              </a:rPr>
              <a:t>, </a:t>
            </a:r>
            <a:r>
              <a:rPr lang="ko-KR" altLang="en-US" sz="2000" spc="-130" dirty="0">
                <a:latin typeface="+mn-ea"/>
              </a:rPr>
              <a:t>강고한 신뢰 관계를 길러 왔음</a:t>
            </a:r>
            <a:endParaRPr lang="en-US" altLang="ja-JP" sz="2000" spc="-130" dirty="0">
              <a:latin typeface="+mn-ea"/>
            </a:endParaRPr>
          </a:p>
          <a:p>
            <a:pPr marL="0" indent="0">
              <a:buNone/>
            </a:pPr>
            <a:endParaRPr lang="ja-JP" altLang="en-US" sz="2000" dirty="0">
              <a:latin typeface="+mn-ea"/>
            </a:endParaRPr>
          </a:p>
          <a:p>
            <a:pPr marL="0" indent="0">
              <a:buNone/>
            </a:pP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5F56BD-62FA-7C6D-7846-C1FB986C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31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964E06A-771D-EE4C-EB60-3B494AFC2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201759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C582CA4-B7FF-47FA-BBCB-44D231DF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지금 일본 내 성장이 한계를 맞으면서 경영환경이 어려워지고 있음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→ </a:t>
            </a:r>
            <a:r>
              <a:rPr lang="en-US" altLang="ko-KR" sz="2000" dirty="0">
                <a:latin typeface="+mn-ea"/>
              </a:rPr>
              <a:t>2003</a:t>
            </a:r>
            <a:r>
              <a:rPr lang="ko-KR" altLang="en-US" sz="2000" dirty="0">
                <a:latin typeface="+mn-ea"/>
              </a:rPr>
              <a:t>년 베이스업 요구를 자숙하는 등 성장의 주술에서 탈피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endParaRPr lang="en-US" altLang="ko-KR" sz="11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2019</a:t>
            </a:r>
            <a:r>
              <a:rPr lang="ko-KR" altLang="en-US" sz="2000" dirty="0">
                <a:latin typeface="+mn-ea"/>
              </a:rPr>
              <a:t>년 봄 활동을 계기로 </a:t>
            </a:r>
            <a:r>
              <a:rPr lang="en-US" altLang="ko-KR" sz="2000" dirty="0">
                <a:latin typeface="+mn-ea"/>
              </a:rPr>
              <a:t>2022</a:t>
            </a:r>
            <a:r>
              <a:rPr lang="ko-KR" altLang="en-US" sz="2000" dirty="0">
                <a:latin typeface="+mn-ea"/>
              </a:rPr>
              <a:t>년까지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년에 걸쳐 </a:t>
            </a:r>
            <a:r>
              <a:rPr lang="ko-KR" altLang="en-US" sz="2000" dirty="0" err="1">
                <a:latin typeface="+mn-ea"/>
              </a:rPr>
              <a:t>도요타</a:t>
            </a:r>
            <a:r>
              <a:rPr lang="ko-KR" altLang="en-US" sz="2000" dirty="0">
                <a:latin typeface="+mn-ea"/>
              </a:rPr>
              <a:t> 노사는 전략적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협력으로 지향하는 바를 </a:t>
            </a:r>
            <a:r>
              <a:rPr lang="en-US" altLang="ko-KR" sz="2000" dirty="0">
                <a:latin typeface="+mn-ea"/>
              </a:rPr>
              <a:t>‘</a:t>
            </a:r>
            <a:r>
              <a:rPr lang="ko-KR" altLang="en-US" sz="2000" dirty="0">
                <a:latin typeface="+mn-ea"/>
              </a:rPr>
              <a:t>높은 성장과 성과배분</a:t>
            </a:r>
            <a:r>
              <a:rPr lang="en-US" altLang="ko-KR" sz="2000" dirty="0">
                <a:latin typeface="+mn-ea"/>
              </a:rPr>
              <a:t>’</a:t>
            </a:r>
            <a:r>
              <a:rPr lang="ko-KR" altLang="en-US" sz="2000" dirty="0">
                <a:latin typeface="+mn-ea"/>
              </a:rPr>
              <a:t>에서</a:t>
            </a:r>
            <a:r>
              <a:rPr lang="en-US" altLang="ko-KR" sz="2000" dirty="0">
                <a:latin typeface="+mn-ea"/>
              </a:rPr>
              <a:t> ‘</a:t>
            </a:r>
            <a:r>
              <a:rPr lang="ko-KR" altLang="en-US" sz="2000" dirty="0">
                <a:latin typeface="+mn-ea"/>
              </a:rPr>
              <a:t>국내 생산거점의 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건전한 발전과 고용안정 및 확보</a:t>
            </a:r>
            <a:r>
              <a:rPr lang="en-US" altLang="ko-KR" sz="2000" dirty="0">
                <a:latin typeface="+mn-ea"/>
              </a:rPr>
              <a:t>’</a:t>
            </a:r>
            <a:r>
              <a:rPr lang="ko-KR" altLang="en-US" sz="2000" dirty="0">
                <a:latin typeface="+mn-ea"/>
              </a:rPr>
              <a:t>로 크게 축을 옮겼음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endParaRPr lang="en-US" altLang="ko-KR" sz="11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노사협의회의 위상도 조합원들이 열심히 해서 그만큼의 임금을 지불할 수 </a:t>
            </a: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있는 회사로 만들겠다는 기개로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그것을 위해 임해야 할 과제를</a:t>
            </a: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회사와 공유하는 대화의 장으로 변화함</a:t>
            </a:r>
            <a:endParaRPr lang="en-US" altLang="ko-KR" sz="2000" dirty="0">
              <a:latin typeface="+mn-ea"/>
            </a:endParaRPr>
          </a:p>
          <a:p>
            <a:pPr marL="0" indent="0">
              <a:buNone/>
            </a:pPr>
            <a:endParaRPr lang="en-US" altLang="ko-KR" sz="11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그것은 주요 경영진이 커뮤니케이션을 특히 중시하고 실천해 온 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그동안의 노력과 노조 지도자들이 쌓아온 조직 활동의 성과이기도 함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769E0904-8347-0A02-B33F-9A97CC652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545841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859FB2-BFA5-4FB2-B05F-BCE7F6E8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9036496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직장 의견의 집약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교섭 결과의 직장 전개에 있어서는 조합 임원의</a:t>
            </a:r>
            <a:endParaRPr lang="en-US" altLang="ko-KR" sz="2000" dirty="0">
              <a:latin typeface="+mn-ea"/>
            </a:endParaRPr>
          </a:p>
          <a:p>
            <a:pPr marL="0" indent="268288">
              <a:buNone/>
            </a:pPr>
            <a:r>
              <a:rPr lang="ko-KR" altLang="en-US" sz="2000" dirty="0">
                <a:latin typeface="+mn-ea"/>
              </a:rPr>
              <a:t>현장 감각이 협상의 유효성을 결정함</a:t>
            </a:r>
            <a:endParaRPr lang="en-US" altLang="ko-KR" sz="2000" dirty="0">
              <a:latin typeface="+mn-ea"/>
            </a:endParaRPr>
          </a:p>
          <a:p>
            <a:pPr marL="0" indent="0">
              <a:buFontTx/>
              <a:buNone/>
            </a:pPr>
            <a:endParaRPr lang="en-US" altLang="ko-KR" sz="20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이 때문에 집행위원 및 직장활동의 요체가 되는 직장위원장은 조합원의</a:t>
            </a:r>
          </a:p>
          <a:p>
            <a:pPr marL="0" indent="268288">
              <a:buFontTx/>
              <a:buNone/>
            </a:pPr>
            <a:r>
              <a:rPr lang="ko-KR" altLang="en-US" sz="2000" dirty="0">
                <a:latin typeface="+mn-ea"/>
              </a:rPr>
              <a:t>직접선거에 의하여 선출하고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짧은 임기를 실현함으로써 직장으로부터의 </a:t>
            </a:r>
            <a:endParaRPr lang="en-US" altLang="ko-KR" sz="2000" dirty="0">
              <a:latin typeface="+mn-ea"/>
            </a:endParaRPr>
          </a:p>
          <a:p>
            <a:pPr marL="0" indent="268288">
              <a:buFontTx/>
              <a:buNone/>
            </a:pPr>
            <a:r>
              <a:rPr lang="ko-KR" altLang="en-US" sz="2000" dirty="0">
                <a:latin typeface="+mn-ea"/>
              </a:rPr>
              <a:t>괴리를 막는 제도적 고안이 되어 있음</a:t>
            </a:r>
            <a:endParaRPr lang="en-US" altLang="ko-KR" sz="20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2000" dirty="0">
                <a:latin typeface="+mn-ea"/>
              </a:rPr>
              <a:t>　</a:t>
            </a:r>
            <a:endParaRPr lang="en-US" altLang="ko-KR" sz="2000" dirty="0">
              <a:latin typeface="+mn-ea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그러한 직장 활동을 통해서 얻어진 현장 최일선의 생생한 정보에 토대를 둔</a:t>
            </a:r>
          </a:p>
          <a:p>
            <a:pPr marL="0" indent="268288">
              <a:buFontTx/>
              <a:buNone/>
            </a:pPr>
            <a:r>
              <a:rPr lang="ko-KR" altLang="en-US" sz="2000" dirty="0">
                <a:latin typeface="+mn-ea"/>
              </a:rPr>
              <a:t>대화의 심화는 경영권의 적정한 집행을 담보하는 동시에 경영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노무 리스크 </a:t>
            </a:r>
            <a:endParaRPr lang="en-US" altLang="ko-KR" sz="2000" dirty="0">
              <a:latin typeface="+mn-ea"/>
            </a:endParaRPr>
          </a:p>
          <a:p>
            <a:pPr marL="0" indent="268288">
              <a:buFontTx/>
              <a:buNone/>
            </a:pPr>
            <a:r>
              <a:rPr lang="ko-KR" altLang="en-US" sz="2000" dirty="0">
                <a:latin typeface="+mn-ea"/>
              </a:rPr>
              <a:t>회피를 위한 유효한 보장 기능이기도 함</a:t>
            </a:r>
            <a:endParaRPr lang="en-US" altLang="ko-KR" sz="2000" dirty="0">
              <a:latin typeface="+mn-ea"/>
            </a:endParaRPr>
          </a:p>
          <a:p>
            <a:pPr marL="0" indent="268288">
              <a:buFontTx/>
              <a:buNone/>
            </a:pPr>
            <a:endParaRPr lang="en-US" altLang="ko-KR" sz="2000" dirty="0">
              <a:latin typeface="+mn-ea"/>
            </a:endParaRPr>
          </a:p>
          <a:p>
            <a:pPr marL="0" indent="0" algn="ctr">
              <a:buFontTx/>
              <a:buNone/>
            </a:pPr>
            <a:r>
              <a:rPr lang="ko-KR" altLang="en-US" sz="2000" dirty="0">
                <a:latin typeface="+mn-ea"/>
              </a:rPr>
              <a:t>　　　　　　　　　　　　　　　　　　　　　　　　　　　　　　　　　</a:t>
            </a:r>
            <a:r>
              <a:rPr lang="en-US" altLang="ko-KR" sz="2000" dirty="0">
                <a:latin typeface="+mn-ea"/>
              </a:rPr>
              <a:t>[</a:t>
            </a:r>
            <a:r>
              <a:rPr lang="ko-KR" altLang="en-US" sz="2000" dirty="0">
                <a:latin typeface="+mn-ea"/>
              </a:rPr>
              <a:t>이상</a:t>
            </a:r>
            <a:r>
              <a:rPr lang="en-US" altLang="ko-KR" sz="2000" dirty="0">
                <a:latin typeface="+mn-ea"/>
              </a:rPr>
              <a:t>]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コンテンツ プレースホルダー 2">
            <a:extLst>
              <a:ext uri="{FF2B5EF4-FFF2-40B4-BE49-F238E27FC236}">
                <a16:creationId xmlns:a16="http://schemas.microsoft.com/office/drawing/2014/main" id="{7C3A3070-724A-D4C1-888E-097CCA3D59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6" y="260351"/>
            <a:ext cx="8893175" cy="586581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endParaRPr lang="en-US" altLang="ja-JP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b="1" dirty="0" err="1">
                <a:latin typeface="+mj-ea"/>
                <a:ea typeface="+mj-ea"/>
              </a:rPr>
              <a:t>들어주셔서</a:t>
            </a:r>
            <a:r>
              <a:rPr lang="ko-KR" altLang="en-US" b="1" dirty="0">
                <a:latin typeface="+mj-ea"/>
                <a:ea typeface="+mj-ea"/>
              </a:rPr>
              <a:t> 감사합니다</a:t>
            </a:r>
            <a:r>
              <a:rPr lang="en-US" altLang="ko-KR" b="1" dirty="0">
                <a:latin typeface="+mj-ea"/>
                <a:ea typeface="+mj-ea"/>
              </a:rPr>
              <a:t>.</a:t>
            </a:r>
            <a:endParaRPr lang="en-US" altLang="ja-JP" b="1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DE8A78E-E30A-2DC7-25C6-E371B07F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33</a:t>
            </a:fld>
            <a:endParaRPr lang="en-US" altLang="ja-JP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B560F00-A48A-71A2-AF52-13294DCD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E8DFF4EC-4723-1B02-8187-6F47F265B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599456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0C11F108-5D81-44C3-9968-DB7D1D00A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278"/>
            <a:ext cx="8748712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latin typeface="+mj-ea"/>
                <a:ea typeface="+mj-ea"/>
              </a:rPr>
              <a:t>(</a:t>
            </a:r>
            <a:r>
              <a:rPr lang="ko-KR" altLang="en-US" sz="2400" b="1" dirty="0">
                <a:latin typeface="+mj-ea"/>
                <a:ea typeface="+mj-ea"/>
              </a:rPr>
              <a:t>참고</a:t>
            </a:r>
            <a:r>
              <a:rPr lang="en-US" altLang="ko-KR" sz="2400" b="1" dirty="0">
                <a:latin typeface="+mj-ea"/>
                <a:ea typeface="+mj-ea"/>
              </a:rPr>
              <a:t>) </a:t>
            </a:r>
            <a:r>
              <a:rPr lang="ko-KR" altLang="en-US" sz="2400" b="1" dirty="0">
                <a:latin typeface="+mj-ea"/>
                <a:ea typeface="+mj-ea"/>
              </a:rPr>
              <a:t>전 직군 조직화를 가능하게 하는 인사제도 기반</a:t>
            </a:r>
            <a:r>
              <a:rPr lang="ja-JP" altLang="en-US" sz="2400" b="1" dirty="0">
                <a:latin typeface="+mj-ea"/>
                <a:ea typeface="+mj-ea"/>
              </a:rPr>
              <a:t>　</a:t>
            </a:r>
            <a:endParaRPr lang="en-US" altLang="ja-JP" sz="24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1100" dirty="0"/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 인사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>
                <a:latin typeface="+mn-ea"/>
              </a:rPr>
              <a:t>임금제도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운영을 통해 납득할 수 있는 직군 간 설득력 확보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ko-KR" altLang="en-US" sz="2000" dirty="0">
                <a:latin typeface="+mn-ea"/>
              </a:rPr>
              <a:t>    ① 주요 기준임금 항목은 전 사원 공통</a:t>
            </a:r>
            <a:endParaRPr lang="en-US" altLang="ko-KR" sz="2000" dirty="0">
              <a:latin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② 직군 특성에 따른 인사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>
                <a:latin typeface="+mn-ea"/>
              </a:rPr>
              <a:t>임금제도 운영</a:t>
            </a:r>
            <a:endParaRPr lang="en-US" altLang="ko-KR" sz="2000" dirty="0">
              <a:latin typeface="+mn-ea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268288" indent="-268288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기간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간부직 이상은 육성에서 활약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능력 발휘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으로 중점을 이행</a:t>
            </a:r>
            <a:endParaRPr lang="en-US" altLang="ko-KR" sz="2000" dirty="0">
              <a:latin typeface="+mn-ea"/>
            </a:endParaRPr>
          </a:p>
          <a:p>
            <a:pPr marL="0" indent="268288">
              <a:lnSpc>
                <a:spcPct val="130000"/>
              </a:lnSpc>
              <a:buNone/>
            </a:pPr>
            <a:r>
              <a:rPr lang="ko-KR" altLang="en-US" sz="2000" dirty="0">
                <a:latin typeface="+mn-ea"/>
              </a:rPr>
              <a:t>외부 노동력 시장과의 공정한 관계성과 적정한 처우 실현</a:t>
            </a:r>
          </a:p>
          <a:p>
            <a:pPr marL="0" indent="268288">
              <a:lnSpc>
                <a:spcPct val="130000"/>
              </a:lnSpc>
              <a:buNone/>
            </a:pPr>
            <a:r>
              <a:rPr lang="ko-KR" altLang="en-US" sz="2000" dirty="0">
                <a:latin typeface="+mn-ea"/>
              </a:rPr>
              <a:t>① 직군 구분 없이 전 직군 승격 기회 제공</a:t>
            </a:r>
            <a:endParaRPr lang="en-US" altLang="ko-KR" sz="2000" dirty="0">
              <a:latin typeface="+mn-ea"/>
            </a:endParaRPr>
          </a:p>
          <a:p>
            <a:pPr marL="0" indent="268288">
              <a:lnSpc>
                <a:spcPct val="130000"/>
              </a:lnSpc>
              <a:buNone/>
            </a:pPr>
            <a:r>
              <a:rPr lang="ko-KR" altLang="en-US" sz="2000" dirty="0">
                <a:latin typeface="+mn-ea"/>
              </a:rPr>
              <a:t>② 폭넓게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캐리어 채용과 외부 전출 기회 제공</a:t>
            </a:r>
            <a:r>
              <a:rPr lang="ja-JP" altLang="en-US" sz="2000" dirty="0">
                <a:latin typeface="+mn-ea"/>
              </a:rPr>
              <a:t>　　　　　　　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　　　　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919EFF4-4BA2-4273-AA3C-16D5F85E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672480"/>
            <a:ext cx="8748712" cy="44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7200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ko-KR" altLang="en-US" sz="2400" b="1" dirty="0">
                <a:latin typeface="+mj-ea"/>
                <a:ea typeface="+mj-ea"/>
              </a:rPr>
              <a:t>노사상호신뢰</a:t>
            </a:r>
            <a:r>
              <a:rPr lang="en-US" altLang="ko-KR" sz="2400" b="1" dirty="0">
                <a:latin typeface="+mj-ea"/>
                <a:ea typeface="+mj-ea"/>
              </a:rPr>
              <a:t>·</a:t>
            </a:r>
            <a:r>
              <a:rPr lang="ko-KR" altLang="en-US" sz="2400" b="1" dirty="0">
                <a:latin typeface="+mj-ea"/>
                <a:ea typeface="+mj-ea"/>
              </a:rPr>
              <a:t>상호책임을 기본으로 전략적 협력 관계 형성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buNone/>
            </a:pPr>
            <a:endParaRPr lang="en-US" altLang="ko-KR" sz="2000" dirty="0">
              <a:latin typeface="+mn-ea"/>
            </a:endParaRPr>
          </a:p>
          <a:p>
            <a:pPr marL="457200" indent="-457200" eaLnBrk="1" hangingPunct="1">
              <a:buAutoNum type="arabicParenBoth"/>
            </a:pPr>
            <a:r>
              <a:rPr lang="ko-KR" altLang="en-US" sz="2400" b="1" dirty="0">
                <a:latin typeface="+mj-ea"/>
                <a:ea typeface="+mj-ea"/>
              </a:rPr>
              <a:t>노사 관계의 이념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buNone/>
            </a:pPr>
            <a:endParaRPr lang="en-US" altLang="ko-KR" sz="1100" b="1" dirty="0">
              <a:latin typeface="+mj-ea"/>
              <a:ea typeface="+mj-ea"/>
            </a:endParaRPr>
          </a:p>
          <a:p>
            <a:pPr marL="341313" indent="-160338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800" b="1" spc="-110" dirty="0">
                <a:latin typeface="+mn-ea"/>
              </a:rPr>
              <a:t> 1962</a:t>
            </a:r>
            <a:r>
              <a:rPr lang="ko-KR" altLang="en-US" sz="1800" b="1" spc="-110" dirty="0">
                <a:latin typeface="+mn-ea"/>
              </a:rPr>
              <a:t>년 「노사선언 명문화」 이후 노사관계의 이념으로서 오늘에 이르기까지 일관</a:t>
            </a:r>
            <a:endParaRPr lang="en-US" altLang="ko-KR" sz="1800" b="1" spc="-110" dirty="0">
              <a:latin typeface="+mn-ea"/>
            </a:endParaRPr>
          </a:p>
          <a:p>
            <a:pPr marL="87312" indent="0" eaLnBrk="1" hangingPunct="1">
              <a:lnSpc>
                <a:spcPct val="120000"/>
              </a:lnSpc>
              <a:buNone/>
            </a:pP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- </a:t>
            </a:r>
            <a:r>
              <a:rPr lang="ko-KR" altLang="en-US" sz="1800" dirty="0">
                <a:latin typeface="+mn-ea"/>
              </a:rPr>
              <a:t>자동차 산업의 흥륭을 통해 국민경제 발전에 기여한다</a:t>
            </a:r>
            <a:r>
              <a:rPr lang="en-US" altLang="ko-KR" sz="1800" dirty="0">
                <a:latin typeface="+mn-ea"/>
              </a:rPr>
              <a:t>.</a:t>
            </a:r>
          </a:p>
          <a:p>
            <a:pPr marL="87312" indent="0" eaLnBrk="1" hangingPunct="1">
              <a:lnSpc>
                <a:spcPct val="120000"/>
              </a:lnSpc>
              <a:buNone/>
            </a:pPr>
            <a:r>
              <a:rPr lang="en-US" altLang="ko-KR" sz="1800" dirty="0">
                <a:latin typeface="+mn-ea"/>
              </a:rPr>
              <a:t> - </a:t>
            </a:r>
            <a:r>
              <a:rPr lang="ko-KR" altLang="en-US" sz="1800" dirty="0">
                <a:latin typeface="+mn-ea"/>
              </a:rPr>
              <a:t>노사관계는 상호 신뢰를 기반으로 한다</a:t>
            </a:r>
            <a:r>
              <a:rPr lang="en-US" altLang="ko-KR" sz="1800" dirty="0">
                <a:latin typeface="+mn-ea"/>
              </a:rPr>
              <a:t>.  </a:t>
            </a:r>
          </a:p>
          <a:p>
            <a:pPr marL="87312" indent="0" eaLnBrk="1" hangingPunct="1">
              <a:lnSpc>
                <a:spcPct val="120000"/>
              </a:lnSpc>
              <a:buNone/>
            </a:pPr>
            <a:r>
              <a:rPr lang="en-US" altLang="ko-KR" sz="1800" dirty="0">
                <a:latin typeface="+mn-ea"/>
              </a:rPr>
              <a:t> - </a:t>
            </a:r>
            <a:r>
              <a:rPr lang="ko-KR" altLang="en-US" sz="1800" dirty="0">
                <a:latin typeface="+mn-ea"/>
              </a:rPr>
              <a:t>회사는 기업 번영의 원천은 사람에게 있다는 이해를 바탕으로 자진해서</a:t>
            </a:r>
            <a:endParaRPr lang="en-US" altLang="ko-KR" sz="1800" dirty="0">
              <a:latin typeface="+mn-ea"/>
            </a:endParaRPr>
          </a:p>
          <a:p>
            <a:pPr marL="85725" indent="269875" eaLnBrk="1" hangingPunct="1">
              <a:lnSpc>
                <a:spcPct val="120000"/>
              </a:lnSpc>
              <a:buNone/>
            </a:pPr>
            <a:r>
              <a:rPr lang="ko-KR" altLang="en-US" sz="1800" dirty="0">
                <a:latin typeface="+mn-ea"/>
              </a:rPr>
              <a:t>노동 조건의 유지 개선에 힘쓴다</a:t>
            </a:r>
            <a:r>
              <a:rPr lang="en-US" altLang="ko-KR" sz="1800" dirty="0">
                <a:latin typeface="+mn-ea"/>
              </a:rPr>
              <a:t>.</a:t>
            </a:r>
          </a:p>
          <a:p>
            <a:pPr marL="85725" indent="1588" eaLnBrk="1" hangingPunct="1">
              <a:lnSpc>
                <a:spcPct val="120000"/>
              </a:lnSpc>
              <a:buNone/>
            </a:pPr>
            <a:r>
              <a:rPr lang="en-US" altLang="ko-KR" sz="1800" dirty="0">
                <a:latin typeface="+mn-ea"/>
              </a:rPr>
              <a:t> - </a:t>
            </a:r>
            <a:r>
              <a:rPr lang="ko-KR" altLang="en-US" sz="1800" dirty="0">
                <a:latin typeface="+mn-ea"/>
              </a:rPr>
              <a:t>또한 조합은 생산성 향상의 필요성을 인식한 후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기업의 번영을 위해 </a:t>
            </a:r>
            <a:endParaRPr lang="en-US" altLang="ko-KR" sz="1800" dirty="0">
              <a:latin typeface="+mn-ea"/>
            </a:endParaRPr>
          </a:p>
          <a:p>
            <a:pPr marL="85725" indent="269875" eaLnBrk="1" hangingPunct="1">
              <a:lnSpc>
                <a:spcPct val="120000"/>
              </a:lnSpc>
              <a:buNone/>
            </a:pPr>
            <a:r>
              <a:rPr lang="ko-KR" altLang="en-US" sz="1800" dirty="0">
                <a:latin typeface="+mn-ea"/>
              </a:rPr>
              <a:t>회사의 여러 시책에 적극적으로 협력한다</a:t>
            </a:r>
            <a:r>
              <a:rPr lang="en-US" altLang="ko-KR" sz="1800" dirty="0">
                <a:latin typeface="+mn-ea"/>
              </a:rPr>
              <a:t>.</a:t>
            </a:r>
            <a:endParaRPr lang="ja-JP" altLang="en-US" sz="20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6EE7212-1F1E-B1C5-8506-8A55D81E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F6484B3A-D194-6304-3DD9-3DE86A420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330981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A91006-8D0B-EA9C-850B-5D81341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6B3B8473-7013-F1EE-B7DD-F1B101CEC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642647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1E5E593-D114-483F-86AB-1CF7ABEF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8748712" cy="43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sz="2400" b="1" dirty="0">
                <a:latin typeface="+mj-ea"/>
                <a:ea typeface="+mj-ea"/>
              </a:rPr>
              <a:t>(2) </a:t>
            </a:r>
            <a:r>
              <a:rPr lang="ko-KR" altLang="en-US" sz="2400" b="1" dirty="0">
                <a:latin typeface="+mj-ea"/>
                <a:ea typeface="+mj-ea"/>
              </a:rPr>
              <a:t>노사선언의 의의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ko-KR" altLang="en-US" sz="1100" dirty="0"/>
          </a:p>
          <a:p>
            <a:pPr marL="268288" indent="-268288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/>
              <a:t>전략적 노사협력 관계 명문화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ko-KR" altLang="en-US" sz="2000" dirty="0"/>
              <a:t> </a:t>
            </a:r>
            <a:r>
              <a:rPr lang="en-US" altLang="ko-KR" sz="2000" dirty="0"/>
              <a:t>-</a:t>
            </a:r>
            <a:r>
              <a:rPr lang="ko-KR" altLang="en-US" sz="2000" dirty="0"/>
              <a:t> 노사가 대등한 입장에서 │ 상호 신뢰를 전제로 │ 서로의 목적 달성을 위해</a:t>
            </a:r>
            <a:endParaRPr lang="en-US" altLang="ko-KR" sz="2000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그 수단으로서 전략적으로 협력하는 관계</a:t>
            </a:r>
            <a:endParaRPr lang="en-US" altLang="ko-KR" sz="2000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sz="2400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sz="2000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ko-KR" altLang="en-US" sz="2000" dirty="0"/>
              <a:t>   </a:t>
            </a:r>
            <a:r>
              <a:rPr lang="ko-KR" altLang="en-US" sz="2000" dirty="0" err="1"/>
              <a:t>우메무라</a:t>
            </a:r>
            <a:r>
              <a:rPr lang="ko-KR" altLang="en-US" sz="2000" dirty="0"/>
              <a:t> 전 집행위원장은 이를 노사협력의 관계라고 표현　　　　　　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ko-KR" altLang="en-US" sz="2000" dirty="0"/>
              <a:t>   회사의 발전과 종업원의 행복은 서로 겹친다는 확신과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ko-KR" altLang="en-US" sz="2000" dirty="0"/>
              <a:t>   경제 합리성에 근거한 전략적 발상이 저류를 이루고 있음</a:t>
            </a:r>
            <a:endParaRPr lang="ja-JP" altLang="en-US" sz="2000" dirty="0"/>
          </a:p>
          <a:p>
            <a:pPr marL="0" indent="0">
              <a:lnSpc>
                <a:spcPct val="120000"/>
              </a:lnSpc>
              <a:buNone/>
            </a:pPr>
            <a:endParaRPr lang="ja-JP" altLang="en-US" sz="2000" dirty="0">
              <a:latin typeface="+mn-ea"/>
            </a:endParaRPr>
          </a:p>
        </p:txBody>
      </p:sp>
      <p:sp>
        <p:nvSpPr>
          <p:cNvPr id="8" name="下矢印 1">
            <a:extLst>
              <a:ext uri="{FF2B5EF4-FFF2-40B4-BE49-F238E27FC236}">
                <a16:creationId xmlns:a16="http://schemas.microsoft.com/office/drawing/2014/main" id="{62E8DEFC-55BA-41D4-B759-DBAB6B6ACCE3}"/>
              </a:ext>
            </a:extLst>
          </p:cNvPr>
          <p:cNvSpPr/>
          <p:nvPr/>
        </p:nvSpPr>
        <p:spPr>
          <a:xfrm rot="10800000">
            <a:off x="4139952" y="3789040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950B072-18ED-43C6-9463-96A21840E58B}"/>
              </a:ext>
            </a:extLst>
          </p:cNvPr>
          <p:cNvSpPr/>
          <p:nvPr/>
        </p:nvSpPr>
        <p:spPr>
          <a:xfrm>
            <a:off x="302070" y="4528170"/>
            <a:ext cx="55583" cy="121408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矢印 3">
            <a:extLst>
              <a:ext uri="{FF2B5EF4-FFF2-40B4-BE49-F238E27FC236}">
                <a16:creationId xmlns:a16="http://schemas.microsoft.com/office/drawing/2014/main" id="{8BCC9770-17CE-586C-F95C-34C5C4EFE385}"/>
              </a:ext>
            </a:extLst>
          </p:cNvPr>
          <p:cNvSpPr/>
          <p:nvPr/>
        </p:nvSpPr>
        <p:spPr>
          <a:xfrm flipH="1">
            <a:off x="4274567" y="4221088"/>
            <a:ext cx="59486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0CF470B3-07A6-4E42-02D8-8E9C74C22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228813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23AB27F4-EF37-77F8-11FE-EA70B2F3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60" y="6245225"/>
            <a:ext cx="2133600" cy="476250"/>
          </a:xfrm>
        </p:spPr>
        <p:txBody>
          <a:bodyPr/>
          <a:lstStyle/>
          <a:p>
            <a:fld id="{8DC76D31-CE3B-407C-9397-7B94E3019881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1290F9-D4EB-4FD3-A0FB-1101C8E3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33514"/>
            <a:ext cx="8748712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latin typeface="+mj-ea"/>
                <a:ea typeface="+mj-ea"/>
              </a:rPr>
              <a:t>전략적 협력관계는 </a:t>
            </a:r>
            <a:r>
              <a:rPr lang="en-US" altLang="ko-KR" sz="2400" b="1" dirty="0">
                <a:latin typeface="+mj-ea"/>
                <a:ea typeface="+mj-ea"/>
              </a:rPr>
              <a:t>'</a:t>
            </a:r>
            <a:r>
              <a:rPr lang="ko-KR" altLang="en-US" sz="2400" b="1" dirty="0">
                <a:latin typeface="+mj-ea"/>
                <a:ea typeface="+mj-ea"/>
              </a:rPr>
              <a:t>상호의존의 안이한 관계</a:t>
            </a:r>
            <a:r>
              <a:rPr lang="en-US" altLang="ko-KR" sz="2400" b="1" dirty="0">
                <a:latin typeface="+mj-ea"/>
                <a:ea typeface="+mj-ea"/>
              </a:rPr>
              <a:t>'</a:t>
            </a:r>
            <a:r>
              <a:rPr lang="ko-KR" altLang="en-US" sz="2400" b="1" dirty="0">
                <a:latin typeface="+mj-ea"/>
                <a:ea typeface="+mj-ea"/>
              </a:rPr>
              <a:t>가 아니다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400" b="1" dirty="0">
              <a:latin typeface="+mj-ea"/>
              <a:ea typeface="+mj-ea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o-KR" altLang="en-US" sz="2000" dirty="0"/>
              <a:t>조합재정 및 집행위원 노무비 부담 전액 노동 조합비에서 지불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ko-KR" altLang="en-US" sz="20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o-KR" altLang="en-US" sz="2000" dirty="0"/>
              <a:t>노동조합 운영에 대한 지원은 어떤 형태로든 </a:t>
            </a:r>
            <a:r>
              <a:rPr lang="ko-KR" altLang="en-US" sz="2000" dirty="0" err="1"/>
              <a:t>회사로부터는</a:t>
            </a:r>
            <a:r>
              <a:rPr lang="ko-KR" altLang="en-US" sz="2000" dirty="0"/>
              <a:t> 일절 받지 않음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o-KR" altLang="en-US" sz="2000" dirty="0"/>
              <a:t>노조전임자에 대한 특별한 지원이나 혜택도 없음</a:t>
            </a:r>
            <a:endParaRPr lang="en-US" altLang="ja-JP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ja-JP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ja-JP" altLang="en-US" sz="20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ko-KR" sz="20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o-KR" altLang="en-US" sz="2000" dirty="0"/>
              <a:t>회사에 대한 대등한 입장과 공정한 조합 활동을 위한 당연한 전제 조건</a:t>
            </a:r>
            <a:r>
              <a:rPr lang="ja-JP" altLang="en-US" sz="2800" dirty="0"/>
              <a:t>　　　　　　　　　　　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248DB0-6D50-A541-E88E-67A4E44C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EEDB0F9B-A9F6-4B4C-A93E-1D42D4833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623144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63D329B6-F6A9-41A2-A86F-2DBA7622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28464"/>
            <a:ext cx="8748712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>
                <a:latin typeface="+mj-ea"/>
                <a:ea typeface="+mj-ea"/>
              </a:rPr>
              <a:t>（</a:t>
            </a:r>
            <a:r>
              <a:rPr lang="en-US" altLang="ja-JP" sz="2400" b="1" dirty="0">
                <a:latin typeface="+mj-ea"/>
                <a:ea typeface="+mj-ea"/>
              </a:rPr>
              <a:t>3</a:t>
            </a:r>
            <a:r>
              <a:rPr lang="ja-JP" altLang="en-US" sz="2400" b="1" dirty="0">
                <a:latin typeface="+mj-ea"/>
                <a:ea typeface="+mj-ea"/>
              </a:rPr>
              <a:t>） </a:t>
            </a:r>
            <a:r>
              <a:rPr lang="ko-KR" altLang="en-US" sz="2400" b="1" dirty="0">
                <a:latin typeface="+mj-ea"/>
                <a:ea typeface="+mj-ea"/>
              </a:rPr>
              <a:t>커뮤니케이션을 중시하는 노사 관계</a:t>
            </a:r>
            <a:endParaRPr lang="en-US" altLang="ko-KR" sz="2400" b="1" dirty="0">
              <a:latin typeface="+mj-ea"/>
              <a:ea typeface="+mj-ea"/>
            </a:endParaRPr>
          </a:p>
          <a:p>
            <a:pPr marL="0" indent="0" eaLnBrk="1" hangingPunct="1">
              <a:buNone/>
            </a:pPr>
            <a:endParaRPr lang="ko-KR" altLang="en-US" sz="1100" dirty="0"/>
          </a:p>
          <a:p>
            <a:pPr marL="0" indent="0" eaLnBrk="1" hangingPunct="1">
              <a:buNone/>
            </a:pPr>
            <a:r>
              <a:rPr lang="ko-KR" altLang="en-US" sz="2400" b="1" dirty="0">
                <a:latin typeface="+mn-ea"/>
              </a:rPr>
              <a:t>　</a:t>
            </a:r>
            <a:r>
              <a:rPr lang="ko-KR" altLang="en-US" sz="2000" b="1" dirty="0">
                <a:latin typeface="+mn-ea"/>
              </a:rPr>
              <a:t>① 노사 상호 신뢰는 커뮤니케이션을 통해 조성</a:t>
            </a:r>
            <a:endParaRPr lang="en-US" altLang="ko-KR" sz="2000" b="1" dirty="0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1B3BD8F-A2ED-4010-926A-3658EA1A7122}"/>
              </a:ext>
            </a:extLst>
          </p:cNvPr>
          <p:cNvSpPr/>
          <p:nvPr/>
        </p:nvSpPr>
        <p:spPr>
          <a:xfrm>
            <a:off x="1331640" y="2770563"/>
            <a:ext cx="6480720" cy="324036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상호간 자유로운 대화가 가능한 관계 만들기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”</a:t>
            </a:r>
          </a:p>
          <a:p>
            <a:pPr algn="ctr"/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이를 위한 다양한 커뮤니케이션 루트 정비</a:t>
            </a: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↓</a:t>
            </a: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회사 발전을 위한 공통체 의식 함양</a:t>
            </a: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팀워크의 기반을 형성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A5F8711-C82B-5C1A-22F0-A5CC80BE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6D31-CE3B-407C-9397-7B94E3019881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CED7936F-CC8D-FDE2-3C2F-0903559A1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76832"/>
              </p:ext>
            </p:extLst>
          </p:nvPr>
        </p:nvGraphicFramePr>
        <p:xfrm>
          <a:off x="2411760" y="102405"/>
          <a:ext cx="6656404" cy="11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FA0E54A4-6CBF-464E-8C84-B56CE8D64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8748712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2400" b="1" dirty="0">
                <a:latin typeface="+mj-ea"/>
                <a:ea typeface="+mj-ea"/>
              </a:rPr>
              <a:t>노사 협의회의 운용</a:t>
            </a:r>
            <a:endParaRPr lang="en-US" altLang="ko-KR" sz="2400" b="1" dirty="0"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1100" dirty="0"/>
          </a:p>
          <a:p>
            <a:pPr algn="ctr" eaLnBrk="1" hangingPunct="1">
              <a:buFontTx/>
              <a:buNone/>
            </a:pPr>
            <a:r>
              <a:rPr lang="ko-KR" altLang="en-US" sz="2000" b="1" dirty="0">
                <a:latin typeface="+mn-ea"/>
              </a:rPr>
              <a:t>전사를 포함하는 개방적인 논의로 회사 임원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노동조합 집행부 참석</a:t>
            </a:r>
          </a:p>
          <a:p>
            <a:pPr eaLnBrk="1" hangingPunct="1">
              <a:buFontTx/>
              <a:buNone/>
            </a:pPr>
            <a:endParaRPr lang="ko-KR" altLang="en-US" sz="2400" dirty="0"/>
          </a:p>
          <a:p>
            <a:pPr eaLnBrk="1" hangingPunct="1">
              <a:buFontTx/>
              <a:buNone/>
            </a:pPr>
            <a:r>
              <a:rPr lang="ko-KR" altLang="en-US" sz="2400" dirty="0"/>
              <a:t>　　　　　　</a:t>
            </a:r>
            <a:endParaRPr lang="en-US" altLang="ko-KR" sz="2400" dirty="0"/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회사</a:t>
            </a:r>
            <a:r>
              <a:rPr lang="en-US" altLang="ko-KR" sz="2000" dirty="0">
                <a:latin typeface="+mn-ea"/>
              </a:rPr>
              <a:t>·</a:t>
            </a:r>
            <a:r>
              <a:rPr lang="ko-KR" altLang="en-US" sz="2000" dirty="0">
                <a:latin typeface="+mn-ea"/>
              </a:rPr>
              <a:t>조합 각각에 대한 논의 내용을 직장에 전개</a:t>
            </a:r>
            <a:endParaRPr lang="en-US" altLang="ko-KR" sz="2000" dirty="0">
              <a:latin typeface="+mn-ea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+mn-ea"/>
              </a:rPr>
              <a:t>   - </a:t>
            </a:r>
            <a:r>
              <a:rPr lang="ko-KR" altLang="en-US" sz="1800" dirty="0">
                <a:latin typeface="+mn-ea"/>
              </a:rPr>
              <a:t>회사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직제 루트로 전 관리직 및 기간 스태프</a:t>
            </a:r>
          </a:p>
          <a:p>
            <a:pPr eaLnBrk="1" hangingPunct="1">
              <a:buFontTx/>
              <a:buNone/>
            </a:pPr>
            <a:r>
              <a:rPr lang="ko-KR" altLang="en-US" sz="1800" dirty="0">
                <a:latin typeface="+mn-ea"/>
              </a:rPr>
              <a:t>   </a:t>
            </a:r>
            <a:r>
              <a:rPr lang="en-US" altLang="ko-KR" sz="1800" dirty="0">
                <a:latin typeface="+mn-ea"/>
              </a:rPr>
              <a:t>-</a:t>
            </a:r>
            <a:r>
              <a:rPr lang="ko-KR" altLang="en-US" sz="1800" dirty="0">
                <a:latin typeface="+mn-ea"/>
              </a:rPr>
              <a:t> 조합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직장 임원 경로로 전 조합원</a:t>
            </a:r>
            <a:endParaRPr lang="en-US" altLang="ko-KR" sz="18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노사협의회의 문제의식에 대해 각 직장회에서 논의</a:t>
            </a: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현장 제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선의 시점에서 문제의 소재와 원인을 명확히 하고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집행부를 통해 </a:t>
            </a:r>
            <a:endParaRPr lang="en-US" altLang="ko-KR" sz="2000" dirty="0">
              <a:latin typeface="+mn-ea"/>
            </a:endParaRPr>
          </a:p>
          <a:p>
            <a:pPr marL="0" indent="268288" eaLnBrk="1" hangingPunct="1">
              <a:buNone/>
            </a:pPr>
            <a:r>
              <a:rPr lang="ko-KR" altLang="en-US" sz="2000" dirty="0">
                <a:latin typeface="+mn-ea"/>
              </a:rPr>
              <a:t>노사협의회에 반영</a:t>
            </a:r>
            <a:endParaRPr lang="en-US" altLang="ko-KR" sz="2000" dirty="0">
              <a:latin typeface="+mn-ea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필요에 따라서 직장 레벨에서의 논의 등을 실시</a:t>
            </a:r>
            <a:r>
              <a:rPr lang="ja-JP" altLang="en-US" sz="2400" dirty="0"/>
              <a:t>　　　　　　　</a:t>
            </a:r>
          </a:p>
          <a:p>
            <a:pPr eaLnBrk="1" hangingPunct="1">
              <a:buFontTx/>
              <a:buNone/>
            </a:pPr>
            <a:r>
              <a:rPr lang="ja-JP" altLang="en-US" sz="2400" dirty="0"/>
              <a:t>　</a:t>
            </a:r>
          </a:p>
        </p:txBody>
      </p:sp>
      <p:sp>
        <p:nvSpPr>
          <p:cNvPr id="7" name="上矢印 3">
            <a:extLst>
              <a:ext uri="{FF2B5EF4-FFF2-40B4-BE49-F238E27FC236}">
                <a16:creationId xmlns:a16="http://schemas.microsoft.com/office/drawing/2014/main" id="{E0C85243-0245-4807-B286-B821374E8CA2}"/>
              </a:ext>
            </a:extLst>
          </p:cNvPr>
          <p:cNvSpPr/>
          <p:nvPr/>
        </p:nvSpPr>
        <p:spPr>
          <a:xfrm rot="10800000" flipH="1">
            <a:off x="4243264" y="2636912"/>
            <a:ext cx="657473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9111</TotalTime>
  <Words>2580</Words>
  <Application>Microsoft Office PowerPoint</Application>
  <PresentationFormat>화면 슬라이드 쇼(4:3)</PresentationFormat>
  <Paragraphs>518</Paragraphs>
  <Slides>33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ＭＳ Ｐゴシック</vt:lpstr>
      <vt:lpstr>ＭＳ Ｐ明朝</vt:lpstr>
      <vt:lpstr>나눔고딕</vt:lpstr>
      <vt:lpstr>맑은 고딕</vt:lpstr>
      <vt:lpstr>Arial</vt:lpstr>
      <vt:lpstr>Wingdings</vt:lpstr>
      <vt:lpstr>標準デザイン</vt:lpstr>
      <vt:lpstr>새로운 시대를 향한 전략적 노사관계 - 토요타 노사의 도전 -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（참고）노사협의회</vt:lpstr>
      <vt:lpstr>PowerPoint 프레젠테이션</vt:lpstr>
      <vt:lpstr>KDDI노동조합</vt:lpstr>
      <vt:lpstr>PowerPoint 프레젠테이션</vt:lpstr>
      <vt:lpstr>PowerPoint 프레젠테이션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南山大学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願興寺ひろし</dc:creator>
  <cp:lastModifiedBy>ER1</cp:lastModifiedBy>
  <cp:revision>1129</cp:revision>
  <cp:lastPrinted>2016-07-04T07:19:54Z</cp:lastPrinted>
  <dcterms:created xsi:type="dcterms:W3CDTF">2007-02-07T12:03:47Z</dcterms:created>
  <dcterms:modified xsi:type="dcterms:W3CDTF">2023-01-12T08:26:19Z</dcterms:modified>
</cp:coreProperties>
</file>