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2" r:id="rId4"/>
    <p:sldId id="264" r:id="rId5"/>
    <p:sldId id="265" r:id="rId6"/>
    <p:sldId id="260" r:id="rId7"/>
    <p:sldId id="261" r:id="rId8"/>
    <p:sldId id="267" r:id="rId9"/>
    <p:sldId id="268" r:id="rId10"/>
    <p:sldId id="263"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09" d="100"/>
          <a:sy n="10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C98ED993-FC75-446A-84F3-6579F09F6A2A}"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53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6F0B90E-BC9C-4280-AC83-A0EE7B27629C}" type="datetimeFigureOut">
              <a:rPr lang="uk-UA" smtClean="0"/>
              <a:t>16.02.22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8ED993-FC75-446A-84F3-6579F09F6A2A}" type="slidenum">
              <a:rPr lang="uk-UA" smtClean="0"/>
              <a:t>‹#›</a:t>
            </a:fld>
            <a:endParaRPr lang="uk-UA"/>
          </a:p>
        </p:txBody>
      </p:sp>
    </p:spTree>
    <p:extLst>
      <p:ext uri="{BB962C8B-B14F-4D97-AF65-F5344CB8AC3E}">
        <p14:creationId xmlns:p14="http://schemas.microsoft.com/office/powerpoint/2010/main" val="357200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74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79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spTree>
    <p:extLst>
      <p:ext uri="{BB962C8B-B14F-4D97-AF65-F5344CB8AC3E}">
        <p14:creationId xmlns:p14="http://schemas.microsoft.com/office/powerpoint/2010/main" val="92173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02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80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07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86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spTree>
    <p:extLst>
      <p:ext uri="{BB962C8B-B14F-4D97-AF65-F5344CB8AC3E}">
        <p14:creationId xmlns:p14="http://schemas.microsoft.com/office/powerpoint/2010/main" val="313815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6F0B90E-BC9C-4280-AC83-A0EE7B27629C}" type="datetimeFigureOut">
              <a:rPr lang="uk-UA" smtClean="0"/>
              <a:t>16.02.22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98ED993-FC75-446A-84F3-6579F09F6A2A}"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31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6F0B90E-BC9C-4280-AC83-A0EE7B27629C}" type="datetimeFigureOut">
              <a:rPr lang="uk-UA" smtClean="0"/>
              <a:t>16.02.22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8ED993-FC75-446A-84F3-6579F09F6A2A}" type="slidenum">
              <a:rPr lang="uk-UA" smtClean="0"/>
              <a:t>‹#›</a:t>
            </a:fld>
            <a:endParaRPr lang="uk-UA"/>
          </a:p>
        </p:txBody>
      </p:sp>
    </p:spTree>
    <p:extLst>
      <p:ext uri="{BB962C8B-B14F-4D97-AF65-F5344CB8AC3E}">
        <p14:creationId xmlns:p14="http://schemas.microsoft.com/office/powerpoint/2010/main" val="353904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6F0B90E-BC9C-4280-AC83-A0EE7B27629C}" type="datetimeFigureOut">
              <a:rPr lang="uk-UA" smtClean="0"/>
              <a:t>16.02.22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98ED993-FC75-446A-84F3-6579F09F6A2A}"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6F0B90E-BC9C-4280-AC83-A0EE7B27629C}" type="datetimeFigureOut">
              <a:rPr lang="uk-UA" smtClean="0"/>
              <a:t>16.02.22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98ED993-FC75-446A-84F3-6579F09F6A2A}"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43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0B90E-BC9C-4280-AC83-A0EE7B27629C}" type="datetimeFigureOut">
              <a:rPr lang="uk-UA" smtClean="0"/>
              <a:t>16.02.22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98ED993-FC75-446A-84F3-6579F09F6A2A}" type="slidenum">
              <a:rPr lang="uk-UA" smtClean="0"/>
              <a:t>‹#›</a:t>
            </a:fld>
            <a:endParaRPr lang="uk-UA"/>
          </a:p>
        </p:txBody>
      </p:sp>
    </p:spTree>
    <p:extLst>
      <p:ext uri="{BB962C8B-B14F-4D97-AF65-F5344CB8AC3E}">
        <p14:creationId xmlns:p14="http://schemas.microsoft.com/office/powerpoint/2010/main" val="11202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6F0B90E-BC9C-4280-AC83-A0EE7B27629C}" type="datetimeFigureOut">
              <a:rPr lang="uk-UA" smtClean="0"/>
              <a:t>16.02.22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8ED993-FC75-446A-84F3-6579F09F6A2A}"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02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6F0B90E-BC9C-4280-AC83-A0EE7B27629C}" type="datetimeFigureOut">
              <a:rPr lang="uk-UA" smtClean="0"/>
              <a:t>16.02.22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98ED993-FC75-446A-84F3-6579F09F6A2A}" type="slidenum">
              <a:rPr lang="uk-UA" smtClean="0"/>
              <a:t>‹#›</a:t>
            </a:fld>
            <a:endParaRPr lang="uk-UA"/>
          </a:p>
        </p:txBody>
      </p:sp>
    </p:spTree>
    <p:extLst>
      <p:ext uri="{BB962C8B-B14F-4D97-AF65-F5344CB8AC3E}">
        <p14:creationId xmlns:p14="http://schemas.microsoft.com/office/powerpoint/2010/main" val="6700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F0B90E-BC9C-4280-AC83-A0EE7B27629C}" type="datetimeFigureOut">
              <a:rPr lang="uk-UA" smtClean="0"/>
              <a:t>16.02.22</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8ED993-FC75-446A-84F3-6579F09F6A2A}" type="slidenum">
              <a:rPr lang="uk-UA" smtClean="0"/>
              <a:t>‹#›</a:t>
            </a:fld>
            <a:endParaRPr lang="uk-UA"/>
          </a:p>
        </p:txBody>
      </p:sp>
    </p:spTree>
    <p:extLst>
      <p:ext uri="{BB962C8B-B14F-4D97-AF65-F5344CB8AC3E}">
        <p14:creationId xmlns:p14="http://schemas.microsoft.com/office/powerpoint/2010/main" val="2550196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745" y="1871131"/>
            <a:ext cx="9130145" cy="1515533"/>
          </a:xfrm>
        </p:spPr>
        <p:txBody>
          <a:bodyPr/>
          <a:lstStyle/>
          <a:p>
            <a:r>
              <a:rPr lang="ru-RU" dirty="0"/>
              <a:t> </a:t>
            </a:r>
            <a:r>
              <a:rPr lang="ru-RU" dirty="0" err="1"/>
              <a:t>Профілактика</a:t>
            </a:r>
            <a:r>
              <a:rPr lang="ru-RU" dirty="0"/>
              <a:t>  </a:t>
            </a:r>
            <a:r>
              <a:rPr lang="ru-RU" dirty="0" err="1"/>
              <a:t>паніки</a:t>
            </a:r>
            <a:r>
              <a:rPr lang="ru-RU" dirty="0"/>
              <a:t> та </a:t>
            </a:r>
            <a:r>
              <a:rPr lang="ru-RU" dirty="0" err="1"/>
              <a:t>засоби</a:t>
            </a:r>
            <a:r>
              <a:rPr lang="ru-RU" dirty="0"/>
              <a:t> </a:t>
            </a:r>
            <a:r>
              <a:rPr lang="ru-RU" dirty="0" err="1"/>
              <a:t>її</a:t>
            </a:r>
            <a:r>
              <a:rPr lang="ru-RU" dirty="0"/>
              <a:t>  </a:t>
            </a:r>
            <a:r>
              <a:rPr lang="ru-RU" dirty="0" err="1"/>
              <a:t>подолання</a:t>
            </a:r>
            <a:r>
              <a:rPr lang="ru-RU" dirty="0"/>
              <a:t>.</a:t>
            </a:r>
            <a:endParaRPr lang="uk-UA" dirty="0"/>
          </a:p>
        </p:txBody>
      </p:sp>
    </p:spTree>
    <p:extLst>
      <p:ext uri="{BB962C8B-B14F-4D97-AF65-F5344CB8AC3E}">
        <p14:creationId xmlns:p14="http://schemas.microsoft.com/office/powerpoint/2010/main" val="315618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2133"/>
            <a:ext cx="11125199" cy="1054486"/>
          </a:xfrm>
        </p:spPr>
        <p:txBody>
          <a:bodyPr>
            <a:normAutofit fontScale="90000"/>
          </a:bodyPr>
          <a:lstStyle/>
          <a:p>
            <a:r>
              <a:rPr lang="uk-UA" sz="2700" dirty="0"/>
              <a:t>З  метою збереження психічного здоров’я та запобігання наслідків впливу стрес-факторів у карантинних умовах доречним є навчання людей прийомам психічної саморегуляції, психологічної самодопомоги. Це дозволить уникнути чи зменшити прояв негативних психічних станів, панічних настроїв, а також допоможе зробити більш контрольованими поведінкові реакції серед різних верств населення</a:t>
            </a:r>
            <a:r>
              <a:rPr lang="uk-UA" dirty="0"/>
              <a:t>.</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61951" y="3090718"/>
            <a:ext cx="5939444" cy="2971800"/>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4473" y="3090718"/>
            <a:ext cx="3962400" cy="3113542"/>
          </a:xfrm>
          <a:prstGeom prst="rect">
            <a:avLst/>
          </a:prstGeom>
        </p:spPr>
      </p:pic>
    </p:spTree>
    <p:extLst>
      <p:ext uri="{BB962C8B-B14F-4D97-AF65-F5344CB8AC3E}">
        <p14:creationId xmlns:p14="http://schemas.microsoft.com/office/powerpoint/2010/main" val="345062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Багато</a:t>
            </a:r>
            <a:r>
              <a:rPr lang="ru-RU" dirty="0"/>
              <a:t>  </a:t>
            </a:r>
            <a:r>
              <a:rPr lang="ru-RU" dirty="0" err="1"/>
              <a:t>дітей</a:t>
            </a:r>
            <a:r>
              <a:rPr lang="ru-RU" dirty="0"/>
              <a:t> </a:t>
            </a:r>
            <a:r>
              <a:rPr lang="ru-RU" dirty="0" err="1"/>
              <a:t>пильно</a:t>
            </a:r>
            <a:r>
              <a:rPr lang="ru-RU" dirty="0"/>
              <a:t> </a:t>
            </a:r>
            <a:r>
              <a:rPr lang="ru-RU" dirty="0" err="1"/>
              <a:t>спостерігають</a:t>
            </a:r>
            <a:r>
              <a:rPr lang="ru-RU" dirty="0"/>
              <a:t> за </a:t>
            </a:r>
            <a:r>
              <a:rPr lang="ru-RU" dirty="0" err="1"/>
              <a:t>реакцією</a:t>
            </a:r>
            <a:r>
              <a:rPr lang="ru-RU" dirty="0"/>
              <a:t> </a:t>
            </a:r>
            <a:r>
              <a:rPr lang="ru-RU" dirty="0" err="1"/>
              <a:t>дорослих</a:t>
            </a:r>
            <a:r>
              <a:rPr lang="ru-RU" dirty="0"/>
              <a:t> на кризу! </a:t>
            </a:r>
            <a:br>
              <a:rPr lang="ru-RU" dirty="0"/>
            </a:br>
            <a:r>
              <a:rPr lang="ru-RU" dirty="0" err="1"/>
              <a:t>Якщо</a:t>
            </a:r>
            <a:r>
              <a:rPr lang="ru-RU" dirty="0"/>
              <a:t> </a:t>
            </a:r>
            <a:r>
              <a:rPr lang="ru-RU" dirty="0" err="1"/>
              <a:t>ви</a:t>
            </a:r>
            <a:r>
              <a:rPr lang="ru-RU" dirty="0"/>
              <a:t> </a:t>
            </a:r>
            <a:r>
              <a:rPr lang="ru-RU" dirty="0" err="1"/>
              <a:t>занадто</a:t>
            </a:r>
            <a:r>
              <a:rPr lang="ru-RU" dirty="0"/>
              <a:t> </a:t>
            </a:r>
            <a:r>
              <a:rPr lang="ru-RU" dirty="0" err="1"/>
              <a:t>схвильовані</a:t>
            </a:r>
            <a:r>
              <a:rPr lang="ru-RU" dirty="0"/>
              <a:t>, </a:t>
            </a:r>
            <a:r>
              <a:rPr lang="ru-RU" dirty="0" err="1"/>
              <a:t>дитині</a:t>
            </a:r>
            <a:r>
              <a:rPr lang="ru-RU" dirty="0"/>
              <a:t> </a:t>
            </a:r>
            <a:r>
              <a:rPr lang="ru-RU" dirty="0" err="1"/>
              <a:t>передається</a:t>
            </a:r>
            <a:r>
              <a:rPr lang="ru-RU" dirty="0"/>
              <a:t> ваше </a:t>
            </a:r>
            <a:r>
              <a:rPr lang="ru-RU" dirty="0" err="1"/>
              <a:t>хвилювання</a:t>
            </a:r>
            <a:endParaRPr lang="uk-UA" dirty="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614063" y="3849256"/>
            <a:ext cx="2805545" cy="2119745"/>
          </a:xfrm>
        </p:spPr>
      </p:pic>
      <p:sp>
        <p:nvSpPr>
          <p:cNvPr id="5" name="Прямоугольник 4"/>
          <p:cNvSpPr/>
          <p:nvPr/>
        </p:nvSpPr>
        <p:spPr>
          <a:xfrm>
            <a:off x="1551708" y="3154801"/>
            <a:ext cx="6733309" cy="3046988"/>
          </a:xfrm>
          <a:prstGeom prst="rect">
            <a:avLst/>
          </a:prstGeom>
        </p:spPr>
        <p:txBody>
          <a:bodyPr wrap="square">
            <a:spAutoFit/>
          </a:bodyPr>
          <a:lstStyle/>
          <a:p>
            <a:r>
              <a:rPr lang="uk-UA" sz="2400" b="1" i="1" dirty="0">
                <a:solidFill>
                  <a:srgbClr val="0070C0"/>
                </a:solidFill>
              </a:rPr>
              <a:t> Наслідки панічних настроїв і панічної поведінки у суспільстві можуть виражатися у масовій депресії, підвищенні рівня смертності та зниженні народжуваності.</a:t>
            </a:r>
          </a:p>
          <a:p>
            <a:r>
              <a:rPr lang="ru-RU" sz="2400" b="1" i="1" dirty="0">
                <a:solidFill>
                  <a:srgbClr val="0070C0"/>
                </a:solidFill>
              </a:rPr>
              <a:t>Як   </a:t>
            </a:r>
            <a:r>
              <a:rPr lang="ru-RU" sz="2400" b="1" i="1" dirty="0" err="1">
                <a:solidFill>
                  <a:srgbClr val="0070C0"/>
                </a:solidFill>
              </a:rPr>
              <a:t>свідчить</a:t>
            </a:r>
            <a:r>
              <a:rPr lang="ru-RU" sz="2400" b="1" i="1" dirty="0">
                <a:solidFill>
                  <a:srgbClr val="0070C0"/>
                </a:solidFill>
              </a:rPr>
              <a:t> практика, </a:t>
            </a:r>
            <a:r>
              <a:rPr lang="ru-RU" sz="2400" b="1" i="1" dirty="0" err="1">
                <a:solidFill>
                  <a:srgbClr val="0070C0"/>
                </a:solidFill>
              </a:rPr>
              <a:t>лише</a:t>
            </a:r>
            <a:r>
              <a:rPr lang="ru-RU" sz="2400" b="1" i="1" dirty="0">
                <a:solidFill>
                  <a:srgbClr val="0070C0"/>
                </a:solidFill>
              </a:rPr>
              <a:t> 12-15 % </a:t>
            </a:r>
            <a:r>
              <a:rPr lang="ru-RU" sz="2400" b="1" i="1" dirty="0" err="1">
                <a:solidFill>
                  <a:srgbClr val="0070C0"/>
                </a:solidFill>
              </a:rPr>
              <a:t>осіб</a:t>
            </a:r>
            <a:r>
              <a:rPr lang="ru-RU" sz="2400" b="1" i="1" dirty="0">
                <a:solidFill>
                  <a:srgbClr val="0070C0"/>
                </a:solidFill>
              </a:rPr>
              <a:t> </a:t>
            </a:r>
            <a:r>
              <a:rPr lang="ru-RU" sz="2400" b="1" i="1" dirty="0" err="1">
                <a:solidFill>
                  <a:srgbClr val="0070C0"/>
                </a:solidFill>
              </a:rPr>
              <a:t>знають</a:t>
            </a:r>
            <a:r>
              <a:rPr lang="ru-RU" sz="2400" b="1" i="1" dirty="0">
                <a:solidFill>
                  <a:srgbClr val="0070C0"/>
                </a:solidFill>
              </a:rPr>
              <a:t>, </a:t>
            </a:r>
            <a:r>
              <a:rPr lang="ru-RU" sz="2400" b="1" i="1" dirty="0" err="1">
                <a:solidFill>
                  <a:srgbClr val="0070C0"/>
                </a:solidFill>
              </a:rPr>
              <a:t>що</a:t>
            </a:r>
            <a:r>
              <a:rPr lang="ru-RU" sz="2400" b="1" i="1" dirty="0">
                <a:solidFill>
                  <a:srgbClr val="0070C0"/>
                </a:solidFill>
              </a:rPr>
              <a:t> </a:t>
            </a:r>
            <a:r>
              <a:rPr lang="ru-RU" sz="2400" b="1" i="1" dirty="0" err="1">
                <a:solidFill>
                  <a:srgbClr val="0070C0"/>
                </a:solidFill>
              </a:rPr>
              <a:t>робити</a:t>
            </a:r>
            <a:r>
              <a:rPr lang="ru-RU" sz="2400" b="1" i="1" dirty="0">
                <a:solidFill>
                  <a:srgbClr val="0070C0"/>
                </a:solidFill>
              </a:rPr>
              <a:t>, а </a:t>
            </a:r>
            <a:r>
              <a:rPr lang="ru-RU" sz="2400" b="1" i="1" dirty="0" err="1">
                <a:solidFill>
                  <a:srgbClr val="0070C0"/>
                </a:solidFill>
              </a:rPr>
              <a:t>решта</a:t>
            </a:r>
            <a:r>
              <a:rPr lang="ru-RU" sz="2400" b="1" i="1" dirty="0">
                <a:solidFill>
                  <a:srgbClr val="0070C0"/>
                </a:solidFill>
              </a:rPr>
              <a:t> </a:t>
            </a:r>
            <a:r>
              <a:rPr lang="ru-RU" sz="2400" b="1" i="1" dirty="0" err="1">
                <a:solidFill>
                  <a:srgbClr val="0070C0"/>
                </a:solidFill>
              </a:rPr>
              <a:t>зазвичай</a:t>
            </a:r>
            <a:r>
              <a:rPr lang="ru-RU" sz="2400" b="1" i="1" dirty="0">
                <a:solidFill>
                  <a:srgbClr val="0070C0"/>
                </a:solidFill>
              </a:rPr>
              <a:t> </a:t>
            </a:r>
            <a:r>
              <a:rPr lang="ru-RU" sz="2400" b="1" i="1" dirty="0" err="1">
                <a:solidFill>
                  <a:srgbClr val="0070C0"/>
                </a:solidFill>
              </a:rPr>
              <a:t>виявляють</a:t>
            </a:r>
            <a:r>
              <a:rPr lang="ru-RU" sz="2400" b="1" i="1" dirty="0">
                <a:solidFill>
                  <a:srgbClr val="0070C0"/>
                </a:solidFill>
              </a:rPr>
              <a:t> </a:t>
            </a:r>
            <a:r>
              <a:rPr lang="ru-RU" sz="2400" b="1" i="1" dirty="0" err="1">
                <a:solidFill>
                  <a:srgbClr val="0070C0"/>
                </a:solidFill>
              </a:rPr>
              <a:t>розгубленість</a:t>
            </a:r>
            <a:r>
              <a:rPr lang="ru-RU" sz="2400" b="1" i="1" dirty="0">
                <a:solidFill>
                  <a:srgbClr val="0070C0"/>
                </a:solidFill>
              </a:rPr>
              <a:t>, </a:t>
            </a:r>
            <a:r>
              <a:rPr lang="ru-RU" sz="2400" b="1" i="1" dirty="0" err="1">
                <a:solidFill>
                  <a:srgbClr val="0070C0"/>
                </a:solidFill>
              </a:rPr>
              <a:t>панікують</a:t>
            </a:r>
            <a:r>
              <a:rPr lang="ru-RU" sz="2400" b="1" i="1" dirty="0">
                <a:solidFill>
                  <a:srgbClr val="0070C0"/>
                </a:solidFill>
              </a:rPr>
              <a:t>, </a:t>
            </a:r>
            <a:r>
              <a:rPr lang="ru-RU" sz="2400" b="1" i="1" dirty="0" err="1">
                <a:solidFill>
                  <a:srgbClr val="0070C0"/>
                </a:solidFill>
              </a:rPr>
              <a:t>плачуть</a:t>
            </a:r>
            <a:r>
              <a:rPr lang="ru-RU" sz="2400" b="1" i="1" dirty="0">
                <a:solidFill>
                  <a:srgbClr val="0070C0"/>
                </a:solidFill>
              </a:rPr>
              <a:t> </a:t>
            </a:r>
            <a:r>
              <a:rPr lang="ru-RU" sz="2400" b="1" i="1" dirty="0" err="1">
                <a:solidFill>
                  <a:srgbClr val="0070C0"/>
                </a:solidFill>
              </a:rPr>
              <a:t>або</a:t>
            </a:r>
            <a:r>
              <a:rPr lang="ru-RU" sz="2400" b="1" i="1" dirty="0">
                <a:solidFill>
                  <a:srgbClr val="0070C0"/>
                </a:solidFill>
              </a:rPr>
              <a:t> </a:t>
            </a:r>
            <a:r>
              <a:rPr lang="ru-RU" sz="2400" b="1" i="1" dirty="0" err="1">
                <a:solidFill>
                  <a:srgbClr val="0070C0"/>
                </a:solidFill>
              </a:rPr>
              <a:t>впадають</a:t>
            </a:r>
            <a:r>
              <a:rPr lang="ru-RU" sz="2400" b="1" i="1" dirty="0">
                <a:solidFill>
                  <a:srgbClr val="0070C0"/>
                </a:solidFill>
              </a:rPr>
              <a:t> у ступор</a:t>
            </a:r>
            <a:endParaRPr lang="uk-UA" sz="2400" b="1" i="1" dirty="0">
              <a:solidFill>
                <a:srgbClr val="0070C0"/>
              </a:solidFill>
            </a:endParaRPr>
          </a:p>
        </p:txBody>
      </p:sp>
    </p:spTree>
    <p:extLst>
      <p:ext uri="{BB962C8B-B14F-4D97-AF65-F5344CB8AC3E}">
        <p14:creationId xmlns:p14="http://schemas.microsoft.com/office/powerpoint/2010/main" val="32801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982132"/>
            <a:ext cx="10134598" cy="1303867"/>
          </a:xfrm>
        </p:spPr>
        <p:txBody>
          <a:bodyPr>
            <a:normAutofit fontScale="90000"/>
          </a:bodyPr>
          <a:lstStyle/>
          <a:p>
            <a:r>
              <a:rPr lang="uk-UA" dirty="0"/>
              <a:t> </a:t>
            </a:r>
            <a:r>
              <a:rPr lang="uk-UA" sz="3600" dirty="0"/>
              <a:t>Феномен паніки має складний характер, що зумовлений раптовістю її виникнення, а також складністю в ситуації паніки залишитися спостерігачем, самотнім, беззахисним, оскільки будь-яка людина, яка опинилася «всередині» групової паніки, в тій або іншій мірі піддається їй.</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85016" y="2973100"/>
            <a:ext cx="5007132" cy="3317875"/>
          </a:xfrm>
        </p:spPr>
      </p:pic>
      <p:sp>
        <p:nvSpPr>
          <p:cNvPr id="5" name="Прямоугольник 4"/>
          <p:cNvSpPr/>
          <p:nvPr/>
        </p:nvSpPr>
        <p:spPr>
          <a:xfrm>
            <a:off x="762000" y="3108543"/>
            <a:ext cx="6096000" cy="3046988"/>
          </a:xfrm>
          <a:prstGeom prst="rect">
            <a:avLst/>
          </a:prstGeom>
        </p:spPr>
        <p:txBody>
          <a:bodyPr>
            <a:spAutoFit/>
          </a:bodyPr>
          <a:lstStyle/>
          <a:p>
            <a:r>
              <a:rPr lang="ru-RU" sz="3200" dirty="0" err="1"/>
              <a:t>Паніка</a:t>
            </a:r>
            <a:r>
              <a:rPr lang="ru-RU" sz="3200" dirty="0"/>
              <a:t>  </a:t>
            </a:r>
            <a:r>
              <a:rPr lang="ru-RU" sz="3200" dirty="0" err="1"/>
              <a:t>нерозривно</a:t>
            </a:r>
            <a:r>
              <a:rPr lang="ru-RU" sz="3200" dirty="0"/>
              <a:t> </a:t>
            </a:r>
            <a:r>
              <a:rPr lang="ru-RU" sz="3200" dirty="0" err="1"/>
              <a:t>пов'язана</a:t>
            </a:r>
            <a:r>
              <a:rPr lang="ru-RU" sz="3200" dirty="0"/>
              <a:t> з </a:t>
            </a:r>
            <a:r>
              <a:rPr lang="ru-RU" sz="3200" dirty="0" err="1"/>
              <a:t>інстинктом</a:t>
            </a:r>
            <a:r>
              <a:rPr lang="ru-RU" sz="3200" dirty="0"/>
              <a:t> </a:t>
            </a:r>
            <a:r>
              <a:rPr lang="ru-RU" sz="3200" dirty="0" err="1"/>
              <a:t>самозбереження</a:t>
            </a:r>
            <a:r>
              <a:rPr lang="ru-RU" sz="3200" dirty="0"/>
              <a:t>, </a:t>
            </a:r>
            <a:r>
              <a:rPr lang="ru-RU" sz="3200" dirty="0" err="1"/>
              <a:t>який</a:t>
            </a:r>
            <a:r>
              <a:rPr lang="ru-RU" sz="3200" dirty="0"/>
              <a:t> </a:t>
            </a:r>
            <a:r>
              <a:rPr lang="ru-RU" sz="3200" dirty="0" err="1"/>
              <a:t>проявляється</a:t>
            </a:r>
            <a:r>
              <a:rPr lang="ru-RU" sz="3200" dirty="0"/>
              <a:t> у </a:t>
            </a:r>
            <a:r>
              <a:rPr lang="ru-RU" sz="3200" dirty="0" err="1"/>
              <a:t>особистості</a:t>
            </a:r>
            <a:r>
              <a:rPr lang="ru-RU" sz="3200" dirty="0"/>
              <a:t> </a:t>
            </a:r>
            <a:r>
              <a:rPr lang="ru-RU" sz="3200" dirty="0" err="1"/>
              <a:t>незалежно</a:t>
            </a:r>
            <a:r>
              <a:rPr lang="ru-RU" sz="3200" dirty="0"/>
              <a:t> </a:t>
            </a:r>
            <a:r>
              <a:rPr lang="ru-RU" sz="3200" dirty="0" err="1"/>
              <a:t>від</a:t>
            </a:r>
            <a:r>
              <a:rPr lang="ru-RU" sz="3200" dirty="0"/>
              <a:t> </a:t>
            </a:r>
            <a:r>
              <a:rPr lang="ru-RU" sz="3200" dirty="0" err="1"/>
              <a:t>її</a:t>
            </a:r>
            <a:r>
              <a:rPr lang="ru-RU" sz="3200" dirty="0"/>
              <a:t> </a:t>
            </a:r>
            <a:r>
              <a:rPr lang="ru-RU" sz="3200" dirty="0" err="1"/>
              <a:t>інтелектуального</a:t>
            </a:r>
            <a:r>
              <a:rPr lang="ru-RU" sz="3200" dirty="0"/>
              <a:t> </a:t>
            </a:r>
            <a:r>
              <a:rPr lang="ru-RU" sz="3200" dirty="0" err="1"/>
              <a:t>рівня</a:t>
            </a:r>
            <a:r>
              <a:rPr lang="ru-RU" sz="3200" dirty="0"/>
              <a:t> та є сигналом </a:t>
            </a:r>
            <a:r>
              <a:rPr lang="ru-RU" sz="3200" dirty="0" err="1"/>
              <a:t>тривоги</a:t>
            </a:r>
            <a:r>
              <a:rPr lang="ru-RU" sz="3200" dirty="0"/>
              <a:t> в </a:t>
            </a:r>
            <a:r>
              <a:rPr lang="ru-RU" sz="3200" dirty="0" err="1"/>
              <a:t>небезпечній</a:t>
            </a:r>
            <a:r>
              <a:rPr lang="ru-RU" sz="3200" dirty="0"/>
              <a:t> </a:t>
            </a:r>
            <a:r>
              <a:rPr lang="ru-RU" sz="3200" dirty="0" err="1"/>
              <a:t>ситуації</a:t>
            </a:r>
            <a:r>
              <a:rPr lang="ru-RU" sz="3200" dirty="0"/>
              <a:t>.</a:t>
            </a:r>
            <a:endParaRPr lang="uk-UA" sz="3200" dirty="0"/>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l="18450" t="16899" r="16608"/>
          <a:stretch/>
        </p:blipFill>
        <p:spPr>
          <a:xfrm>
            <a:off x="6585016" y="2974110"/>
            <a:ext cx="2590800" cy="1856508"/>
          </a:xfrm>
          <a:prstGeom prst="rect">
            <a:avLst/>
          </a:prstGeom>
        </p:spPr>
      </p:pic>
    </p:spTree>
    <p:extLst>
      <p:ext uri="{BB962C8B-B14F-4D97-AF65-F5344CB8AC3E}">
        <p14:creationId xmlns:p14="http://schemas.microsoft.com/office/powerpoint/2010/main" val="6589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436" y="982132"/>
            <a:ext cx="10176162" cy="1303867"/>
          </a:xfrm>
        </p:spPr>
        <p:txBody>
          <a:bodyPr>
            <a:noAutofit/>
          </a:bodyPr>
          <a:lstStyle/>
          <a:p>
            <a:r>
              <a:rPr lang="uk-UA" sz="2800" dirty="0"/>
              <a:t>В основі паніки знаходиться страх – тривога, що виникає як результат переживання безпорадності перед реальною чи уявною небезпекою, породження некерованої, нерегульованої поведінки людей, іноді з повною втратою самоконтролю, нездатністю реагувати на заклики, з втратою почуття обов'язку і честі.</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4063" y="3153208"/>
            <a:ext cx="5552673" cy="3317875"/>
          </a:xfrm>
        </p:spPr>
      </p:pic>
      <p:sp>
        <p:nvSpPr>
          <p:cNvPr id="5" name="Прямоугольник 4"/>
          <p:cNvSpPr/>
          <p:nvPr/>
        </p:nvSpPr>
        <p:spPr>
          <a:xfrm>
            <a:off x="6151417" y="2743599"/>
            <a:ext cx="5347855" cy="3416320"/>
          </a:xfrm>
          <a:prstGeom prst="rect">
            <a:avLst/>
          </a:prstGeom>
        </p:spPr>
        <p:txBody>
          <a:bodyPr wrap="square">
            <a:spAutoFit/>
          </a:bodyPr>
          <a:lstStyle/>
          <a:p>
            <a:r>
              <a:rPr lang="uk-UA" b="1" i="1" dirty="0">
                <a:solidFill>
                  <a:srgbClr val="0070C0"/>
                </a:solidFill>
              </a:rPr>
              <a:t>Паніка може бути різною за глибиною,  ступенем панічного зараження свідомості: легка (людина зберігає майже повне самовладання і критичність, при цьому спостерігається легкий подив, заклопотаність, напруга), </a:t>
            </a:r>
          </a:p>
          <a:p>
            <a:r>
              <a:rPr lang="uk-UA" b="1" i="1" dirty="0">
                <a:solidFill>
                  <a:srgbClr val="0070C0"/>
                </a:solidFill>
              </a:rPr>
              <a:t>середня (характеризується значною деформацією свідомих оцінок того, що відбувається, зниженням критичності, зростанням страху, схильністю до зовнішніх впливів) , </a:t>
            </a:r>
          </a:p>
          <a:p>
            <a:r>
              <a:rPr lang="uk-UA" b="1" i="1" dirty="0">
                <a:solidFill>
                  <a:srgbClr val="0070C0"/>
                </a:solidFill>
              </a:rPr>
              <a:t>повна паніка (паніка з відключенням свідомості, що характеризується повною неосудністю та втратою свідомого контролю своєї поведінки).</a:t>
            </a:r>
          </a:p>
        </p:txBody>
      </p:sp>
    </p:spTree>
    <p:extLst>
      <p:ext uri="{BB962C8B-B14F-4D97-AF65-F5344CB8AC3E}">
        <p14:creationId xmlns:p14="http://schemas.microsoft.com/office/powerpoint/2010/main" val="232487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745" y="982132"/>
            <a:ext cx="11111346" cy="1303867"/>
          </a:xfrm>
        </p:spPr>
        <p:txBody>
          <a:bodyPr>
            <a:normAutofit fontScale="90000"/>
          </a:bodyPr>
          <a:lstStyle/>
          <a:p>
            <a:r>
              <a:rPr lang="uk-UA" sz="3100" dirty="0"/>
              <a:t> Паніка – це певний емоційний стан, що є наслідком дефіциту інформації про яку-небудь новину, або надлишку цієї інформації. Виникнення панічних станів пов’язане з різними характеристиками людей. Жінки і діти частіше піддаються паніці, так само як і люди з низьким соціальним та майновим статусом. Водночас, високий рівень освіченості та інформованості людини сприяє гальмуванню розвитку панічних станів і навпаки.</a:t>
            </a: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9308" y="3430299"/>
            <a:ext cx="5388002" cy="3317875"/>
          </a:xfrm>
        </p:spPr>
      </p:pic>
      <p:sp>
        <p:nvSpPr>
          <p:cNvPr id="5" name="Прямоугольник 4"/>
          <p:cNvSpPr/>
          <p:nvPr/>
        </p:nvSpPr>
        <p:spPr>
          <a:xfrm>
            <a:off x="5791200" y="3054855"/>
            <a:ext cx="5514110" cy="3970318"/>
          </a:xfrm>
          <a:prstGeom prst="rect">
            <a:avLst/>
          </a:prstGeom>
        </p:spPr>
        <p:txBody>
          <a:bodyPr wrap="square">
            <a:spAutoFit/>
          </a:bodyPr>
          <a:lstStyle/>
          <a:p>
            <a:r>
              <a:rPr lang="uk-UA" b="1" i="1" dirty="0">
                <a:solidFill>
                  <a:srgbClr val="0070C0"/>
                </a:solidFill>
              </a:rPr>
              <a:t> Серед передумов виникнення паніки визначають такі, як: фізіологічні причини (депресія, втома, голод, безсоння, стрес, наркотичне сп'яніння, які роблять людей слабкими фізично і психічно, знижують їх здатність швидко і правильно оцінити ситуацію), </a:t>
            </a:r>
          </a:p>
          <a:p>
            <a:r>
              <a:rPr lang="uk-UA" b="1" i="1" dirty="0">
                <a:solidFill>
                  <a:srgbClr val="0070C0"/>
                </a:solidFill>
              </a:rPr>
              <a:t>психологічні передумови (відчуття болю, здивування, невпевненість, страх, жах, почуття ізольованості, безсилля), </a:t>
            </a:r>
          </a:p>
          <a:p>
            <a:r>
              <a:rPr lang="uk-UA" b="1" i="1" dirty="0">
                <a:solidFill>
                  <a:srgbClr val="0070C0"/>
                </a:solidFill>
              </a:rPr>
              <a:t>соціально-психологічні передумови (загальна напруженість в суспільстві, відсутність групової солідарності, цілісності, єдності групи, втрата довіри до керівництва, дефіцит інформації, панічні чутки).</a:t>
            </a:r>
          </a:p>
        </p:txBody>
      </p:sp>
    </p:spTree>
    <p:extLst>
      <p:ext uri="{BB962C8B-B14F-4D97-AF65-F5344CB8AC3E}">
        <p14:creationId xmlns:p14="http://schemas.microsoft.com/office/powerpoint/2010/main" val="110504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04509" y="595745"/>
            <a:ext cx="6289964" cy="5632311"/>
          </a:xfrm>
          <a:prstGeom prst="rect">
            <a:avLst/>
          </a:prstGeom>
        </p:spPr>
        <p:txBody>
          <a:bodyPr wrap="square">
            <a:spAutoFit/>
          </a:bodyPr>
          <a:lstStyle/>
          <a:p>
            <a:r>
              <a:rPr lang="uk-UA" sz="2400" b="1" i="1" dirty="0">
                <a:solidFill>
                  <a:srgbClr val="0070C0"/>
                </a:solidFill>
              </a:rPr>
              <a:t> На виникнення та перебіг панічного стану в людини впливають такі чинники, як: </a:t>
            </a:r>
          </a:p>
          <a:p>
            <a:r>
              <a:rPr lang="uk-UA" sz="2400" b="1" i="1" dirty="0">
                <a:solidFill>
                  <a:srgbClr val="0070C0"/>
                </a:solidFill>
              </a:rPr>
              <a:t>інтенсивність і особливості дії подразника; психологічна надійність (стійкість до перенапруження, небезпеки, оптимальний рівень тривожності, стриманість в емоціях, врівноваженість, розвиненість певних психофізіологічних якостей та особливостей психічних пізнавальних процесів; </a:t>
            </a:r>
          </a:p>
          <a:p>
            <a:r>
              <a:rPr lang="uk-UA" sz="2400" b="1" i="1" dirty="0">
                <a:solidFill>
                  <a:srgbClr val="0070C0"/>
                </a:solidFill>
              </a:rPr>
              <a:t>психологічна підготовленість (тренованість); </a:t>
            </a:r>
          </a:p>
          <a:p>
            <a:r>
              <a:rPr lang="uk-UA" sz="2400" b="1" i="1" dirty="0">
                <a:solidFill>
                  <a:srgbClr val="0070C0"/>
                </a:solidFill>
              </a:rPr>
              <a:t>функціонально-психологічний стан організму (соматичних захворювань та психічні травми).</a:t>
            </a:r>
          </a:p>
        </p:txBody>
      </p:sp>
    </p:spTree>
    <p:extLst>
      <p:ext uri="{BB962C8B-B14F-4D97-AF65-F5344CB8AC3E}">
        <p14:creationId xmlns:p14="http://schemas.microsoft.com/office/powerpoint/2010/main" val="196062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65818" y="280339"/>
            <a:ext cx="4540045" cy="3008537"/>
          </a:xfrm>
        </p:spPr>
      </p:pic>
      <p:sp>
        <p:nvSpPr>
          <p:cNvPr id="5" name="Прямоугольник 4"/>
          <p:cNvSpPr/>
          <p:nvPr/>
        </p:nvSpPr>
        <p:spPr>
          <a:xfrm>
            <a:off x="595745" y="3297382"/>
            <a:ext cx="10002982" cy="3046988"/>
          </a:xfrm>
          <a:prstGeom prst="rect">
            <a:avLst/>
          </a:prstGeom>
        </p:spPr>
        <p:txBody>
          <a:bodyPr wrap="square">
            <a:spAutoFit/>
          </a:bodyPr>
          <a:lstStyle/>
          <a:p>
            <a:r>
              <a:rPr lang="uk-UA" sz="2400" b="1" i="1" dirty="0">
                <a:solidFill>
                  <a:srgbClr val="0070C0"/>
                </a:solidFill>
              </a:rPr>
              <a:t>Паніка може виражатися в різних формах:</a:t>
            </a:r>
          </a:p>
          <a:p>
            <a:r>
              <a:rPr lang="uk-UA" sz="2400" b="1" i="1" dirty="0">
                <a:solidFill>
                  <a:srgbClr val="0070C0"/>
                </a:solidFill>
              </a:rPr>
              <a:t>- масова втеча (утікання людей від небезпеки, що їх лякає; люди не усвідомлюють куди й чому вони тікають, їх миттєво охоплює сильне почуттями жаху і страху, хаотичні, безладні дії, здійснення неадекватних вчинків);</a:t>
            </a:r>
          </a:p>
          <a:p>
            <a:r>
              <a:rPr lang="uk-UA" sz="2400" b="1" i="1" dirty="0">
                <a:solidFill>
                  <a:srgbClr val="0070C0"/>
                </a:solidFill>
              </a:rPr>
              <a:t>- панічні настрої (психологічний стан за якого емоційне бере гору над раціональним, дії не завжди адекватні загрозі, рухи та вчинки в такому стані непередбачувані або слабо піддаються прогнозуванню).</a:t>
            </a: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815" y="280339"/>
            <a:ext cx="5189070" cy="2920061"/>
          </a:xfrm>
          <a:prstGeom prst="rect">
            <a:avLst/>
          </a:prstGeom>
        </p:spPr>
      </p:pic>
    </p:spTree>
    <p:extLst>
      <p:ext uri="{BB962C8B-B14F-4D97-AF65-F5344CB8AC3E}">
        <p14:creationId xmlns:p14="http://schemas.microsoft.com/office/powerpoint/2010/main" val="188159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198439" y="133538"/>
            <a:ext cx="2993561" cy="1986877"/>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042" y="4877567"/>
            <a:ext cx="2905958" cy="1918855"/>
          </a:xfrm>
          <a:prstGeom prst="rect">
            <a:avLst/>
          </a:prstGeom>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b="-639"/>
          <a:stretch/>
        </p:blipFill>
        <p:spPr>
          <a:xfrm>
            <a:off x="0" y="4636747"/>
            <a:ext cx="2258291" cy="2181225"/>
          </a:xfrm>
          <a:prstGeom prst="rect">
            <a:avLst/>
          </a:prstGeom>
        </p:spPr>
      </p:pic>
      <p:sp>
        <p:nvSpPr>
          <p:cNvPr id="3" name="Объект 2"/>
          <p:cNvSpPr>
            <a:spLocks noGrp="1"/>
          </p:cNvSpPr>
          <p:nvPr>
            <p:ph idx="1"/>
          </p:nvPr>
        </p:nvSpPr>
        <p:spPr>
          <a:xfrm>
            <a:off x="860598" y="1888447"/>
            <a:ext cx="9899070" cy="3976254"/>
          </a:xfrm>
        </p:spPr>
        <p:txBody>
          <a:bodyPr>
            <a:normAutofit fontScale="55000" lnSpcReduction="20000"/>
          </a:bodyPr>
          <a:lstStyle/>
          <a:p>
            <a:r>
              <a:rPr lang="uk-UA" sz="4200" b="1" i="1" dirty="0">
                <a:solidFill>
                  <a:srgbClr val="0070C0"/>
                </a:solidFill>
              </a:rPr>
              <a:t>- когнітивна сфера: відбувається порушення </a:t>
            </a:r>
            <a:r>
              <a:rPr lang="uk-UA" sz="4200" b="1" i="1" dirty="0" err="1">
                <a:solidFill>
                  <a:srgbClr val="0070C0"/>
                </a:solidFill>
              </a:rPr>
              <a:t>відчуттів</a:t>
            </a:r>
            <a:r>
              <a:rPr lang="uk-UA" sz="4200" b="1" i="1" dirty="0">
                <a:solidFill>
                  <a:srgbClr val="0070C0"/>
                </a:solidFill>
              </a:rPr>
              <a:t>, уваги, мислення, пам'яті, сприйняття; знижується критичність мислення; порушується координація рухів; погіршується сприйняття оточуючої дійсності; з’являються порушення процесів ухвалення рішення, контролю, регуляції станів;</a:t>
            </a:r>
          </a:p>
          <a:p>
            <a:r>
              <a:rPr lang="uk-UA" sz="4200" b="1" i="1" dirty="0">
                <a:solidFill>
                  <a:srgbClr val="0070C0"/>
                </a:solidFill>
              </a:rPr>
              <a:t>- </a:t>
            </a:r>
            <a:r>
              <a:rPr lang="uk-UA" sz="4200" b="1" i="1" dirty="0" err="1">
                <a:solidFill>
                  <a:srgbClr val="0070C0"/>
                </a:solidFill>
              </a:rPr>
              <a:t>соматовегетативні</a:t>
            </a:r>
            <a:r>
              <a:rPr lang="uk-UA" sz="4200" b="1" i="1" dirty="0">
                <a:solidFill>
                  <a:srgbClr val="0070C0"/>
                </a:solidFill>
              </a:rPr>
              <a:t> прояви: порушення сну, апетиту; </a:t>
            </a:r>
            <a:r>
              <a:rPr lang="uk-UA" sz="4200" b="1" i="1" dirty="0" err="1">
                <a:solidFill>
                  <a:srgbClr val="0070C0"/>
                </a:solidFill>
              </a:rPr>
              <a:t>головокружіння</a:t>
            </a:r>
            <a:r>
              <a:rPr lang="uk-UA" sz="4200" b="1" i="1" dirty="0">
                <a:solidFill>
                  <a:srgbClr val="0070C0"/>
                </a:solidFill>
              </a:rPr>
              <a:t>; зниження ваги (чи підвищення), енергетичного тонусу; збліднення або почервоніння особи; потовиділення; сухість у роті; напруга в м'язах; тремтіння кінцівок та голосу; млявість;</a:t>
            </a:r>
          </a:p>
          <a:p>
            <a:r>
              <a:rPr lang="uk-UA" sz="4200" b="1" i="1" dirty="0">
                <a:solidFill>
                  <a:srgbClr val="0070C0"/>
                </a:solidFill>
              </a:rPr>
              <a:t>- емоційна сфера: тривога; страх, крайнім вираженням якого є жах; панічний стан; необґрунтована агресія; гнів; відчуття провини; туга, пригніченість, апатія; втрата довіри до людей та до світу.</a:t>
            </a:r>
          </a:p>
          <a:p>
            <a:endParaRPr lang="uk-UA" b="1" i="1" dirty="0">
              <a:solidFill>
                <a:srgbClr val="0070C0"/>
              </a:solidFill>
            </a:endParaRPr>
          </a:p>
        </p:txBody>
      </p:sp>
      <p:sp>
        <p:nvSpPr>
          <p:cNvPr id="2" name="Заголовок 1"/>
          <p:cNvSpPr>
            <a:spLocks noGrp="1"/>
          </p:cNvSpPr>
          <p:nvPr>
            <p:ph type="title"/>
          </p:nvPr>
        </p:nvSpPr>
        <p:spPr>
          <a:xfrm>
            <a:off x="477984" y="940568"/>
            <a:ext cx="9601196" cy="1303867"/>
          </a:xfrm>
        </p:spPr>
        <p:txBody>
          <a:bodyPr>
            <a:noAutofit/>
          </a:bodyPr>
          <a:lstStyle/>
          <a:p>
            <a:r>
              <a:rPr lang="uk-UA" sz="3600" b="1" dirty="0">
                <a:solidFill>
                  <a:schemeClr val="tx1"/>
                </a:solidFill>
              </a:rPr>
              <a:t>Основні   зміни в психічних процесах та поведінці людини, яка перебуває в паніці:</a:t>
            </a:r>
            <a:br>
              <a:rPr lang="uk-UA" sz="3600" b="1" dirty="0">
                <a:solidFill>
                  <a:schemeClr val="tx1"/>
                </a:solidFill>
              </a:rPr>
            </a:br>
            <a:endParaRPr lang="uk-UA" sz="3600" dirty="0">
              <a:solidFill>
                <a:schemeClr val="tx1"/>
              </a:solidFill>
            </a:endParaRPr>
          </a:p>
        </p:txBody>
      </p:sp>
    </p:spTree>
    <p:extLst>
      <p:ext uri="{BB962C8B-B14F-4D97-AF65-F5344CB8AC3E}">
        <p14:creationId xmlns:p14="http://schemas.microsoft.com/office/powerpoint/2010/main" val="143643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6254" y="0"/>
            <a:ext cx="5417128" cy="3394364"/>
          </a:xfrm>
          <a:prstGeom prst="rect">
            <a:avLst/>
          </a:prstGeom>
        </p:spPr>
      </p:pic>
      <p:sp>
        <p:nvSpPr>
          <p:cNvPr id="2" name="Заголовок 1"/>
          <p:cNvSpPr>
            <a:spLocks noGrp="1"/>
          </p:cNvSpPr>
          <p:nvPr>
            <p:ph type="title"/>
          </p:nvPr>
        </p:nvSpPr>
        <p:spPr>
          <a:xfrm>
            <a:off x="4585855" y="469513"/>
            <a:ext cx="6338452" cy="1303867"/>
          </a:xfrm>
        </p:spPr>
        <p:txBody>
          <a:bodyPr>
            <a:normAutofit fontScale="90000"/>
          </a:bodyPr>
          <a:lstStyle/>
          <a:p>
            <a:r>
              <a:rPr lang="uk-UA" b="1" dirty="0">
                <a:solidFill>
                  <a:srgbClr val="FF0000"/>
                </a:solidFill>
              </a:rPr>
              <a:t>Як правильно подолати паніку?</a:t>
            </a:r>
          </a:p>
        </p:txBody>
      </p:sp>
      <p:sp>
        <p:nvSpPr>
          <p:cNvPr id="3" name="Объект 2"/>
          <p:cNvSpPr>
            <a:spLocks noGrp="1"/>
          </p:cNvSpPr>
          <p:nvPr>
            <p:ph idx="1"/>
          </p:nvPr>
        </p:nvSpPr>
        <p:spPr>
          <a:xfrm>
            <a:off x="277091" y="2409148"/>
            <a:ext cx="11485418" cy="3879274"/>
          </a:xfrm>
        </p:spPr>
        <p:txBody>
          <a:bodyPr>
            <a:normAutofit fontScale="25000" lnSpcReduction="20000"/>
          </a:bodyPr>
          <a:lstStyle/>
          <a:p>
            <a:r>
              <a:rPr lang="uk-UA" sz="8000" dirty="0"/>
              <a:t>Важливим для людини у подоланні паніки є здатність: розрізняти справжню й уявну небезпеки, приймати швидкі рішення, оцінювати людей, постійно і безперервно контролювати себе, правильно визначати свої можливості і намагатися знайти вихід, навіть, з безнадійної ситуації.</a:t>
            </a:r>
          </a:p>
          <a:p>
            <a:r>
              <a:rPr lang="uk-UA" sz="8000" dirty="0"/>
              <a:t>          Спершу потрібно спробувати заспокоїтися самому та зорієнтуватися в ситуації, яка виникла. Насамперед слід з'ясувати, наскільки ця загроза реальна і чи можливо її уникнути. Після оцінки ситуації потрібно спробувати знайти раціональний вихід із неї.</a:t>
            </a:r>
          </a:p>
          <a:p>
            <a:r>
              <a:rPr lang="uk-UA" sz="8000" dirty="0"/>
              <a:t>           В ситуації паніки людині доцільно спробувати вжити заходи, які будуть спрямовані на допомогу собі, власне виживання, виживання близьких їй людей та докласти максимальних зусиль щоб допомогти іншим. Дуже важливо контролювати дихання, що дасть можливість людині заспокоїтися й мобілізувати свої сили. При цьому необхідно також бути твердим і рішучим; проявляти наполегливість і працездатність; проявляти вміння підкоритись вимогам групи або зовнішнім обставинам; не поспішати, давати собі час на відпочинок; не здаватись завчасно.</a:t>
            </a:r>
          </a:p>
          <a:p>
            <a:r>
              <a:rPr lang="uk-UA" sz="8000" dirty="0"/>
              <a:t>           Для подолання паніки можна використовувати: переконання (якщо є час), категоричний наказ, пояснення неістотності небезпеки. Найголовніше для подолання паніки серед людей – знизити загальну інтенсивність емоційного зараження, вивести людей з-під гіпнотичного впливу стану і раціоналізувати, індивідуалізувати психічну діяльність.</a:t>
            </a:r>
          </a:p>
          <a:p>
            <a:endParaRPr lang="uk-UA" dirty="0"/>
          </a:p>
        </p:txBody>
      </p:sp>
    </p:spTree>
    <p:extLst>
      <p:ext uri="{BB962C8B-B14F-4D97-AF65-F5344CB8AC3E}">
        <p14:creationId xmlns:p14="http://schemas.microsoft.com/office/powerpoint/2010/main" val="31680861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177</TotalTime>
  <Words>968</Words>
  <Application>Microsoft Macintosh PowerPoint</Application>
  <PresentationFormat>Широкоэкранный</PresentationFormat>
  <Paragraphs>31</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Garamond</vt:lpstr>
      <vt:lpstr>Натуральные материалы</vt:lpstr>
      <vt:lpstr> Профілактика  паніки та засоби її  подолання.</vt:lpstr>
      <vt:lpstr>Багато  дітей пильно спостерігають за реакцією дорослих на кризу!  Якщо ви занадто схвильовані, дитині передається ваше хвилювання</vt:lpstr>
      <vt:lpstr> Феномен паніки має складний характер, що зумовлений раптовістю її виникнення, а також складністю в ситуації паніки залишитися спостерігачем, самотнім, беззахисним, оскільки будь-яка людина, яка опинилася «всередині» групової паніки, в тій або іншій мірі піддається їй.</vt:lpstr>
      <vt:lpstr>В основі паніки знаходиться страх – тривога, що виникає як результат переживання безпорадності перед реальною чи уявною небезпекою, породження некерованої, нерегульованої поведінки людей, іноді з повною втратою самоконтролю, нездатністю реагувати на заклики, з втратою почуття обов'язку і честі.</vt:lpstr>
      <vt:lpstr> Паніка – це певний емоційний стан, що є наслідком дефіциту інформації про яку-небудь новину, або надлишку цієї інформації. Виникнення панічних станів пов’язане з різними характеристиками людей. Жінки і діти частіше піддаються паніці, так само як і люди з низьким соціальним та майновим статусом. Водночас, високий рівень освіченості та інформованості людини сприяє гальмуванню розвитку панічних станів і навпаки.</vt:lpstr>
      <vt:lpstr>Презентация PowerPoint</vt:lpstr>
      <vt:lpstr>Презентация PowerPoint</vt:lpstr>
      <vt:lpstr>Основні   зміни в психічних процесах та поведінці людини, яка перебуває в паніці: </vt:lpstr>
      <vt:lpstr>Як правильно подолати паніку?</vt:lpstr>
      <vt:lpstr>З  метою збереження психічного здоров’я та запобігання наслідків впливу стрес-факторів у карантинних умовах доречним є навчання людей прийомам психічної саморегуляції, психологічної самодопомоги. Це дозволить уникнути чи зменшити прояв негативних психічних станів, панічних настроїв, а також допоможе зробити більш контрольованими поведінкові реакції серед різних верств населення.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Психологічна профілактика паніки та засоби її  подолання.</dc:title>
  <dc:creator>Мой компютер</dc:creator>
  <cp:lastModifiedBy>Богдан Оселедько</cp:lastModifiedBy>
  <cp:revision>12</cp:revision>
  <dcterms:created xsi:type="dcterms:W3CDTF">2021-03-21T14:51:15Z</dcterms:created>
  <dcterms:modified xsi:type="dcterms:W3CDTF">2022-02-16T10:28:34Z</dcterms:modified>
</cp:coreProperties>
</file>