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9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8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2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6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59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5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88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8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1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20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3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7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46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60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308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8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0115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01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36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1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9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2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4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C763B-BBC3-4429-98FD-D3584B161FDC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E4CB7-23B8-4376-8066-3938A066630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18217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4EA0-D630-42F9-9AD5-F7758D7344DA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666BF5-26CA-431B-90E2-BDE9C7949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3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r="12233"/>
          <a:stretch/>
        </p:blipFill>
        <p:spPr>
          <a:xfrm>
            <a:off x="2218552" y="3241963"/>
            <a:ext cx="5315125" cy="328566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18515" y="623455"/>
            <a:ext cx="7315200" cy="2299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Надання</a:t>
            </a:r>
            <a:r>
              <a:rPr kumimoji="0" lang="ru-RU" sz="36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екстреної</a:t>
            </a:r>
            <a:r>
              <a:rPr kumimoji="0" lang="ru-RU" sz="36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психологічної</a:t>
            </a:r>
            <a:r>
              <a:rPr kumimoji="0" lang="ru-RU" sz="36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допомоги</a:t>
            </a:r>
            <a:r>
              <a:rPr kumimoji="0" lang="ru-RU" sz="36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(</a:t>
            </a:r>
            <a:r>
              <a:rPr kumimoji="0" lang="ru-RU" sz="36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самодопомоги</a:t>
            </a:r>
            <a:r>
              <a:rPr kumimoji="0" lang="ru-RU" sz="36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) </a:t>
            </a:r>
            <a:r>
              <a:rPr kumimoji="0" lang="ru-RU" sz="36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під</a:t>
            </a:r>
            <a:r>
              <a:rPr kumimoji="0" lang="ru-RU" sz="36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час</a:t>
            </a:r>
            <a:br>
              <a:rPr kumimoji="0" lang="ru-RU" sz="36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перебування</a:t>
            </a:r>
            <a:r>
              <a:rPr kumimoji="0" lang="ru-RU" sz="36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в </a:t>
            </a:r>
            <a:r>
              <a:rPr kumimoji="0" lang="ru-RU" sz="36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екстремальних</a:t>
            </a:r>
            <a:r>
              <a:rPr kumimoji="0" lang="ru-RU" sz="36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ситуаціях</a:t>
            </a:r>
            <a:endParaRPr kumimoji="0" lang="ru-RU" sz="36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21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9464" y="16181"/>
            <a:ext cx="7613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Надання</a:t>
            </a:r>
            <a:r>
              <a:rPr lang="ru-RU" sz="2000" b="1" dirty="0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екстреної</a:t>
            </a:r>
            <a:r>
              <a:rPr lang="ru-RU" sz="2000" b="1" dirty="0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психологічної</a:t>
            </a:r>
            <a:r>
              <a:rPr lang="ru-RU" sz="2000" b="1" dirty="0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допомоги</a:t>
            </a:r>
            <a:r>
              <a:rPr lang="ru-RU" sz="2000" b="1" dirty="0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постраждалим</a:t>
            </a:r>
            <a:r>
              <a:rPr lang="ru-RU" sz="2000" b="1" dirty="0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під</a:t>
            </a:r>
            <a:r>
              <a:rPr lang="ru-RU" sz="2000" b="1" dirty="0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час </a:t>
            </a:r>
            <a:r>
              <a:rPr lang="ru-RU" sz="2000" b="1" dirty="0" err="1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гострого</a:t>
            </a:r>
            <a:r>
              <a:rPr lang="ru-RU" sz="2000" b="1" dirty="0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стресового</a:t>
            </a:r>
            <a:r>
              <a:rPr lang="ru-RU" sz="2000" b="1" dirty="0">
                <a:solidFill>
                  <a:srgbClr val="1274BA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стану.</a:t>
            </a:r>
            <a:r>
              <a:rPr lang="ru-RU" sz="2000" dirty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8710" y="791804"/>
            <a:ext cx="7640782" cy="280103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Апатія</a:t>
            </a:r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може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виникнути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після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тривалої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напруженої</a:t>
            </a:r>
            <a:r>
              <a:rPr lang="ru-RU" sz="2000" b="1" dirty="0">
                <a:solidFill>
                  <a:srgbClr val="7030A0"/>
                </a:solidFill>
              </a:rPr>
              <a:t>, але </a:t>
            </a:r>
            <a:r>
              <a:rPr lang="ru-RU" sz="2000" b="1" dirty="0" err="1">
                <a:solidFill>
                  <a:srgbClr val="7030A0"/>
                </a:solidFill>
              </a:rPr>
              <a:t>безуспішної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діяльності</a:t>
            </a:r>
            <a:r>
              <a:rPr lang="ru-RU" sz="2000" b="1" dirty="0">
                <a:solidFill>
                  <a:srgbClr val="7030A0"/>
                </a:solidFill>
              </a:rPr>
              <a:t>; </a:t>
            </a:r>
            <a:r>
              <a:rPr lang="ru-RU" sz="2000" b="1" dirty="0" err="1">
                <a:solidFill>
                  <a:srgbClr val="7030A0"/>
                </a:solidFill>
              </a:rPr>
              <a:t>або</a:t>
            </a:r>
            <a:r>
              <a:rPr lang="ru-RU" sz="2000" b="1" dirty="0">
                <a:solidFill>
                  <a:srgbClr val="7030A0"/>
                </a:solidFill>
              </a:rPr>
              <a:t> в </a:t>
            </a:r>
            <a:r>
              <a:rPr lang="ru-RU" sz="2000" b="1" dirty="0" err="1">
                <a:solidFill>
                  <a:srgbClr val="7030A0"/>
                </a:solidFill>
              </a:rPr>
              <a:t>ситуації</a:t>
            </a:r>
            <a:r>
              <a:rPr lang="ru-RU" sz="2000" b="1" dirty="0">
                <a:solidFill>
                  <a:srgbClr val="7030A0"/>
                </a:solidFill>
              </a:rPr>
              <a:t>, коли </a:t>
            </a:r>
            <a:r>
              <a:rPr lang="ru-RU" sz="2000" b="1" dirty="0" err="1">
                <a:solidFill>
                  <a:srgbClr val="7030A0"/>
                </a:solidFill>
              </a:rPr>
              <a:t>людина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зазнає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серйозної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невдачі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перестає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бачити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сенс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своєї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діяльності</a:t>
            </a:r>
            <a:r>
              <a:rPr lang="ru-RU" sz="2000" b="1" dirty="0">
                <a:solidFill>
                  <a:srgbClr val="7030A0"/>
                </a:solidFill>
              </a:rPr>
              <a:t>; </a:t>
            </a:r>
            <a:r>
              <a:rPr lang="ru-RU" sz="2000" b="1" dirty="0" err="1">
                <a:solidFill>
                  <a:srgbClr val="7030A0"/>
                </a:solidFill>
              </a:rPr>
              <a:t>або</a:t>
            </a:r>
            <a:r>
              <a:rPr lang="ru-RU" sz="2000" b="1" dirty="0">
                <a:solidFill>
                  <a:srgbClr val="7030A0"/>
                </a:solidFill>
              </a:rPr>
              <a:t> коли не </a:t>
            </a:r>
            <a:r>
              <a:rPr lang="ru-RU" sz="2000" b="1" dirty="0" err="1">
                <a:solidFill>
                  <a:srgbClr val="7030A0"/>
                </a:solidFill>
              </a:rPr>
              <a:t>вдалося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когось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врятувати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  <a:r>
              <a:rPr lang="ru-RU" sz="2000" b="1" dirty="0" err="1">
                <a:solidFill>
                  <a:srgbClr val="7030A0"/>
                </a:solidFill>
              </a:rPr>
              <a:t>Навалюється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відчуття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втоми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таке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що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немає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бажання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ані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рухатися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ані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говорити</a:t>
            </a:r>
            <a:r>
              <a:rPr lang="ru-RU" sz="2000" b="1" dirty="0">
                <a:solidFill>
                  <a:srgbClr val="7030A0"/>
                </a:solidFill>
              </a:rPr>
              <a:t>: </a:t>
            </a:r>
            <a:r>
              <a:rPr lang="ru-RU" sz="2000" b="1" dirty="0" err="1">
                <a:solidFill>
                  <a:srgbClr val="7030A0"/>
                </a:solidFill>
              </a:rPr>
              <a:t>рухи</a:t>
            </a:r>
            <a:r>
              <a:rPr lang="ru-RU" sz="2000" b="1" dirty="0">
                <a:solidFill>
                  <a:srgbClr val="7030A0"/>
                </a:solidFill>
              </a:rPr>
              <a:t> й слова </a:t>
            </a:r>
            <a:r>
              <a:rPr lang="ru-RU" sz="2000" b="1" dirty="0" err="1">
                <a:solidFill>
                  <a:srgbClr val="7030A0"/>
                </a:solidFill>
              </a:rPr>
              <a:t>вимагають</a:t>
            </a:r>
            <a:r>
              <a:rPr lang="ru-RU" sz="2000" b="1" dirty="0">
                <a:solidFill>
                  <a:srgbClr val="7030A0"/>
                </a:solidFill>
              </a:rPr>
              <a:t> великих </a:t>
            </a:r>
            <a:r>
              <a:rPr lang="ru-RU" sz="2000" b="1" dirty="0" err="1">
                <a:solidFill>
                  <a:srgbClr val="7030A0"/>
                </a:solidFill>
              </a:rPr>
              <a:t>зусиль</a:t>
            </a:r>
            <a:r>
              <a:rPr lang="ru-RU" sz="2000" b="1" dirty="0">
                <a:solidFill>
                  <a:srgbClr val="7030A0"/>
                </a:solidFill>
              </a:rPr>
              <a:t>. У </a:t>
            </a:r>
            <a:r>
              <a:rPr lang="ru-RU" sz="2000" b="1" dirty="0" err="1">
                <a:solidFill>
                  <a:srgbClr val="7030A0"/>
                </a:solidFill>
              </a:rPr>
              <a:t>душі</a:t>
            </a:r>
            <a:r>
              <a:rPr lang="ru-RU" sz="2000" b="1" dirty="0">
                <a:solidFill>
                  <a:srgbClr val="7030A0"/>
                </a:solidFill>
              </a:rPr>
              <a:t> —</a:t>
            </a:r>
            <a:r>
              <a:rPr lang="ru-RU" sz="2000" b="1" dirty="0" err="1">
                <a:solidFill>
                  <a:srgbClr val="7030A0"/>
                </a:solidFill>
              </a:rPr>
              <a:t>порожнеча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незмога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навіть</a:t>
            </a:r>
            <a:r>
              <a:rPr lang="ru-RU" sz="2000" b="1" dirty="0">
                <a:solidFill>
                  <a:srgbClr val="7030A0"/>
                </a:solidFill>
              </a:rPr>
              <a:t> на </a:t>
            </a:r>
            <a:r>
              <a:rPr lang="ru-RU" sz="2000" b="1" dirty="0" err="1">
                <a:solidFill>
                  <a:srgbClr val="7030A0"/>
                </a:solidFill>
              </a:rPr>
              <a:t>прояв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почуттів</a:t>
            </a:r>
            <a:r>
              <a:rPr lang="ru-RU" sz="2000" b="1" dirty="0">
                <a:solidFill>
                  <a:srgbClr val="7030A0"/>
                </a:solidFill>
              </a:rPr>
              <a:t>. У </a:t>
            </a:r>
            <a:r>
              <a:rPr lang="ru-RU" sz="2000" b="1" dirty="0" err="1">
                <a:solidFill>
                  <a:srgbClr val="7030A0"/>
                </a:solidFill>
              </a:rPr>
              <a:t>стані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апатії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людина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може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перебувати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від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кількох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днів</a:t>
            </a:r>
            <a:r>
              <a:rPr lang="ru-RU" sz="2000" b="1" dirty="0">
                <a:solidFill>
                  <a:srgbClr val="7030A0"/>
                </a:solidFill>
              </a:rPr>
              <a:t> до </a:t>
            </a:r>
            <a:r>
              <a:rPr lang="ru-RU" sz="2000" b="1" dirty="0" err="1">
                <a:solidFill>
                  <a:srgbClr val="7030A0"/>
                </a:solidFill>
              </a:rPr>
              <a:t>кількох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тижнів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83" y="889994"/>
            <a:ext cx="3480607" cy="26046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964" y="3860588"/>
            <a:ext cx="5306292" cy="241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Ознаки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dirty="0" err="1"/>
              <a:t>байдуже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навколишнього</a:t>
            </a:r>
            <a:r>
              <a:rPr lang="ru-RU" dirty="0"/>
              <a:t>, </a:t>
            </a:r>
            <a:r>
              <a:rPr lang="ru-RU" dirty="0" err="1"/>
              <a:t>млявість</a:t>
            </a:r>
            <a:r>
              <a:rPr lang="ru-RU" dirty="0"/>
              <a:t>, </a:t>
            </a:r>
            <a:r>
              <a:rPr lang="ru-RU" dirty="0" err="1"/>
              <a:t>загальмованість</a:t>
            </a:r>
            <a:r>
              <a:rPr lang="ru-RU" dirty="0"/>
              <a:t>,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повільна</a:t>
            </a:r>
            <a:r>
              <a:rPr lang="ru-RU" dirty="0"/>
              <a:t>, з великими паузами.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без </a:t>
            </a:r>
            <a:r>
              <a:rPr lang="ru-RU" dirty="0" err="1"/>
              <a:t>підтримки</a:t>
            </a:r>
            <a:r>
              <a:rPr lang="ru-RU" dirty="0"/>
              <a:t> й </a:t>
            </a:r>
            <a:r>
              <a:rPr lang="ru-RU" dirty="0" err="1"/>
              <a:t>допомоги</a:t>
            </a:r>
            <a:r>
              <a:rPr lang="ru-RU" dirty="0"/>
              <a:t> в такому</a:t>
            </a:r>
          </a:p>
          <a:p>
            <a:pPr algn="ctr"/>
            <a:r>
              <a:rPr lang="ru-RU" dirty="0" err="1"/>
              <a:t>стані</a:t>
            </a:r>
            <a:r>
              <a:rPr lang="ru-RU" dirty="0"/>
              <a:t>, то </a:t>
            </a:r>
            <a:r>
              <a:rPr lang="ru-RU" dirty="0" err="1"/>
              <a:t>апатія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перерости</a:t>
            </a:r>
            <a:r>
              <a:rPr lang="ru-RU" dirty="0"/>
              <a:t> в </a:t>
            </a:r>
            <a:r>
              <a:rPr lang="ru-RU" dirty="0" err="1"/>
              <a:t>депресію</a:t>
            </a:r>
            <a:r>
              <a:rPr lang="ru-RU" dirty="0"/>
              <a:t> (</a:t>
            </a:r>
            <a:r>
              <a:rPr lang="ru-RU" dirty="0" err="1"/>
              <a:t>важкі</a:t>
            </a:r>
            <a:r>
              <a:rPr lang="ru-RU" dirty="0"/>
              <a:t> й </a:t>
            </a:r>
            <a:r>
              <a:rPr lang="ru-RU" dirty="0" err="1"/>
              <a:t>болісні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пасивність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провини</a:t>
            </a:r>
            <a:r>
              <a:rPr lang="ru-RU" dirty="0"/>
              <a:t>,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безпорадності</a:t>
            </a:r>
            <a:r>
              <a:rPr lang="ru-RU" dirty="0"/>
              <a:t> перед </a:t>
            </a:r>
            <a:r>
              <a:rPr lang="ru-RU" dirty="0" err="1"/>
              <a:t>життєвими</a:t>
            </a:r>
            <a:r>
              <a:rPr lang="ru-RU" dirty="0"/>
              <a:t> </a:t>
            </a:r>
            <a:r>
              <a:rPr lang="ru-RU" dirty="0" err="1"/>
              <a:t>труднощами</a:t>
            </a:r>
            <a:r>
              <a:rPr lang="ru-RU" dirty="0"/>
              <a:t>, </a:t>
            </a:r>
            <a:r>
              <a:rPr lang="ru-RU" dirty="0" err="1"/>
              <a:t>безперспективність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749636" y="3860588"/>
            <a:ext cx="6192982" cy="2831158"/>
          </a:xfrm>
          <a:prstGeom prst="round2Diag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Перша </a:t>
            </a:r>
            <a:r>
              <a:rPr lang="ru-RU" b="1" dirty="0" err="1">
                <a:solidFill>
                  <a:srgbClr val="C00000"/>
                </a:solidFill>
              </a:rPr>
              <a:t>допомога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dirty="0" err="1">
                <a:solidFill>
                  <a:srgbClr val="0070C0"/>
                </a:solidFill>
              </a:rPr>
              <a:t>поговоріть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постраждалим</a:t>
            </a:r>
            <a:r>
              <a:rPr lang="ru-RU" dirty="0">
                <a:solidFill>
                  <a:srgbClr val="0070C0"/>
                </a:solidFill>
              </a:rPr>
              <a:t>. Задайте </a:t>
            </a:r>
            <a:r>
              <a:rPr lang="ru-RU" dirty="0" err="1">
                <a:solidFill>
                  <a:srgbClr val="0070C0"/>
                </a:solidFill>
              </a:rPr>
              <a:t>йому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кілька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простих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запитань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виходячи</a:t>
            </a:r>
            <a:r>
              <a:rPr lang="ru-RU" dirty="0">
                <a:solidFill>
                  <a:srgbClr val="0070C0"/>
                </a:solidFill>
              </a:rPr>
              <a:t> з того, </a:t>
            </a:r>
            <a:r>
              <a:rPr lang="ru-RU" dirty="0" err="1">
                <a:solidFill>
                  <a:srgbClr val="0070C0"/>
                </a:solidFill>
              </a:rPr>
              <a:t>знайомий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він</a:t>
            </a:r>
            <a:r>
              <a:rPr lang="ru-RU" dirty="0">
                <a:solidFill>
                  <a:srgbClr val="0070C0"/>
                </a:solidFill>
              </a:rPr>
              <a:t> вам </a:t>
            </a:r>
            <a:r>
              <a:rPr lang="ru-RU" dirty="0" err="1">
                <a:solidFill>
                  <a:srgbClr val="0070C0"/>
                </a:solidFill>
              </a:rPr>
              <a:t>чи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ні</a:t>
            </a:r>
            <a:r>
              <a:rPr lang="ru-RU" dirty="0">
                <a:solidFill>
                  <a:srgbClr val="0070C0"/>
                </a:solidFill>
              </a:rPr>
              <a:t>: «Як тебе </a:t>
            </a:r>
            <a:r>
              <a:rPr lang="ru-RU" dirty="0" err="1">
                <a:solidFill>
                  <a:srgbClr val="0070C0"/>
                </a:solidFill>
              </a:rPr>
              <a:t>звуть</a:t>
            </a:r>
            <a:r>
              <a:rPr lang="ru-RU" dirty="0">
                <a:solidFill>
                  <a:srgbClr val="0070C0"/>
                </a:solidFill>
              </a:rPr>
              <a:t>?», «Як </a:t>
            </a:r>
            <a:r>
              <a:rPr lang="ru-RU" dirty="0" err="1">
                <a:solidFill>
                  <a:srgbClr val="0070C0"/>
                </a:solidFill>
              </a:rPr>
              <a:t>ти</a:t>
            </a:r>
            <a:r>
              <a:rPr lang="ru-RU" dirty="0">
                <a:solidFill>
                  <a:srgbClr val="0070C0"/>
                </a:solidFill>
              </a:rPr>
              <a:t> себе </a:t>
            </a:r>
            <a:r>
              <a:rPr lang="ru-RU" dirty="0" err="1">
                <a:solidFill>
                  <a:srgbClr val="0070C0"/>
                </a:solidFill>
              </a:rPr>
              <a:t>почуваєш</a:t>
            </a:r>
            <a:r>
              <a:rPr lang="ru-RU" dirty="0">
                <a:solidFill>
                  <a:srgbClr val="0070C0"/>
                </a:solidFill>
              </a:rPr>
              <a:t>?», «</a:t>
            </a:r>
            <a:r>
              <a:rPr lang="ru-RU" dirty="0" err="1">
                <a:solidFill>
                  <a:srgbClr val="0070C0"/>
                </a:solidFill>
              </a:rPr>
              <a:t>Хочеш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їсти</a:t>
            </a:r>
            <a:r>
              <a:rPr lang="ru-RU" dirty="0">
                <a:solidFill>
                  <a:srgbClr val="0070C0"/>
                </a:solidFill>
              </a:rPr>
              <a:t>?» </a:t>
            </a:r>
            <a:r>
              <a:rPr lang="ru-RU" dirty="0" err="1">
                <a:solidFill>
                  <a:srgbClr val="0070C0"/>
                </a:solidFill>
              </a:rPr>
              <a:t>тощо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Проводіть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постраждалого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місця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відпочинку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допоможіть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зручно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влаштуватися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Візьміть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постраждалого</a:t>
            </a:r>
            <a:r>
              <a:rPr lang="ru-RU" dirty="0">
                <a:solidFill>
                  <a:srgbClr val="0070C0"/>
                </a:solidFill>
              </a:rPr>
              <a:t> за руку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покладіть</a:t>
            </a:r>
            <a:r>
              <a:rPr lang="ru-RU" dirty="0">
                <a:solidFill>
                  <a:srgbClr val="0070C0"/>
                </a:solidFill>
              </a:rPr>
              <a:t> свою руку </a:t>
            </a:r>
            <a:r>
              <a:rPr lang="ru-RU" dirty="0" err="1">
                <a:solidFill>
                  <a:srgbClr val="0070C0"/>
                </a:solidFill>
              </a:rPr>
              <a:t>йому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чоло</a:t>
            </a:r>
            <a:r>
              <a:rPr lang="ru-RU" dirty="0">
                <a:solidFill>
                  <a:srgbClr val="0070C0"/>
                </a:solidFill>
              </a:rPr>
              <a:t>. Дайте </a:t>
            </a:r>
            <a:r>
              <a:rPr lang="ru-RU" dirty="0" err="1">
                <a:solidFill>
                  <a:srgbClr val="0070C0"/>
                </a:solidFill>
              </a:rPr>
              <a:t>поспати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просто </a:t>
            </a:r>
            <a:r>
              <a:rPr lang="ru-RU" dirty="0" err="1">
                <a:solidFill>
                  <a:srgbClr val="0070C0"/>
                </a:solidFill>
              </a:rPr>
              <a:t>полежати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Якщо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немає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можливості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відпочити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подія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вулиці</a:t>
            </a:r>
            <a:r>
              <a:rPr lang="ru-RU" dirty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у </a:t>
            </a:r>
            <a:r>
              <a:rPr lang="ru-RU" dirty="0" err="1">
                <a:solidFill>
                  <a:srgbClr val="0070C0"/>
                </a:solidFill>
              </a:rPr>
              <a:t>громадському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транспорті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тощо</a:t>
            </a:r>
            <a:r>
              <a:rPr lang="ru-RU" dirty="0">
                <a:solidFill>
                  <a:srgbClr val="0070C0"/>
                </a:solidFill>
              </a:rPr>
              <a:t>), то </a:t>
            </a:r>
            <a:r>
              <a:rPr lang="ru-RU" dirty="0" err="1">
                <a:solidFill>
                  <a:srgbClr val="0070C0"/>
                </a:solidFill>
              </a:rPr>
              <a:t>більше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говоріть</a:t>
            </a:r>
            <a:r>
              <a:rPr lang="ru-RU" dirty="0">
                <a:solidFill>
                  <a:srgbClr val="0070C0"/>
                </a:solidFill>
              </a:rPr>
              <a:t> з ним, </a:t>
            </a:r>
            <a:r>
              <a:rPr lang="ru-RU" dirty="0" err="1">
                <a:solidFill>
                  <a:srgbClr val="0070C0"/>
                </a:solidFill>
              </a:rPr>
              <a:t>залучіть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його</a:t>
            </a:r>
            <a:r>
              <a:rPr lang="ru-RU" dirty="0">
                <a:solidFill>
                  <a:srgbClr val="0070C0"/>
                </a:solidFill>
              </a:rPr>
              <a:t> до будь-</a:t>
            </a:r>
            <a:r>
              <a:rPr lang="ru-RU" dirty="0" err="1">
                <a:solidFill>
                  <a:srgbClr val="0070C0"/>
                </a:solidFill>
              </a:rPr>
              <a:t>якої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спільної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діяльності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73803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500254" y="235528"/>
            <a:ext cx="5832764" cy="3048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Ступор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— одна з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потужних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захисних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реакцій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організму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Відбувається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після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сильних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нервових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потрясінь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, коли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людина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затратила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стільки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енергії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виживання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що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сил на контакт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із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навколишнім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світом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у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неї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вже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немає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1" y="235528"/>
            <a:ext cx="4082050" cy="2715924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22626" y="3602182"/>
            <a:ext cx="3849120" cy="238298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Ознаки</a:t>
            </a:r>
            <a:r>
              <a:rPr lang="ru-RU" b="1" dirty="0">
                <a:solidFill>
                  <a:srgbClr val="FFFF00"/>
                </a:solidFill>
              </a:rPr>
              <a:t>:</a:t>
            </a:r>
            <a:r>
              <a:rPr lang="ru-RU" dirty="0"/>
              <a:t> </a:t>
            </a:r>
            <a:r>
              <a:rPr lang="ru-RU" dirty="0" err="1"/>
              <a:t>різке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довільних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і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endParaRPr lang="ru-RU" dirty="0"/>
          </a:p>
          <a:p>
            <a:pPr algn="ctr"/>
            <a:r>
              <a:rPr lang="ru-RU" dirty="0"/>
              <a:t>на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 (шум, </a:t>
            </a:r>
            <a:r>
              <a:rPr lang="ru-RU" dirty="0" err="1"/>
              <a:t>світло</a:t>
            </a:r>
            <a:r>
              <a:rPr lang="ru-RU" dirty="0"/>
              <a:t>, </a:t>
            </a:r>
            <a:r>
              <a:rPr lang="ru-RU" dirty="0" err="1"/>
              <a:t>дотики</a:t>
            </a:r>
            <a:r>
              <a:rPr lang="ru-RU" dirty="0"/>
              <a:t>), «</a:t>
            </a:r>
            <a:r>
              <a:rPr lang="ru-RU" dirty="0" err="1"/>
              <a:t>заціпеніння</a:t>
            </a:r>
            <a:r>
              <a:rPr lang="ru-RU" dirty="0"/>
              <a:t>» в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позі</a:t>
            </a:r>
            <a:r>
              <a:rPr lang="ru-RU" dirty="0"/>
              <a:t>, стан </a:t>
            </a:r>
            <a:r>
              <a:rPr lang="ru-RU" dirty="0" err="1"/>
              <a:t>повної</a:t>
            </a:r>
            <a:endParaRPr lang="ru-RU" dirty="0"/>
          </a:p>
          <a:p>
            <a:pPr algn="ctr"/>
            <a:r>
              <a:rPr lang="ru-RU" dirty="0" err="1"/>
              <a:t>нерухомості</a:t>
            </a:r>
            <a:r>
              <a:rPr lang="ru-RU" dirty="0"/>
              <a:t>.</a:t>
            </a:r>
          </a:p>
        </p:txBody>
      </p:sp>
      <p:sp>
        <p:nvSpPr>
          <p:cNvPr id="6" name="Прямоугольник с одним усеченным и одним скругленным углом 5"/>
          <p:cNvSpPr/>
          <p:nvPr/>
        </p:nvSpPr>
        <p:spPr>
          <a:xfrm>
            <a:off x="5223164" y="3429000"/>
            <a:ext cx="6567054" cy="3096491"/>
          </a:xfrm>
          <a:prstGeom prst="snip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Перша </a:t>
            </a:r>
            <a:r>
              <a:rPr lang="ru-RU" b="1" dirty="0" err="1">
                <a:solidFill>
                  <a:srgbClr val="002060"/>
                </a:solidFill>
              </a:rPr>
              <a:t>допомога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кінчиками</a:t>
            </a:r>
            <a:r>
              <a:rPr lang="ru-RU" dirty="0">
                <a:solidFill>
                  <a:srgbClr val="002060"/>
                </a:solidFill>
              </a:rPr>
              <a:t> великого й </a:t>
            </a:r>
            <a:r>
              <a:rPr lang="ru-RU" dirty="0" err="1">
                <a:solidFill>
                  <a:srgbClr val="002060"/>
                </a:solidFill>
              </a:rPr>
              <a:t>вказівного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пальців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масажуйте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постраждалому</a:t>
            </a:r>
            <a:r>
              <a:rPr lang="ru-RU" dirty="0">
                <a:solidFill>
                  <a:srgbClr val="002060"/>
                </a:solidFill>
              </a:rPr>
              <a:t> точки, </a:t>
            </a:r>
            <a:r>
              <a:rPr lang="ru-RU" dirty="0" err="1">
                <a:solidFill>
                  <a:srgbClr val="002060"/>
                </a:solidFill>
              </a:rPr>
              <a:t>розташовані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чолі</a:t>
            </a:r>
            <a:r>
              <a:rPr lang="ru-RU" dirty="0">
                <a:solidFill>
                  <a:srgbClr val="002060"/>
                </a:solidFill>
              </a:rPr>
              <a:t>, над </a:t>
            </a:r>
            <a:r>
              <a:rPr lang="ru-RU" dirty="0" err="1">
                <a:solidFill>
                  <a:srgbClr val="002060"/>
                </a:solidFill>
              </a:rPr>
              <a:t>очима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рівно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посередині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лінією</a:t>
            </a:r>
            <a:r>
              <a:rPr lang="ru-RU" dirty="0">
                <a:solidFill>
                  <a:srgbClr val="002060"/>
                </a:solidFill>
              </a:rPr>
              <a:t> росту </a:t>
            </a:r>
            <a:r>
              <a:rPr lang="ru-RU" dirty="0" err="1">
                <a:solidFill>
                  <a:srgbClr val="002060"/>
                </a:solidFill>
              </a:rPr>
              <a:t>волосся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бровами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чітко</a:t>
            </a:r>
            <a:r>
              <a:rPr lang="ru-RU" dirty="0">
                <a:solidFill>
                  <a:srgbClr val="002060"/>
                </a:solidFill>
              </a:rPr>
              <a:t> над </a:t>
            </a:r>
            <a:r>
              <a:rPr lang="ru-RU" dirty="0" err="1">
                <a:solidFill>
                  <a:srgbClr val="002060"/>
                </a:solidFill>
              </a:rPr>
              <a:t>зіницями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Долоню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вільної</a:t>
            </a:r>
            <a:r>
              <a:rPr lang="ru-RU" dirty="0">
                <a:solidFill>
                  <a:srgbClr val="002060"/>
                </a:solidFill>
              </a:rPr>
              <a:t> руки </a:t>
            </a:r>
            <a:r>
              <a:rPr lang="ru-RU" dirty="0" err="1">
                <a:solidFill>
                  <a:srgbClr val="002060"/>
                </a:solidFill>
              </a:rPr>
              <a:t>покладіть</a:t>
            </a:r>
            <a:r>
              <a:rPr lang="ru-RU" dirty="0">
                <a:solidFill>
                  <a:srgbClr val="002060"/>
                </a:solidFill>
              </a:rPr>
              <a:t> на груди </a:t>
            </a:r>
            <a:r>
              <a:rPr lang="ru-RU" dirty="0" err="1">
                <a:solidFill>
                  <a:srgbClr val="002060"/>
                </a:solidFill>
              </a:rPr>
              <a:t>постраждалого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Налаштуйте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ритм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подиху</a:t>
            </a:r>
            <a:r>
              <a:rPr lang="ru-RU" dirty="0">
                <a:solidFill>
                  <a:srgbClr val="002060"/>
                </a:solidFill>
              </a:rPr>
              <a:t>. Людина, </a:t>
            </a:r>
            <a:r>
              <a:rPr lang="ru-RU" dirty="0" err="1">
                <a:solidFill>
                  <a:srgbClr val="002060"/>
                </a:solidFill>
              </a:rPr>
              <a:t>перебуваючи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ступорі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чути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бачити</a:t>
            </a:r>
            <a:r>
              <a:rPr lang="ru-RU" dirty="0">
                <a:solidFill>
                  <a:srgbClr val="002060"/>
                </a:solidFill>
              </a:rPr>
              <a:t>. Тому </a:t>
            </a:r>
            <a:r>
              <a:rPr lang="ru-RU" dirty="0" err="1">
                <a:solidFill>
                  <a:srgbClr val="002060"/>
                </a:solidFill>
              </a:rPr>
              <a:t>говоріть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йому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вухо</a:t>
            </a:r>
            <a:r>
              <a:rPr lang="ru-RU" dirty="0">
                <a:solidFill>
                  <a:srgbClr val="002060"/>
                </a:solidFill>
              </a:rPr>
              <a:t>, тихо, </a:t>
            </a:r>
            <a:r>
              <a:rPr lang="ru-RU" dirty="0" err="1">
                <a:solidFill>
                  <a:srgbClr val="002060"/>
                </a:solidFill>
              </a:rPr>
              <a:t>повільно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чітко</a:t>
            </a:r>
            <a:r>
              <a:rPr lang="ru-RU" dirty="0">
                <a:solidFill>
                  <a:srgbClr val="002060"/>
                </a:solidFill>
              </a:rPr>
              <a:t> те,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викликати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сильні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емоції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краще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негативні</a:t>
            </a:r>
            <a:r>
              <a:rPr lang="ru-RU" dirty="0">
                <a:solidFill>
                  <a:srgbClr val="002060"/>
                </a:solidFill>
              </a:rPr>
              <a:t>). </a:t>
            </a:r>
            <a:r>
              <a:rPr lang="ru-RU" dirty="0" err="1">
                <a:solidFill>
                  <a:srgbClr val="002060"/>
                </a:solidFill>
              </a:rPr>
              <a:t>Пам’ятайте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необхідно</a:t>
            </a:r>
            <a:r>
              <a:rPr lang="ru-RU" dirty="0">
                <a:solidFill>
                  <a:srgbClr val="002060"/>
                </a:solidFill>
              </a:rPr>
              <a:t> будь-</a:t>
            </a:r>
            <a:r>
              <a:rPr lang="ru-RU" dirty="0" err="1">
                <a:solidFill>
                  <a:srgbClr val="002060"/>
                </a:solidFill>
              </a:rPr>
              <a:t>якими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засобами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домогтися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реакції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постраждалого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вивести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заціпеніння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4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95744" y="290945"/>
            <a:ext cx="6982691" cy="242454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Рухове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збудження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Іноді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потрясіння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критичної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вибухи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стихійні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лиха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настільки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сильні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перестає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розуміти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довкола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неї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Вона не в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змозі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визначити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вороги, а де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свої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небезпека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де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порятунок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Людина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втрачає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здатність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логічно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мислити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приймати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стає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схожою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«на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тварину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бігає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клітці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1" t="3095" r="2725" b="62577"/>
          <a:stretch/>
        </p:blipFill>
        <p:spPr>
          <a:xfrm>
            <a:off x="7960628" y="221673"/>
            <a:ext cx="3667876" cy="256309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93962" y="3006436"/>
            <a:ext cx="5652656" cy="2881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Ознаки</a:t>
            </a:r>
            <a:r>
              <a:rPr lang="ru-RU" b="1" dirty="0">
                <a:solidFill>
                  <a:srgbClr val="FFFF00"/>
                </a:solidFill>
              </a:rPr>
              <a:t>:</a:t>
            </a:r>
            <a:r>
              <a:rPr lang="ru-RU" dirty="0"/>
              <a:t> </a:t>
            </a:r>
            <a:r>
              <a:rPr lang="ru-RU" dirty="0" err="1"/>
              <a:t>різкі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, часто </a:t>
            </a:r>
            <a:r>
              <a:rPr lang="ru-RU" dirty="0" err="1"/>
              <a:t>безцільні</a:t>
            </a:r>
            <a:r>
              <a:rPr lang="ru-RU" dirty="0"/>
              <a:t> й </a:t>
            </a:r>
            <a:r>
              <a:rPr lang="ru-RU" dirty="0" err="1"/>
              <a:t>безглузді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ненормально </a:t>
            </a:r>
            <a:r>
              <a:rPr lang="ru-RU" dirty="0" err="1"/>
              <a:t>голосна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мовна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(</a:t>
            </a:r>
            <a:r>
              <a:rPr lang="ru-RU" dirty="0" err="1"/>
              <a:t>людина</a:t>
            </a:r>
            <a:r>
              <a:rPr lang="ru-RU" dirty="0"/>
              <a:t> говорить без </a:t>
            </a:r>
            <a:r>
              <a:rPr lang="ru-RU" dirty="0" err="1"/>
              <a:t>зупинки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абсолютно </a:t>
            </a:r>
            <a:r>
              <a:rPr lang="ru-RU" dirty="0" err="1"/>
              <a:t>безглуздо</a:t>
            </a:r>
            <a:r>
              <a:rPr lang="ru-RU" dirty="0"/>
              <a:t>), часто </a:t>
            </a:r>
            <a:r>
              <a:rPr lang="ru-RU" dirty="0" err="1"/>
              <a:t>відсутня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навколишніх</a:t>
            </a:r>
            <a:r>
              <a:rPr lang="ru-RU" dirty="0"/>
              <a:t> (на </a:t>
            </a:r>
            <a:r>
              <a:rPr lang="ru-RU" dirty="0" err="1"/>
              <a:t>зауваження</a:t>
            </a:r>
            <a:r>
              <a:rPr lang="ru-RU" dirty="0"/>
              <a:t>, </a:t>
            </a:r>
            <a:r>
              <a:rPr lang="ru-RU" dirty="0" err="1"/>
              <a:t>прохання</a:t>
            </a:r>
            <a:r>
              <a:rPr lang="ru-RU" dirty="0"/>
              <a:t>, </a:t>
            </a:r>
            <a:r>
              <a:rPr lang="ru-RU" dirty="0" err="1"/>
              <a:t>накази</a:t>
            </a:r>
            <a:r>
              <a:rPr lang="ru-RU" dirty="0"/>
              <a:t>).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9019" y="3006436"/>
            <a:ext cx="5971308" cy="3713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Перша </a:t>
            </a:r>
            <a:r>
              <a:rPr lang="ru-RU" b="1" dirty="0" err="1">
                <a:solidFill>
                  <a:srgbClr val="FFFF00"/>
                </a:solidFill>
              </a:rPr>
              <a:t>допомога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dirty="0" err="1">
                <a:solidFill>
                  <a:srgbClr val="FFFF00"/>
                </a:solidFill>
              </a:rPr>
              <a:t>використовуйте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прийом</a:t>
            </a:r>
            <a:r>
              <a:rPr lang="ru-RU" dirty="0">
                <a:solidFill>
                  <a:srgbClr val="FFFF00"/>
                </a:solidFill>
              </a:rPr>
              <a:t> «</a:t>
            </a:r>
            <a:r>
              <a:rPr lang="ru-RU" dirty="0" err="1">
                <a:solidFill>
                  <a:srgbClr val="FFFF00"/>
                </a:solidFill>
              </a:rPr>
              <a:t>захоплення</a:t>
            </a:r>
            <a:r>
              <a:rPr lang="ru-RU" dirty="0">
                <a:solidFill>
                  <a:srgbClr val="FFFF00"/>
                </a:solidFill>
              </a:rPr>
              <a:t>»: </a:t>
            </a:r>
            <a:r>
              <a:rPr lang="ru-RU" dirty="0" err="1">
                <a:solidFill>
                  <a:srgbClr val="FFFF00"/>
                </a:solidFill>
              </a:rPr>
              <a:t>перебуваючи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позаду</a:t>
            </a:r>
            <a:r>
              <a:rPr lang="ru-RU" dirty="0">
                <a:solidFill>
                  <a:srgbClr val="FFFF00"/>
                </a:solidFill>
              </a:rPr>
              <a:t>, просуньте </a:t>
            </a:r>
            <a:r>
              <a:rPr lang="ru-RU" dirty="0" err="1">
                <a:solidFill>
                  <a:srgbClr val="FFFF00"/>
                </a:solidFill>
              </a:rPr>
              <a:t>свої</a:t>
            </a:r>
            <a:r>
              <a:rPr lang="ru-RU" dirty="0">
                <a:solidFill>
                  <a:srgbClr val="FFFF00"/>
                </a:solidFill>
              </a:rPr>
              <a:t> руки </a:t>
            </a:r>
            <a:r>
              <a:rPr lang="ru-RU" dirty="0" err="1">
                <a:solidFill>
                  <a:srgbClr val="FFFF00"/>
                </a:solidFill>
              </a:rPr>
              <a:t>постраждалому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під</a:t>
            </a:r>
            <a:r>
              <a:rPr lang="ru-RU" dirty="0">
                <a:solidFill>
                  <a:srgbClr val="FFFF00"/>
                </a:solidFill>
              </a:rPr>
              <a:t> пахви, </a:t>
            </a:r>
            <a:r>
              <a:rPr lang="ru-RU" dirty="0" err="1">
                <a:solidFill>
                  <a:srgbClr val="FFFF00"/>
                </a:solidFill>
              </a:rPr>
              <a:t>пригорніть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його</a:t>
            </a:r>
            <a:r>
              <a:rPr lang="ru-RU" dirty="0">
                <a:solidFill>
                  <a:srgbClr val="FFFF00"/>
                </a:solidFill>
              </a:rPr>
              <a:t> до себе й </a:t>
            </a:r>
            <a:r>
              <a:rPr lang="ru-RU" dirty="0" err="1">
                <a:solidFill>
                  <a:srgbClr val="FFFF00"/>
                </a:solidFill>
              </a:rPr>
              <a:t>злегка</a:t>
            </a:r>
            <a:r>
              <a:rPr lang="ru-RU" dirty="0">
                <a:solidFill>
                  <a:srgbClr val="FFFF00"/>
                </a:solidFill>
              </a:rPr>
              <a:t> перекиньте на себе. </a:t>
            </a:r>
            <a:r>
              <a:rPr lang="ru-RU" dirty="0" err="1">
                <a:solidFill>
                  <a:srgbClr val="FFFF00"/>
                </a:solidFill>
              </a:rPr>
              <a:t>Ізолюйте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постраждалого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інших</a:t>
            </a:r>
            <a:r>
              <a:rPr lang="ru-RU" dirty="0">
                <a:solidFill>
                  <a:srgbClr val="FFFF00"/>
                </a:solidFill>
              </a:rPr>
              <a:t> людей. </a:t>
            </a:r>
            <a:r>
              <a:rPr lang="ru-RU" dirty="0" err="1">
                <a:solidFill>
                  <a:srgbClr val="FFFF00"/>
                </a:solidFill>
              </a:rPr>
              <a:t>Говоріть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спокійним</a:t>
            </a:r>
            <a:r>
              <a:rPr lang="ru-RU" dirty="0">
                <a:solidFill>
                  <a:srgbClr val="FFFF00"/>
                </a:solidFill>
              </a:rPr>
              <a:t> голосом про </a:t>
            </a:r>
            <a:r>
              <a:rPr lang="ru-RU" dirty="0" err="1">
                <a:solidFill>
                  <a:srgbClr val="FFFF00"/>
                </a:solidFill>
              </a:rPr>
              <a:t>почуття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які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відчуває</a:t>
            </a:r>
            <a:r>
              <a:rPr lang="ru-RU" dirty="0">
                <a:solidFill>
                  <a:srgbClr val="FFFF00"/>
                </a:solidFill>
              </a:rPr>
              <a:t>. Не </a:t>
            </a:r>
            <a:r>
              <a:rPr lang="ru-RU" dirty="0" err="1">
                <a:solidFill>
                  <a:srgbClr val="FFFF00"/>
                </a:solidFill>
              </a:rPr>
              <a:t>сперечайтеся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постраждалим</a:t>
            </a:r>
            <a:r>
              <a:rPr lang="ru-RU" dirty="0">
                <a:solidFill>
                  <a:srgbClr val="FFFF00"/>
                </a:solidFill>
              </a:rPr>
              <a:t>, не </a:t>
            </a:r>
            <a:r>
              <a:rPr lang="ru-RU" dirty="0" err="1">
                <a:solidFill>
                  <a:srgbClr val="FFFF00"/>
                </a:solidFill>
              </a:rPr>
              <a:t>запитуйте</a:t>
            </a:r>
            <a:r>
              <a:rPr lang="ru-RU" dirty="0">
                <a:solidFill>
                  <a:srgbClr val="FFFF00"/>
                </a:solidFill>
              </a:rPr>
              <a:t>, у </a:t>
            </a:r>
            <a:r>
              <a:rPr lang="ru-RU" dirty="0" err="1">
                <a:solidFill>
                  <a:srgbClr val="FFFF00"/>
                </a:solidFill>
              </a:rPr>
              <a:t>розмові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уникайте</a:t>
            </a:r>
            <a:r>
              <a:rPr lang="ru-RU" dirty="0">
                <a:solidFill>
                  <a:srgbClr val="FFFF00"/>
                </a:solidFill>
              </a:rPr>
              <a:t> фраз </a:t>
            </a:r>
            <a:r>
              <a:rPr lang="ru-RU" dirty="0" err="1">
                <a:solidFill>
                  <a:srgbClr val="FFFF00"/>
                </a:solidFill>
              </a:rPr>
              <a:t>із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часткою</a:t>
            </a:r>
            <a:r>
              <a:rPr lang="ru-RU" dirty="0">
                <a:solidFill>
                  <a:srgbClr val="FFFF00"/>
                </a:solidFill>
              </a:rPr>
              <a:t> «не»,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стосуються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небажаних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дій</a:t>
            </a:r>
            <a:r>
              <a:rPr lang="ru-RU" dirty="0">
                <a:solidFill>
                  <a:srgbClr val="FFFF00"/>
                </a:solidFill>
              </a:rPr>
              <a:t> («не </a:t>
            </a:r>
            <a:r>
              <a:rPr lang="ru-RU" dirty="0" err="1">
                <a:solidFill>
                  <a:srgbClr val="FFFF00"/>
                </a:solidFill>
              </a:rPr>
              <a:t>біжи</a:t>
            </a:r>
            <a:r>
              <a:rPr lang="ru-RU" dirty="0">
                <a:solidFill>
                  <a:srgbClr val="FFFF00"/>
                </a:solidFill>
              </a:rPr>
              <a:t>», «не </a:t>
            </a:r>
            <a:r>
              <a:rPr lang="ru-RU" dirty="0" err="1">
                <a:solidFill>
                  <a:srgbClr val="FFFF00"/>
                </a:solidFill>
              </a:rPr>
              <a:t>розмахуй</a:t>
            </a:r>
            <a:r>
              <a:rPr lang="ru-RU" dirty="0">
                <a:solidFill>
                  <a:srgbClr val="FFFF00"/>
                </a:solidFill>
              </a:rPr>
              <a:t> руками», «не кричи»). </a:t>
            </a:r>
            <a:r>
              <a:rPr lang="ru-RU" dirty="0" err="1">
                <a:solidFill>
                  <a:srgbClr val="FFFF00"/>
                </a:solidFill>
              </a:rPr>
              <a:t>Рухове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порушення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зазвичай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триває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недовго</a:t>
            </a:r>
            <a:r>
              <a:rPr lang="ru-RU" dirty="0">
                <a:solidFill>
                  <a:srgbClr val="FFFF00"/>
                </a:solidFill>
              </a:rPr>
              <a:t> й </a:t>
            </a:r>
            <a:r>
              <a:rPr lang="ru-RU" dirty="0" err="1">
                <a:solidFill>
                  <a:srgbClr val="FFFF00"/>
                </a:solidFill>
              </a:rPr>
              <a:t>може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змінитися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нервовим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тремтінням</a:t>
            </a:r>
            <a:r>
              <a:rPr lang="ru-RU" dirty="0">
                <a:solidFill>
                  <a:srgbClr val="FFFF00"/>
                </a:solidFill>
              </a:rPr>
              <a:t>, плачем, а </a:t>
            </a:r>
            <a:r>
              <a:rPr lang="ru-RU" dirty="0" err="1">
                <a:solidFill>
                  <a:srgbClr val="FFFF00"/>
                </a:solidFill>
              </a:rPr>
              <a:t>також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агресивною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поводінкою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5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 flipH="1">
            <a:off x="4828308" y="232058"/>
            <a:ext cx="4419600" cy="3103418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Агресія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— один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способів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яким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намагається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знизити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високу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напругу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Прояв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злості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агресії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відбуватися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тривалий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час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заважати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самому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постраждалому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навколишнім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521274"/>
            <a:ext cx="3089562" cy="2317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7" r="9134"/>
          <a:stretch/>
        </p:blipFill>
        <p:spPr>
          <a:xfrm>
            <a:off x="9421091" y="729090"/>
            <a:ext cx="2432072" cy="21093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9382" y="3158836"/>
            <a:ext cx="2563091" cy="3491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Ознаки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b="1" dirty="0" err="1">
                <a:solidFill>
                  <a:srgbClr val="0070C0"/>
                </a:solidFill>
              </a:rPr>
              <a:t>роздратування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невдоволення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гнів</a:t>
            </a:r>
            <a:r>
              <a:rPr lang="ru-RU" b="1" dirty="0">
                <a:solidFill>
                  <a:srgbClr val="0070C0"/>
                </a:solidFill>
              </a:rPr>
              <a:t> (з будь-</a:t>
            </a:r>
            <a:r>
              <a:rPr lang="ru-RU" b="1" dirty="0" err="1">
                <a:solidFill>
                  <a:srgbClr val="0070C0"/>
                </a:solidFill>
              </a:rPr>
              <a:t>якого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навіть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незначного</a:t>
            </a:r>
            <a:r>
              <a:rPr lang="ru-RU" b="1" dirty="0">
                <a:solidFill>
                  <a:srgbClr val="0070C0"/>
                </a:solidFill>
              </a:rPr>
              <a:t> приводу); </a:t>
            </a:r>
            <a:r>
              <a:rPr lang="ru-RU" b="1" dirty="0" err="1">
                <a:solidFill>
                  <a:srgbClr val="0070C0"/>
                </a:solidFill>
              </a:rPr>
              <a:t>удари</a:t>
            </a:r>
            <a:r>
              <a:rPr lang="ru-RU" b="1" dirty="0">
                <a:solidFill>
                  <a:srgbClr val="0070C0"/>
                </a:solidFill>
              </a:rPr>
              <a:t> руками </a:t>
            </a:r>
            <a:r>
              <a:rPr lang="ru-RU" b="1" dirty="0" err="1">
                <a:solidFill>
                  <a:srgbClr val="0070C0"/>
                </a:solidFill>
              </a:rPr>
              <a:t>або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якими-небудь</a:t>
            </a:r>
            <a:r>
              <a:rPr lang="ru-RU" b="1" dirty="0">
                <a:solidFill>
                  <a:srgbClr val="0070C0"/>
                </a:solidFill>
              </a:rPr>
              <a:t> предметами, </a:t>
            </a:r>
            <a:r>
              <a:rPr lang="ru-RU" b="1" dirty="0" err="1">
                <a:solidFill>
                  <a:srgbClr val="0070C0"/>
                </a:solidFill>
              </a:rPr>
              <a:t>словесна</a:t>
            </a:r>
            <a:r>
              <a:rPr lang="ru-RU" b="1" dirty="0">
                <a:solidFill>
                  <a:srgbClr val="0070C0"/>
                </a:solidFill>
              </a:rPr>
              <a:t> образа, лайка; </a:t>
            </a:r>
            <a:r>
              <a:rPr lang="ru-RU" b="1" dirty="0" err="1">
                <a:solidFill>
                  <a:srgbClr val="0070C0"/>
                </a:solidFill>
              </a:rPr>
              <a:t>мʼязова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напруга</a:t>
            </a:r>
            <a:r>
              <a:rPr lang="ru-RU" b="1" dirty="0">
                <a:solidFill>
                  <a:srgbClr val="0070C0"/>
                </a:solidFill>
              </a:rPr>
              <a:t>; </a:t>
            </a:r>
            <a:r>
              <a:rPr lang="ru-RU" b="1" dirty="0" err="1">
                <a:solidFill>
                  <a:srgbClr val="0070C0"/>
                </a:solidFill>
              </a:rPr>
              <a:t>зростання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кровʼяного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тиску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325091" y="3429000"/>
            <a:ext cx="8528072" cy="3221182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Arial Black" panose="020B0A04020102020204" pitchFamily="34" charset="0"/>
              </a:rPr>
              <a:t>Перша </a:t>
            </a:r>
            <a:r>
              <a:rPr lang="ru-RU" b="1" dirty="0" err="1">
                <a:solidFill>
                  <a:schemeClr val="accent4"/>
                </a:solidFill>
                <a:latin typeface="Arial Black" panose="020B0A04020102020204" pitchFamily="34" charset="0"/>
              </a:rPr>
              <a:t>допомога</a:t>
            </a:r>
            <a:r>
              <a:rPr lang="ru-RU" b="1" dirty="0">
                <a:solidFill>
                  <a:schemeClr val="accent4"/>
                </a:solidFill>
                <a:latin typeface="Arial Black" panose="020B0A04020102020204" pitchFamily="34" charset="0"/>
              </a:rPr>
              <a:t>: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зведіть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мінімуму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кількість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свідків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Дайте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постраждалому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можливість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випустити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пару» 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наприклад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виговоритися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побити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 подушку).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Доручіть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роботу,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повʼязану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високим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фізичним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навантаженням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Демонструйте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доброзичливість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навіть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згодні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обвинувачуйте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висловлюйтеся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приводу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інакше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агресивна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поведінка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буде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спрямована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на вас.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Намагайтеся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розрядити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обстановку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смішними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коментарями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Агресія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може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бути погашена страхом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покарання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4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амять с посл. доступом 1"/>
          <p:cNvSpPr/>
          <p:nvPr/>
        </p:nvSpPr>
        <p:spPr>
          <a:xfrm>
            <a:off x="554182" y="263236"/>
            <a:ext cx="5029200" cy="2867891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Страх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внутрішній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стан,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обумовлений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загрозою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реального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передбачуваного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лиха. З точки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зору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психології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вважається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негативно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забарвленим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емоційним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процесом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14" y="374073"/>
            <a:ext cx="2682240" cy="1795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86" y="1524000"/>
            <a:ext cx="2857500" cy="1905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60218" y="3429000"/>
            <a:ext cx="4558146" cy="3235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Ознаки</a:t>
            </a:r>
            <a:r>
              <a:rPr lang="ru-RU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мʼязів</a:t>
            </a:r>
            <a:r>
              <a:rPr lang="ru-RU" dirty="0"/>
              <a:t> (особливо </a:t>
            </a:r>
            <a:r>
              <a:rPr lang="ru-RU" dirty="0" err="1"/>
              <a:t>мʼязів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);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серцебиття</a:t>
            </a:r>
            <a:r>
              <a:rPr lang="ru-RU" dirty="0"/>
              <a:t>; </a:t>
            </a:r>
            <a:r>
              <a:rPr lang="ru-RU" dirty="0" err="1"/>
              <a:t>прискорене</a:t>
            </a:r>
            <a:r>
              <a:rPr lang="ru-RU" dirty="0"/>
              <a:t> </a:t>
            </a:r>
            <a:r>
              <a:rPr lang="ru-RU" dirty="0" err="1"/>
              <a:t>поверхневе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; </a:t>
            </a:r>
            <a:r>
              <a:rPr lang="ru-RU" dirty="0" err="1"/>
              <a:t>знижений</a:t>
            </a:r>
            <a:r>
              <a:rPr lang="ru-RU" dirty="0"/>
              <a:t> контроль за </a:t>
            </a:r>
            <a:r>
              <a:rPr lang="ru-RU" dirty="0" err="1"/>
              <a:t>власною</a:t>
            </a:r>
            <a:r>
              <a:rPr lang="ru-RU" dirty="0"/>
              <a:t> </a:t>
            </a:r>
            <a:r>
              <a:rPr lang="ru-RU" dirty="0" err="1"/>
              <a:t>поведінкою</a:t>
            </a:r>
            <a:r>
              <a:rPr lang="ru-RU" dirty="0"/>
              <a:t>. </a:t>
            </a:r>
            <a:r>
              <a:rPr lang="ru-RU" dirty="0" err="1"/>
              <a:t>Панічний</a:t>
            </a:r>
            <a:r>
              <a:rPr lang="ru-RU" dirty="0"/>
              <a:t> страх</a:t>
            </a:r>
          </a:p>
          <a:p>
            <a:pPr algn="ctr"/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спонукати</a:t>
            </a:r>
            <a:r>
              <a:rPr lang="ru-RU" dirty="0"/>
              <a:t> до </a:t>
            </a:r>
            <a:r>
              <a:rPr lang="ru-RU" dirty="0" err="1"/>
              <a:t>втечі</a:t>
            </a:r>
            <a:r>
              <a:rPr lang="ru-RU" dirty="0"/>
              <a:t>,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заціпеніння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, </a:t>
            </a:r>
            <a:r>
              <a:rPr lang="ru-RU" dirty="0" err="1"/>
              <a:t>агресивну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контролює</a:t>
            </a:r>
            <a:r>
              <a:rPr lang="ru-RU" dirty="0"/>
              <a:t> себе, не </a:t>
            </a:r>
            <a:r>
              <a:rPr lang="ru-RU" dirty="0" err="1"/>
              <a:t>усвідомлює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робить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.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5195456" y="3560618"/>
            <a:ext cx="6554930" cy="310341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accent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Перша </a:t>
            </a:r>
            <a:r>
              <a:rPr lang="ru-RU" dirty="0" err="1">
                <a:solidFill>
                  <a:schemeClr val="accent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допомога</a:t>
            </a:r>
            <a:r>
              <a:rPr lang="ru-RU" dirty="0">
                <a:solidFill>
                  <a:schemeClr val="accent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: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покладіть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руку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людини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собі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зап’ясток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щоб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вона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відчула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Ваш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спокійний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пульс.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буде для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неї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сигналом: «Я зараз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поряд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ти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не одна».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Дихайте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глибоко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рівно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Спонукайте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постраждалого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дихати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в одному з вами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ритмі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Якщо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постраждалий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говорить,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слухайте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висловлюйте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зацікавленість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розуміння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співчуття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Зробіть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постраждалому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легкий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масаж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найбільш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напружених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м’язів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тіла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Памʼятайте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 страх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може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бути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корисним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коли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допомагає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уникати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небезпеки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Тому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боротися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зі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страхом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потрібно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тоді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коли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заважає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жити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нормальним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життям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4391891" y="263237"/>
            <a:ext cx="7294418" cy="2134900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Нервове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тремтіння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Людина, яка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щойно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пережила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напад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надзвичайну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подію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стала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свідком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такої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події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учасником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конфлікту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бойового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зіткнення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сильно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тремтіти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Тремтіння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виникає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раптово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відразу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інциденту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якийсь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час. Так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організм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скидає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напругу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7" y="399618"/>
            <a:ext cx="3333750" cy="1862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20" y="2398137"/>
            <a:ext cx="2982191" cy="14215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8656" y="2398137"/>
            <a:ext cx="5652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</a:rPr>
              <a:t>Ознаки</a:t>
            </a:r>
            <a:r>
              <a:rPr lang="ru-RU" b="1" dirty="0">
                <a:solidFill>
                  <a:srgbClr val="FF000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</a:rPr>
              <a:t>: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неконтрольоване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нервове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тремтіння</a:t>
            </a:r>
            <a:r>
              <a:rPr lang="ru-RU" b="1" dirty="0">
                <a:solidFill>
                  <a:srgbClr val="7030A0"/>
                </a:solidFill>
              </a:rPr>
              <a:t> (</a:t>
            </a:r>
            <a:r>
              <a:rPr lang="ru-RU" b="1" dirty="0" err="1">
                <a:solidFill>
                  <a:srgbClr val="7030A0"/>
                </a:solidFill>
              </a:rPr>
              <a:t>людина</a:t>
            </a:r>
            <a:r>
              <a:rPr lang="ru-RU" b="1" dirty="0">
                <a:solidFill>
                  <a:srgbClr val="7030A0"/>
                </a:solidFill>
              </a:rPr>
              <a:t> не </a:t>
            </a:r>
            <a:r>
              <a:rPr lang="ru-RU" b="1" dirty="0" err="1">
                <a:solidFill>
                  <a:srgbClr val="7030A0"/>
                </a:solidFill>
              </a:rPr>
              <a:t>може</a:t>
            </a:r>
            <a:r>
              <a:rPr lang="ru-RU" b="1" dirty="0">
                <a:solidFill>
                  <a:srgbClr val="7030A0"/>
                </a:solidFill>
              </a:rPr>
              <a:t> за </a:t>
            </a:r>
            <a:r>
              <a:rPr lang="ru-RU" b="1" dirty="0" err="1">
                <a:solidFill>
                  <a:srgbClr val="7030A0"/>
                </a:solidFill>
              </a:rPr>
              <a:t>власним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бажанням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припинити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цю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реакцію</a:t>
            </a:r>
            <a:r>
              <a:rPr lang="ru-RU" b="1" dirty="0">
                <a:solidFill>
                  <a:srgbClr val="7030A0"/>
                </a:solidFill>
              </a:rPr>
              <a:t>). </a:t>
            </a:r>
            <a:r>
              <a:rPr lang="ru-RU" b="1" dirty="0" err="1">
                <a:solidFill>
                  <a:srgbClr val="7030A0"/>
                </a:solidFill>
              </a:rPr>
              <a:t>Виникає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сильне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тремтіння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всього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тіла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або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окремих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частин</a:t>
            </a:r>
            <a:r>
              <a:rPr lang="ru-RU" b="1" dirty="0">
                <a:solidFill>
                  <a:srgbClr val="7030A0"/>
                </a:solidFill>
              </a:rPr>
              <a:t> (</a:t>
            </a:r>
            <a:r>
              <a:rPr lang="ru-RU" b="1" dirty="0" err="1">
                <a:solidFill>
                  <a:srgbClr val="7030A0"/>
                </a:solidFill>
              </a:rPr>
              <a:t>людина</a:t>
            </a:r>
            <a:r>
              <a:rPr lang="ru-RU" b="1" dirty="0">
                <a:solidFill>
                  <a:srgbClr val="7030A0"/>
                </a:solidFill>
              </a:rPr>
              <a:t> не </a:t>
            </a:r>
            <a:r>
              <a:rPr lang="ru-RU" b="1" dirty="0" err="1">
                <a:solidFill>
                  <a:srgbClr val="7030A0"/>
                </a:solidFill>
              </a:rPr>
              <a:t>може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утримати</a:t>
            </a:r>
            <a:r>
              <a:rPr lang="ru-RU" b="1" dirty="0">
                <a:solidFill>
                  <a:srgbClr val="7030A0"/>
                </a:solidFill>
              </a:rPr>
              <a:t> в руках </a:t>
            </a:r>
            <a:r>
              <a:rPr lang="ru-RU" b="1" dirty="0" err="1">
                <a:solidFill>
                  <a:srgbClr val="7030A0"/>
                </a:solidFill>
              </a:rPr>
              <a:t>дрібні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предмети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запалити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сірник</a:t>
            </a:r>
            <a:r>
              <a:rPr lang="ru-RU" b="1" dirty="0">
                <a:solidFill>
                  <a:srgbClr val="7030A0"/>
                </a:solidFill>
              </a:rPr>
              <a:t>). </a:t>
            </a:r>
            <a:r>
              <a:rPr lang="ru-RU" b="1" dirty="0" err="1">
                <a:solidFill>
                  <a:srgbClr val="7030A0"/>
                </a:solidFill>
              </a:rPr>
              <a:t>Збоку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здається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вона </a:t>
            </a:r>
            <a:r>
              <a:rPr lang="ru-RU" b="1" dirty="0" err="1">
                <a:solidFill>
                  <a:srgbClr val="7030A0"/>
                </a:solidFill>
              </a:rPr>
              <a:t>змерзла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Реакція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триває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довго</a:t>
            </a:r>
            <a:r>
              <a:rPr lang="ru-RU" b="1" dirty="0">
                <a:solidFill>
                  <a:srgbClr val="7030A0"/>
                </a:solidFill>
              </a:rPr>
              <a:t> (до </a:t>
            </a:r>
            <a:r>
              <a:rPr lang="ru-RU" b="1" dirty="0" err="1">
                <a:solidFill>
                  <a:srgbClr val="7030A0"/>
                </a:solidFill>
              </a:rPr>
              <a:t>кількох</a:t>
            </a:r>
            <a:r>
              <a:rPr lang="ru-RU" b="1" dirty="0">
                <a:solidFill>
                  <a:srgbClr val="7030A0"/>
                </a:solidFill>
              </a:rPr>
              <a:t> годин). </a:t>
            </a:r>
            <a:r>
              <a:rPr lang="ru-RU" b="1" dirty="0" err="1">
                <a:solidFill>
                  <a:srgbClr val="7030A0"/>
                </a:solidFill>
              </a:rPr>
              <a:t>Потім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людина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почуває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сильну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втому</a:t>
            </a:r>
            <a:r>
              <a:rPr lang="ru-RU" b="1" dirty="0">
                <a:solidFill>
                  <a:srgbClr val="7030A0"/>
                </a:solidFill>
              </a:rPr>
              <a:t> й потребу у </a:t>
            </a:r>
            <a:r>
              <a:rPr lang="ru-RU" b="1" dirty="0" err="1">
                <a:solidFill>
                  <a:srgbClr val="7030A0"/>
                </a:solidFill>
              </a:rPr>
              <a:t>відпочинку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4763" y="4714067"/>
            <a:ext cx="93033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-BoldItalicMT"/>
              </a:rPr>
              <a:t>Перша </a:t>
            </a:r>
            <a:r>
              <a:rPr lang="ru-RU" b="1" i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-BoldItalicMT"/>
              </a:rPr>
              <a:t>допомога</a:t>
            </a:r>
            <a:r>
              <a:rPr lang="ru-RU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-BoldItalicMT"/>
              </a:rPr>
              <a:t>: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потрібно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підсилити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тремтіння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.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Візьміть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постраждалого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за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плечі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й сильно,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різко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потрясіть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протягом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10–15 с.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Продовжуйте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розмовляти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,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інакше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він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може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сприйняти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ваші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дії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як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напад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.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Після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завершення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реакції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треба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дати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постраждалому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можливість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відпочити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.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Бажано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покласти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його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спати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. Не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можна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обіймати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людину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або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притискати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її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до себе;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укривати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чимось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теплим;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говорити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, </a:t>
            </a:r>
            <a:r>
              <a:rPr lang="ru-RU" b="1" dirty="0" err="1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щоб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TimesNewRomanPSMT"/>
              </a:rPr>
              <a:t> вона взяла себе в руки.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rgbClr val="002060">
                      <a:alpha val="40000"/>
                    </a:srgbClr>
                  </a:glow>
                </a:effectLst>
              </a:rPr>
              <a:t> 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6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4253345" y="207819"/>
            <a:ext cx="5805055" cy="268778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Плач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одна з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фізіологічних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супроводжує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Як правило,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виникає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сильному страху, болю,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смутку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жалю,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злості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радості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Капля 2"/>
          <p:cNvSpPr/>
          <p:nvPr/>
        </p:nvSpPr>
        <p:spPr>
          <a:xfrm>
            <a:off x="166255" y="2563091"/>
            <a:ext cx="5500256" cy="4142510"/>
          </a:xfrm>
          <a:prstGeom prst="teardrop">
            <a:avLst>
              <a:gd name="adj" fmla="val 9119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Ознаки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людина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вже</a:t>
            </a:r>
            <a:r>
              <a:rPr lang="ru-RU" b="1" dirty="0">
                <a:solidFill>
                  <a:srgbClr val="7030A0"/>
                </a:solidFill>
              </a:rPr>
              <a:t> плаче </a:t>
            </a:r>
            <a:r>
              <a:rPr lang="ru-RU" b="1" dirty="0" err="1">
                <a:solidFill>
                  <a:srgbClr val="7030A0"/>
                </a:solidFill>
              </a:rPr>
              <a:t>або</a:t>
            </a:r>
            <a:r>
              <a:rPr lang="ru-RU" b="1" dirty="0">
                <a:solidFill>
                  <a:srgbClr val="7030A0"/>
                </a:solidFill>
              </a:rPr>
              <a:t> готова </a:t>
            </a:r>
            <a:r>
              <a:rPr lang="ru-RU" b="1" dirty="0" err="1">
                <a:solidFill>
                  <a:srgbClr val="7030A0"/>
                </a:solidFill>
              </a:rPr>
              <a:t>розридатися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Тремтять</a:t>
            </a:r>
            <a:r>
              <a:rPr lang="ru-RU" b="1" dirty="0">
                <a:solidFill>
                  <a:srgbClr val="7030A0"/>
                </a:solidFill>
              </a:rPr>
              <a:t> губи. </a:t>
            </a:r>
            <a:r>
              <a:rPr lang="ru-RU" b="1" dirty="0" err="1">
                <a:solidFill>
                  <a:srgbClr val="7030A0"/>
                </a:solidFill>
              </a:rPr>
              <a:t>Спостерігається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відчуття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пригніченості</a:t>
            </a:r>
            <a:r>
              <a:rPr lang="ru-RU" b="1" dirty="0">
                <a:solidFill>
                  <a:srgbClr val="7030A0"/>
                </a:solidFill>
              </a:rPr>
              <a:t>. На </a:t>
            </a:r>
            <a:r>
              <a:rPr lang="ru-RU" b="1" dirty="0" err="1">
                <a:solidFill>
                  <a:srgbClr val="7030A0"/>
                </a:solidFill>
              </a:rPr>
              <a:t>відміну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істерики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немає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порушення</a:t>
            </a:r>
            <a:r>
              <a:rPr lang="ru-RU" b="1" dirty="0">
                <a:solidFill>
                  <a:srgbClr val="7030A0"/>
                </a:solidFill>
              </a:rPr>
              <a:t> в </a:t>
            </a:r>
            <a:r>
              <a:rPr lang="ru-RU" b="1" dirty="0" err="1">
                <a:solidFill>
                  <a:srgbClr val="7030A0"/>
                </a:solidFill>
              </a:rPr>
              <a:t>поведінці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b="1" dirty="0" err="1">
                <a:solidFill>
                  <a:srgbClr val="7030A0"/>
                </a:solidFill>
              </a:rPr>
              <a:t>Пам’ятайте</a:t>
            </a:r>
            <a:r>
              <a:rPr lang="ru-RU" b="1" dirty="0">
                <a:solidFill>
                  <a:srgbClr val="7030A0"/>
                </a:solidFill>
              </a:rPr>
              <a:t>: не </a:t>
            </a:r>
            <a:r>
              <a:rPr lang="ru-RU" b="1" dirty="0" err="1">
                <a:solidFill>
                  <a:srgbClr val="7030A0"/>
                </a:solidFill>
              </a:rPr>
              <a:t>відбувається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емоційної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розрядки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полегшення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якщо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людина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стримує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сльози</a:t>
            </a:r>
            <a:r>
              <a:rPr lang="ru-RU" b="1" dirty="0">
                <a:solidFill>
                  <a:srgbClr val="7030A0"/>
                </a:solidFill>
              </a:rPr>
              <a:t>. Коли </a:t>
            </a:r>
            <a:r>
              <a:rPr lang="ru-RU" b="1" dirty="0" err="1">
                <a:solidFill>
                  <a:srgbClr val="7030A0"/>
                </a:solidFill>
              </a:rPr>
              <a:t>ситуація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триває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дуже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довго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внутрішнє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напруження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може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завдати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шкоди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фізичному</a:t>
            </a:r>
            <a:r>
              <a:rPr lang="ru-RU" b="1" dirty="0">
                <a:solidFill>
                  <a:srgbClr val="7030A0"/>
                </a:solidFill>
              </a:rPr>
              <a:t> й </a:t>
            </a:r>
            <a:r>
              <a:rPr lang="ru-RU" b="1" dirty="0" err="1">
                <a:solidFill>
                  <a:srgbClr val="7030A0"/>
                </a:solidFill>
              </a:rPr>
              <a:t>психічному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здоровʼю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людини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8181" y="3092441"/>
            <a:ext cx="609600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NewRomanPS-BoldItalicMT"/>
              </a:rPr>
              <a:t>Перша </a:t>
            </a:r>
            <a:r>
              <a:rPr lang="ru-RU" b="1" i="1" dirty="0" err="1">
                <a:solidFill>
                  <a:srgbClr val="C00000"/>
                </a:solidFill>
                <a:latin typeface="TimesNewRomanPS-BoldItalicMT"/>
              </a:rPr>
              <a:t>допомога</a:t>
            </a:r>
            <a:r>
              <a:rPr lang="ru-RU" b="1" i="1" dirty="0">
                <a:solidFill>
                  <a:srgbClr val="C00000"/>
                </a:solidFill>
                <a:latin typeface="TimesNewRomanPS-BoldItalicMT"/>
              </a:rPr>
              <a:t>: 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не </a:t>
            </a:r>
            <a:r>
              <a:rPr lang="ru-RU" dirty="0" err="1">
                <a:solidFill>
                  <a:srgbClr val="C00000"/>
                </a:solidFill>
                <a:latin typeface="TimesNewRomanPSMT"/>
              </a:rPr>
              <a:t>залишайте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NewRomanPSMT"/>
              </a:rPr>
              <a:t>людину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NewRomanPSMT"/>
              </a:rPr>
              <a:t>наодинці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. </a:t>
            </a:r>
            <a:r>
              <a:rPr lang="ru-RU" dirty="0" err="1">
                <a:solidFill>
                  <a:srgbClr val="C00000"/>
                </a:solidFill>
                <a:latin typeface="TimesNewRomanPSMT"/>
              </a:rPr>
              <a:t>Встановіть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 з нею </a:t>
            </a:r>
            <a:r>
              <a:rPr lang="ru-RU" dirty="0" err="1">
                <a:solidFill>
                  <a:srgbClr val="C00000"/>
                </a:solidFill>
                <a:latin typeface="TimesNewRomanPSMT"/>
              </a:rPr>
              <a:t>фізичний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 контакт (</a:t>
            </a:r>
            <a:r>
              <a:rPr lang="ru-RU" dirty="0" err="1">
                <a:solidFill>
                  <a:srgbClr val="C00000"/>
                </a:solidFill>
                <a:latin typeface="TimesNewRomanPSMT"/>
              </a:rPr>
              <a:t>візьміть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 за руку, </a:t>
            </a:r>
            <a:r>
              <a:rPr lang="ru-RU" dirty="0" err="1">
                <a:solidFill>
                  <a:srgbClr val="C00000"/>
                </a:solidFill>
                <a:latin typeface="TimesNewRomanPSMT"/>
              </a:rPr>
              <a:t>покладіть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 свою руку </a:t>
            </a:r>
            <a:r>
              <a:rPr lang="ru-RU" dirty="0" err="1">
                <a:solidFill>
                  <a:srgbClr val="C00000"/>
                </a:solidFill>
                <a:latin typeface="TimesNewRomanPSMT"/>
              </a:rPr>
              <a:t>їй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 на плече </a:t>
            </a:r>
            <a:r>
              <a:rPr lang="ru-RU" dirty="0" err="1">
                <a:solidFill>
                  <a:srgbClr val="C0000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 спину, погладьте </a:t>
            </a:r>
            <a:r>
              <a:rPr lang="ru-RU" dirty="0" err="1">
                <a:solidFill>
                  <a:srgbClr val="C00000"/>
                </a:solidFill>
                <a:latin typeface="TimesNewRomanPSMT"/>
              </a:rPr>
              <a:t>її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 по </a:t>
            </a:r>
            <a:r>
              <a:rPr lang="ru-RU" dirty="0" err="1">
                <a:solidFill>
                  <a:srgbClr val="C00000"/>
                </a:solidFill>
                <a:latin typeface="TimesNewRomanPSMT"/>
              </a:rPr>
              <a:t>голові</a:t>
            </a:r>
            <a:r>
              <a:rPr lang="ru-RU" dirty="0">
                <a:solidFill>
                  <a:srgbClr val="C00000"/>
                </a:solidFill>
                <a:latin typeface="TimesNewRomanPSMT"/>
              </a:rPr>
              <a:t>).</a:t>
            </a:r>
            <a:r>
              <a:rPr lang="ru-RU" dirty="0">
                <a:solidFill>
                  <a:srgbClr val="C00000"/>
                </a:solidFill>
              </a:rPr>
              <a:t> Дайте </a:t>
            </a:r>
            <a:r>
              <a:rPr lang="ru-RU" dirty="0" err="1">
                <a:solidFill>
                  <a:srgbClr val="C00000"/>
                </a:solidFill>
              </a:rPr>
              <a:t>відчути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Ви </a:t>
            </a:r>
            <a:r>
              <a:rPr lang="ru-RU" dirty="0" err="1">
                <a:solidFill>
                  <a:srgbClr val="C00000"/>
                </a:solidFill>
              </a:rPr>
              <a:t>поруч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Застосовуйте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прийоми</a:t>
            </a:r>
            <a:r>
              <a:rPr lang="ru-RU" dirty="0">
                <a:solidFill>
                  <a:srgbClr val="C00000"/>
                </a:solidFill>
              </a:rPr>
              <a:t> «активного </a:t>
            </a:r>
            <a:r>
              <a:rPr lang="ru-RU" dirty="0" err="1">
                <a:solidFill>
                  <a:srgbClr val="C00000"/>
                </a:solidFill>
              </a:rPr>
              <a:t>слухання</a:t>
            </a:r>
            <a:r>
              <a:rPr lang="ru-RU" dirty="0">
                <a:solidFill>
                  <a:srgbClr val="C00000"/>
                </a:solidFill>
              </a:rPr>
              <a:t>» (вони </a:t>
            </a:r>
            <a:r>
              <a:rPr lang="ru-RU" dirty="0" err="1">
                <a:solidFill>
                  <a:srgbClr val="C00000"/>
                </a:solidFill>
              </a:rPr>
              <a:t>допоможуть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людині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виплеснути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своє</a:t>
            </a:r>
            <a:r>
              <a:rPr lang="ru-RU" dirty="0">
                <a:solidFill>
                  <a:srgbClr val="C00000"/>
                </a:solidFill>
              </a:rPr>
              <a:t> горе). </a:t>
            </a:r>
            <a:r>
              <a:rPr lang="ru-RU" dirty="0" err="1">
                <a:solidFill>
                  <a:srgbClr val="C00000"/>
                </a:solidFill>
              </a:rPr>
              <a:t>Періодично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вимовляйте</a:t>
            </a:r>
            <a:r>
              <a:rPr lang="ru-RU" dirty="0">
                <a:solidFill>
                  <a:srgbClr val="C00000"/>
                </a:solidFill>
              </a:rPr>
              <a:t> «так», «ага», </a:t>
            </a:r>
            <a:r>
              <a:rPr lang="ru-RU" dirty="0" err="1">
                <a:solidFill>
                  <a:srgbClr val="C00000"/>
                </a:solidFill>
              </a:rPr>
              <a:t>киваючи</a:t>
            </a:r>
            <a:r>
              <a:rPr lang="ru-RU" dirty="0">
                <a:solidFill>
                  <a:srgbClr val="C00000"/>
                </a:solidFill>
              </a:rPr>
              <a:t> головою, </a:t>
            </a:r>
            <a:r>
              <a:rPr lang="ru-RU" dirty="0" err="1">
                <a:solidFill>
                  <a:srgbClr val="C00000"/>
                </a:solidFill>
              </a:rPr>
              <a:t>тобто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підтверджуйте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слухаєте</a:t>
            </a:r>
            <a:r>
              <a:rPr lang="ru-RU" dirty="0">
                <a:solidFill>
                  <a:srgbClr val="C00000"/>
                </a:solidFill>
              </a:rPr>
              <a:t> й </a:t>
            </a:r>
            <a:r>
              <a:rPr lang="ru-RU" dirty="0" err="1">
                <a:solidFill>
                  <a:srgbClr val="C00000"/>
                </a:solidFill>
              </a:rPr>
              <a:t>співчуваєте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Повторюйте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людиною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уривки</a:t>
            </a:r>
            <a:r>
              <a:rPr lang="ru-RU" dirty="0">
                <a:solidFill>
                  <a:srgbClr val="C00000"/>
                </a:solidFill>
              </a:rPr>
              <a:t> фраз, у </a:t>
            </a:r>
            <a:r>
              <a:rPr lang="ru-RU" dirty="0" err="1">
                <a:solidFill>
                  <a:srgbClr val="C00000"/>
                </a:solidFill>
              </a:rPr>
              <a:t>яких</a:t>
            </a:r>
            <a:r>
              <a:rPr lang="ru-RU" dirty="0">
                <a:solidFill>
                  <a:srgbClr val="C00000"/>
                </a:solidFill>
              </a:rPr>
              <a:t> вона </a:t>
            </a:r>
            <a:r>
              <a:rPr lang="ru-RU" dirty="0" err="1">
                <a:solidFill>
                  <a:srgbClr val="C00000"/>
                </a:solidFill>
              </a:rPr>
              <a:t>висловлює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почуття</a:t>
            </a:r>
            <a:r>
              <a:rPr lang="ru-RU" dirty="0">
                <a:solidFill>
                  <a:srgbClr val="C00000"/>
                </a:solidFill>
              </a:rPr>
              <a:t>; </a:t>
            </a:r>
            <a:r>
              <a:rPr lang="ru-RU" dirty="0" err="1">
                <a:solidFill>
                  <a:srgbClr val="C00000"/>
                </a:solidFill>
              </a:rPr>
              <a:t>говоріть</a:t>
            </a:r>
            <a:r>
              <a:rPr lang="ru-RU" dirty="0">
                <a:solidFill>
                  <a:srgbClr val="C00000"/>
                </a:solidFill>
              </a:rPr>
              <a:t> про </a:t>
            </a:r>
            <a:r>
              <a:rPr lang="ru-RU" dirty="0" err="1">
                <a:solidFill>
                  <a:srgbClr val="C00000"/>
                </a:solidFill>
              </a:rPr>
              <a:t>свої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почуття</a:t>
            </a:r>
            <a:r>
              <a:rPr lang="ru-RU" dirty="0">
                <a:solidFill>
                  <a:srgbClr val="C00000"/>
                </a:solidFill>
              </a:rPr>
              <a:t> й </a:t>
            </a:r>
            <a:r>
              <a:rPr lang="ru-RU" dirty="0" err="1">
                <a:solidFill>
                  <a:srgbClr val="C00000"/>
                </a:solidFill>
              </a:rPr>
              <a:t>почуття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людини</a:t>
            </a:r>
            <a:r>
              <a:rPr lang="ru-RU" dirty="0">
                <a:solidFill>
                  <a:srgbClr val="C00000"/>
                </a:solidFill>
              </a:rPr>
              <a:t>. Не </a:t>
            </a:r>
            <a:r>
              <a:rPr lang="ru-RU" dirty="0" err="1">
                <a:solidFill>
                  <a:srgbClr val="C00000"/>
                </a:solidFill>
              </a:rPr>
              <a:t>намагайтесь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її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заспокоїти</a:t>
            </a:r>
            <a:r>
              <a:rPr lang="ru-RU" dirty="0">
                <a:solidFill>
                  <a:srgbClr val="C00000"/>
                </a:solidFill>
              </a:rPr>
              <a:t>. Дайте </a:t>
            </a:r>
            <a:r>
              <a:rPr lang="ru-RU" dirty="0" err="1">
                <a:solidFill>
                  <a:srgbClr val="C00000"/>
                </a:solidFill>
              </a:rPr>
              <a:t>людині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можливість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виплакатися</a:t>
            </a:r>
            <a:r>
              <a:rPr lang="ru-RU" dirty="0">
                <a:solidFill>
                  <a:srgbClr val="C00000"/>
                </a:solidFill>
              </a:rPr>
              <a:t> й </a:t>
            </a:r>
            <a:r>
              <a:rPr lang="ru-RU" dirty="0" err="1">
                <a:solidFill>
                  <a:srgbClr val="C00000"/>
                </a:solidFill>
              </a:rPr>
              <a:t>виговоритися</a:t>
            </a:r>
            <a:r>
              <a:rPr lang="ru-RU" dirty="0">
                <a:solidFill>
                  <a:srgbClr val="C00000"/>
                </a:solidFill>
              </a:rPr>
              <a:t>, «</a:t>
            </a:r>
            <a:r>
              <a:rPr lang="ru-RU" dirty="0" err="1">
                <a:solidFill>
                  <a:srgbClr val="C00000"/>
                </a:solidFill>
              </a:rPr>
              <a:t>виплеснути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із</a:t>
            </a:r>
            <a:r>
              <a:rPr lang="ru-RU" dirty="0">
                <a:solidFill>
                  <a:srgbClr val="C00000"/>
                </a:solidFill>
              </a:rPr>
              <a:t> себе горе, страх, образу».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9" y="207819"/>
            <a:ext cx="3775362" cy="21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3" y="265699"/>
            <a:ext cx="6373091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Істерика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- демонстративна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поведінка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що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виражає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активний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протест,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власні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страждання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і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неможливість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адекватних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реакцій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4" y="265699"/>
            <a:ext cx="3030259" cy="2070677"/>
          </a:xfrm>
          <a:prstGeom prst="rect">
            <a:avLst/>
          </a:prstGeom>
        </p:spPr>
      </p:pic>
      <p:sp>
        <p:nvSpPr>
          <p:cNvPr id="4" name="Блок-схема: карточка 3"/>
          <p:cNvSpPr/>
          <p:nvPr/>
        </p:nvSpPr>
        <p:spPr>
          <a:xfrm>
            <a:off x="7342908" y="1418860"/>
            <a:ext cx="3532910" cy="2189018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Ознаки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зберігається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притомність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безліч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рухів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театральні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емоційно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насичена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ридання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666960" y="2729346"/>
            <a:ext cx="6369205" cy="38100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Перша </a:t>
            </a:r>
            <a:r>
              <a:rPr lang="ru-RU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допомога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забезпечте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спокійні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Уникайте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глядачів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залишайтеся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людиною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наодинці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відсутності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небезпеки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вас.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Зненацька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зробіть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дію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здивувати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ляпас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облити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водою, з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гуркотом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упустити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предмет,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крикнути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постраждалого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Говоріть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людиною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короткими фразами,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упевненим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тоном: «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Випий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води», «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Умийся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істерики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наступає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занепад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Укладіть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людину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спати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прибуття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фахівця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спостерігайте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станом. Не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потурайте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бажанням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99" y="4087091"/>
            <a:ext cx="3625073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1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90" y="151179"/>
            <a:ext cx="8478982" cy="6555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effectLst>
                  <a:glow rad="635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</a:rPr>
              <a:t>Методики </a:t>
            </a:r>
            <a:r>
              <a:rPr lang="ru-RU" sz="2400" b="1" dirty="0" err="1">
                <a:solidFill>
                  <a:schemeClr val="accent2"/>
                </a:solidFill>
                <a:effectLst>
                  <a:glow rad="635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</a:rPr>
              <a:t>екстреної</a:t>
            </a:r>
            <a:r>
              <a:rPr lang="ru-RU" sz="2400" b="1" dirty="0">
                <a:solidFill>
                  <a:schemeClr val="accent2"/>
                </a:solidFill>
                <a:effectLst>
                  <a:glow rad="635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  <a:effectLst>
                  <a:glow rad="635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</a:rPr>
              <a:t>психологічної</a:t>
            </a:r>
            <a:r>
              <a:rPr lang="ru-RU" sz="2400" b="1" dirty="0">
                <a:solidFill>
                  <a:schemeClr val="accent2"/>
                </a:solidFill>
                <a:effectLst>
                  <a:glow rad="635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  <a:effectLst>
                  <a:glow rad="635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</a:rPr>
              <a:t>самодопомоги</a:t>
            </a:r>
            <a:r>
              <a:rPr lang="ru-RU" sz="2400" b="1" dirty="0">
                <a:solidFill>
                  <a:schemeClr val="accent2"/>
                </a:solidFill>
                <a:effectLst>
                  <a:glow rad="635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</a:rPr>
              <a:t>В </a:t>
            </a:r>
            <a:r>
              <a:rPr lang="ru-RU" dirty="0" err="1">
                <a:solidFill>
                  <a:srgbClr val="002060"/>
                </a:solidFill>
                <a:effectLst/>
              </a:rPr>
              <a:t>екстремальній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ситуації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найефективнішими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можуть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виявитися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експрес-методи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психічної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саморегуляції</a:t>
            </a:r>
            <a:r>
              <a:rPr lang="ru-RU" dirty="0">
                <a:solidFill>
                  <a:srgbClr val="002060"/>
                </a:solidFill>
                <a:effectLst/>
              </a:rPr>
              <a:t>. Вони </a:t>
            </a:r>
            <a:r>
              <a:rPr lang="ru-RU" dirty="0" err="1">
                <a:solidFill>
                  <a:srgbClr val="002060"/>
                </a:solidFill>
                <a:effectLst/>
              </a:rPr>
              <a:t>прості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їх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краще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попрактикувати</a:t>
            </a:r>
            <a:r>
              <a:rPr lang="ru-RU" dirty="0">
                <a:solidFill>
                  <a:srgbClr val="002060"/>
                </a:solidFill>
                <a:effectLst/>
              </a:rPr>
              <a:t> в </a:t>
            </a:r>
            <a:r>
              <a:rPr lang="ru-RU" dirty="0" err="1">
                <a:solidFill>
                  <a:srgbClr val="002060"/>
                </a:solidFill>
                <a:effectLst/>
              </a:rPr>
              <a:t>спокійній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обстановці</a:t>
            </a:r>
            <a:r>
              <a:rPr lang="ru-RU" dirty="0">
                <a:solidFill>
                  <a:srgbClr val="002060"/>
                </a:solidFill>
                <a:effectLst/>
              </a:rPr>
              <a:t>. Коли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</a:t>
            </a:r>
            <a:r>
              <a:rPr lang="ru-RU" dirty="0">
                <a:solidFill>
                  <a:srgbClr val="002060"/>
                </a:solidFill>
                <a:effectLst/>
              </a:rPr>
              <a:t> в </a:t>
            </a:r>
            <a:r>
              <a:rPr lang="ru-RU" dirty="0" err="1">
                <a:solidFill>
                  <a:srgbClr val="002060"/>
                </a:solidFill>
                <a:effectLst/>
              </a:rPr>
              <a:t>стресі</a:t>
            </a:r>
            <a:r>
              <a:rPr lang="ru-RU" dirty="0">
                <a:solidFill>
                  <a:srgbClr val="002060"/>
                </a:solidFill>
                <a:effectLst/>
              </a:rPr>
              <a:t>, то </a:t>
            </a:r>
            <a:r>
              <a:rPr lang="ru-RU" dirty="0" err="1">
                <a:solidFill>
                  <a:srgbClr val="002060"/>
                </a:solidFill>
                <a:effectLst/>
              </a:rPr>
              <a:t>реагуєте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інстинктивно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тілом</a:t>
            </a:r>
            <a:r>
              <a:rPr lang="ru-RU" dirty="0">
                <a:solidFill>
                  <a:srgbClr val="002060"/>
                </a:solidFill>
                <a:effectLst/>
              </a:rPr>
              <a:t>, ваш </a:t>
            </a:r>
            <a:r>
              <a:rPr lang="ru-RU" dirty="0" err="1">
                <a:solidFill>
                  <a:srgbClr val="002060"/>
                </a:solidFill>
                <a:effectLst/>
              </a:rPr>
              <a:t>розум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вимикається</a:t>
            </a:r>
            <a:r>
              <a:rPr lang="ru-RU" dirty="0">
                <a:solidFill>
                  <a:srgbClr val="002060"/>
                </a:solidFill>
                <a:effectLst/>
              </a:rPr>
              <a:t>. </a:t>
            </a:r>
            <a:r>
              <a:rPr lang="ru-RU" dirty="0" err="1">
                <a:solidFill>
                  <a:srgbClr val="002060"/>
                </a:solidFill>
                <a:effectLst/>
              </a:rPr>
              <a:t>Скільки</a:t>
            </a:r>
            <a:r>
              <a:rPr lang="ru-RU" dirty="0">
                <a:solidFill>
                  <a:srgbClr val="002060"/>
                </a:solidFill>
                <a:effectLst/>
              </a:rPr>
              <a:t> треба часу для </a:t>
            </a:r>
            <a:r>
              <a:rPr lang="ru-RU" dirty="0" err="1">
                <a:solidFill>
                  <a:srgbClr val="002060"/>
                </a:solidFill>
                <a:effectLst/>
              </a:rPr>
              <a:t>тренування</a:t>
            </a:r>
            <a:r>
              <a:rPr lang="ru-RU" dirty="0">
                <a:solidFill>
                  <a:srgbClr val="002060"/>
                </a:solidFill>
                <a:effectLst/>
              </a:rPr>
              <a:t> методикам </a:t>
            </a:r>
            <a:r>
              <a:rPr lang="ru-RU" dirty="0" err="1">
                <a:solidFill>
                  <a:srgbClr val="002060"/>
                </a:solidFill>
                <a:effectLst/>
              </a:rPr>
              <a:t>саморегуляції</a:t>
            </a:r>
            <a:r>
              <a:rPr lang="ru-RU" dirty="0">
                <a:solidFill>
                  <a:srgbClr val="002060"/>
                </a:solidFill>
                <a:effectLst/>
              </a:rPr>
              <a:t>? </a:t>
            </a:r>
            <a:r>
              <a:rPr lang="ru-RU" dirty="0" err="1">
                <a:solidFill>
                  <a:srgbClr val="002060"/>
                </a:solidFill>
                <a:effectLst/>
              </a:rPr>
              <a:t>Вправи</a:t>
            </a:r>
            <a:r>
              <a:rPr lang="ru-RU" dirty="0">
                <a:solidFill>
                  <a:srgbClr val="002060"/>
                </a:solidFill>
                <a:effectLst/>
              </a:rPr>
              <a:t> не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вимагають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багато</a:t>
            </a:r>
            <a:r>
              <a:rPr lang="ru-RU" dirty="0">
                <a:solidFill>
                  <a:srgbClr val="002060"/>
                </a:solidFill>
                <a:effectLst/>
              </a:rPr>
              <a:t> часу на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виконання</a:t>
            </a:r>
            <a:r>
              <a:rPr lang="ru-RU" dirty="0">
                <a:solidFill>
                  <a:srgbClr val="002060"/>
                </a:solidFill>
                <a:effectLst/>
              </a:rPr>
              <a:t> (1–3 </a:t>
            </a:r>
            <a:r>
              <a:rPr lang="ru-RU" dirty="0" err="1">
                <a:solidFill>
                  <a:srgbClr val="002060"/>
                </a:solidFill>
                <a:effectLst/>
              </a:rPr>
              <a:t>хв</a:t>
            </a:r>
            <a:r>
              <a:rPr lang="ru-RU" dirty="0">
                <a:solidFill>
                  <a:srgbClr val="002060"/>
                </a:solidFill>
                <a:effectLst/>
              </a:rPr>
              <a:t>), </a:t>
            </a:r>
            <a:r>
              <a:rPr lang="ru-RU" dirty="0" err="1">
                <a:solidFill>
                  <a:srgbClr val="002060"/>
                </a:solidFill>
                <a:effectLst/>
              </a:rPr>
              <a:t>ефективні</a:t>
            </a:r>
            <a:r>
              <a:rPr lang="ru-RU" dirty="0">
                <a:solidFill>
                  <a:srgbClr val="002060"/>
                </a:solidFill>
                <a:effectLst/>
              </a:rPr>
              <a:t> (результат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виявляється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вже</a:t>
            </a:r>
            <a:r>
              <a:rPr lang="ru-RU" dirty="0">
                <a:solidFill>
                  <a:srgbClr val="002060"/>
                </a:solidFill>
                <a:effectLst/>
              </a:rPr>
              <a:t> в </a:t>
            </a:r>
            <a:r>
              <a:rPr lang="ru-RU" dirty="0" err="1">
                <a:solidFill>
                  <a:srgbClr val="002060"/>
                </a:solidFill>
                <a:effectLst/>
              </a:rPr>
              <a:t>процесі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виконання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прийомів</a:t>
            </a:r>
            <a:r>
              <a:rPr lang="ru-RU" dirty="0">
                <a:solidFill>
                  <a:srgbClr val="002060"/>
                </a:solidFill>
                <a:effectLst/>
              </a:rPr>
              <a:t>), </a:t>
            </a:r>
            <a:r>
              <a:rPr lang="ru-RU" dirty="0" err="1">
                <a:solidFill>
                  <a:srgbClr val="002060"/>
                </a:solidFill>
                <a:effectLst/>
              </a:rPr>
              <a:t>непомітні</a:t>
            </a:r>
            <a:r>
              <a:rPr lang="ru-RU" dirty="0">
                <a:solidFill>
                  <a:srgbClr val="002060"/>
                </a:solidFill>
                <a:effectLst/>
              </a:rPr>
              <a:t> для </a:t>
            </a:r>
            <a:r>
              <a:rPr lang="ru-RU" dirty="0" err="1">
                <a:solidFill>
                  <a:srgbClr val="002060"/>
                </a:solidFill>
                <a:effectLst/>
              </a:rPr>
              <a:t>інших</a:t>
            </a:r>
            <a:r>
              <a:rPr lang="ru-RU" dirty="0">
                <a:solidFill>
                  <a:srgbClr val="002060"/>
                </a:solidFill>
                <a:effectLst/>
              </a:rPr>
              <a:t>, не </a:t>
            </a:r>
            <a:r>
              <a:rPr lang="ru-RU" dirty="0" err="1">
                <a:solidFill>
                  <a:srgbClr val="002060"/>
                </a:solidFill>
                <a:effectLst/>
              </a:rPr>
              <a:t>мають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негативних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побічних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явищ</a:t>
            </a:r>
            <a:r>
              <a:rPr lang="ru-RU" dirty="0">
                <a:solidFill>
                  <a:srgbClr val="002060"/>
                </a:solidFill>
                <a:effectLst/>
              </a:rPr>
              <a:t> (</a:t>
            </a:r>
            <a:r>
              <a:rPr lang="ru-RU" dirty="0" err="1">
                <a:solidFill>
                  <a:srgbClr val="002060"/>
                </a:solidFill>
                <a:effectLst/>
              </a:rPr>
              <a:t>наприклад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сонливості</a:t>
            </a:r>
            <a:r>
              <a:rPr lang="ru-RU" dirty="0">
                <a:solidFill>
                  <a:srgbClr val="002060"/>
                </a:solidFill>
                <a:effectLst/>
              </a:rPr>
              <a:t>). Не </a:t>
            </a:r>
            <a:r>
              <a:rPr lang="ru-RU" dirty="0" err="1">
                <a:solidFill>
                  <a:srgbClr val="002060"/>
                </a:solidFill>
                <a:effectLst/>
              </a:rPr>
              <a:t>чекайте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dirty="0">
                <a:solidFill>
                  <a:srgbClr val="002060"/>
                </a:solidFill>
                <a:effectLst/>
              </a:rPr>
              <a:t> вони </a:t>
            </a:r>
            <a:r>
              <a:rPr lang="ru-RU" dirty="0" err="1">
                <a:solidFill>
                  <a:srgbClr val="002060"/>
                </a:solidFill>
                <a:effectLst/>
              </a:rPr>
              <a:t>допоможуть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відразу</a:t>
            </a:r>
            <a:r>
              <a:rPr lang="ru-RU" dirty="0">
                <a:solidFill>
                  <a:srgbClr val="002060"/>
                </a:solidFill>
                <a:effectLst/>
              </a:rPr>
              <a:t> і </a:t>
            </a:r>
            <a:r>
              <a:rPr lang="ru-RU" dirty="0" err="1">
                <a:solidFill>
                  <a:srgbClr val="002060"/>
                </a:solidFill>
                <a:effectLst/>
              </a:rPr>
              <a:t>назавжди</a:t>
            </a:r>
            <a:r>
              <a:rPr lang="ru-RU" dirty="0">
                <a:solidFill>
                  <a:srgbClr val="002060"/>
                </a:solidFill>
                <a:effectLst/>
              </a:rPr>
              <a:t>, будьте </a:t>
            </a:r>
            <a:r>
              <a:rPr lang="ru-RU" dirty="0" err="1">
                <a:solidFill>
                  <a:srgbClr val="002060"/>
                </a:solidFill>
                <a:effectLst/>
              </a:rPr>
              <a:t>готовими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повторювати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ці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техніки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крок</a:t>
            </a:r>
            <a:r>
              <a:rPr lang="ru-RU" dirty="0">
                <a:solidFill>
                  <a:srgbClr val="002060"/>
                </a:solidFill>
                <a:effectLst/>
              </a:rPr>
              <a:t> за </a:t>
            </a:r>
            <a:r>
              <a:rPr lang="ru-RU" dirty="0" err="1">
                <a:solidFill>
                  <a:srgbClr val="002060"/>
                </a:solidFill>
                <a:effectLst/>
              </a:rPr>
              <a:t>кроком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знову</a:t>
            </a:r>
            <a:r>
              <a:rPr lang="ru-RU" dirty="0">
                <a:solidFill>
                  <a:srgbClr val="002060"/>
                </a:solidFill>
                <a:effectLst/>
              </a:rPr>
              <a:t>, коли будете </a:t>
            </a:r>
            <a:r>
              <a:rPr lang="ru-RU" dirty="0" err="1">
                <a:solidFill>
                  <a:srgbClr val="002060"/>
                </a:solidFill>
                <a:effectLst/>
              </a:rPr>
              <a:t>відчувати</a:t>
            </a:r>
            <a:r>
              <a:rPr lang="ru-RU" dirty="0">
                <a:solidFill>
                  <a:srgbClr val="002060"/>
                </a:solidFill>
                <a:effectLst/>
              </a:rPr>
              <a:t> страх, </a:t>
            </a:r>
            <a:r>
              <a:rPr lang="ru-RU" dirty="0" err="1">
                <a:solidFill>
                  <a:srgbClr val="002060"/>
                </a:solidFill>
                <a:effectLst/>
              </a:rPr>
              <a:t>неконтрольовану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агресію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чи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паніку</a:t>
            </a:r>
            <a:r>
              <a:rPr lang="ru-RU" dirty="0">
                <a:solidFill>
                  <a:srgbClr val="002060"/>
                </a:solidFill>
                <a:effectLst/>
              </a:rPr>
              <a:t>. </a:t>
            </a:r>
            <a:r>
              <a:rPr lang="ru-RU" dirty="0" err="1">
                <a:solidFill>
                  <a:srgbClr val="002060"/>
                </a:solidFill>
                <a:effectLst/>
              </a:rPr>
              <a:t>Щоб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погасити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надмірне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збудження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потрібно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зробити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вдих</a:t>
            </a:r>
            <a:r>
              <a:rPr lang="ru-RU" dirty="0">
                <a:solidFill>
                  <a:srgbClr val="002060"/>
                </a:solidFill>
                <a:effectLst/>
              </a:rPr>
              <a:t> і </a:t>
            </a:r>
            <a:r>
              <a:rPr lang="ru-RU" dirty="0" err="1">
                <a:solidFill>
                  <a:srgbClr val="002060"/>
                </a:solidFill>
                <a:effectLst/>
              </a:rPr>
              <a:t>потім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глибокий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видих</a:t>
            </a:r>
            <a:r>
              <a:rPr lang="ru-RU" dirty="0">
                <a:solidFill>
                  <a:srgbClr val="002060"/>
                </a:solidFill>
                <a:effectLst/>
              </a:rPr>
              <a:t> — </a:t>
            </a:r>
            <a:r>
              <a:rPr lang="ru-RU" dirty="0" err="1">
                <a:solidFill>
                  <a:srgbClr val="002060"/>
                </a:solidFill>
                <a:effectLst/>
              </a:rPr>
              <a:t>удвічі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довший</a:t>
            </a:r>
            <a:r>
              <a:rPr lang="ru-RU" dirty="0">
                <a:solidFill>
                  <a:srgbClr val="002060"/>
                </a:solidFill>
                <a:effectLst/>
              </a:rPr>
              <a:t> за </a:t>
            </a:r>
            <a:r>
              <a:rPr lang="ru-RU" dirty="0" err="1">
                <a:solidFill>
                  <a:srgbClr val="002060"/>
                </a:solidFill>
                <a:effectLst/>
              </a:rPr>
              <a:t>вдих</a:t>
            </a:r>
            <a:r>
              <a:rPr lang="ru-RU" dirty="0">
                <a:solidFill>
                  <a:srgbClr val="002060"/>
                </a:solidFill>
                <a:effectLst/>
              </a:rPr>
              <a:t>. </a:t>
            </a:r>
            <a:r>
              <a:rPr lang="ru-RU" dirty="0" err="1">
                <a:solidFill>
                  <a:srgbClr val="002060"/>
                </a:solidFill>
                <a:effectLst/>
              </a:rPr>
              <a:t>Такий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спосіб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ритмічного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дихання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допоможе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зняти</a:t>
            </a:r>
            <a:r>
              <a:rPr lang="ru-RU" dirty="0">
                <a:solidFill>
                  <a:srgbClr val="002060"/>
                </a:solidFill>
                <a:effectLst/>
              </a:rPr>
              <a:t> не </a:t>
            </a:r>
            <a:r>
              <a:rPr lang="ru-RU" dirty="0" err="1">
                <a:solidFill>
                  <a:srgbClr val="002060"/>
                </a:solidFill>
                <a:effectLst/>
              </a:rPr>
              <a:t>тільки</a:t>
            </a:r>
            <a:r>
              <a:rPr lang="ru-RU" dirty="0">
                <a:solidFill>
                  <a:srgbClr val="002060"/>
                </a:solidFill>
                <a:effectLst/>
              </a:rPr>
              <a:t> «</a:t>
            </a:r>
            <a:r>
              <a:rPr lang="ru-RU" dirty="0" err="1">
                <a:solidFill>
                  <a:srgbClr val="002060"/>
                </a:solidFill>
                <a:effectLst/>
              </a:rPr>
              <a:t>передстартове</a:t>
            </a:r>
            <a:r>
              <a:rPr lang="ru-RU" dirty="0">
                <a:solidFill>
                  <a:srgbClr val="002060"/>
                </a:solidFill>
                <a:effectLst/>
              </a:rPr>
              <a:t>» </a:t>
            </a:r>
            <a:r>
              <a:rPr lang="ru-RU" dirty="0" err="1">
                <a:solidFill>
                  <a:srgbClr val="002060"/>
                </a:solidFill>
                <a:effectLst/>
              </a:rPr>
              <a:t>хвилювання</a:t>
            </a:r>
            <a:r>
              <a:rPr lang="ru-RU" dirty="0">
                <a:solidFill>
                  <a:srgbClr val="002060"/>
                </a:solidFill>
                <a:effectLst/>
              </a:rPr>
              <a:t>, але і </a:t>
            </a:r>
            <a:r>
              <a:rPr lang="ru-RU" dirty="0" err="1">
                <a:solidFill>
                  <a:srgbClr val="002060"/>
                </a:solidFill>
                <a:effectLst/>
              </a:rPr>
              <a:t>напругу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після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стресу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допоможе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розслабитися</a:t>
            </a:r>
            <a:r>
              <a:rPr lang="ru-RU" dirty="0">
                <a:solidFill>
                  <a:srgbClr val="002060"/>
                </a:solidFill>
                <a:effectLst/>
              </a:rPr>
              <a:t> перед сном. </a:t>
            </a:r>
            <a:r>
              <a:rPr lang="ru-RU" dirty="0" err="1">
                <a:solidFill>
                  <a:srgbClr val="002060"/>
                </a:solidFill>
                <a:effectLst/>
              </a:rPr>
              <a:t>Намагайся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уявити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dirty="0">
                <a:solidFill>
                  <a:srgbClr val="002060"/>
                </a:solidFill>
                <a:effectLst/>
              </a:rPr>
              <a:t> з </a:t>
            </a:r>
            <a:r>
              <a:rPr lang="ru-RU" dirty="0" err="1">
                <a:solidFill>
                  <a:srgbClr val="002060"/>
                </a:solidFill>
                <a:effectLst/>
              </a:rPr>
              <a:t>кожним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видихом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напруга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стрес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злість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виходять</a:t>
            </a:r>
            <a:r>
              <a:rPr lang="ru-RU" dirty="0">
                <a:solidFill>
                  <a:srgbClr val="002060"/>
                </a:solidFill>
                <a:effectLst/>
              </a:rPr>
              <a:t> з тебе, а з </a:t>
            </a:r>
            <a:r>
              <a:rPr lang="ru-RU" dirty="0" err="1">
                <a:solidFill>
                  <a:srgbClr val="002060"/>
                </a:solidFill>
                <a:effectLst/>
              </a:rPr>
              <a:t>кожним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вдихом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входять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спокій</a:t>
            </a:r>
            <a:r>
              <a:rPr lang="ru-RU" dirty="0">
                <a:solidFill>
                  <a:srgbClr val="002060"/>
                </a:solidFill>
                <a:effectLst/>
              </a:rPr>
              <a:t> і </a:t>
            </a:r>
            <a:r>
              <a:rPr lang="ru-RU" dirty="0" err="1">
                <a:solidFill>
                  <a:srgbClr val="002060"/>
                </a:solidFill>
                <a:effectLst/>
              </a:rPr>
              <a:t>впевненість</a:t>
            </a:r>
            <a:r>
              <a:rPr lang="ru-RU" dirty="0">
                <a:solidFill>
                  <a:srgbClr val="002060"/>
                </a:solidFill>
                <a:effectLst/>
              </a:rPr>
              <a:t>. </a:t>
            </a:r>
            <a:r>
              <a:rPr lang="ru-RU" dirty="0" err="1">
                <a:solidFill>
                  <a:srgbClr val="002060"/>
                </a:solidFill>
                <a:effectLst/>
              </a:rPr>
              <a:t>Мобілізуюче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дихання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допомагає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подолати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млявість</a:t>
            </a:r>
            <a:r>
              <a:rPr lang="ru-RU" dirty="0">
                <a:solidFill>
                  <a:srgbClr val="002060"/>
                </a:solidFill>
                <a:effectLst/>
              </a:rPr>
              <a:t> і </a:t>
            </a:r>
            <a:r>
              <a:rPr lang="ru-RU" dirty="0" err="1">
                <a:solidFill>
                  <a:srgbClr val="002060"/>
                </a:solidFill>
                <a:effectLst/>
              </a:rPr>
              <a:t>сонливість</a:t>
            </a:r>
            <a:r>
              <a:rPr lang="ru-RU" dirty="0">
                <a:solidFill>
                  <a:srgbClr val="002060"/>
                </a:solidFill>
                <a:effectLst/>
              </a:rPr>
              <a:t> у </a:t>
            </a:r>
            <a:r>
              <a:rPr lang="ru-RU" dirty="0" err="1">
                <a:solidFill>
                  <a:srgbClr val="002060"/>
                </a:solidFill>
                <a:effectLst/>
              </a:rPr>
              <a:t>разі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втоми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сприяє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швидкому</a:t>
            </a:r>
            <a:r>
              <a:rPr lang="ru-RU" dirty="0">
                <a:solidFill>
                  <a:srgbClr val="002060"/>
                </a:solidFill>
                <a:effectLst/>
              </a:rPr>
              <a:t> переходу </a:t>
            </a:r>
            <a:r>
              <a:rPr lang="ru-RU" dirty="0" err="1">
                <a:solidFill>
                  <a:srgbClr val="002060"/>
                </a:solidFill>
                <a:effectLst/>
              </a:rPr>
              <a:t>від</a:t>
            </a:r>
            <a:r>
              <a:rPr lang="ru-RU" dirty="0">
                <a:solidFill>
                  <a:srgbClr val="002060"/>
                </a:solidFill>
                <a:effectLst/>
              </a:rPr>
              <a:t> сну до </a:t>
            </a:r>
            <a:r>
              <a:rPr lang="ru-RU" dirty="0" err="1">
                <a:solidFill>
                  <a:srgbClr val="002060"/>
                </a:solidFill>
                <a:effectLst/>
              </a:rPr>
              <a:t>активності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активізує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увагу</a:t>
            </a:r>
            <a:r>
              <a:rPr lang="ru-RU" dirty="0">
                <a:solidFill>
                  <a:srgbClr val="002060"/>
                </a:solidFill>
                <a:effectLst/>
              </a:rPr>
              <a:t>. Для </a:t>
            </a:r>
            <a:r>
              <a:rPr lang="ru-RU" dirty="0" err="1">
                <a:solidFill>
                  <a:srgbClr val="002060"/>
                </a:solidFill>
                <a:effectLst/>
              </a:rPr>
              <a:t>зняття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надмірного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напруження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також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допоможуть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такі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вправи</a:t>
            </a:r>
            <a:r>
              <a:rPr lang="ru-RU" dirty="0">
                <a:solidFill>
                  <a:srgbClr val="002060"/>
                </a:solidFill>
                <a:effectLst/>
              </a:rPr>
              <a:t>: </a:t>
            </a:r>
            <a:r>
              <a:rPr lang="ru-RU" dirty="0" err="1">
                <a:solidFill>
                  <a:srgbClr val="002060"/>
                </a:solidFill>
                <a:effectLst/>
              </a:rPr>
              <a:t>розслабте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куточки</a:t>
            </a:r>
            <a:r>
              <a:rPr lang="ru-RU" dirty="0">
                <a:solidFill>
                  <a:srgbClr val="002060"/>
                </a:solidFill>
                <a:effectLst/>
              </a:rPr>
              <a:t> рота, </a:t>
            </a:r>
            <a:r>
              <a:rPr lang="ru-RU" dirty="0" err="1">
                <a:solidFill>
                  <a:srgbClr val="002060"/>
                </a:solidFill>
                <a:effectLst/>
              </a:rPr>
              <a:t>потім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усі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м’язи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обличчя</a:t>
            </a:r>
            <a:r>
              <a:rPr lang="ru-RU" dirty="0">
                <a:solidFill>
                  <a:srgbClr val="002060"/>
                </a:solidFill>
                <a:effectLst/>
              </a:rPr>
              <a:t>. </a:t>
            </a:r>
            <a:r>
              <a:rPr lang="ru-RU" dirty="0" err="1">
                <a:solidFill>
                  <a:srgbClr val="002060"/>
                </a:solidFill>
                <a:effectLst/>
              </a:rPr>
              <a:t>Зволожте</a:t>
            </a:r>
            <a:r>
              <a:rPr lang="ru-RU" dirty="0">
                <a:solidFill>
                  <a:srgbClr val="002060"/>
                </a:solidFill>
                <a:effectLst/>
              </a:rPr>
              <a:t> губи. </a:t>
            </a:r>
            <a:r>
              <a:rPr lang="ru-RU" dirty="0" err="1">
                <a:solidFill>
                  <a:srgbClr val="002060"/>
                </a:solidFill>
                <a:effectLst/>
              </a:rPr>
              <a:t>Розслабте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плечі</a:t>
            </a:r>
            <a:r>
              <a:rPr lang="ru-RU" dirty="0">
                <a:solidFill>
                  <a:srgbClr val="002060"/>
                </a:solidFill>
                <a:effectLst/>
              </a:rPr>
              <a:t>. </a:t>
            </a:r>
            <a:r>
              <a:rPr lang="ru-RU" dirty="0" err="1">
                <a:solidFill>
                  <a:srgbClr val="002060"/>
                </a:solidFill>
                <a:effectLst/>
              </a:rPr>
              <a:t>Зосередьтеся</a:t>
            </a:r>
            <a:r>
              <a:rPr lang="ru-RU" dirty="0">
                <a:solidFill>
                  <a:srgbClr val="002060"/>
                </a:solidFill>
                <a:effectLst/>
              </a:rPr>
              <a:t> на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виразі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свого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обличчя</a:t>
            </a:r>
            <a:r>
              <a:rPr lang="ru-RU" dirty="0">
                <a:solidFill>
                  <a:srgbClr val="002060"/>
                </a:solidFill>
                <a:effectLst/>
              </a:rPr>
              <a:t> і </a:t>
            </a:r>
            <a:r>
              <a:rPr lang="ru-RU" dirty="0" err="1">
                <a:solidFill>
                  <a:srgbClr val="002060"/>
                </a:solidFill>
                <a:effectLst/>
              </a:rPr>
              <a:t>положенні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тіла</a:t>
            </a:r>
            <a:r>
              <a:rPr lang="ru-RU" dirty="0">
                <a:solidFill>
                  <a:srgbClr val="002060"/>
                </a:solidFill>
                <a:effectLst/>
              </a:rPr>
              <a:t>: вони </a:t>
            </a:r>
            <a:r>
              <a:rPr lang="ru-RU" dirty="0" err="1">
                <a:solidFill>
                  <a:srgbClr val="002060"/>
                </a:solidFill>
                <a:effectLst/>
              </a:rPr>
              <a:t>відображають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ваші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емоції</a:t>
            </a:r>
            <a:r>
              <a:rPr lang="ru-RU" dirty="0">
                <a:solidFill>
                  <a:srgbClr val="002060"/>
                </a:solidFill>
                <a:effectLst/>
              </a:rPr>
              <a:t>, думки, </a:t>
            </a:r>
            <a:r>
              <a:rPr lang="ru-RU" dirty="0" err="1">
                <a:solidFill>
                  <a:srgbClr val="002060"/>
                </a:solidFill>
                <a:effectLst/>
              </a:rPr>
              <a:t>внутрішній</a:t>
            </a:r>
            <a:r>
              <a:rPr lang="ru-RU" dirty="0">
                <a:solidFill>
                  <a:srgbClr val="002060"/>
                </a:solidFill>
                <a:effectLst/>
              </a:rPr>
              <a:t> стан. </a:t>
            </a:r>
            <a:r>
              <a:rPr lang="ru-RU" dirty="0" err="1">
                <a:solidFill>
                  <a:srgbClr val="002060"/>
                </a:solidFill>
                <a:effectLst/>
              </a:rPr>
              <a:t>Змініть</a:t>
            </a:r>
            <a:r>
              <a:rPr lang="ru-RU" dirty="0">
                <a:solidFill>
                  <a:srgbClr val="002060"/>
                </a:solidFill>
                <a:effectLst/>
              </a:rPr>
              <a:t> «</a:t>
            </a:r>
            <a:r>
              <a:rPr lang="ru-RU" dirty="0" err="1">
                <a:solidFill>
                  <a:srgbClr val="002060"/>
                </a:solidFill>
                <a:effectLst/>
              </a:rPr>
              <a:t>мову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обличчя</a:t>
            </a:r>
            <a:r>
              <a:rPr lang="ru-RU" dirty="0">
                <a:solidFill>
                  <a:srgbClr val="002060"/>
                </a:solidFill>
                <a:effectLst/>
              </a:rPr>
              <a:t> і </a:t>
            </a:r>
            <a:r>
              <a:rPr lang="ru-RU" dirty="0" err="1">
                <a:solidFill>
                  <a:srgbClr val="002060"/>
                </a:solidFill>
                <a:effectLst/>
              </a:rPr>
              <a:t>тіла</a:t>
            </a:r>
            <a:r>
              <a:rPr lang="ru-RU" dirty="0">
                <a:solidFill>
                  <a:srgbClr val="002060"/>
                </a:solidFill>
                <a:effectLst/>
              </a:rPr>
              <a:t>» шляхом </a:t>
            </a:r>
            <a:r>
              <a:rPr lang="ru-RU" dirty="0" err="1">
                <a:solidFill>
                  <a:srgbClr val="002060"/>
                </a:solidFill>
                <a:effectLst/>
              </a:rPr>
              <a:t>розслаблення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м’язів</a:t>
            </a:r>
            <a:r>
              <a:rPr lang="ru-RU" dirty="0">
                <a:solidFill>
                  <a:srgbClr val="002060"/>
                </a:solidFill>
                <a:effectLst/>
              </a:rPr>
              <a:t> і </a:t>
            </a:r>
            <a:r>
              <a:rPr lang="ru-RU" dirty="0" err="1">
                <a:solidFill>
                  <a:srgbClr val="002060"/>
                </a:solidFill>
                <a:effectLst/>
              </a:rPr>
              <a:t>глибокого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дихання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щоб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інші</a:t>
            </a:r>
            <a:r>
              <a:rPr lang="ru-RU" dirty="0">
                <a:solidFill>
                  <a:srgbClr val="002060"/>
                </a:solidFill>
                <a:effectLst/>
              </a:rPr>
              <a:t> люди не </a:t>
            </a:r>
            <a:r>
              <a:rPr lang="ru-RU" dirty="0" err="1">
                <a:solidFill>
                  <a:srgbClr val="002060"/>
                </a:solidFill>
                <a:effectLst/>
              </a:rPr>
              <a:t>побачили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вашої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напруги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стресового</a:t>
            </a:r>
            <a:r>
              <a:rPr lang="ru-RU" dirty="0">
                <a:solidFill>
                  <a:srgbClr val="002060"/>
                </a:solidFill>
                <a:effectLst/>
              </a:rPr>
              <a:t> стану. </a:t>
            </a:r>
            <a:r>
              <a:rPr lang="ru-RU" dirty="0" err="1">
                <a:solidFill>
                  <a:srgbClr val="002060"/>
                </a:solidFill>
                <a:effectLst/>
              </a:rPr>
              <a:t>Розслабляйтеся</a:t>
            </a:r>
            <a:r>
              <a:rPr lang="ru-RU" dirty="0">
                <a:solidFill>
                  <a:srgbClr val="002060"/>
                </a:solidFill>
                <a:effectLst/>
              </a:rPr>
              <a:t> в </a:t>
            </a:r>
            <a:r>
              <a:rPr lang="ru-RU" dirty="0" err="1">
                <a:solidFill>
                  <a:srgbClr val="002060"/>
                </a:solidFill>
                <a:effectLst/>
              </a:rPr>
              <a:t>будьяких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ситуаціях</a:t>
            </a:r>
            <a:r>
              <a:rPr lang="ru-RU" dirty="0">
                <a:solidFill>
                  <a:srgbClr val="002060"/>
                </a:solidFill>
                <a:effectLst/>
              </a:rPr>
              <a:t>, як </a:t>
            </a:r>
            <a:r>
              <a:rPr lang="ru-RU" dirty="0" err="1">
                <a:solidFill>
                  <a:srgbClr val="002060"/>
                </a:solidFill>
                <a:effectLst/>
              </a:rPr>
              <a:t>тільки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відчуєте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що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стрес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наростає</a:t>
            </a:r>
            <a:r>
              <a:rPr lang="ru-RU" dirty="0">
                <a:solidFill>
                  <a:srgbClr val="002060"/>
                </a:solidFill>
                <a:effectLst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6837"/>
          <a:stretch/>
        </p:blipFill>
        <p:spPr>
          <a:xfrm>
            <a:off x="8908471" y="151179"/>
            <a:ext cx="3020291" cy="2296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1" y="2584576"/>
            <a:ext cx="3020291" cy="2253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27007" r="15474"/>
          <a:stretch/>
        </p:blipFill>
        <p:spPr>
          <a:xfrm>
            <a:off x="9324107" y="4975003"/>
            <a:ext cx="2189018" cy="17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" y="376670"/>
            <a:ext cx="4382108" cy="2934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5" y="3697433"/>
            <a:ext cx="4001366" cy="2794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7077" r="8974" b="40606"/>
          <a:stretch/>
        </p:blipFill>
        <p:spPr>
          <a:xfrm>
            <a:off x="5116399" y="4132449"/>
            <a:ext cx="6761018" cy="19244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16399" y="376670"/>
            <a:ext cx="676101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Екстремальна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ситуація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 —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це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ситуація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що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загрожує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здоров’ю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життю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, майну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або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навколишньому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 природному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середовищу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громадському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 порядку, та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інші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небезпечні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події</a:t>
            </a:r>
            <a:r>
              <a:rPr lang="ru-RU" sz="28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438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0" y="612017"/>
            <a:ext cx="8354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Психологічні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реакції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незмінні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супутники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будь-</a:t>
            </a:r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якої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екстремальної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ситуації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612017"/>
            <a:ext cx="2234122" cy="2731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71" y="1219200"/>
            <a:ext cx="2625111" cy="18407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5090" y="1696253"/>
            <a:ext cx="5527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Вони </a:t>
            </a:r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зумовлюють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потребу в </a:t>
            </a:r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наданні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екстреної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психологічної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допомоги</a:t>
            </a:r>
            <a:r>
              <a:rPr lang="ru-RU" sz="2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982" y="3667098"/>
            <a:ext cx="9511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В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умовах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екстремальної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ситуації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під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впливом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інтенсивних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зовнішніх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подразників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,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пов’язаних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з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порушенням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нормальних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умов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життя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, фактом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або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загрозою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смерті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,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тілесного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ушкодження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, а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також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у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результаті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побаченого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,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почутого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,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усвідомленого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на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основі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попереднього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досвіду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, у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людини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відразу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мобілізуються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всі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резервні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можливості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-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виникає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стресова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ru-RU" sz="2400" dirty="0" err="1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реакція</a:t>
            </a:r>
            <a:r>
              <a:rPr lang="ru-RU" sz="2400" dirty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99" y="4659750"/>
            <a:ext cx="2477937" cy="18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31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5418" y="321162"/>
            <a:ext cx="7966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Стресова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реакція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 —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неспецифічна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реакція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організму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, яка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забезпечує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його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захист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від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загрозливих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впливів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шляхом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мобілізації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насамперед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фізичних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ресурсів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організму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1" y="321162"/>
            <a:ext cx="3343247" cy="208952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865418" y="1637390"/>
            <a:ext cx="81880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Фізична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реакція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на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стрес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в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екстремальних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ситуаціях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постійно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супроводжується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інтенсивними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емоційними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переживаннями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та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зміною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поведінкових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реакцій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— </a:t>
            </a:r>
            <a:r>
              <a:rPr lang="ru-RU" sz="2000" b="1" dirty="0" err="1">
                <a:solidFill>
                  <a:srgbClr val="7030A0"/>
                </a:solidFill>
                <a:latin typeface="TimesNewRomanPSMT"/>
              </a:rPr>
              <a:t>виникає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TimesNewRomanPS-ItalicMT"/>
              </a:rPr>
              <a:t>«</a:t>
            </a:r>
            <a:r>
              <a:rPr lang="ru-RU" sz="2000" b="1" i="1" dirty="0" err="1">
                <a:solidFill>
                  <a:srgbClr val="7030A0"/>
                </a:solidFill>
                <a:latin typeface="TimesNewRomanPS-ItalicMT"/>
              </a:rPr>
              <a:t>психологічний</a:t>
            </a:r>
            <a:r>
              <a:rPr lang="ru-RU" sz="2000" b="1" i="1" dirty="0"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TimesNewRomanPS-ItalicMT"/>
              </a:rPr>
              <a:t>стрес</a:t>
            </a:r>
            <a:r>
              <a:rPr lang="ru-RU" sz="2000" b="1" i="1" dirty="0">
                <a:solidFill>
                  <a:srgbClr val="7030A0"/>
                </a:solidFill>
                <a:latin typeface="TimesNewRomanPS-ItalicMT"/>
              </a:rPr>
              <a:t>»</a:t>
            </a:r>
            <a:r>
              <a:rPr lang="ru-RU" sz="2000" b="1" dirty="0">
                <a:solidFill>
                  <a:srgbClr val="7030A0"/>
                </a:solidFill>
                <a:latin typeface="TimesNewRomanPSMT"/>
              </a:rPr>
              <a:t>.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311" y="3561334"/>
            <a:ext cx="8146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Психологічний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стрес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—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це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стан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надмірної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активації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вищих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психічних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функцій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(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свідомість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сприйняття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памʼять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увага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мислення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) і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дезорганізації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поведінки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що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розвивається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в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результаті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загрози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або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реального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впливу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екстремальних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факторів</a:t>
            </a:r>
            <a:r>
              <a:rPr lang="ru-RU" sz="2400" b="1" i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ru-RU" sz="2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83" y="3561334"/>
            <a:ext cx="3047999" cy="304799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90092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0618" y="307676"/>
            <a:ext cx="8340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На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тлі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інтенсивного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впливу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чинників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екстремальної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ситуації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і за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відсутності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своєчасної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корекції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психологічний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стрес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може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перейти в </a:t>
            </a:r>
            <a:r>
              <a:rPr lang="ru-RU" sz="2200" b="1" dirty="0" err="1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-BoldMT"/>
              </a:rPr>
              <a:t>психотравму</a:t>
            </a:r>
            <a:r>
              <a:rPr lang="ru-RU" sz="2200" b="1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-BoldMT"/>
              </a:rPr>
              <a:t> 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—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переживання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невідповідності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між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загрозливими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факторами та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індивідуальними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можливостями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їх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подолання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що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супроводжується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страхом,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відчуттям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безпорадності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та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втрати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контролю,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порушенням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сприйняття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і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переробки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інформації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здатності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використовувати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набуті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знання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і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досвід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на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практиці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що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спричиняє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іноді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фізичні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психічні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та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особистісні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розлади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.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r="17813"/>
          <a:stretch/>
        </p:blipFill>
        <p:spPr>
          <a:xfrm>
            <a:off x="277091" y="484043"/>
            <a:ext cx="3134397" cy="28133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2618" y="3591111"/>
            <a:ext cx="86313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На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тлі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психотравми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виникають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фізіологічні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порушення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:</a:t>
            </a:r>
            <a:b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</a:b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змінюються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біохімічні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показники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знижується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імунітет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змінюється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робота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мозку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насамперед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ті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його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зони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які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пов’язані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з контролем над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агресивністю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та циклом сну.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Пережитий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стан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фіксується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в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памʼяті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, а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зазначені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порушення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тривають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протягом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значного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проміжку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часу й </a:t>
            </a:r>
            <a:r>
              <a:rPr lang="ru-RU" sz="2200" dirty="0" err="1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називаються</a:t>
            </a:r>
            <a:r>
              <a:rPr lang="ru-RU" sz="22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 </a:t>
            </a:r>
            <a:r>
              <a:rPr lang="ru-RU" sz="2200" b="1" dirty="0" err="1">
                <a:solidFill>
                  <a:srgbClr val="1274B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-BoldMT"/>
              </a:rPr>
              <a:t>посттравматичними</a:t>
            </a:r>
            <a:r>
              <a:rPr lang="ru-RU" sz="2200" b="1" dirty="0">
                <a:solidFill>
                  <a:srgbClr val="1274B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-BoldMT"/>
              </a:rPr>
              <a:t> </a:t>
            </a:r>
            <a:r>
              <a:rPr lang="ru-RU" sz="2200" b="1" dirty="0" err="1">
                <a:solidFill>
                  <a:srgbClr val="1274B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-BoldMT"/>
              </a:rPr>
              <a:t>стресовими</a:t>
            </a:r>
            <a:r>
              <a:rPr lang="ru-RU" sz="2200" b="1" dirty="0">
                <a:solidFill>
                  <a:srgbClr val="1274B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-BoldMT"/>
              </a:rPr>
              <a:t> </a:t>
            </a:r>
            <a:r>
              <a:rPr lang="ru-RU" sz="2200" b="1" dirty="0" err="1">
                <a:solidFill>
                  <a:srgbClr val="1274B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-BoldMT"/>
              </a:rPr>
              <a:t>порушеннями</a:t>
            </a:r>
            <a:r>
              <a:rPr lang="ru-RU" sz="2200" dirty="0">
                <a:solidFill>
                  <a:srgbClr val="96043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NewRomanPSMT"/>
              </a:rPr>
              <a:t>.</a:t>
            </a:r>
            <a:r>
              <a:rPr lang="ru-RU" sz="2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ru-RU" sz="2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2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87" y="3591111"/>
            <a:ext cx="2800767" cy="28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27" y="376627"/>
            <a:ext cx="84374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Основним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завданням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TimesNewRomanPS-ItalicMT"/>
              </a:rPr>
              <a:t>екстреної</a:t>
            </a:r>
            <a:r>
              <a:rPr lang="ru-RU" sz="2200" b="1" i="1" dirty="0">
                <a:solidFill>
                  <a:srgbClr val="002060"/>
                </a:solidFill>
                <a:latin typeface="TimesNewRomanPS-ItalicMT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TimesNewRomanPS-ItalicMT"/>
              </a:rPr>
              <a:t>психологічної</a:t>
            </a:r>
            <a:r>
              <a:rPr lang="ru-RU" sz="2200" b="1" i="1" dirty="0">
                <a:solidFill>
                  <a:srgbClr val="002060"/>
                </a:solidFill>
                <a:latin typeface="TimesNewRomanPS-ItalicMT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TimesNewRomanPS-ItalicMT"/>
              </a:rPr>
              <a:t>допомоги</a:t>
            </a:r>
            <a:r>
              <a:rPr lang="ru-RU" sz="2200" b="1" i="1" dirty="0">
                <a:solidFill>
                  <a:srgbClr val="002060"/>
                </a:solidFill>
                <a:latin typeface="TimesNewRomanPS-ItalicMT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в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умовах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екстремальних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ситуацій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є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попередження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розвитку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психостресу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і переходу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його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у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психотравму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.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8" y="376627"/>
            <a:ext cx="2203739" cy="23514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7108" y="1700189"/>
            <a:ext cx="6442364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Екстрена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психологічна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допомога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—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це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сукупність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заходів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загальнолюдської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підтримки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та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практичної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допомоги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ближнім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,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які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зазнають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страждань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і </a:t>
            </a:r>
            <a:r>
              <a:rPr lang="ru-RU" sz="24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нужди</a:t>
            </a:r>
            <a:r>
              <a:rPr lang="ru-RU" sz="24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.</a:t>
            </a:r>
            <a:r>
              <a:rPr lang="ru-RU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7" y="1745760"/>
            <a:ext cx="2466975" cy="1847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2327" y="3830361"/>
            <a:ext cx="667442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Таку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допомогу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надають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у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безпечному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місці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в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зоні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або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поблизу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зони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екстремальної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NewRomanPSMT"/>
              </a:rPr>
              <a:t>ситуації</a:t>
            </a:r>
            <a:r>
              <a:rPr lang="ru-RU" sz="2200" b="1" dirty="0">
                <a:solidFill>
                  <a:srgbClr val="002060"/>
                </a:solidFill>
                <a:latin typeface="TimesNewRomanPSMT"/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1" y="4741022"/>
            <a:ext cx="2515836" cy="1842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7" y="4744211"/>
            <a:ext cx="4204487" cy="18394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0162" y="4526706"/>
            <a:ext cx="1746618" cy="20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1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749" y="2826327"/>
            <a:ext cx="10512501" cy="3473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396" y="238065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Три </a:t>
            </a:r>
            <a:r>
              <a:rPr lang="ru-RU" sz="32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основних</a:t>
            </a:r>
            <a:r>
              <a:rPr lang="ru-RU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принципи</a:t>
            </a:r>
            <a:r>
              <a:rPr lang="ru-RU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надання</a:t>
            </a:r>
            <a:r>
              <a:rPr lang="ru-RU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першої</a:t>
            </a:r>
            <a:r>
              <a:rPr lang="ru-RU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психологічної</a:t>
            </a:r>
            <a:r>
              <a:rPr lang="ru-RU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допомоги</a:t>
            </a:r>
            <a:r>
              <a:rPr lang="ru-RU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</a:t>
            </a:r>
            <a:r>
              <a:rPr lang="ru-RU" sz="32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спостерігати</a:t>
            </a:r>
            <a:r>
              <a:rPr lang="ru-RU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32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слухати</a:t>
            </a:r>
            <a:r>
              <a:rPr lang="ru-RU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та </a:t>
            </a:r>
            <a:r>
              <a:rPr lang="ru-RU" sz="32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спрямовувати</a:t>
            </a:r>
            <a:endParaRPr lang="ru-RU" sz="3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0238" y="1882488"/>
            <a:ext cx="343151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СПОСТЕРІГАЙ</a:t>
            </a:r>
          </a:p>
        </p:txBody>
      </p:sp>
    </p:spTree>
    <p:extLst>
      <p:ext uri="{BB962C8B-B14F-4D97-AF65-F5344CB8AC3E}">
        <p14:creationId xmlns:p14="http://schemas.microsoft.com/office/powerpoint/2010/main" val="29363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451" y="1787237"/>
            <a:ext cx="10753097" cy="4391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146060" y="568036"/>
            <a:ext cx="189988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Слухай</a:t>
            </a:r>
            <a:endParaRPr lang="ru-RU" sz="44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6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710" y="894132"/>
            <a:ext cx="10184579" cy="5838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437597" y="0"/>
            <a:ext cx="331680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СПРЯМОВУЙ</a:t>
            </a:r>
          </a:p>
        </p:txBody>
      </p:sp>
    </p:spTree>
    <p:extLst>
      <p:ext uri="{BB962C8B-B14F-4D97-AF65-F5344CB8AC3E}">
        <p14:creationId xmlns:p14="http://schemas.microsoft.com/office/powerpoint/2010/main" val="7784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420</TotalTime>
  <Words>2024</Words>
  <Application>Microsoft Office PowerPoint</Application>
  <PresentationFormat>Широкоэкранный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TimesNewRomanPS-BoldItalicMT</vt:lpstr>
      <vt:lpstr>TimesNewRomanPS-BoldMT</vt:lpstr>
      <vt:lpstr>TimesNewRomanPS-ItalicMT</vt:lpstr>
      <vt:lpstr>TimesNewRomanPSMT</vt:lpstr>
      <vt:lpstr>Trebuchet MS</vt:lpstr>
      <vt:lpstr>Wingdings 3</vt:lpstr>
      <vt:lpstr>La mente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Надання екстреної психологічної допомоги (самодопомоги) під час перебування в екстремальних ситуаціях</dc:title>
  <dc:creator>Пользователь Windows</dc:creator>
  <cp:lastModifiedBy>Пользователь Windows</cp:lastModifiedBy>
  <cp:revision>46</cp:revision>
  <dcterms:created xsi:type="dcterms:W3CDTF">2020-02-11T12:58:52Z</dcterms:created>
  <dcterms:modified xsi:type="dcterms:W3CDTF">2020-02-12T11:25:16Z</dcterms:modified>
</cp:coreProperties>
</file>