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2" r:id="rId2"/>
    <p:sldId id="271" r:id="rId3"/>
    <p:sldId id="270" r:id="rId4"/>
    <p:sldId id="269" r:id="rId5"/>
    <p:sldId id="268" r:id="rId6"/>
    <p:sldId id="273" r:id="rId7"/>
    <p:sldId id="274" r:id="rId8"/>
    <p:sldId id="267" r:id="rId9"/>
    <p:sldId id="275" r:id="rId10"/>
    <p:sldId id="276" r:id="rId11"/>
    <p:sldId id="277" r:id="rId12"/>
    <p:sldId id="278" r:id="rId13"/>
    <p:sldId id="279" r:id="rId14"/>
    <p:sldId id="280" r:id="rId15"/>
    <p:sldId id="256" r:id="rId16"/>
    <p:sldId id="257" r:id="rId17"/>
    <p:sldId id="258" r:id="rId18"/>
    <p:sldId id="259" r:id="rId19"/>
    <p:sldId id="260" r:id="rId20"/>
    <p:sldId id="261" r:id="rId21"/>
    <p:sldId id="262" r:id="rId22"/>
    <p:sldId id="263" r:id="rId23"/>
    <p:sldId id="264" r:id="rId24"/>
    <p:sldId id="265" r:id="rId25"/>
    <p:sldId id="266"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140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456616-8D9B-4054-9BE4-98A5BEF261D1}"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US"/>
        </a:p>
      </dgm:t>
    </dgm:pt>
    <dgm:pt modelId="{7344298B-1520-4347-A847-64B9FB3CD229}">
      <dgm:prSet/>
      <dgm:spPr/>
      <dgm:t>
        <a:bodyPr/>
        <a:lstStyle/>
        <a:p>
          <a:pPr rtl="0"/>
          <a:r>
            <a:rPr lang="fa-IR" smtClean="0"/>
            <a:t>1.شوک جبران شده</a:t>
          </a:r>
          <a:endParaRPr lang="en-US"/>
        </a:p>
      </dgm:t>
    </dgm:pt>
    <dgm:pt modelId="{FEE162C0-DABB-4199-B126-6F7A91879C90}" type="parTrans" cxnId="{7E96407C-E348-41BB-B572-3EB497B3A946}">
      <dgm:prSet/>
      <dgm:spPr/>
      <dgm:t>
        <a:bodyPr/>
        <a:lstStyle/>
        <a:p>
          <a:endParaRPr lang="en-US"/>
        </a:p>
      </dgm:t>
    </dgm:pt>
    <dgm:pt modelId="{CB5FFC1E-37B0-48A9-9154-BD3B72FFF8AA}" type="sibTrans" cxnId="{7E96407C-E348-41BB-B572-3EB497B3A946}">
      <dgm:prSet/>
      <dgm:spPr/>
      <dgm:t>
        <a:bodyPr/>
        <a:lstStyle/>
        <a:p>
          <a:endParaRPr lang="en-US"/>
        </a:p>
      </dgm:t>
    </dgm:pt>
    <dgm:pt modelId="{D271BBEC-EA9C-4AA1-8E37-5EEF87CB6659}">
      <dgm:prSet/>
      <dgm:spPr/>
      <dgm:t>
        <a:bodyPr/>
        <a:lstStyle/>
        <a:p>
          <a:pPr rtl="0"/>
          <a:r>
            <a:rPr lang="fa-IR" smtClean="0"/>
            <a:t>2.شوک جبران نشده</a:t>
          </a:r>
          <a:endParaRPr lang="en-US"/>
        </a:p>
      </dgm:t>
    </dgm:pt>
    <dgm:pt modelId="{42DF0BDB-93C3-45E2-A46C-702E345A3BF9}" type="parTrans" cxnId="{BF08C02B-74C1-4867-8971-F2E11FD306BC}">
      <dgm:prSet/>
      <dgm:spPr/>
      <dgm:t>
        <a:bodyPr/>
        <a:lstStyle/>
        <a:p>
          <a:endParaRPr lang="en-US"/>
        </a:p>
      </dgm:t>
    </dgm:pt>
    <dgm:pt modelId="{09D6671E-1CA3-4DDD-A4DA-8E3845643303}" type="sibTrans" cxnId="{BF08C02B-74C1-4867-8971-F2E11FD306BC}">
      <dgm:prSet/>
      <dgm:spPr/>
      <dgm:t>
        <a:bodyPr/>
        <a:lstStyle/>
        <a:p>
          <a:endParaRPr lang="en-US"/>
        </a:p>
      </dgm:t>
    </dgm:pt>
    <dgm:pt modelId="{BF3450F8-DA5E-4DBD-9B1F-854C28D38349}">
      <dgm:prSet/>
      <dgm:spPr/>
      <dgm:t>
        <a:bodyPr/>
        <a:lstStyle/>
        <a:p>
          <a:pPr rtl="0"/>
          <a:r>
            <a:rPr lang="fa-IR" smtClean="0"/>
            <a:t>3.شوک غیر قابل بازگشت</a:t>
          </a:r>
          <a:endParaRPr lang="en-US"/>
        </a:p>
      </dgm:t>
    </dgm:pt>
    <dgm:pt modelId="{DF455970-2844-45DA-9A28-4B1FA4D99570}" type="parTrans" cxnId="{5A8C7BD4-3EE7-4051-B889-1C740E50330B}">
      <dgm:prSet/>
      <dgm:spPr/>
      <dgm:t>
        <a:bodyPr/>
        <a:lstStyle/>
        <a:p>
          <a:endParaRPr lang="en-US"/>
        </a:p>
      </dgm:t>
    </dgm:pt>
    <dgm:pt modelId="{AAB92424-D61D-4B6A-BFCD-7D26E0FA7DAF}" type="sibTrans" cxnId="{5A8C7BD4-3EE7-4051-B889-1C740E50330B}">
      <dgm:prSet/>
      <dgm:spPr/>
      <dgm:t>
        <a:bodyPr/>
        <a:lstStyle/>
        <a:p>
          <a:endParaRPr lang="en-US"/>
        </a:p>
      </dgm:t>
    </dgm:pt>
    <dgm:pt modelId="{4CEEACBC-3232-4E69-9955-E6E7AF630493}" type="pres">
      <dgm:prSet presAssocID="{82456616-8D9B-4054-9BE4-98A5BEF261D1}" presName="CompostProcess" presStyleCnt="0">
        <dgm:presLayoutVars>
          <dgm:dir/>
          <dgm:resizeHandles val="exact"/>
        </dgm:presLayoutVars>
      </dgm:prSet>
      <dgm:spPr/>
      <dgm:t>
        <a:bodyPr/>
        <a:lstStyle/>
        <a:p>
          <a:endParaRPr lang="en-US"/>
        </a:p>
      </dgm:t>
    </dgm:pt>
    <dgm:pt modelId="{F91C9870-97B3-429F-8E87-CC4942F504FC}" type="pres">
      <dgm:prSet presAssocID="{82456616-8D9B-4054-9BE4-98A5BEF261D1}" presName="arrow" presStyleLbl="bgShp" presStyleIdx="0" presStyleCnt="1"/>
      <dgm:spPr/>
    </dgm:pt>
    <dgm:pt modelId="{061ECF89-45B8-4D2F-B501-C6EFD4D53BFF}" type="pres">
      <dgm:prSet presAssocID="{82456616-8D9B-4054-9BE4-98A5BEF261D1}" presName="linearProcess" presStyleCnt="0"/>
      <dgm:spPr/>
    </dgm:pt>
    <dgm:pt modelId="{0A64D5F8-4021-40BA-8705-17FBA2EFB5ED}" type="pres">
      <dgm:prSet presAssocID="{7344298B-1520-4347-A847-64B9FB3CD229}" presName="textNode" presStyleLbl="node1" presStyleIdx="0" presStyleCnt="3">
        <dgm:presLayoutVars>
          <dgm:bulletEnabled val="1"/>
        </dgm:presLayoutVars>
      </dgm:prSet>
      <dgm:spPr/>
      <dgm:t>
        <a:bodyPr/>
        <a:lstStyle/>
        <a:p>
          <a:endParaRPr lang="en-US"/>
        </a:p>
      </dgm:t>
    </dgm:pt>
    <dgm:pt modelId="{44104F8F-2046-455C-B37A-60EA56E390F6}" type="pres">
      <dgm:prSet presAssocID="{CB5FFC1E-37B0-48A9-9154-BD3B72FFF8AA}" presName="sibTrans" presStyleCnt="0"/>
      <dgm:spPr/>
    </dgm:pt>
    <dgm:pt modelId="{FE0E20ED-4563-4013-BD74-2D99892C974E}" type="pres">
      <dgm:prSet presAssocID="{D271BBEC-EA9C-4AA1-8E37-5EEF87CB6659}" presName="textNode" presStyleLbl="node1" presStyleIdx="1" presStyleCnt="3">
        <dgm:presLayoutVars>
          <dgm:bulletEnabled val="1"/>
        </dgm:presLayoutVars>
      </dgm:prSet>
      <dgm:spPr/>
      <dgm:t>
        <a:bodyPr/>
        <a:lstStyle/>
        <a:p>
          <a:endParaRPr lang="en-US"/>
        </a:p>
      </dgm:t>
    </dgm:pt>
    <dgm:pt modelId="{ECFEF20D-D6FC-4162-9213-D62E70B99979}" type="pres">
      <dgm:prSet presAssocID="{09D6671E-1CA3-4DDD-A4DA-8E3845643303}" presName="sibTrans" presStyleCnt="0"/>
      <dgm:spPr/>
    </dgm:pt>
    <dgm:pt modelId="{F46F878F-D1EF-416F-A91C-C4B6A853C629}" type="pres">
      <dgm:prSet presAssocID="{BF3450F8-DA5E-4DBD-9B1F-854C28D38349}" presName="textNode" presStyleLbl="node1" presStyleIdx="2" presStyleCnt="3">
        <dgm:presLayoutVars>
          <dgm:bulletEnabled val="1"/>
        </dgm:presLayoutVars>
      </dgm:prSet>
      <dgm:spPr/>
      <dgm:t>
        <a:bodyPr/>
        <a:lstStyle/>
        <a:p>
          <a:endParaRPr lang="en-US"/>
        </a:p>
      </dgm:t>
    </dgm:pt>
  </dgm:ptLst>
  <dgm:cxnLst>
    <dgm:cxn modelId="{BF08C02B-74C1-4867-8971-F2E11FD306BC}" srcId="{82456616-8D9B-4054-9BE4-98A5BEF261D1}" destId="{D271BBEC-EA9C-4AA1-8E37-5EEF87CB6659}" srcOrd="1" destOrd="0" parTransId="{42DF0BDB-93C3-45E2-A46C-702E345A3BF9}" sibTransId="{09D6671E-1CA3-4DDD-A4DA-8E3845643303}"/>
    <dgm:cxn modelId="{50B60B23-0D6F-4A97-8952-AA32A12B9436}" type="presOf" srcId="{7344298B-1520-4347-A847-64B9FB3CD229}" destId="{0A64D5F8-4021-40BA-8705-17FBA2EFB5ED}" srcOrd="0" destOrd="0" presId="urn:microsoft.com/office/officeart/2005/8/layout/hProcess9"/>
    <dgm:cxn modelId="{7E96407C-E348-41BB-B572-3EB497B3A946}" srcId="{82456616-8D9B-4054-9BE4-98A5BEF261D1}" destId="{7344298B-1520-4347-A847-64B9FB3CD229}" srcOrd="0" destOrd="0" parTransId="{FEE162C0-DABB-4199-B126-6F7A91879C90}" sibTransId="{CB5FFC1E-37B0-48A9-9154-BD3B72FFF8AA}"/>
    <dgm:cxn modelId="{02CA7D84-3CCB-4C0A-8660-01EF95F40D70}" type="presOf" srcId="{82456616-8D9B-4054-9BE4-98A5BEF261D1}" destId="{4CEEACBC-3232-4E69-9955-E6E7AF630493}" srcOrd="0" destOrd="0" presId="urn:microsoft.com/office/officeart/2005/8/layout/hProcess9"/>
    <dgm:cxn modelId="{CD4B5130-E4EE-4A01-BC5F-BC8E1C5D61B2}" type="presOf" srcId="{BF3450F8-DA5E-4DBD-9B1F-854C28D38349}" destId="{F46F878F-D1EF-416F-A91C-C4B6A853C629}" srcOrd="0" destOrd="0" presId="urn:microsoft.com/office/officeart/2005/8/layout/hProcess9"/>
    <dgm:cxn modelId="{5A8C7BD4-3EE7-4051-B889-1C740E50330B}" srcId="{82456616-8D9B-4054-9BE4-98A5BEF261D1}" destId="{BF3450F8-DA5E-4DBD-9B1F-854C28D38349}" srcOrd="2" destOrd="0" parTransId="{DF455970-2844-45DA-9A28-4B1FA4D99570}" sibTransId="{AAB92424-D61D-4B6A-BFCD-7D26E0FA7DAF}"/>
    <dgm:cxn modelId="{EB5ED566-4F79-4C36-BD8B-AE62A4FDED6C}" type="presOf" srcId="{D271BBEC-EA9C-4AA1-8E37-5EEF87CB6659}" destId="{FE0E20ED-4563-4013-BD74-2D99892C974E}" srcOrd="0" destOrd="0" presId="urn:microsoft.com/office/officeart/2005/8/layout/hProcess9"/>
    <dgm:cxn modelId="{66034435-2F4C-42B4-9DB5-A93248436DBB}" type="presParOf" srcId="{4CEEACBC-3232-4E69-9955-E6E7AF630493}" destId="{F91C9870-97B3-429F-8E87-CC4942F504FC}" srcOrd="0" destOrd="0" presId="urn:microsoft.com/office/officeart/2005/8/layout/hProcess9"/>
    <dgm:cxn modelId="{02535198-8885-49C9-8100-B4B1F5BC6D04}" type="presParOf" srcId="{4CEEACBC-3232-4E69-9955-E6E7AF630493}" destId="{061ECF89-45B8-4D2F-B501-C6EFD4D53BFF}" srcOrd="1" destOrd="0" presId="urn:microsoft.com/office/officeart/2005/8/layout/hProcess9"/>
    <dgm:cxn modelId="{E89DFE86-59C7-442C-A883-E1F73ABD4BE9}" type="presParOf" srcId="{061ECF89-45B8-4D2F-B501-C6EFD4D53BFF}" destId="{0A64D5F8-4021-40BA-8705-17FBA2EFB5ED}" srcOrd="0" destOrd="0" presId="urn:microsoft.com/office/officeart/2005/8/layout/hProcess9"/>
    <dgm:cxn modelId="{30A0064C-4383-43AB-A62A-67D35DD84961}" type="presParOf" srcId="{061ECF89-45B8-4D2F-B501-C6EFD4D53BFF}" destId="{44104F8F-2046-455C-B37A-60EA56E390F6}" srcOrd="1" destOrd="0" presId="urn:microsoft.com/office/officeart/2005/8/layout/hProcess9"/>
    <dgm:cxn modelId="{41596BFD-FFDB-49C1-92C9-8BA89BFDCA74}" type="presParOf" srcId="{061ECF89-45B8-4D2F-B501-C6EFD4D53BFF}" destId="{FE0E20ED-4563-4013-BD74-2D99892C974E}" srcOrd="2" destOrd="0" presId="urn:microsoft.com/office/officeart/2005/8/layout/hProcess9"/>
    <dgm:cxn modelId="{9A18417C-FF6A-4D92-A7EE-4494DB22F89F}" type="presParOf" srcId="{061ECF89-45B8-4D2F-B501-C6EFD4D53BFF}" destId="{ECFEF20D-D6FC-4162-9213-D62E70B99979}" srcOrd="3" destOrd="0" presId="urn:microsoft.com/office/officeart/2005/8/layout/hProcess9"/>
    <dgm:cxn modelId="{606DBB79-2ABA-4712-90E7-B61943FC402E}" type="presParOf" srcId="{061ECF89-45B8-4D2F-B501-C6EFD4D53BFF}" destId="{F46F878F-D1EF-416F-A91C-C4B6A853C62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1C9870-97B3-429F-8E87-CC4942F504FC}">
      <dsp:nvSpPr>
        <dsp:cNvPr id="0" name=""/>
        <dsp:cNvSpPr/>
      </dsp:nvSpPr>
      <dsp:spPr>
        <a:xfrm>
          <a:off x="617219" y="0"/>
          <a:ext cx="6995160" cy="4572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64D5F8-4021-40BA-8705-17FBA2EFB5ED}">
      <dsp:nvSpPr>
        <dsp:cNvPr id="0" name=""/>
        <dsp:cNvSpPr/>
      </dsp:nvSpPr>
      <dsp:spPr>
        <a:xfrm>
          <a:off x="278874" y="1371599"/>
          <a:ext cx="2468880" cy="1828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fa-IR" sz="3300" kern="1200" smtClean="0"/>
            <a:t>1.شوک جبران شده</a:t>
          </a:r>
          <a:endParaRPr lang="en-US" sz="3300" kern="1200"/>
        </a:p>
      </dsp:txBody>
      <dsp:txXfrm>
        <a:off x="368149" y="1460874"/>
        <a:ext cx="2290330" cy="1650250"/>
      </dsp:txXfrm>
    </dsp:sp>
    <dsp:sp modelId="{FE0E20ED-4563-4013-BD74-2D99892C974E}">
      <dsp:nvSpPr>
        <dsp:cNvPr id="0" name=""/>
        <dsp:cNvSpPr/>
      </dsp:nvSpPr>
      <dsp:spPr>
        <a:xfrm>
          <a:off x="2880359" y="1371599"/>
          <a:ext cx="2468880" cy="1828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fa-IR" sz="3300" kern="1200" smtClean="0"/>
            <a:t>2.شوک جبران نشده</a:t>
          </a:r>
          <a:endParaRPr lang="en-US" sz="3300" kern="1200"/>
        </a:p>
      </dsp:txBody>
      <dsp:txXfrm>
        <a:off x="2969634" y="1460874"/>
        <a:ext cx="2290330" cy="1650250"/>
      </dsp:txXfrm>
    </dsp:sp>
    <dsp:sp modelId="{F46F878F-D1EF-416F-A91C-C4B6A853C629}">
      <dsp:nvSpPr>
        <dsp:cNvPr id="0" name=""/>
        <dsp:cNvSpPr/>
      </dsp:nvSpPr>
      <dsp:spPr>
        <a:xfrm>
          <a:off x="5481845" y="1371599"/>
          <a:ext cx="2468880" cy="182880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0">
            <a:lnSpc>
              <a:spcPct val="90000"/>
            </a:lnSpc>
            <a:spcBef>
              <a:spcPct val="0"/>
            </a:spcBef>
            <a:spcAft>
              <a:spcPct val="35000"/>
            </a:spcAft>
          </a:pPr>
          <a:r>
            <a:rPr lang="fa-IR" sz="3300" kern="1200" smtClean="0"/>
            <a:t>3.شوک غیر قابل بازگشت</a:t>
          </a:r>
          <a:endParaRPr lang="en-US" sz="3300" kern="1200"/>
        </a:p>
      </dsp:txBody>
      <dsp:txXfrm>
        <a:off x="5571120" y="1460874"/>
        <a:ext cx="2290330" cy="165025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3/12/2012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3/12/2012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3/12/2012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3/12/2012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3/12/2012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3/12/2012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3/12/2012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3/12/2012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3/12/2012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8062912" cy="1066800"/>
          </a:xfrm>
        </p:spPr>
        <p:txBody>
          <a:bodyPr/>
          <a:lstStyle/>
          <a:p>
            <a:r>
              <a:rPr lang="ar-SA" sz="4800" b="1" dirty="0"/>
              <a:t>تعريف</a:t>
            </a:r>
            <a:r>
              <a:rPr lang="fa-IR" sz="4800" b="1" dirty="0"/>
              <a:t> خونریزی</a:t>
            </a:r>
            <a:endParaRPr lang="en-US" dirty="0"/>
          </a:p>
        </p:txBody>
      </p:sp>
      <p:sp>
        <p:nvSpPr>
          <p:cNvPr id="3" name="Subtitle 2"/>
          <p:cNvSpPr>
            <a:spLocks noGrp="1"/>
          </p:cNvSpPr>
          <p:nvPr>
            <p:ph type="subTitle" idx="1"/>
          </p:nvPr>
        </p:nvSpPr>
        <p:spPr>
          <a:xfrm>
            <a:off x="540544" y="1752600"/>
            <a:ext cx="8062912" cy="4724400"/>
          </a:xfrm>
        </p:spPr>
        <p:txBody>
          <a:bodyPr>
            <a:normAutofit/>
          </a:bodyPr>
          <a:lstStyle/>
          <a:p>
            <a:endParaRPr lang="ar-SA" sz="4400" dirty="0">
              <a:effectLst>
                <a:outerShdw blurRad="38100" dist="38100" dir="2700000" algn="tl">
                  <a:srgbClr val="000000">
                    <a:alpha val="43137"/>
                  </a:srgbClr>
                </a:outerShdw>
              </a:effectLst>
            </a:endParaRPr>
          </a:p>
          <a:p>
            <a:r>
              <a:rPr lang="ar-SA" sz="4400" dirty="0">
                <a:effectLst>
                  <a:outerShdw blurRad="38100" dist="38100" dir="2700000" algn="tl">
                    <a:srgbClr val="000000">
                      <a:alpha val="43137"/>
                    </a:srgbClr>
                  </a:outerShdw>
                </a:effectLst>
              </a:rPr>
              <a:t>خونريزي يعني خارج شدن خون از درون عروق خوني كه در نتيجه ي جراحت و بريدگي اتفاق مي افتد.</a:t>
            </a:r>
            <a:endParaRPr lang="en-US" sz="4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3123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67494"/>
            <a:ext cx="8229600" cy="1399032"/>
          </a:xfrm>
        </p:spPr>
        <p:txBody>
          <a:bodyPr>
            <a:noAutofit/>
          </a:bodyPr>
          <a:lstStyle/>
          <a:p>
            <a:pPr marL="484632" indent="0" algn="r" fontAlgn="auto">
              <a:spcAft>
                <a:spcPts val="0"/>
              </a:spcAft>
              <a:defRPr/>
            </a:pPr>
            <a:r>
              <a:rPr lang="ar-SA" sz="3200" b="1" dirty="0" smtClean="0">
                <a:solidFill>
                  <a:schemeClr val="accent1">
                    <a:tint val="83000"/>
                    <a:satMod val="150000"/>
                  </a:schemeClr>
                </a:solidFill>
                <a:effectLst/>
              </a:rPr>
              <a:t>اقدامات اولیه در</a:t>
            </a:r>
            <a:r>
              <a:rPr lang="fa-IR" sz="3200" b="1" dirty="0" smtClean="0">
                <a:solidFill>
                  <a:schemeClr val="accent1">
                    <a:tint val="83000"/>
                    <a:satMod val="150000"/>
                  </a:schemeClr>
                </a:solidFill>
                <a:effectLst/>
              </a:rPr>
              <a:t> کنترل</a:t>
            </a:r>
            <a:r>
              <a:rPr lang="ar-SA" sz="3200" b="1" dirty="0" smtClean="0">
                <a:solidFill>
                  <a:schemeClr val="accent1">
                    <a:tint val="83000"/>
                    <a:satMod val="150000"/>
                  </a:schemeClr>
                </a:solidFill>
                <a:effectLst/>
              </a:rPr>
              <a:t> خونریزی خارجی </a:t>
            </a:r>
            <a:br>
              <a:rPr lang="ar-SA" sz="3200" b="1" dirty="0" smtClean="0">
                <a:solidFill>
                  <a:schemeClr val="accent1">
                    <a:tint val="83000"/>
                    <a:satMod val="150000"/>
                  </a:schemeClr>
                </a:solidFill>
                <a:effectLst/>
              </a:rPr>
            </a:br>
            <a:endParaRPr lang="en-US" sz="3200" b="1" dirty="0" smtClean="0">
              <a:solidFill>
                <a:schemeClr val="accent1">
                  <a:tint val="83000"/>
                  <a:satMod val="150000"/>
                </a:schemeClr>
              </a:solidFill>
              <a:effectLst/>
            </a:endParaRPr>
          </a:p>
        </p:txBody>
      </p:sp>
      <p:sp>
        <p:nvSpPr>
          <p:cNvPr id="5" name="Rectangle 3"/>
          <p:cNvSpPr>
            <a:spLocks noGrp="1" noChangeArrowheads="1"/>
          </p:cNvSpPr>
          <p:nvPr>
            <p:ph idx="1"/>
          </p:nvPr>
        </p:nvSpPr>
        <p:spPr>
          <a:xfrm>
            <a:off x="468313" y="1052513"/>
            <a:ext cx="8229600" cy="4525962"/>
          </a:xfrm>
        </p:spPr>
        <p:txBody>
          <a:bodyPr>
            <a:noAutofit/>
          </a:bodyPr>
          <a:lstStyle/>
          <a:p>
            <a:pPr marL="64008" indent="0" algn="r" fontAlgn="auto">
              <a:lnSpc>
                <a:spcPct val="80000"/>
              </a:lnSpc>
              <a:spcAft>
                <a:spcPts val="0"/>
              </a:spcAft>
              <a:buNone/>
              <a:defRPr/>
            </a:pPr>
            <a:r>
              <a:rPr lang="ar-SA" sz="2800" dirty="0" smtClean="0">
                <a:solidFill>
                  <a:schemeClr val="accent6">
                    <a:lumMod val="40000"/>
                    <a:lumOff val="60000"/>
                  </a:schemeClr>
                </a:solidFill>
              </a:rPr>
              <a:t>فشار مستقیم </a:t>
            </a:r>
          </a:p>
          <a:p>
            <a:pPr marL="64008" indent="0" algn="r" fontAlgn="auto">
              <a:lnSpc>
                <a:spcPct val="80000"/>
              </a:lnSpc>
              <a:spcAft>
                <a:spcPts val="0"/>
              </a:spcAft>
              <a:buNone/>
              <a:defRPr/>
            </a:pPr>
            <a:r>
              <a:rPr lang="ar-SA" sz="2400" dirty="0" smtClean="0"/>
              <a:t>موثرترین روش در کنترل خونریزی از طریق فشار مستقیم است و به این طریق انجام می‌شود که روی موضع را 10 تا 15 دقیقه بدون برداشتن دست و یا کم کردن فشار ادامه دهید، فشار ثابت و محکمی به زخم وارد آورید تا خونریزی قطع شود</a:t>
            </a:r>
            <a:r>
              <a:rPr lang="en-US" sz="2400" dirty="0" smtClean="0"/>
              <a:t>.</a:t>
            </a:r>
            <a:br>
              <a:rPr lang="en-US" sz="2400" dirty="0" smtClean="0"/>
            </a:br>
            <a:r>
              <a:rPr lang="en-US" sz="2400" dirty="0" smtClean="0"/>
              <a:t/>
            </a:r>
            <a:br>
              <a:rPr lang="en-US" sz="2400" dirty="0" smtClean="0"/>
            </a:br>
            <a:r>
              <a:rPr lang="ar-SA" sz="2400" dirty="0" smtClean="0"/>
              <a:t>همین که خونریزی مهار شد ، باندی را محکم بر سطح زخم پیچیده و "پانسمان فشاری" ایجاد کنید. کاربرد پانسمان فشاری به منظور ایجاد فشار کافی و مستقیم به زخم است تا خونریزی کنترل شود. چندین لایه گاز استریل بر روی زخم بگذارید .یک لایه ضخیم باند بر روی گازهای استریل قرار دهید</a:t>
            </a:r>
            <a:r>
              <a:rPr lang="en-US" sz="2400" dirty="0" smtClean="0"/>
              <a:t>. </a:t>
            </a:r>
            <a:endParaRPr lang="fa-IR" sz="2400" dirty="0" smtClean="0"/>
          </a:p>
          <a:p>
            <a:pPr marL="64008" indent="0" algn="r" fontAlgn="auto">
              <a:lnSpc>
                <a:spcPct val="80000"/>
              </a:lnSpc>
              <a:spcAft>
                <a:spcPts val="0"/>
              </a:spcAft>
              <a:buNone/>
              <a:defRPr/>
            </a:pPr>
            <a:r>
              <a:rPr lang="ar-SA" sz="2400" dirty="0" smtClean="0"/>
              <a:t>اگر برای خونریزی حاد از پانسمان فشارنده استفاده کرده اید </a:t>
            </a:r>
            <a:r>
              <a:rPr lang="ar-SA" sz="2400" u="sng" dirty="0" smtClean="0"/>
              <a:t>نبض</a:t>
            </a:r>
            <a:r>
              <a:rPr lang="ar-SA" sz="2400" dirty="0" smtClean="0"/>
              <a:t> مجروح را ، درست در انتهای ناحیه ضایعه دیده ، امتحان کنید چراکه ممکن است در اثر فشار زیاد، جریان خون در دست و یا پای مجروح متوقف شود. اگر نبض بیمار را احساس نمی کنید فشار را کمی کاهش داده تا مجدداً جریان خون برقرار شود، باید یه طور مداوم در ضمن درمان نبض مجروح را کنترل کنید.</a:t>
            </a:r>
            <a:r>
              <a:rPr lang="en-US" sz="2400" dirty="0" smtClean="0"/>
              <a:t>. </a:t>
            </a:r>
          </a:p>
        </p:txBody>
      </p:sp>
    </p:spTree>
    <p:extLst>
      <p:ext uri="{BB962C8B-B14F-4D97-AF65-F5344CB8AC3E}">
        <p14:creationId xmlns:p14="http://schemas.microsoft.com/office/powerpoint/2010/main" val="562002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img/daneshnameh_up/f/f1/7-3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3693019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67494"/>
            <a:ext cx="8229600" cy="1399032"/>
          </a:xfrm>
        </p:spPr>
        <p:txBody>
          <a:bodyPr>
            <a:noAutofit/>
          </a:bodyPr>
          <a:lstStyle/>
          <a:p>
            <a:pPr algn="r">
              <a:defRPr/>
            </a:pPr>
            <a:r>
              <a:rPr lang="ar-SA" sz="3200" b="1" dirty="0" smtClean="0">
                <a:effectLst/>
              </a:rPr>
              <a:t>اقدامات اولیه در</a:t>
            </a:r>
            <a:r>
              <a:rPr lang="fa-IR" sz="3200" b="1" dirty="0" smtClean="0">
                <a:effectLst/>
              </a:rPr>
              <a:t> کنترل</a:t>
            </a:r>
            <a:r>
              <a:rPr lang="ar-SA" sz="3200" b="1" dirty="0" smtClean="0">
                <a:effectLst/>
              </a:rPr>
              <a:t> خونریزی خارجی </a:t>
            </a:r>
            <a:br>
              <a:rPr lang="ar-SA" sz="3200" b="1" dirty="0" smtClean="0">
                <a:effectLst/>
              </a:rPr>
            </a:br>
            <a:endParaRPr lang="en-US" sz="3200" dirty="0" smtClean="0">
              <a:solidFill>
                <a:schemeClr val="tx1"/>
              </a:solidFill>
              <a:effectLst/>
            </a:endParaRPr>
          </a:p>
        </p:txBody>
      </p:sp>
      <p:sp>
        <p:nvSpPr>
          <p:cNvPr id="5" name="Rectangle 3"/>
          <p:cNvSpPr>
            <a:spLocks noGrp="1" noChangeArrowheads="1"/>
          </p:cNvSpPr>
          <p:nvPr>
            <p:ph idx="1"/>
          </p:nvPr>
        </p:nvSpPr>
        <p:spPr>
          <a:xfrm>
            <a:off x="457200" y="1524000"/>
            <a:ext cx="8229600" cy="4930775"/>
          </a:xfrm>
        </p:spPr>
        <p:txBody>
          <a:bodyPr/>
          <a:lstStyle/>
          <a:p>
            <a:pPr marL="64008" indent="0" algn="r">
              <a:buNone/>
            </a:pPr>
            <a:r>
              <a:rPr lang="fa-IR" sz="3200" dirty="0" smtClean="0">
                <a:solidFill>
                  <a:schemeClr val="accent5">
                    <a:lumMod val="60000"/>
                    <a:lumOff val="40000"/>
                  </a:schemeClr>
                </a:solidFill>
              </a:rPr>
              <a:t>بالا نگه داشتن عضو</a:t>
            </a:r>
          </a:p>
          <a:p>
            <a:pPr marL="64008" indent="0" algn="r">
              <a:buNone/>
            </a:pPr>
            <a:r>
              <a:rPr lang="ar-SA" sz="3200" dirty="0" smtClean="0"/>
              <a:t>یعنی بالاتر از سطح قلب قرار دادن عضو مجروح که این عمل مخصوصا اگر خونریزی در دست یا ساق پا باشد براحتی امکان پذیر است. که به علت نیروی جاذبه فشار خونریزی کمتر می‌شود. در صورت وجود شکستگی در عضو استفاده از این روش محدودیت دارد</a:t>
            </a:r>
            <a:r>
              <a:rPr lang="en-US" sz="3200" dirty="0" smtClean="0">
                <a:cs typeface="Tahoma" pitchFamily="34" charset="0"/>
              </a:rPr>
              <a:t>. </a:t>
            </a:r>
          </a:p>
        </p:txBody>
      </p:sp>
    </p:spTree>
    <p:extLst>
      <p:ext uri="{BB962C8B-B14F-4D97-AF65-F5344CB8AC3E}">
        <p14:creationId xmlns:p14="http://schemas.microsoft.com/office/powerpoint/2010/main" val="1859613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67494"/>
            <a:ext cx="8229600" cy="1399032"/>
          </a:xfrm>
        </p:spPr>
        <p:txBody>
          <a:bodyPr>
            <a:noAutofit/>
          </a:bodyPr>
          <a:lstStyle/>
          <a:p>
            <a:pPr algn="r">
              <a:defRPr/>
            </a:pPr>
            <a:r>
              <a:rPr lang="ar-SA" sz="3200" b="1" dirty="0">
                <a:effectLst/>
              </a:rPr>
              <a:t>اقدامات اولیه در</a:t>
            </a:r>
            <a:r>
              <a:rPr lang="fa-IR" sz="3200" b="1" dirty="0">
                <a:effectLst/>
              </a:rPr>
              <a:t> کنترل</a:t>
            </a:r>
            <a:r>
              <a:rPr lang="ar-SA" sz="3200" b="1" dirty="0">
                <a:effectLst/>
              </a:rPr>
              <a:t> خونریزی خارجی </a:t>
            </a:r>
            <a:br>
              <a:rPr lang="ar-SA" sz="3200" b="1" dirty="0">
                <a:effectLst/>
              </a:rPr>
            </a:br>
            <a:endParaRPr lang="en-US" sz="3200" dirty="0" smtClean="0">
              <a:solidFill>
                <a:schemeClr val="accent1">
                  <a:tint val="83000"/>
                  <a:satMod val="150000"/>
                </a:schemeClr>
              </a:solidFill>
              <a:effectLst/>
            </a:endParaRPr>
          </a:p>
        </p:txBody>
      </p:sp>
      <p:sp>
        <p:nvSpPr>
          <p:cNvPr id="5" name="Rectangle 3"/>
          <p:cNvSpPr>
            <a:spLocks noGrp="1" noChangeArrowheads="1"/>
          </p:cNvSpPr>
          <p:nvPr>
            <p:ph idx="1"/>
          </p:nvPr>
        </p:nvSpPr>
        <p:spPr>
          <a:xfrm>
            <a:off x="539552" y="1052736"/>
            <a:ext cx="8229600" cy="5041999"/>
          </a:xfrm>
        </p:spPr>
        <p:txBody>
          <a:bodyPr>
            <a:normAutofit/>
          </a:bodyPr>
          <a:lstStyle/>
          <a:p>
            <a:pPr marL="64008" indent="0" algn="r" fontAlgn="auto">
              <a:lnSpc>
                <a:spcPct val="90000"/>
              </a:lnSpc>
              <a:spcAft>
                <a:spcPts val="0"/>
              </a:spcAft>
              <a:buNone/>
              <a:defRPr/>
            </a:pPr>
            <a:endParaRPr lang="fa-IR" sz="2000" dirty="0" smtClean="0"/>
          </a:p>
          <a:p>
            <a:pPr marL="64008" indent="0" algn="r" fontAlgn="auto">
              <a:lnSpc>
                <a:spcPct val="90000"/>
              </a:lnSpc>
              <a:spcAft>
                <a:spcPts val="0"/>
              </a:spcAft>
              <a:buNone/>
              <a:defRPr/>
            </a:pPr>
            <a:r>
              <a:rPr lang="fa-IR" sz="2800" dirty="0" smtClean="0">
                <a:solidFill>
                  <a:schemeClr val="accent5">
                    <a:lumMod val="60000"/>
                    <a:lumOff val="40000"/>
                  </a:schemeClr>
                </a:solidFill>
              </a:rPr>
              <a:t>بستن تورنیکه</a:t>
            </a:r>
            <a:endParaRPr lang="fa-IR" sz="2800" dirty="0">
              <a:solidFill>
                <a:schemeClr val="accent5">
                  <a:lumMod val="60000"/>
                  <a:lumOff val="40000"/>
                </a:schemeClr>
              </a:solidFill>
            </a:endParaRPr>
          </a:p>
          <a:p>
            <a:pPr marL="64008" indent="0" algn="r" fontAlgn="auto">
              <a:lnSpc>
                <a:spcPct val="90000"/>
              </a:lnSpc>
              <a:spcAft>
                <a:spcPts val="0"/>
              </a:spcAft>
              <a:buNone/>
              <a:defRPr/>
            </a:pPr>
            <a:r>
              <a:rPr lang="ar-SA" sz="2400" dirty="0" smtClean="0"/>
              <a:t>این روش فقط زمانی انجام می‌شود که کوشش های قبلی جهت کنترل خونریزی موثر واقع نشود و یا در مواقعی که اندام قطع گردیده و نگرانی در مورد از بین رفتن بافتهای پایین تر از محل بستن تورنیکه نباشد. تورنیکه را گرو و شریان‌بند یا رگ‌بند نیز می‌گویند. برای این روش پارچه یا دستمالی به پهنای حدود 5 سانتی‌متر را بالاتر از محل خونریزی طوری می‌بندیم که خونریزی قطع شود و بیمار را سریعا به بیمارستان می‌رسانیم. این روش فقط در اندام ها (دست و پا ها) قابل استفاده است و بیشتر از 5/1 ساعت نباید طول بکشد چون باعث تخریب بافت پایین‌تر از آن می‌شود. و برای جلوگیری از عوارض آن بهتر است هر 15دقیقه یکبار باز شده و دوباره بسته شود</a:t>
            </a:r>
            <a:r>
              <a:rPr lang="en-US" sz="2400" dirty="0" smtClean="0"/>
              <a:t>. </a:t>
            </a:r>
          </a:p>
        </p:txBody>
      </p:sp>
    </p:spTree>
    <p:extLst>
      <p:ext uri="{BB962C8B-B14F-4D97-AF65-F5344CB8AC3E}">
        <p14:creationId xmlns:p14="http://schemas.microsoft.com/office/powerpoint/2010/main" val="2000202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لخته شدن</a:t>
            </a:r>
            <a:endParaRPr lang="en-US" b="1" dirty="0"/>
          </a:p>
        </p:txBody>
      </p:sp>
      <p:sp>
        <p:nvSpPr>
          <p:cNvPr id="3" name="Content Placeholder 2"/>
          <p:cNvSpPr>
            <a:spLocks noGrp="1"/>
          </p:cNvSpPr>
          <p:nvPr>
            <p:ph idx="1"/>
          </p:nvPr>
        </p:nvSpPr>
        <p:spPr/>
        <p:txBody>
          <a:bodyPr/>
          <a:lstStyle/>
          <a:p>
            <a:pPr marL="64008" indent="0" algn="r">
              <a:buNone/>
            </a:pPr>
            <a:r>
              <a:rPr lang="fa-IR" dirty="0" smtClean="0"/>
              <a:t>پاسخ بدن به خونریزی موضعی شامل سه مجموعه زیر</a:t>
            </a:r>
          </a:p>
          <a:p>
            <a:pPr marL="64008" indent="0" algn="r">
              <a:buNone/>
            </a:pPr>
            <a:r>
              <a:rPr lang="fa-IR" dirty="0" smtClean="0"/>
              <a:t>1.</a:t>
            </a:r>
            <a:r>
              <a:rPr lang="fa-IR" dirty="0" smtClean="0">
                <a:solidFill>
                  <a:schemeClr val="accent5">
                    <a:lumMod val="60000"/>
                    <a:lumOff val="40000"/>
                  </a:schemeClr>
                </a:solidFill>
              </a:rPr>
              <a:t>مرحله رگی</a:t>
            </a:r>
            <a:r>
              <a:rPr lang="fa-IR" dirty="0" smtClean="0"/>
              <a:t>: عضلات صاف جدار رگ منقبض میشود</a:t>
            </a:r>
          </a:p>
          <a:p>
            <a:pPr marL="64008" indent="0" algn="r">
              <a:buNone/>
            </a:pPr>
            <a:r>
              <a:rPr lang="fa-IR" dirty="0" smtClean="0">
                <a:solidFill>
                  <a:schemeClr val="accent5">
                    <a:lumMod val="60000"/>
                    <a:lumOff val="40000"/>
                  </a:schemeClr>
                </a:solidFill>
              </a:rPr>
              <a:t>2.مرحله پلاکتی</a:t>
            </a:r>
            <a:r>
              <a:rPr lang="fa-IR" dirty="0" smtClean="0"/>
              <a:t>:با به هم چسپیدن پلاکتها و تشکیل کلاژن دو دیواره به میچسپند</a:t>
            </a:r>
          </a:p>
          <a:p>
            <a:pPr marL="64008" indent="0" algn="r">
              <a:buNone/>
            </a:pPr>
            <a:r>
              <a:rPr lang="fa-IR" dirty="0" smtClean="0"/>
              <a:t>3.</a:t>
            </a:r>
            <a:r>
              <a:rPr lang="fa-IR" dirty="0" smtClean="0">
                <a:solidFill>
                  <a:schemeClr val="accent5">
                    <a:lumMod val="60000"/>
                    <a:lumOff val="40000"/>
                  </a:schemeClr>
                </a:solidFill>
              </a:rPr>
              <a:t>مرحله</a:t>
            </a:r>
            <a:r>
              <a:rPr lang="fa-IR" dirty="0" smtClean="0"/>
              <a:t> </a:t>
            </a:r>
            <a:r>
              <a:rPr lang="fa-IR" dirty="0" smtClean="0">
                <a:solidFill>
                  <a:schemeClr val="accent5">
                    <a:lumMod val="60000"/>
                    <a:lumOff val="40000"/>
                  </a:schemeClr>
                </a:solidFill>
              </a:rPr>
              <a:t>انعقاد</a:t>
            </a:r>
            <a:r>
              <a:rPr lang="fa-IR" dirty="0" smtClean="0"/>
              <a:t>:باترشح آنزیم و تشکیل فیبرین یه سد مستحکم تشکیل شده و لخته شدن کامل میشود</a:t>
            </a:r>
          </a:p>
        </p:txBody>
      </p:sp>
    </p:spTree>
    <p:extLst>
      <p:ext uri="{BB962C8B-B14F-4D97-AF65-F5344CB8AC3E}">
        <p14:creationId xmlns:p14="http://schemas.microsoft.com/office/powerpoint/2010/main" val="3375877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1470025"/>
          </a:xfrm>
        </p:spPr>
        <p:txBody>
          <a:bodyPr/>
          <a:lstStyle/>
          <a:p>
            <a:pPr algn="r"/>
            <a:r>
              <a:rPr lang="fa-IR" b="1" dirty="0" smtClean="0">
                <a:solidFill>
                  <a:schemeClr val="accent2">
                    <a:lumMod val="60000"/>
                    <a:lumOff val="40000"/>
                  </a:schemeClr>
                </a:solidFill>
                <a:effectLst/>
              </a:rPr>
              <a:t>مراحل خونریزی</a:t>
            </a:r>
            <a:endParaRPr lang="en-GB" b="1" dirty="0">
              <a:solidFill>
                <a:schemeClr val="accent2">
                  <a:lumMod val="60000"/>
                  <a:lumOff val="40000"/>
                </a:schemeClr>
              </a:solidFill>
              <a:effectLst/>
            </a:endParaRPr>
          </a:p>
        </p:txBody>
      </p:sp>
      <p:sp>
        <p:nvSpPr>
          <p:cNvPr id="3" name="Subtitle 2"/>
          <p:cNvSpPr>
            <a:spLocks noGrp="1"/>
          </p:cNvSpPr>
          <p:nvPr>
            <p:ph type="subTitle" idx="1"/>
          </p:nvPr>
        </p:nvSpPr>
        <p:spPr>
          <a:xfrm>
            <a:off x="685800" y="2590800"/>
            <a:ext cx="7620000" cy="3657600"/>
          </a:xfrm>
        </p:spPr>
        <p:txBody>
          <a:bodyPr>
            <a:normAutofit/>
          </a:bodyPr>
          <a:lstStyle/>
          <a:p>
            <a:pPr algn="r"/>
            <a:r>
              <a:rPr lang="fa-IR" sz="3600" dirty="0" smtClean="0">
                <a:solidFill>
                  <a:schemeClr val="tx1">
                    <a:lumMod val="95000"/>
                  </a:schemeClr>
                </a:solidFill>
              </a:rPr>
              <a:t>حدود 60 درصد از وزن بدن را مایعات تشکیل میدهند که در فضاهای سلولی بینابینی و عروقی تقسیم شده اند اثرات خونریزی را میتوان به چهار مرحله تقسیم کرد</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effectLst/>
              </a:rPr>
              <a:t>مرحله اول خونریزی</a:t>
            </a:r>
            <a:endParaRPr lang="en-GB" b="1" dirty="0">
              <a:effectLst/>
            </a:endParaRPr>
          </a:p>
        </p:txBody>
      </p:sp>
      <p:sp>
        <p:nvSpPr>
          <p:cNvPr id="3" name="Content Placeholder 2"/>
          <p:cNvSpPr>
            <a:spLocks noGrp="1"/>
          </p:cNvSpPr>
          <p:nvPr>
            <p:ph idx="1"/>
          </p:nvPr>
        </p:nvSpPr>
        <p:spPr/>
        <p:txBody>
          <a:bodyPr/>
          <a:lstStyle/>
          <a:p>
            <a:pPr marL="64008" indent="0" algn="r">
              <a:buNone/>
            </a:pPr>
            <a:r>
              <a:rPr lang="fa-IR" dirty="0" smtClean="0"/>
              <a:t>در مرحله 1 حدود 15 درصد از حجم خون از دست میرود ولی بدن قادر است بوسیله منقبض کردن بستر عروقی این کمبود را جبران کند در این مرحله فشار خون فشار نبض سرعت تنفس و برون ده ادراری ثابت و فشار وریدهای مرکزی افت میکند ولی سریعا جبران میشود تعداد نبض کمی بیشتر شده و بیمار عصبی و تا حدی سرد میشود</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effectLst/>
              </a:rPr>
              <a:t>مرحله دوم خونریزی</a:t>
            </a:r>
            <a:endParaRPr lang="en-GB" b="1" dirty="0">
              <a:effectLst/>
            </a:endParaRPr>
          </a:p>
        </p:txBody>
      </p:sp>
      <p:sp>
        <p:nvSpPr>
          <p:cNvPr id="3" name="Content Placeholder 2"/>
          <p:cNvSpPr>
            <a:spLocks noGrp="1"/>
          </p:cNvSpPr>
          <p:nvPr>
            <p:ph idx="1"/>
          </p:nvPr>
        </p:nvSpPr>
        <p:spPr>
          <a:xfrm>
            <a:off x="457200" y="1905000"/>
            <a:ext cx="8229600" cy="4572000"/>
          </a:xfrm>
        </p:spPr>
        <p:txBody>
          <a:bodyPr/>
          <a:lstStyle/>
          <a:p>
            <a:pPr marL="64008" indent="0" algn="r">
              <a:buNone/>
            </a:pPr>
            <a:r>
              <a:rPr lang="fa-IR" dirty="0" smtClean="0"/>
              <a:t>در مرحله 2 معادل 15 تا 20 درصد از حجم خون از دست میرود تاکی کاردی و افت فشار نبض و تنگ شدن عروق محیطی سبب سرد و مرطوب شدن بدن میشود بیمار تشنه و مضطرب میشود و برون ده کلیه نرمال میماند </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effectLst/>
              </a:rPr>
              <a:t>مرحله سوم خونریزی</a:t>
            </a:r>
            <a:endParaRPr lang="en-GB" b="1" dirty="0">
              <a:effectLst/>
            </a:endParaRPr>
          </a:p>
        </p:txBody>
      </p:sp>
      <p:sp>
        <p:nvSpPr>
          <p:cNvPr id="3" name="Content Placeholder 2"/>
          <p:cNvSpPr>
            <a:spLocks noGrp="1"/>
          </p:cNvSpPr>
          <p:nvPr>
            <p:ph idx="1"/>
          </p:nvPr>
        </p:nvSpPr>
        <p:spPr/>
        <p:txBody>
          <a:bodyPr/>
          <a:lstStyle/>
          <a:p>
            <a:pPr marL="64008" indent="0" algn="r">
              <a:buNone/>
            </a:pPr>
            <a:r>
              <a:rPr lang="fa-IR" dirty="0" smtClean="0"/>
              <a:t>در مرحله3 معادل 25 تا 35 درصد از حجم خون از دست میرود علاوه بر تاکی کاردی فشار خون سقوط میکند نبض به زحمت لمس میشود و تنفس سریع و اضطراب و تشنگی و عرق ریزش  بیشتر میشود سطح هوشیاری و برونده ادراری کاهش میابد </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effectLst/>
              </a:rPr>
              <a:t>مرحله چهارم خونریزی</a:t>
            </a:r>
            <a:endParaRPr lang="en-GB" b="1" dirty="0">
              <a:effectLst/>
            </a:endParaRPr>
          </a:p>
        </p:txBody>
      </p:sp>
      <p:sp>
        <p:nvSpPr>
          <p:cNvPr id="3" name="Content Placeholder 2"/>
          <p:cNvSpPr>
            <a:spLocks noGrp="1"/>
          </p:cNvSpPr>
          <p:nvPr>
            <p:ph idx="1"/>
          </p:nvPr>
        </p:nvSpPr>
        <p:spPr/>
        <p:txBody>
          <a:bodyPr/>
          <a:lstStyle/>
          <a:p>
            <a:pPr marL="64008" indent="0" algn="r">
              <a:buNone/>
            </a:pPr>
            <a:r>
              <a:rPr lang="fa-IR" dirty="0" smtClean="0"/>
              <a:t>در مرحله 4 بیش از 35 درصد از حجم خون از دست میرود نبض دیگر لمس نمیشود تنفس بسیار سریع سطحی و ناکارامد است بیمار به شدت خواب آلود و منگ است سطح بدن سرد مرطوب و برون ده ادراری متوقف میشود </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
            <a:ext cx="8062912" cy="1204912"/>
          </a:xfrm>
        </p:spPr>
        <p:txBody>
          <a:bodyPr>
            <a:normAutofit fontScale="90000"/>
          </a:bodyPr>
          <a:lstStyle/>
          <a:p>
            <a:r>
              <a:rPr lang="fa-IR" dirty="0"/>
              <a:t/>
            </a:r>
            <a:br>
              <a:rPr lang="fa-IR" dirty="0"/>
            </a:br>
            <a:r>
              <a:rPr lang="ar-SA" b="1" dirty="0"/>
              <a:t>انواع خونريزي</a:t>
            </a:r>
            <a:r>
              <a:rPr lang="ar-SA" dirty="0"/>
              <a:t/>
            </a:r>
            <a:br>
              <a:rPr lang="ar-SA" dirty="0"/>
            </a:br>
            <a:endParaRPr lang="en-US" dirty="0"/>
          </a:p>
        </p:txBody>
      </p:sp>
      <p:sp>
        <p:nvSpPr>
          <p:cNvPr id="3" name="Subtitle 2"/>
          <p:cNvSpPr>
            <a:spLocks noGrp="1"/>
          </p:cNvSpPr>
          <p:nvPr>
            <p:ph type="subTitle" idx="1"/>
          </p:nvPr>
        </p:nvSpPr>
        <p:spPr>
          <a:xfrm>
            <a:off x="540544" y="1752600"/>
            <a:ext cx="8062912" cy="4800600"/>
          </a:xfrm>
        </p:spPr>
        <p:txBody>
          <a:bodyPr>
            <a:normAutofit/>
          </a:bodyPr>
          <a:lstStyle/>
          <a:p>
            <a:pPr>
              <a:lnSpc>
                <a:spcPct val="80000"/>
              </a:lnSpc>
            </a:pPr>
            <a:r>
              <a:rPr lang="ar-SA" sz="3600" dirty="0"/>
              <a:t> 1) </a:t>
            </a:r>
            <a:r>
              <a:rPr lang="ar-SA" sz="3600" dirty="0">
                <a:solidFill>
                  <a:schemeClr val="accent6">
                    <a:lumMod val="40000"/>
                    <a:lumOff val="60000"/>
                  </a:schemeClr>
                </a:solidFill>
              </a:rPr>
              <a:t>خونريزي سرخرگي</a:t>
            </a:r>
            <a:r>
              <a:rPr lang="ar-SA" sz="3600" dirty="0"/>
              <a:t>: اين نوع خونريزي به دليل سرعت زياد جريان خون به صورت جهنده و با فشار زياد است.رنگ خون به دليل محتواي</a:t>
            </a:r>
            <a:r>
              <a:rPr lang="fa-IR" sz="3600" dirty="0"/>
              <a:t> بالای</a:t>
            </a:r>
            <a:r>
              <a:rPr lang="ar-SA" sz="3600" dirty="0"/>
              <a:t> اكسيژن قرمز روشن </a:t>
            </a:r>
            <a:r>
              <a:rPr lang="ar-SA" sz="3600" dirty="0" smtClean="0"/>
              <a:t>است.اين </a:t>
            </a:r>
            <a:r>
              <a:rPr lang="ar-SA" sz="3600" dirty="0"/>
              <a:t>نوع خونريزي به آساني مهار نميشود. درموارد قطع عضو به دليل ضربه ممكن است سرخرگ به طور كامل و شديد منقبض شده و خونريزي قطع گردد.   </a:t>
            </a:r>
            <a:endParaRPr lang="en-US" sz="3600" dirty="0"/>
          </a:p>
          <a:p>
            <a:endParaRPr lang="en-US" sz="3200" dirty="0"/>
          </a:p>
        </p:txBody>
      </p:sp>
    </p:spTree>
    <p:extLst>
      <p:ext uri="{BB962C8B-B14F-4D97-AF65-F5344CB8AC3E}">
        <p14:creationId xmlns:p14="http://schemas.microsoft.com/office/powerpoint/2010/main" val="3120493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effectLst/>
              </a:rPr>
              <a:t>خونریزی از بینی گوشها </a:t>
            </a:r>
            <a:endParaRPr lang="en-GB" b="1" dirty="0">
              <a:effectLst/>
            </a:endParaRPr>
          </a:p>
        </p:txBody>
      </p:sp>
      <p:sp>
        <p:nvSpPr>
          <p:cNvPr id="3" name="Content Placeholder 2"/>
          <p:cNvSpPr>
            <a:spLocks noGrp="1"/>
          </p:cNvSpPr>
          <p:nvPr>
            <p:ph idx="1"/>
          </p:nvPr>
        </p:nvSpPr>
        <p:spPr/>
        <p:txBody>
          <a:bodyPr/>
          <a:lstStyle/>
          <a:p>
            <a:pPr marL="64008" indent="0" algn="r">
              <a:buNone/>
            </a:pPr>
            <a:r>
              <a:rPr lang="fa-IR" dirty="0" smtClean="0"/>
              <a:t>خونریزی از بینی و گوشها بعد از آسیب به سر میتواند نشان دهنده شکستگی جمجمه باشد که نباید جلوی خونریزی گرفته شود چون فشار درون جمجمه را افزایش میدهد </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effectLst/>
              </a:rPr>
              <a:t>فیزیوپاتولوژی شوک</a:t>
            </a:r>
            <a:endParaRPr lang="en-GB" b="1" dirty="0">
              <a:effectLst/>
            </a:endParaRPr>
          </a:p>
        </p:txBody>
      </p:sp>
      <p:sp>
        <p:nvSpPr>
          <p:cNvPr id="3" name="Content Placeholder 2"/>
          <p:cNvSpPr>
            <a:spLocks noGrp="1"/>
          </p:cNvSpPr>
          <p:nvPr>
            <p:ph idx="1"/>
          </p:nvPr>
        </p:nvSpPr>
        <p:spPr/>
        <p:txBody>
          <a:bodyPr/>
          <a:lstStyle/>
          <a:p>
            <a:pPr marL="64008" indent="0" algn="r">
              <a:buNone/>
            </a:pPr>
            <a:r>
              <a:rPr lang="fa-IR" dirty="0" smtClean="0"/>
              <a:t>شوک یعنی خون رسانی ناکافی به بافتها که منجر به اخلال در فعالیتهای هموستاز بدن میشود در نتیجه بدن با تغیر مسیر جریان خون از اعضای غیر حیاتی به سمت اعضای حیاتی سعی به جبران این وضعیت میکند</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effectLst/>
              </a:rPr>
              <a:t>مراحل شوک</a:t>
            </a:r>
            <a:endParaRPr lang="en-GB" b="1" dirty="0">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51019863"/>
              </p:ext>
            </p:extLst>
          </p:nvPr>
        </p:nvGraphicFramePr>
        <p:xfrm>
          <a:off x="457200" y="1882808"/>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effectLst/>
              </a:rPr>
              <a:t>شوک جبران شده</a:t>
            </a:r>
            <a:endParaRPr lang="en-GB" b="1" dirty="0">
              <a:effectLst/>
            </a:endParaRPr>
          </a:p>
        </p:txBody>
      </p:sp>
      <p:sp>
        <p:nvSpPr>
          <p:cNvPr id="3" name="Content Placeholder 2"/>
          <p:cNvSpPr>
            <a:spLocks noGrp="1"/>
          </p:cNvSpPr>
          <p:nvPr>
            <p:ph idx="1"/>
          </p:nvPr>
        </p:nvSpPr>
        <p:spPr/>
        <p:txBody>
          <a:bodyPr>
            <a:normAutofit/>
          </a:bodyPr>
          <a:lstStyle/>
          <a:p>
            <a:pPr marL="64008" indent="0" algn="r">
              <a:buNone/>
            </a:pPr>
            <a:r>
              <a:rPr lang="fa-IR" dirty="0" smtClean="0"/>
              <a:t>در این مرحله از شوک بدن با استفاده از فراینهای جبرانی پیشرونده هنوز قادر به تامین نیازهای متابولیک اصلی خود میباشد نظیر:</a:t>
            </a:r>
          </a:p>
          <a:p>
            <a:pPr marL="64008" indent="0" algn="r">
              <a:buNone/>
            </a:pPr>
            <a:r>
              <a:rPr lang="fa-IR" sz="3200" dirty="0" smtClean="0"/>
              <a:t>افزایش سرعت نبض</a:t>
            </a:r>
          </a:p>
          <a:p>
            <a:pPr marL="64008" indent="0" algn="r">
              <a:buNone/>
            </a:pPr>
            <a:r>
              <a:rPr lang="fa-IR" sz="3200" dirty="0" smtClean="0"/>
              <a:t>کاهش فشار نبض</a:t>
            </a:r>
          </a:p>
          <a:p>
            <a:pPr marL="64008" indent="0" algn="r">
              <a:buNone/>
            </a:pPr>
            <a:r>
              <a:rPr lang="fa-IR" sz="3200" dirty="0" smtClean="0"/>
              <a:t>سرد و خمیری شدن پوست</a:t>
            </a:r>
          </a:p>
          <a:p>
            <a:pPr marL="64008" indent="0" algn="r">
              <a:buNone/>
            </a:pPr>
            <a:r>
              <a:rPr lang="fa-IR" sz="3200" dirty="0" smtClean="0"/>
              <a:t>اضطراب بیقراری و پرخاشگری</a:t>
            </a:r>
          </a:p>
          <a:p>
            <a:pPr marL="64008" indent="0" algn="r">
              <a:buNone/>
            </a:pPr>
            <a:r>
              <a:rPr lang="fa-IR" sz="3200" dirty="0" smtClean="0"/>
              <a:t>تشنگی خستگی و گرسنگی هوا</a:t>
            </a:r>
            <a:endParaRPr lang="en-GB"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effectLst/>
              </a:rPr>
              <a:t>شوک جبران نشده</a:t>
            </a:r>
            <a:endParaRPr lang="en-GB" b="1" dirty="0">
              <a:effectLst/>
            </a:endParaRPr>
          </a:p>
        </p:txBody>
      </p:sp>
      <p:sp>
        <p:nvSpPr>
          <p:cNvPr id="3" name="Content Placeholder 2"/>
          <p:cNvSpPr>
            <a:spLocks noGrp="1"/>
          </p:cNvSpPr>
          <p:nvPr>
            <p:ph idx="1"/>
          </p:nvPr>
        </p:nvSpPr>
        <p:spPr/>
        <p:txBody>
          <a:bodyPr/>
          <a:lstStyle/>
          <a:p>
            <a:pPr marL="64008" indent="0" algn="r">
              <a:buNone/>
            </a:pPr>
            <a:r>
              <a:rPr lang="fa-IR" dirty="0" smtClean="0"/>
              <a:t>در این مرحله از شوک مقدار خون از دست رفته به حدی میرسد که بدن قادر به جبران نمیباشد و با کاهش شدید پیش بار قلب </a:t>
            </a:r>
          </a:p>
          <a:p>
            <a:pPr marL="64008" indent="0" algn="r">
              <a:buNone/>
            </a:pPr>
            <a:r>
              <a:rPr lang="fa-IR" dirty="0" smtClean="0"/>
              <a:t>نبض غیرقابل لمس میشود</a:t>
            </a:r>
          </a:p>
          <a:p>
            <a:pPr marL="64008" indent="0" algn="r">
              <a:buNone/>
            </a:pPr>
            <a:r>
              <a:rPr lang="fa-IR" dirty="0" smtClean="0"/>
              <a:t>فشار خون باشیب زیادی افت میکند</a:t>
            </a:r>
          </a:p>
          <a:p>
            <a:pPr marL="64008" indent="0" algn="r">
              <a:buNone/>
            </a:pPr>
            <a:r>
              <a:rPr lang="fa-IR" dirty="0" smtClean="0"/>
              <a:t>هوشیاری بیمار از دست میرود</a:t>
            </a:r>
          </a:p>
          <a:p>
            <a:pPr marL="64008" indent="0" algn="r">
              <a:buNone/>
            </a:pPr>
            <a:r>
              <a:rPr lang="fa-IR" dirty="0" smtClean="0"/>
              <a:t>تنفس کند یا متوقف میشود</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effectLst/>
              </a:rPr>
              <a:t>شوک غیرقابل بازگشت</a:t>
            </a:r>
            <a:endParaRPr lang="en-GB" b="1" dirty="0">
              <a:effectLst/>
            </a:endParaRPr>
          </a:p>
        </p:txBody>
      </p:sp>
      <p:sp>
        <p:nvSpPr>
          <p:cNvPr id="3" name="Content Placeholder 2"/>
          <p:cNvSpPr>
            <a:spLocks noGrp="1"/>
          </p:cNvSpPr>
          <p:nvPr>
            <p:ph idx="1"/>
          </p:nvPr>
        </p:nvSpPr>
        <p:spPr/>
        <p:txBody>
          <a:bodyPr/>
          <a:lstStyle/>
          <a:p>
            <a:pPr marL="64008" indent="0" algn="r">
              <a:buNone/>
            </a:pPr>
            <a:r>
              <a:rPr lang="fa-IR" dirty="0" smtClean="0"/>
              <a:t>در فاصله کوتاهی پس از ورود بیمار به مرحله شوک برگشت ناپذیر سلولهایی که آسیب دیده اند میمیرند لذا عملکرد بافت و عضو مختل میشود و سرانجام بیمار میمیرد</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طبقه بندی علل شوک</a:t>
            </a:r>
            <a:endParaRPr lang="en-US" b="1" dirty="0"/>
          </a:p>
        </p:txBody>
      </p:sp>
      <p:sp>
        <p:nvSpPr>
          <p:cNvPr id="3" name="Content Placeholder 2"/>
          <p:cNvSpPr>
            <a:spLocks noGrp="1"/>
          </p:cNvSpPr>
          <p:nvPr>
            <p:ph idx="1"/>
          </p:nvPr>
        </p:nvSpPr>
        <p:spPr/>
        <p:txBody>
          <a:bodyPr>
            <a:normAutofit/>
          </a:bodyPr>
          <a:lstStyle/>
          <a:p>
            <a:pPr marL="64008" indent="0" algn="r">
              <a:buNone/>
            </a:pPr>
            <a:r>
              <a:rPr lang="fa-IR" dirty="0" smtClean="0"/>
              <a:t>1.</a:t>
            </a:r>
            <a:r>
              <a:rPr lang="fa-IR" dirty="0" smtClean="0">
                <a:solidFill>
                  <a:schemeClr val="accent5">
                    <a:lumMod val="60000"/>
                    <a:lumOff val="40000"/>
                  </a:schemeClr>
                </a:solidFill>
              </a:rPr>
              <a:t>شوک هیپوولمیک</a:t>
            </a:r>
            <a:r>
              <a:rPr lang="fa-IR" dirty="0" smtClean="0"/>
              <a:t>: نتیجه ی از دادن خون یا مایع که از خونریزی یا سوختگی شدید یا له شدگی و پارگی ناشی میشود</a:t>
            </a:r>
          </a:p>
          <a:p>
            <a:pPr marL="64008" indent="0" algn="r">
              <a:buNone/>
            </a:pPr>
            <a:r>
              <a:rPr lang="fa-IR" dirty="0" smtClean="0"/>
              <a:t>2.</a:t>
            </a:r>
            <a:r>
              <a:rPr lang="fa-IR" dirty="0" smtClean="0">
                <a:solidFill>
                  <a:schemeClr val="accent5">
                    <a:lumMod val="60000"/>
                    <a:lumOff val="40000"/>
                  </a:schemeClr>
                </a:solidFill>
              </a:rPr>
              <a:t>شوک توضیعی(وازوژنیک)</a:t>
            </a:r>
            <a:r>
              <a:rPr lang="fa-IR" dirty="0" smtClean="0"/>
              <a:t>:بر اثر شوک سپتیک یا آنافیلاکسی که با اتساع منتشر عروقی ظرفیت وریدی افزایش و برون ده قلبی کاهش میابد</a:t>
            </a:r>
          </a:p>
          <a:p>
            <a:pPr marL="64008" indent="0" algn="r">
              <a:buNone/>
            </a:pPr>
            <a:r>
              <a:rPr lang="fa-IR" dirty="0" smtClean="0"/>
              <a:t>3.</a:t>
            </a:r>
            <a:r>
              <a:rPr lang="fa-IR" dirty="0" smtClean="0">
                <a:solidFill>
                  <a:schemeClr val="accent5">
                    <a:lumMod val="60000"/>
                    <a:lumOff val="40000"/>
                  </a:schemeClr>
                </a:solidFill>
              </a:rPr>
              <a:t>شوک کاردیوژنیک</a:t>
            </a:r>
            <a:r>
              <a:rPr lang="fa-IR" dirty="0" smtClean="0"/>
              <a:t>:ناشی از عدم کفایت میوکارد یا اختلال عمل پمپ میباشد بر اثر بیماری هایی نظیر....</a:t>
            </a:r>
            <a:endParaRPr lang="en-US" dirty="0"/>
          </a:p>
        </p:txBody>
      </p:sp>
    </p:spTree>
    <p:extLst>
      <p:ext uri="{BB962C8B-B14F-4D97-AF65-F5344CB8AC3E}">
        <p14:creationId xmlns:p14="http://schemas.microsoft.com/office/powerpoint/2010/main" val="31719674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26208"/>
          </a:xfrm>
        </p:spPr>
        <p:txBody>
          <a:bodyPr/>
          <a:lstStyle/>
          <a:p>
            <a:pPr marL="64008" indent="0" algn="r">
              <a:buNone/>
            </a:pPr>
            <a:r>
              <a:rPr lang="fa-IR" dirty="0" smtClean="0"/>
              <a:t>انفارکتوس میوکارد تامپوناد قلبی و پنموتوراکس کششی و.....</a:t>
            </a:r>
          </a:p>
          <a:p>
            <a:pPr marL="64008" indent="0" algn="r">
              <a:buNone/>
            </a:pPr>
            <a:r>
              <a:rPr lang="fa-IR" dirty="0" smtClean="0"/>
              <a:t>4.</a:t>
            </a:r>
            <a:r>
              <a:rPr lang="fa-IR" dirty="0" smtClean="0">
                <a:solidFill>
                  <a:schemeClr val="accent5">
                    <a:lumMod val="60000"/>
                    <a:lumOff val="40000"/>
                  </a:schemeClr>
                </a:solidFill>
              </a:rPr>
              <a:t>شوک نخاعی</a:t>
            </a:r>
            <a:r>
              <a:rPr lang="fa-IR" dirty="0" smtClean="0"/>
              <a:t>:صدمه به طناب نخاعی و آسیب به دستگاه عصبی خودکار را شوک نوروژنیک یا شوک نخاعی عروقی می نامند که علل طبی نظیر بیماری های مغز تومورها و... دارد که در طی این آسیب ها تمام عروق زیر سطح آسیب متسع شده و هیپوولمی نسبی رخ میدهدو گردش خون ناکارآمد میشود</a:t>
            </a:r>
            <a:endParaRPr lang="en-US" dirty="0"/>
          </a:p>
        </p:txBody>
      </p:sp>
    </p:spTree>
    <p:extLst>
      <p:ext uri="{BB962C8B-B14F-4D97-AF65-F5344CB8AC3E}">
        <p14:creationId xmlns:p14="http://schemas.microsoft.com/office/powerpoint/2010/main" val="25710216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99032"/>
          </a:xfrm>
        </p:spPr>
        <p:txBody>
          <a:bodyPr>
            <a:normAutofit fontScale="90000"/>
          </a:bodyPr>
          <a:lstStyle/>
          <a:p>
            <a:pPr algn="r"/>
            <a:r>
              <a:rPr lang="fa-IR" sz="4400" b="1" dirty="0" smtClean="0"/>
              <a:t>افتراق انواع شوک</a:t>
            </a:r>
            <a:r>
              <a:rPr lang="fa-IR" dirty="0" smtClean="0"/>
              <a:t/>
            </a:r>
            <a:br>
              <a:rPr lang="fa-IR" dirty="0" smtClean="0"/>
            </a:br>
            <a:r>
              <a:rPr lang="fa-IR" sz="2800" dirty="0"/>
              <a:t/>
            </a:r>
            <a:br>
              <a:rPr lang="fa-IR" sz="2800" dirty="0"/>
            </a:br>
            <a:r>
              <a:rPr lang="fa-IR" sz="3100" dirty="0" smtClean="0"/>
              <a:t>شوک همیشه هیپوولمیک درنظر گرفته میشود مگرخلاف آن ثابت شود</a:t>
            </a:r>
            <a:endParaRPr lang="en-US" sz="4400" dirty="0"/>
          </a:p>
        </p:txBody>
      </p:sp>
      <p:sp>
        <p:nvSpPr>
          <p:cNvPr id="3" name="Content Placeholder 2"/>
          <p:cNvSpPr>
            <a:spLocks noGrp="1"/>
          </p:cNvSpPr>
          <p:nvPr>
            <p:ph idx="1"/>
          </p:nvPr>
        </p:nvSpPr>
        <p:spPr>
          <a:xfrm>
            <a:off x="457200" y="2362200"/>
            <a:ext cx="8229600" cy="4092608"/>
          </a:xfrm>
        </p:spPr>
        <p:txBody>
          <a:bodyPr/>
          <a:lstStyle/>
          <a:p>
            <a:pPr marL="64008" indent="0" algn="r">
              <a:buNone/>
            </a:pPr>
            <a:r>
              <a:rPr lang="fa-IR" dirty="0" smtClean="0">
                <a:solidFill>
                  <a:schemeClr val="accent5">
                    <a:lumMod val="60000"/>
                    <a:lumOff val="40000"/>
                  </a:schemeClr>
                </a:solidFill>
              </a:rPr>
              <a:t>تمایز شوک کاردیوژنیک و هیپوولمیک</a:t>
            </a:r>
          </a:p>
          <a:p>
            <a:pPr marL="64008" indent="0" algn="r">
              <a:buNone/>
            </a:pPr>
            <a:endParaRPr lang="fa-IR" sz="2800" dirty="0" smtClean="0"/>
          </a:p>
          <a:p>
            <a:pPr marL="64008" indent="0" algn="r">
              <a:buNone/>
            </a:pPr>
            <a:r>
              <a:rPr lang="fa-IR" sz="2800" dirty="0" smtClean="0"/>
              <a:t>شکایت اصلی :درد قفسه سینه تنگی نفس تاکیکاردی</a:t>
            </a:r>
          </a:p>
          <a:p>
            <a:pPr marL="64008" indent="0" algn="r">
              <a:buNone/>
            </a:pPr>
            <a:r>
              <a:rPr lang="fa-IR" sz="2800" dirty="0" smtClean="0"/>
              <a:t>نشانه ها:اتساع ورید جوگولار و رال ها</a:t>
            </a:r>
          </a:p>
          <a:p>
            <a:pPr marL="64008" indent="0" algn="r">
              <a:buNone/>
            </a:pPr>
            <a:r>
              <a:rPr lang="fa-IR" sz="2800" dirty="0" smtClean="0"/>
              <a:t>اختلال در ریتم قلب در شوک کاردیوژنیک تظاهر میکنند</a:t>
            </a:r>
            <a:r>
              <a:rPr lang="en-US" sz="2800" dirty="0" smtClean="0">
                <a:solidFill>
                  <a:schemeClr val="accent6">
                    <a:lumMod val="60000"/>
                    <a:lumOff val="40000"/>
                  </a:schemeClr>
                </a:solidFill>
              </a:rPr>
              <a:t> </a:t>
            </a:r>
            <a:endParaRPr lang="en-US" sz="2800" dirty="0">
              <a:solidFill>
                <a:schemeClr val="accent6">
                  <a:lumMod val="60000"/>
                  <a:lumOff val="40000"/>
                </a:schemeClr>
              </a:solidFill>
            </a:endParaRPr>
          </a:p>
        </p:txBody>
      </p:sp>
    </p:spTree>
    <p:extLst>
      <p:ext uri="{BB962C8B-B14F-4D97-AF65-F5344CB8AC3E}">
        <p14:creationId xmlns:p14="http://schemas.microsoft.com/office/powerpoint/2010/main" val="37657306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افتراق انواع شوک</a:t>
            </a:r>
            <a:endParaRPr lang="en-US" b="1" dirty="0"/>
          </a:p>
        </p:txBody>
      </p:sp>
      <p:sp>
        <p:nvSpPr>
          <p:cNvPr id="3" name="Content Placeholder 2"/>
          <p:cNvSpPr>
            <a:spLocks noGrp="1"/>
          </p:cNvSpPr>
          <p:nvPr>
            <p:ph idx="1"/>
          </p:nvPr>
        </p:nvSpPr>
        <p:spPr/>
        <p:txBody>
          <a:bodyPr/>
          <a:lstStyle/>
          <a:p>
            <a:pPr marL="64008" indent="0" algn="r">
              <a:buNone/>
            </a:pPr>
            <a:r>
              <a:rPr lang="fa-IR" dirty="0" smtClean="0">
                <a:solidFill>
                  <a:schemeClr val="accent5">
                    <a:lumMod val="60000"/>
                    <a:lumOff val="40000"/>
                  </a:schemeClr>
                </a:solidFill>
              </a:rPr>
              <a:t>تمایز شوک توزیعی و شوک هیپوولمیک</a:t>
            </a:r>
          </a:p>
          <a:p>
            <a:pPr marL="64008" indent="0" algn="r">
              <a:buNone/>
            </a:pPr>
            <a:endParaRPr lang="fa-IR" sz="2800" dirty="0" smtClean="0"/>
          </a:p>
          <a:p>
            <a:pPr marL="64008" indent="0" algn="r">
              <a:buNone/>
            </a:pPr>
            <a:r>
              <a:rPr lang="fa-IR" sz="2800" dirty="0" smtClean="0"/>
              <a:t>فقدان پاسخ تاکیکاردی</a:t>
            </a:r>
          </a:p>
          <a:p>
            <a:pPr marL="64008" indent="0" algn="r">
              <a:buNone/>
            </a:pPr>
            <a:r>
              <a:rPr lang="fa-IR" sz="2800" dirty="0" smtClean="0"/>
              <a:t>پوست گرم و برافروخته در شوک توزیعی تظاهر می کند</a:t>
            </a:r>
          </a:p>
          <a:p>
            <a:pPr marL="64008" indent="0" algn="r">
              <a:buNone/>
            </a:pPr>
            <a:endParaRPr lang="fa-IR" dirty="0" smtClean="0"/>
          </a:p>
        </p:txBody>
      </p:sp>
    </p:spTree>
    <p:extLst>
      <p:ext uri="{BB962C8B-B14F-4D97-AF65-F5344CB8AC3E}">
        <p14:creationId xmlns:p14="http://schemas.microsoft.com/office/powerpoint/2010/main" val="1017797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txBox="1">
            <a:spLocks noChangeArrowheads="1"/>
          </p:cNvSpPr>
          <p:nvPr/>
        </p:nvSpPr>
        <p:spPr>
          <a:xfrm>
            <a:off x="474563" y="332656"/>
            <a:ext cx="8229600" cy="962744"/>
          </a:xfrm>
          <a:prstGeom prst="rect">
            <a:avLst/>
          </a:prstGeom>
        </p:spPr>
        <p:txBody>
          <a:bodyPr vert="horz" anchor="b">
            <a:normAutofit/>
          </a:bodyPr>
          <a:lstStyle>
            <a:lvl1pPr marL="484632" algn="r" rtl="0" eaLnBrk="1" latinLnBrk="0" hangingPunct="1">
              <a:spcBef>
                <a:spcPct val="0"/>
              </a:spcBef>
              <a:buNone/>
              <a:defRPr kumimoji="0" sz="44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ar-SA" sz="4000" b="1" dirty="0" smtClean="0"/>
              <a:t>انواع خونريزي</a:t>
            </a:r>
            <a:endParaRPr lang="en-US" sz="2400" b="1" dirty="0" smtClean="0"/>
          </a:p>
        </p:txBody>
      </p:sp>
      <p:sp>
        <p:nvSpPr>
          <p:cNvPr id="5" name="Rectangle 7"/>
          <p:cNvSpPr>
            <a:spLocks noChangeArrowheads="1"/>
          </p:cNvSpPr>
          <p:nvPr/>
        </p:nvSpPr>
        <p:spPr bwMode="auto">
          <a:xfrm>
            <a:off x="329431" y="1600200"/>
            <a:ext cx="8519864"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r>
              <a:rPr lang="ar-SA" sz="2800" dirty="0">
                <a:solidFill>
                  <a:schemeClr val="accent2"/>
                </a:solidFill>
              </a:rPr>
              <a:t> </a:t>
            </a:r>
            <a:r>
              <a:rPr lang="ar-SA" sz="2800" dirty="0"/>
              <a:t> </a:t>
            </a:r>
            <a:r>
              <a:rPr lang="fa-IR" sz="2800" dirty="0"/>
              <a:t>2</a:t>
            </a:r>
            <a:r>
              <a:rPr lang="ar-SA" sz="2800" dirty="0"/>
              <a:t> ) </a:t>
            </a:r>
            <a:r>
              <a:rPr lang="ar-SA" sz="2800" dirty="0">
                <a:solidFill>
                  <a:schemeClr val="accent6">
                    <a:lumMod val="40000"/>
                    <a:lumOff val="60000"/>
                  </a:schemeClr>
                </a:solidFill>
              </a:rPr>
              <a:t>خونريزي </a:t>
            </a:r>
            <a:r>
              <a:rPr lang="ar-SA" sz="2800" dirty="0" smtClean="0">
                <a:solidFill>
                  <a:schemeClr val="accent6">
                    <a:lumMod val="40000"/>
                    <a:lumOff val="60000"/>
                  </a:schemeClr>
                </a:solidFill>
              </a:rPr>
              <a:t>سياه</a:t>
            </a:r>
            <a:r>
              <a:rPr lang="fa-IR" sz="2800" dirty="0">
                <a:solidFill>
                  <a:schemeClr val="accent6">
                    <a:lumMod val="40000"/>
                    <a:lumOff val="60000"/>
                  </a:schemeClr>
                </a:solidFill>
              </a:rPr>
              <a:t>ر</a:t>
            </a:r>
            <a:r>
              <a:rPr lang="ar-SA" sz="2800" dirty="0" smtClean="0">
                <a:solidFill>
                  <a:schemeClr val="accent6">
                    <a:lumMod val="40000"/>
                    <a:lumOff val="60000"/>
                  </a:schemeClr>
                </a:solidFill>
              </a:rPr>
              <a:t>گي</a:t>
            </a:r>
            <a:r>
              <a:rPr lang="ar-SA" sz="2800" dirty="0">
                <a:solidFill>
                  <a:schemeClr val="accent6">
                    <a:lumMod val="40000"/>
                    <a:lumOff val="60000"/>
                  </a:schemeClr>
                </a:solidFill>
              </a:rPr>
              <a:t>: </a:t>
            </a:r>
            <a:r>
              <a:rPr lang="ar-SA" sz="2800" dirty="0"/>
              <a:t>سياهرگها </a:t>
            </a:r>
            <a:r>
              <a:rPr lang="fa-IR" sz="2800" dirty="0"/>
              <a:t>حاوی </a:t>
            </a:r>
            <a:r>
              <a:rPr lang="ar-SA" sz="2800" dirty="0"/>
              <a:t>خون تيره بوده و جريان خون در آن آرام است و در نتيجه اين نوع خونريزي بدون جهت و فشار بوده و آسانتر از خونريزي سرخرگي مهار ميشود. يك خطر جدي خونريزي سياهرگي، ورود هوا (مكش هوا ) به درون خون و بروز مرگ ناگهاني است. اين موضوع خصوصا در مورد خونريزي از سياهرگهاي بزرگ گردني صادق است. گر چه خون از درون سياهرگهاي آسيب ديده بدون جهش خارج مي شود و ميتوان با فشار ملايم آنرا مهار كرد، ولي در موارد آسيب به سياهرگهاي بزرگ امكان وقوع خونريزي شديد و غير قابل مهار وجود دارد. </a:t>
            </a:r>
            <a:endParaRPr lang="fa-IR" sz="2800" dirty="0"/>
          </a:p>
          <a:p>
            <a:pPr algn="r"/>
            <a:r>
              <a:rPr lang="fa-IR" sz="2800" dirty="0"/>
              <a:t>     </a:t>
            </a:r>
            <a:endParaRPr lang="en-US" sz="2800" dirty="0"/>
          </a:p>
        </p:txBody>
      </p:sp>
    </p:spTree>
    <p:extLst>
      <p:ext uri="{BB962C8B-B14F-4D97-AF65-F5344CB8AC3E}">
        <p14:creationId xmlns:p14="http://schemas.microsoft.com/office/powerpoint/2010/main" val="5778818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a:t>افتراق انواع شوک</a:t>
            </a:r>
            <a:endParaRPr lang="en-US" b="1" dirty="0"/>
          </a:p>
        </p:txBody>
      </p:sp>
      <p:sp>
        <p:nvSpPr>
          <p:cNvPr id="3" name="Content Placeholder 2"/>
          <p:cNvSpPr>
            <a:spLocks noGrp="1"/>
          </p:cNvSpPr>
          <p:nvPr>
            <p:ph idx="1"/>
          </p:nvPr>
        </p:nvSpPr>
        <p:spPr/>
        <p:txBody>
          <a:bodyPr/>
          <a:lstStyle/>
          <a:p>
            <a:pPr marL="64008" indent="0" algn="r">
              <a:buNone/>
            </a:pPr>
            <a:r>
              <a:rPr lang="fa-IR" dirty="0">
                <a:solidFill>
                  <a:schemeClr val="accent5">
                    <a:lumMod val="60000"/>
                    <a:lumOff val="40000"/>
                  </a:schemeClr>
                </a:solidFill>
              </a:rPr>
              <a:t>تمایز شوک </a:t>
            </a:r>
            <a:r>
              <a:rPr lang="fa-IR" dirty="0" smtClean="0">
                <a:solidFill>
                  <a:schemeClr val="accent5">
                    <a:lumMod val="60000"/>
                    <a:lumOff val="40000"/>
                  </a:schemeClr>
                </a:solidFill>
              </a:rPr>
              <a:t>انسدادی و </a:t>
            </a:r>
            <a:r>
              <a:rPr lang="fa-IR" dirty="0">
                <a:solidFill>
                  <a:schemeClr val="accent5">
                    <a:lumMod val="60000"/>
                    <a:lumOff val="40000"/>
                  </a:schemeClr>
                </a:solidFill>
              </a:rPr>
              <a:t>شوک </a:t>
            </a:r>
            <a:r>
              <a:rPr lang="fa-IR" dirty="0" smtClean="0">
                <a:solidFill>
                  <a:schemeClr val="accent5">
                    <a:lumMod val="60000"/>
                    <a:lumOff val="40000"/>
                  </a:schemeClr>
                </a:solidFill>
              </a:rPr>
              <a:t>هیپوولمیک</a:t>
            </a:r>
          </a:p>
          <a:p>
            <a:pPr marL="64008" indent="0" algn="r">
              <a:buNone/>
            </a:pPr>
            <a:endParaRPr lang="fa-IR" sz="2800" dirty="0" smtClean="0"/>
          </a:p>
          <a:p>
            <a:pPr marL="64008" indent="0" algn="r">
              <a:buNone/>
            </a:pPr>
            <a:r>
              <a:rPr lang="fa-IR" sz="2800" dirty="0" smtClean="0"/>
              <a:t>تامپوناد قلبی</a:t>
            </a:r>
          </a:p>
          <a:p>
            <a:pPr marL="64008" indent="0" algn="r">
              <a:buNone/>
            </a:pPr>
            <a:r>
              <a:rPr lang="fa-IR" sz="2800" dirty="0" smtClean="0"/>
              <a:t>پنموتوراکس کششی در شوک کاردیوژنیک یا انسدادی تظاهر میکند</a:t>
            </a:r>
            <a:endParaRPr lang="fa-IR" sz="2800" dirty="0"/>
          </a:p>
          <a:p>
            <a:pPr marL="64008" indent="0" algn="r">
              <a:buNone/>
            </a:pPr>
            <a:endParaRPr lang="en-US" dirty="0"/>
          </a:p>
        </p:txBody>
      </p:sp>
    </p:spTree>
    <p:extLst>
      <p:ext uri="{BB962C8B-B14F-4D97-AF65-F5344CB8AC3E}">
        <p14:creationId xmlns:p14="http://schemas.microsoft.com/office/powerpoint/2010/main" val="1318395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267494"/>
            <a:ext cx="8229600" cy="1073274"/>
          </a:xfrm>
          <a:prstGeom prst="rect">
            <a:avLst/>
          </a:prstGeom>
        </p:spPr>
        <p:txBody>
          <a:bodyPr vert="horz" anchor="b">
            <a:normAutofit/>
          </a:bodyPr>
          <a:lstStyle>
            <a:lvl1pPr marL="484632" algn="r" rtl="0" eaLnBrk="1" latinLnBrk="0" hangingPunct="1">
              <a:spcBef>
                <a:spcPct val="0"/>
              </a:spcBef>
              <a:buNone/>
              <a:defRPr kumimoji="0" sz="44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ar-SA" sz="4000" b="1" smtClean="0"/>
              <a:t>انواع خونريزي</a:t>
            </a:r>
            <a:r>
              <a:rPr lang="fa-IR" sz="4000" smtClean="0"/>
              <a:t/>
            </a:r>
            <a:br>
              <a:rPr lang="fa-IR" sz="4000" smtClean="0"/>
            </a:br>
            <a:endParaRPr lang="en-US" sz="2400" b="1" dirty="0" smtClean="0"/>
          </a:p>
        </p:txBody>
      </p:sp>
      <p:sp>
        <p:nvSpPr>
          <p:cNvPr id="5" name="Rectangle 3"/>
          <p:cNvSpPr txBox="1">
            <a:spLocks noChangeArrowheads="1"/>
          </p:cNvSpPr>
          <p:nvPr/>
        </p:nvSpPr>
        <p:spPr>
          <a:xfrm>
            <a:off x="395536" y="1600200"/>
            <a:ext cx="8291264" cy="4525963"/>
          </a:xfrm>
          <a:prstGeom prst="rect">
            <a:avLst/>
          </a:prstGeom>
        </p:spPr>
        <p:txBody>
          <a:bodyPr vert="horz" anchor="t">
            <a:normAutofit/>
          </a:bodyPr>
          <a:lstStyle>
            <a:lvl1pPr marL="0" marR="36576" indent="0" algn="r" rtl="0" eaLnBrk="1" latinLnBrk="0" hangingPunct="1">
              <a:spcBef>
                <a:spcPts val="0"/>
              </a:spcBef>
              <a:buClr>
                <a:schemeClr val="accent1"/>
              </a:buClr>
              <a:buSzPct val="80000"/>
              <a:buFont typeface="Wingdings 2"/>
              <a:buNone/>
              <a:defRPr kumimoji="0" sz="3000" kern="1200">
                <a:ln>
                  <a:solidFill>
                    <a:schemeClr val="bg2"/>
                  </a:solidFill>
                </a:ln>
                <a:solidFill>
                  <a:schemeClr val="tx1">
                    <a:tint val="75000"/>
                  </a:schemeClr>
                </a:solidFill>
                <a:latin typeface="+mn-lt"/>
                <a:ea typeface="+mn-ea"/>
                <a:cs typeface="+mn-cs"/>
              </a:defRPr>
            </a:lvl1pPr>
            <a:lvl2pPr marL="457200" indent="0" algn="ctr" rtl="0" eaLnBrk="1" latinLnBrk="0" hangingPunct="1">
              <a:spcBef>
                <a:spcPct val="20000"/>
              </a:spcBef>
              <a:buClr>
                <a:schemeClr val="accent1"/>
              </a:buClr>
              <a:buSzPct val="95000"/>
              <a:buFont typeface="Verdana"/>
              <a:buNone/>
              <a:defRPr kumimoji="0" sz="2600" kern="1200">
                <a:solidFill>
                  <a:schemeClr val="tx1"/>
                </a:solidFill>
                <a:latin typeface="+mn-lt"/>
                <a:ea typeface="+mn-ea"/>
                <a:cs typeface="+mn-cs"/>
              </a:defRPr>
            </a:lvl2pPr>
            <a:lvl3pPr marL="914400" indent="0" algn="ctr" rtl="0" eaLnBrk="1" latinLnBrk="0" hangingPunct="1">
              <a:spcBef>
                <a:spcPct val="20000"/>
              </a:spcBef>
              <a:buClr>
                <a:schemeClr val="accent1"/>
              </a:buClr>
              <a:buFont typeface="Wingdings 2"/>
              <a:buNone/>
              <a:defRPr kumimoji="0" sz="2400" kern="1200">
                <a:solidFill>
                  <a:schemeClr val="tx1"/>
                </a:solidFill>
                <a:latin typeface="+mn-lt"/>
                <a:ea typeface="+mn-ea"/>
                <a:cs typeface="+mn-cs"/>
              </a:defRPr>
            </a:lvl3pPr>
            <a:lvl4pPr marL="1371600" indent="0" algn="ctr" rtl="0" eaLnBrk="1" latinLnBrk="0" hangingPunct="1">
              <a:spcBef>
                <a:spcPct val="20000"/>
              </a:spcBef>
              <a:buClr>
                <a:schemeClr val="accent1"/>
              </a:buClr>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1">
                  <a:tint val="75000"/>
                </a:schemeClr>
              </a:buClr>
              <a:buFont typeface="Wingdings 2"/>
              <a:buNone/>
              <a:defRPr kumimoji="0" sz="1900" kern="1200">
                <a:solidFill>
                  <a:schemeClr val="tx1"/>
                </a:solidFill>
                <a:latin typeface="+mn-lt"/>
                <a:ea typeface="+mn-ea"/>
                <a:cs typeface="+mn-cs"/>
              </a:defRPr>
            </a:lvl5pPr>
            <a:lvl6pPr marL="2286000" indent="0" algn="ctr" rtl="0" eaLnBrk="1" latinLnBrk="0" hangingPunct="1">
              <a:spcBef>
                <a:spcPct val="20000"/>
              </a:spcBef>
              <a:buClr>
                <a:schemeClr val="accent1">
                  <a:tint val="75000"/>
                </a:schemeClr>
              </a:buClr>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9pPr>
          </a:lstStyle>
          <a:p>
            <a:pPr>
              <a:lnSpc>
                <a:spcPct val="90000"/>
              </a:lnSpc>
              <a:spcBef>
                <a:spcPct val="0"/>
              </a:spcBef>
              <a:buFontTx/>
              <a:buNone/>
            </a:pPr>
            <a:r>
              <a:rPr lang="fa-IR" sz="3200" dirty="0" smtClean="0">
                <a:solidFill>
                  <a:schemeClr val="tx1"/>
                </a:solidFill>
              </a:rPr>
              <a:t>3 </a:t>
            </a:r>
            <a:r>
              <a:rPr lang="ar-SA" sz="3200" dirty="0" smtClean="0">
                <a:solidFill>
                  <a:schemeClr val="tx1"/>
                </a:solidFill>
              </a:rPr>
              <a:t>) </a:t>
            </a:r>
            <a:r>
              <a:rPr lang="ar-SA" sz="3200" dirty="0" smtClean="0">
                <a:solidFill>
                  <a:schemeClr val="accent6">
                    <a:lumMod val="40000"/>
                    <a:lumOff val="60000"/>
                  </a:schemeClr>
                </a:solidFill>
              </a:rPr>
              <a:t>خونريزي مويرگي: </a:t>
            </a:r>
            <a:r>
              <a:rPr lang="ar-SA" sz="3200" dirty="0" smtClean="0"/>
              <a:t>خون موجود در مويرگ ها مخلوطي از خون سرخرگي و سياهرگي است. خون معمولا از زخم نشت مي كند و مقدار خون از دست رفته نيز كم است. معمولا فشار روي زخم براي مهار خونريزي كفايت مي كند و در بسياري مواقع حتي بدون درمان، روي زخم خودبه خود لخته مي بندد و خونريزي مهار ميشود. در اين نوع خونريزي خطر عفوني شدن زخم بيشتر از خطر از دست رفتن خون مطرح است. </a:t>
            </a:r>
            <a:endParaRPr lang="en-US" sz="3200" dirty="0" smtClean="0"/>
          </a:p>
          <a:p>
            <a:pPr>
              <a:lnSpc>
                <a:spcPct val="90000"/>
              </a:lnSpc>
            </a:pPr>
            <a:endParaRPr lang="en-US" sz="3200" dirty="0" smtClean="0"/>
          </a:p>
        </p:txBody>
      </p:sp>
    </p:spTree>
    <p:extLst>
      <p:ext uri="{BB962C8B-B14F-4D97-AF65-F5344CB8AC3E}">
        <p14:creationId xmlns:p14="http://schemas.microsoft.com/office/powerpoint/2010/main" val="3689081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2"/>
          <p:cNvSpPr txBox="1">
            <a:spLocks noChangeArrowheads="1"/>
          </p:cNvSpPr>
          <p:nvPr/>
        </p:nvSpPr>
        <p:spPr>
          <a:xfrm>
            <a:off x="0" y="381000"/>
            <a:ext cx="8686800" cy="762000"/>
          </a:xfrm>
          <a:prstGeom prst="rect">
            <a:avLst/>
          </a:prstGeom>
        </p:spPr>
        <p:txBody>
          <a:bodyPr vert="horz" anchor="b">
            <a:noAutofit/>
          </a:bodyPr>
          <a:lstStyle>
            <a:lvl1pPr marL="484632" algn="r" rtl="0" eaLnBrk="1" latinLnBrk="0" hangingPunct="1">
              <a:spcBef>
                <a:spcPct val="0"/>
              </a:spcBef>
              <a:buNone/>
              <a:defRPr kumimoji="0" sz="44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a:lstStyle>
          <a:p>
            <a:r>
              <a:rPr lang="ar-SA" sz="4000" b="1" dirty="0">
                <a:effectLst/>
              </a:rPr>
              <a:t>باتوجه به كانون خونريزي</a:t>
            </a:r>
            <a:endParaRPr lang="en-US" sz="4000" b="1" dirty="0" smtClean="0">
              <a:effectLst/>
            </a:endParaRPr>
          </a:p>
        </p:txBody>
      </p:sp>
      <p:sp>
        <p:nvSpPr>
          <p:cNvPr id="7" name="Rectangle 3"/>
          <p:cNvSpPr txBox="1">
            <a:spLocks noChangeArrowheads="1"/>
          </p:cNvSpPr>
          <p:nvPr/>
        </p:nvSpPr>
        <p:spPr>
          <a:xfrm>
            <a:off x="457200" y="1600200"/>
            <a:ext cx="8229600" cy="4854608"/>
          </a:xfrm>
          <a:prstGeom prst="rect">
            <a:avLst/>
          </a:prstGeom>
        </p:spPr>
        <p:txBody>
          <a:bodyPr vert="horz" anchor="t">
            <a:normAutofit/>
          </a:bodyPr>
          <a:lstStyle>
            <a:lvl1pPr marL="0" marR="36576" indent="0" algn="r" rtl="0" eaLnBrk="1" latinLnBrk="0" hangingPunct="1">
              <a:spcBef>
                <a:spcPts val="0"/>
              </a:spcBef>
              <a:buClr>
                <a:schemeClr val="accent1"/>
              </a:buClr>
              <a:buSzPct val="80000"/>
              <a:buFont typeface="Wingdings 2"/>
              <a:buNone/>
              <a:defRPr kumimoji="0" sz="3000" kern="1200">
                <a:ln>
                  <a:solidFill>
                    <a:schemeClr val="bg2"/>
                  </a:solidFill>
                </a:ln>
                <a:solidFill>
                  <a:schemeClr val="tx1">
                    <a:tint val="75000"/>
                  </a:schemeClr>
                </a:solidFill>
                <a:latin typeface="+mn-lt"/>
                <a:ea typeface="+mn-ea"/>
                <a:cs typeface="+mn-cs"/>
              </a:defRPr>
            </a:lvl1pPr>
            <a:lvl2pPr marL="457200" indent="0" algn="ctr" rtl="0" eaLnBrk="1" latinLnBrk="0" hangingPunct="1">
              <a:spcBef>
                <a:spcPct val="20000"/>
              </a:spcBef>
              <a:buClr>
                <a:schemeClr val="accent1"/>
              </a:buClr>
              <a:buSzPct val="95000"/>
              <a:buFont typeface="Verdana"/>
              <a:buNone/>
              <a:defRPr kumimoji="0" sz="2600" kern="1200">
                <a:solidFill>
                  <a:schemeClr val="tx1"/>
                </a:solidFill>
                <a:latin typeface="+mn-lt"/>
                <a:ea typeface="+mn-ea"/>
                <a:cs typeface="+mn-cs"/>
              </a:defRPr>
            </a:lvl2pPr>
            <a:lvl3pPr marL="914400" indent="0" algn="ctr" rtl="0" eaLnBrk="1" latinLnBrk="0" hangingPunct="1">
              <a:spcBef>
                <a:spcPct val="20000"/>
              </a:spcBef>
              <a:buClr>
                <a:schemeClr val="accent1"/>
              </a:buClr>
              <a:buFont typeface="Wingdings 2"/>
              <a:buNone/>
              <a:defRPr kumimoji="0" sz="2400" kern="1200">
                <a:solidFill>
                  <a:schemeClr val="tx1"/>
                </a:solidFill>
                <a:latin typeface="+mn-lt"/>
                <a:ea typeface="+mn-ea"/>
                <a:cs typeface="+mn-cs"/>
              </a:defRPr>
            </a:lvl3pPr>
            <a:lvl4pPr marL="1371600" indent="0" algn="ctr" rtl="0" eaLnBrk="1" latinLnBrk="0" hangingPunct="1">
              <a:spcBef>
                <a:spcPct val="20000"/>
              </a:spcBef>
              <a:buClr>
                <a:schemeClr val="accent1"/>
              </a:buClr>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1">
                  <a:tint val="75000"/>
                </a:schemeClr>
              </a:buClr>
              <a:buFont typeface="Wingdings 2"/>
              <a:buNone/>
              <a:defRPr kumimoji="0" sz="1900" kern="1200">
                <a:solidFill>
                  <a:schemeClr val="tx1"/>
                </a:solidFill>
                <a:latin typeface="+mn-lt"/>
                <a:ea typeface="+mn-ea"/>
                <a:cs typeface="+mn-cs"/>
              </a:defRPr>
            </a:lvl5pPr>
            <a:lvl6pPr marL="2286000" indent="0" algn="ctr" rtl="0" eaLnBrk="1" latinLnBrk="0" hangingPunct="1">
              <a:spcBef>
                <a:spcPct val="20000"/>
              </a:spcBef>
              <a:buClr>
                <a:schemeClr val="accent1">
                  <a:tint val="75000"/>
                </a:schemeClr>
              </a:buClr>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1">
                  <a:tint val="75000"/>
                </a:schemeClr>
              </a:buClr>
              <a:buFont typeface="Wingdings 2"/>
              <a:buNone/>
              <a:defRPr kumimoji="0" sz="1600" kern="1200">
                <a:solidFill>
                  <a:schemeClr val="tx1"/>
                </a:solidFill>
                <a:latin typeface="+mn-lt"/>
                <a:ea typeface="+mn-ea"/>
                <a:cs typeface="+mn-cs"/>
              </a:defRPr>
            </a:lvl9pPr>
          </a:lstStyle>
          <a:p>
            <a:pPr>
              <a:lnSpc>
                <a:spcPct val="90000"/>
              </a:lnSpc>
              <a:buFontTx/>
              <a:buNone/>
            </a:pPr>
            <a:r>
              <a:rPr lang="fa-IR" dirty="0" smtClean="0"/>
              <a:t>  </a:t>
            </a:r>
            <a:r>
              <a:rPr lang="ar-SA" dirty="0" smtClean="0">
                <a:solidFill>
                  <a:schemeClr val="tx1"/>
                </a:solidFill>
              </a:rPr>
              <a:t>1) </a:t>
            </a:r>
            <a:r>
              <a:rPr lang="ar-SA" dirty="0" smtClean="0">
                <a:solidFill>
                  <a:schemeClr val="accent6">
                    <a:lumMod val="40000"/>
                    <a:lumOff val="60000"/>
                  </a:schemeClr>
                </a:solidFill>
              </a:rPr>
              <a:t>خونريزي داخلي:</a:t>
            </a:r>
            <a:r>
              <a:rPr lang="ar-SA" dirty="0" smtClean="0"/>
              <a:t>در خونريزي داخلي،خون از درون عروق خارج شده، ولي داخل بدن باقي ميماند.يعني خون به درون حفرات بدن مثل شكم، قفسه سينه، جمجمه و </a:t>
            </a:r>
            <a:r>
              <a:rPr lang="en-US" dirty="0" smtClean="0"/>
              <a:t>…</a:t>
            </a:r>
            <a:r>
              <a:rPr lang="ar-SA" dirty="0" smtClean="0"/>
              <a:t> مي ريزد. اين نوع خونريزي را با چشم نمي توان ديد و تشخيص آن مشكل است. </a:t>
            </a:r>
            <a:endParaRPr lang="fa-IR" dirty="0" smtClean="0"/>
          </a:p>
          <a:p>
            <a:pPr>
              <a:lnSpc>
                <a:spcPct val="90000"/>
              </a:lnSpc>
              <a:buFontTx/>
              <a:buNone/>
            </a:pPr>
            <a:r>
              <a:rPr lang="fa-IR" dirty="0" smtClean="0">
                <a:solidFill>
                  <a:schemeClr val="tx1"/>
                </a:solidFill>
              </a:rPr>
              <a:t> </a:t>
            </a:r>
            <a:r>
              <a:rPr lang="ar-SA" dirty="0" smtClean="0">
                <a:solidFill>
                  <a:schemeClr val="tx1"/>
                </a:solidFill>
              </a:rPr>
              <a:t>2) </a:t>
            </a:r>
            <a:r>
              <a:rPr lang="ar-SA" dirty="0" smtClean="0">
                <a:solidFill>
                  <a:schemeClr val="accent6">
                    <a:lumMod val="40000"/>
                    <a:lumOff val="60000"/>
                  </a:schemeClr>
                </a:solidFill>
              </a:rPr>
              <a:t>خونريزي خارجي: </a:t>
            </a:r>
            <a:r>
              <a:rPr lang="ar-SA" dirty="0" smtClean="0"/>
              <a:t>در خونريزي خارجي، خون از بدن خارج شده و بيرون مي ريزد و غالبا نتيجه ي بريدگي، جراحت جنگي و شكستگيهاي باز استخوان ها ايجاد مي شود.</a:t>
            </a:r>
            <a:endParaRPr lang="en-US" dirty="0" smtClean="0"/>
          </a:p>
        </p:txBody>
      </p:sp>
    </p:spTree>
    <p:extLst>
      <p:ext uri="{BB962C8B-B14F-4D97-AF65-F5344CB8AC3E}">
        <p14:creationId xmlns:p14="http://schemas.microsoft.com/office/powerpoint/2010/main" val="1078443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normAutofit/>
          </a:bodyPr>
          <a:lstStyle/>
          <a:p>
            <a:pPr algn="r" eaLnBrk="1" hangingPunct="1"/>
            <a:r>
              <a:rPr lang="ar-SA" sz="4000" b="1" dirty="0" smtClean="0"/>
              <a:t>علل خونريزي ه</a:t>
            </a:r>
            <a:r>
              <a:rPr lang="fa-IR" sz="4000" b="1" dirty="0" smtClean="0"/>
              <a:t>ا</a:t>
            </a:r>
            <a:endParaRPr lang="en-US" sz="4000" b="1" dirty="0" smtClean="0"/>
          </a:p>
        </p:txBody>
      </p:sp>
      <p:sp>
        <p:nvSpPr>
          <p:cNvPr id="7" name="Rectangle 3"/>
          <p:cNvSpPr>
            <a:spLocks noGrp="1" noChangeArrowheads="1"/>
          </p:cNvSpPr>
          <p:nvPr>
            <p:ph idx="1"/>
          </p:nvPr>
        </p:nvSpPr>
        <p:spPr/>
        <p:txBody>
          <a:bodyPr/>
          <a:lstStyle/>
          <a:p>
            <a:pPr marL="64008" indent="0" algn="r" eaLnBrk="1" hangingPunct="1">
              <a:buNone/>
            </a:pPr>
            <a:r>
              <a:rPr lang="ar-SA" sz="2800" dirty="0" smtClean="0">
                <a:solidFill>
                  <a:schemeClr val="accent6">
                    <a:lumMod val="40000"/>
                    <a:lumOff val="60000"/>
                  </a:schemeClr>
                </a:solidFill>
              </a:rPr>
              <a:t>خونريزي خارجي </a:t>
            </a:r>
            <a:r>
              <a:rPr lang="fa-IR" sz="2800" dirty="0" smtClean="0">
                <a:solidFill>
                  <a:schemeClr val="accent6">
                    <a:lumMod val="40000"/>
                    <a:lumOff val="60000"/>
                  </a:schemeClr>
                </a:solidFill>
              </a:rPr>
              <a:t>:</a:t>
            </a:r>
          </a:p>
          <a:p>
            <a:pPr marL="64008" indent="0" algn="r" eaLnBrk="1" hangingPunct="1">
              <a:buNone/>
            </a:pPr>
            <a:r>
              <a:rPr lang="ar-SA" dirty="0" smtClean="0"/>
              <a:t> آسيبهاي ناشي از تصادفات</a:t>
            </a:r>
            <a:endParaRPr lang="fa-IR" dirty="0" smtClean="0"/>
          </a:p>
          <a:p>
            <a:pPr marL="64008" indent="0" algn="r" eaLnBrk="1" hangingPunct="1">
              <a:buNone/>
            </a:pPr>
            <a:r>
              <a:rPr lang="ar-SA" dirty="0" smtClean="0"/>
              <a:t>ضربه ها</a:t>
            </a:r>
            <a:endParaRPr lang="fa-IR" dirty="0" smtClean="0"/>
          </a:p>
          <a:p>
            <a:pPr marL="64008" indent="0" algn="r" eaLnBrk="1" hangingPunct="1">
              <a:buNone/>
            </a:pPr>
            <a:r>
              <a:rPr lang="ar-SA" dirty="0" smtClean="0"/>
              <a:t>بريدگي با آلات برنده </a:t>
            </a:r>
            <a:endParaRPr lang="fa-IR" dirty="0"/>
          </a:p>
          <a:p>
            <a:pPr marL="64008" indent="0" algn="r" eaLnBrk="1" hangingPunct="1">
              <a:buNone/>
            </a:pPr>
            <a:r>
              <a:rPr lang="ar-SA" dirty="0" smtClean="0"/>
              <a:t>صدمات جنگي در اثر گلوله و تركش</a:t>
            </a:r>
          </a:p>
        </p:txBody>
      </p:sp>
    </p:spTree>
    <p:extLst>
      <p:ext uri="{BB962C8B-B14F-4D97-AF65-F5344CB8AC3E}">
        <p14:creationId xmlns:p14="http://schemas.microsoft.com/office/powerpoint/2010/main" val="894522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algn="r" eaLnBrk="1" hangingPunct="1"/>
            <a:r>
              <a:rPr lang="ar-SA" b="1" dirty="0" smtClean="0">
                <a:effectLst/>
              </a:rPr>
              <a:t>علل خونريزي ها</a:t>
            </a:r>
            <a:endParaRPr lang="en-US" b="1" dirty="0" smtClean="0">
              <a:effectLst/>
            </a:endParaRPr>
          </a:p>
        </p:txBody>
      </p:sp>
      <p:sp>
        <p:nvSpPr>
          <p:cNvPr id="5" name="Rectangle 3"/>
          <p:cNvSpPr>
            <a:spLocks noGrp="1" noChangeArrowheads="1"/>
          </p:cNvSpPr>
          <p:nvPr>
            <p:ph idx="1"/>
          </p:nvPr>
        </p:nvSpPr>
        <p:spPr/>
        <p:txBody>
          <a:bodyPr>
            <a:normAutofit/>
          </a:bodyPr>
          <a:lstStyle/>
          <a:p>
            <a:pPr marL="64008" indent="0" algn="r" eaLnBrk="1" hangingPunct="1">
              <a:buNone/>
            </a:pPr>
            <a:r>
              <a:rPr lang="ar-SA" dirty="0" smtClean="0">
                <a:solidFill>
                  <a:schemeClr val="accent6">
                    <a:lumMod val="40000"/>
                    <a:lumOff val="60000"/>
                  </a:schemeClr>
                </a:solidFill>
              </a:rPr>
              <a:t>خونريزي داخلي </a:t>
            </a:r>
            <a:r>
              <a:rPr lang="fa-IR" dirty="0" smtClean="0">
                <a:solidFill>
                  <a:schemeClr val="accent6">
                    <a:lumMod val="40000"/>
                    <a:lumOff val="60000"/>
                  </a:schemeClr>
                </a:solidFill>
              </a:rPr>
              <a:t>:</a:t>
            </a:r>
          </a:p>
          <a:p>
            <a:pPr marL="64008" indent="0" algn="r" eaLnBrk="1" hangingPunct="1">
              <a:buNone/>
            </a:pPr>
            <a:r>
              <a:rPr lang="ar-SA" dirty="0" smtClean="0"/>
              <a:t> آسيب و ضربه در اثر تصادفات</a:t>
            </a:r>
            <a:endParaRPr lang="fa-IR" dirty="0" smtClean="0"/>
          </a:p>
          <a:p>
            <a:pPr marL="64008" indent="0" algn="r" eaLnBrk="1" hangingPunct="1">
              <a:buNone/>
            </a:pPr>
            <a:r>
              <a:rPr lang="ar-SA" dirty="0" smtClean="0"/>
              <a:t> ضربه ها</a:t>
            </a:r>
            <a:endParaRPr lang="fa-IR" dirty="0" smtClean="0"/>
          </a:p>
          <a:p>
            <a:pPr marL="64008" indent="0" algn="r" eaLnBrk="1" hangingPunct="1">
              <a:buNone/>
            </a:pPr>
            <a:r>
              <a:rPr lang="ar-SA" dirty="0" smtClean="0"/>
              <a:t>وارد شدن گلوله به درون احشاء </a:t>
            </a:r>
            <a:endParaRPr lang="fa-IR" dirty="0" smtClean="0"/>
          </a:p>
          <a:p>
            <a:pPr marL="64008" indent="0" algn="r" eaLnBrk="1" hangingPunct="1">
              <a:buNone/>
            </a:pPr>
            <a:r>
              <a:rPr lang="ar-SA" dirty="0" smtClean="0"/>
              <a:t> برخي بيماريهاي خاص مثل </a:t>
            </a:r>
            <a:r>
              <a:rPr lang="fa-IR" dirty="0" smtClean="0"/>
              <a:t>:</a:t>
            </a:r>
          </a:p>
          <a:p>
            <a:pPr marL="1161288" lvl="3" indent="0" algn="r" eaLnBrk="1" hangingPunct="1">
              <a:buNone/>
            </a:pPr>
            <a:r>
              <a:rPr lang="ar-SA" sz="3200" dirty="0" smtClean="0"/>
              <a:t>خونريزي گوارشي </a:t>
            </a:r>
            <a:endParaRPr lang="fa-IR" sz="3200" dirty="0" smtClean="0"/>
          </a:p>
          <a:p>
            <a:pPr marL="1161288" lvl="3" indent="0" algn="r" eaLnBrk="1" hangingPunct="1">
              <a:buNone/>
            </a:pPr>
            <a:r>
              <a:rPr lang="ar-SA" sz="3200" dirty="0" smtClean="0"/>
              <a:t>اختلالات انعقادي اكتسابي و ارثي</a:t>
            </a:r>
            <a:endParaRPr lang="en-US" sz="3200" dirty="0" smtClean="0"/>
          </a:p>
          <a:p>
            <a:pPr marL="1161288" lvl="3" indent="0" algn="r" eaLnBrk="1" hangingPunct="1">
              <a:buNone/>
            </a:pPr>
            <a:endParaRPr lang="en-US" sz="3200" dirty="0" smtClean="0"/>
          </a:p>
        </p:txBody>
      </p:sp>
    </p:spTree>
    <p:extLst>
      <p:ext uri="{BB962C8B-B14F-4D97-AF65-F5344CB8AC3E}">
        <p14:creationId xmlns:p14="http://schemas.microsoft.com/office/powerpoint/2010/main" val="3555689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57200" y="267494"/>
            <a:ext cx="8229600" cy="1399032"/>
          </a:xfrm>
        </p:spPr>
        <p:txBody>
          <a:bodyPr/>
          <a:lstStyle/>
          <a:p>
            <a:pPr marL="484632" indent="0" algn="r" fontAlgn="auto">
              <a:spcAft>
                <a:spcPts val="0"/>
              </a:spcAft>
              <a:defRPr/>
            </a:pPr>
            <a:r>
              <a:rPr lang="ar-SA" sz="4000" b="1" dirty="0" smtClean="0">
                <a:solidFill>
                  <a:schemeClr val="accent1">
                    <a:tint val="83000"/>
                    <a:satMod val="150000"/>
                  </a:schemeClr>
                </a:solidFill>
                <a:effectLst/>
              </a:rPr>
              <a:t>علائم ونشانه هاي خونريزي</a:t>
            </a:r>
            <a:br>
              <a:rPr lang="ar-SA" sz="4000" b="1" dirty="0" smtClean="0">
                <a:solidFill>
                  <a:schemeClr val="accent1">
                    <a:tint val="83000"/>
                    <a:satMod val="150000"/>
                  </a:schemeClr>
                </a:solidFill>
                <a:effectLst/>
              </a:rPr>
            </a:br>
            <a:endParaRPr lang="en-US" sz="4000" b="1" dirty="0" smtClean="0">
              <a:solidFill>
                <a:schemeClr val="accent1">
                  <a:tint val="83000"/>
                  <a:satMod val="150000"/>
                </a:schemeClr>
              </a:solidFill>
              <a:effectLst/>
            </a:endParaRPr>
          </a:p>
        </p:txBody>
      </p:sp>
      <p:sp>
        <p:nvSpPr>
          <p:cNvPr id="7" name="Rectangle 3"/>
          <p:cNvSpPr>
            <a:spLocks noGrp="1" noChangeArrowheads="1"/>
          </p:cNvSpPr>
          <p:nvPr>
            <p:ph idx="1"/>
          </p:nvPr>
        </p:nvSpPr>
        <p:spPr>
          <a:xfrm>
            <a:off x="381000" y="1371600"/>
            <a:ext cx="8458200" cy="5311775"/>
          </a:xfrm>
        </p:spPr>
        <p:txBody>
          <a:bodyPr>
            <a:noAutofit/>
          </a:bodyPr>
          <a:lstStyle/>
          <a:p>
            <a:pPr marL="64008" indent="0" algn="r">
              <a:lnSpc>
                <a:spcPct val="80000"/>
              </a:lnSpc>
              <a:buNone/>
            </a:pPr>
            <a:r>
              <a:rPr lang="ar-SA" sz="2000" dirty="0" smtClean="0"/>
              <a:t>1-  تشنگي</a:t>
            </a:r>
          </a:p>
          <a:p>
            <a:pPr marL="64008" indent="0" algn="r">
              <a:lnSpc>
                <a:spcPct val="80000"/>
              </a:lnSpc>
              <a:buNone/>
            </a:pPr>
            <a:r>
              <a:rPr lang="ar-SA" sz="2000" dirty="0" smtClean="0"/>
              <a:t>2- ضعف،  بي حالي،بي قراري و پرخاشگري</a:t>
            </a:r>
          </a:p>
          <a:p>
            <a:pPr marL="64008" indent="0" algn="r">
              <a:lnSpc>
                <a:spcPct val="80000"/>
              </a:lnSpc>
              <a:buNone/>
            </a:pPr>
            <a:r>
              <a:rPr lang="ar-SA" sz="2000" dirty="0" smtClean="0"/>
              <a:t>3-تند شدن ضربان قلب و ضعيف شدن نبضهاي محيطي</a:t>
            </a:r>
          </a:p>
          <a:p>
            <a:pPr marL="64008" indent="0" algn="r">
              <a:lnSpc>
                <a:spcPct val="80000"/>
              </a:lnSpc>
              <a:buNone/>
            </a:pPr>
            <a:r>
              <a:rPr lang="ar-SA" sz="2000" dirty="0" smtClean="0"/>
              <a:t>4-عرق سرد روي پيشاني</a:t>
            </a:r>
          </a:p>
          <a:p>
            <a:pPr marL="64008" indent="0" algn="r">
              <a:lnSpc>
                <a:spcPct val="80000"/>
              </a:lnSpc>
              <a:buNone/>
            </a:pPr>
            <a:r>
              <a:rPr lang="ar-SA" sz="2000" dirty="0" smtClean="0"/>
              <a:t>5-تنفس سريع و سطح</a:t>
            </a:r>
          </a:p>
          <a:p>
            <a:pPr marL="64008" indent="0" algn="r">
              <a:lnSpc>
                <a:spcPct val="80000"/>
              </a:lnSpc>
              <a:buNone/>
            </a:pPr>
            <a:r>
              <a:rPr lang="ar-SA" sz="2000" dirty="0" smtClean="0"/>
              <a:t>6-</a:t>
            </a:r>
            <a:r>
              <a:rPr lang="fa-IR" sz="2000" dirty="0" smtClean="0"/>
              <a:t>تهوع و استفرا</a:t>
            </a:r>
            <a:r>
              <a:rPr lang="ar-SA" sz="2000" dirty="0" smtClean="0"/>
              <a:t>غ</a:t>
            </a:r>
          </a:p>
          <a:p>
            <a:pPr marL="64008" indent="0" algn="r">
              <a:lnSpc>
                <a:spcPct val="80000"/>
              </a:lnSpc>
              <a:buNone/>
            </a:pPr>
            <a:r>
              <a:rPr lang="ar-SA" sz="2000" dirty="0" smtClean="0"/>
              <a:t>7-افت فشار خون</a:t>
            </a:r>
          </a:p>
          <a:p>
            <a:pPr marL="64008" indent="0" algn="r">
              <a:lnSpc>
                <a:spcPct val="80000"/>
              </a:lnSpc>
              <a:buNone/>
            </a:pPr>
            <a:r>
              <a:rPr lang="ar-SA" sz="2000" dirty="0" smtClean="0"/>
              <a:t>8- خواب آلودگي</a:t>
            </a:r>
          </a:p>
          <a:p>
            <a:pPr marL="64008" indent="0" algn="r">
              <a:lnSpc>
                <a:spcPct val="80000"/>
              </a:lnSpc>
              <a:buNone/>
            </a:pPr>
            <a:r>
              <a:rPr lang="ar-SA" sz="2000" dirty="0" smtClean="0"/>
              <a:t>9-احساس سبكي سر، سرگيجه و سردي پوست</a:t>
            </a:r>
          </a:p>
          <a:p>
            <a:pPr marL="64008" indent="0" algn="r">
              <a:lnSpc>
                <a:spcPct val="80000"/>
              </a:lnSpc>
              <a:buNone/>
            </a:pPr>
            <a:r>
              <a:rPr lang="ar-SA" sz="2000" dirty="0" smtClean="0"/>
              <a:t>10-احساس سرما</a:t>
            </a:r>
          </a:p>
          <a:p>
            <a:pPr marL="64008" indent="0" algn="r">
              <a:lnSpc>
                <a:spcPct val="80000"/>
              </a:lnSpc>
              <a:buNone/>
            </a:pPr>
            <a:r>
              <a:rPr lang="ar-SA" sz="2000" dirty="0" smtClean="0"/>
              <a:t>11-</a:t>
            </a:r>
            <a:r>
              <a:rPr lang="fa-IR" sz="2000" dirty="0" smtClean="0"/>
              <a:t>  </a:t>
            </a:r>
            <a:r>
              <a:rPr lang="ar-SA" sz="2000" dirty="0" smtClean="0"/>
              <a:t>وجود علايم خاص خونريزي در ارتباط با بعضي از قسمت هاي بدن مثلا خونريزي جمجمه، درون قفسه سينه يا شكم       </a:t>
            </a:r>
          </a:p>
          <a:p>
            <a:pPr marL="64008" indent="0" algn="r">
              <a:lnSpc>
                <a:spcPct val="80000"/>
              </a:lnSpc>
              <a:buNone/>
            </a:pPr>
            <a:r>
              <a:rPr lang="ar-SA" sz="2000" dirty="0" smtClean="0"/>
              <a:t>12- مشاهده خروج خون از زخم در موارد خونريزي خارجي    </a:t>
            </a:r>
          </a:p>
          <a:p>
            <a:pPr marL="64008" indent="0" algn="r">
              <a:lnSpc>
                <a:spcPct val="80000"/>
              </a:lnSpc>
              <a:buNone/>
            </a:pPr>
            <a:r>
              <a:rPr lang="ar-SA" sz="2000" dirty="0" smtClean="0"/>
              <a:t> به خاطر كاهش رسيدن خون اكسيژن دار به مغز، فرد دجار خواب آلودگي، گيجي، سياهي رفتن چشمها و يا اضطراب و بي قراري مي شود.</a:t>
            </a:r>
            <a:endParaRPr lang="en-US" sz="2000" dirty="0" smtClean="0">
              <a:cs typeface="Tahoma" pitchFamily="34" charset="0"/>
            </a:endParaRPr>
          </a:p>
          <a:p>
            <a:pPr marL="64008" indent="0" algn="r">
              <a:lnSpc>
                <a:spcPct val="80000"/>
              </a:lnSpc>
              <a:buNone/>
            </a:pPr>
            <a:endParaRPr lang="en-US" sz="2000" dirty="0" smtClean="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533400"/>
            <a:ext cx="8229600" cy="990600"/>
          </a:xfrm>
        </p:spPr>
        <p:txBody>
          <a:bodyPr>
            <a:noAutofit/>
          </a:bodyPr>
          <a:lstStyle/>
          <a:p>
            <a:pPr marL="484632" indent="0" algn="r" fontAlgn="auto">
              <a:spcAft>
                <a:spcPts val="0"/>
              </a:spcAft>
              <a:defRPr/>
            </a:pPr>
            <a:r>
              <a:rPr lang="ar-SA" sz="4400" b="1" dirty="0" smtClean="0">
                <a:solidFill>
                  <a:schemeClr val="accent1">
                    <a:tint val="83000"/>
                    <a:satMod val="150000"/>
                  </a:schemeClr>
                </a:solidFill>
                <a:effectLst/>
              </a:rPr>
              <a:t>اهداف كلي در خونريزي ها </a:t>
            </a:r>
            <a:br>
              <a:rPr lang="ar-SA" sz="4400" b="1" dirty="0" smtClean="0">
                <a:solidFill>
                  <a:schemeClr val="accent1">
                    <a:tint val="83000"/>
                    <a:satMod val="150000"/>
                  </a:schemeClr>
                </a:solidFill>
                <a:effectLst/>
              </a:rPr>
            </a:br>
            <a:endParaRPr lang="en-US" sz="4400" b="1" dirty="0" smtClean="0">
              <a:solidFill>
                <a:schemeClr val="accent1">
                  <a:tint val="83000"/>
                  <a:satMod val="150000"/>
                </a:schemeClr>
              </a:solidFill>
              <a:effectLst/>
            </a:endParaRPr>
          </a:p>
        </p:txBody>
      </p:sp>
      <p:sp>
        <p:nvSpPr>
          <p:cNvPr id="5" name="Rectangle 3"/>
          <p:cNvSpPr>
            <a:spLocks noGrp="1" noChangeArrowheads="1"/>
          </p:cNvSpPr>
          <p:nvPr>
            <p:ph idx="1"/>
          </p:nvPr>
        </p:nvSpPr>
        <p:spPr>
          <a:xfrm>
            <a:off x="457200" y="1882775"/>
            <a:ext cx="8229600" cy="4572000"/>
          </a:xfrm>
        </p:spPr>
        <p:txBody>
          <a:bodyPr>
            <a:normAutofit/>
          </a:bodyPr>
          <a:lstStyle/>
          <a:p>
            <a:pPr marL="64008" indent="0" algn="r">
              <a:buNone/>
            </a:pPr>
            <a:r>
              <a:rPr lang="ar-SA" sz="3200" dirty="0" smtClean="0"/>
              <a:t>1ـ شناسايي وضعيت مصدوم و شدت از </a:t>
            </a:r>
            <a:r>
              <a:rPr lang="ar-SA" sz="3200" dirty="0" smtClean="0"/>
              <a:t>دست </a:t>
            </a:r>
            <a:r>
              <a:rPr lang="ar-SA" sz="3200" dirty="0" smtClean="0"/>
              <a:t>رفتن خون</a:t>
            </a:r>
          </a:p>
          <a:p>
            <a:pPr marL="64008" indent="0" algn="r">
              <a:buNone/>
            </a:pPr>
            <a:r>
              <a:rPr lang="ar-SA" sz="3200" dirty="0" smtClean="0"/>
              <a:t>2ـ مهار خونريزي</a:t>
            </a:r>
          </a:p>
          <a:p>
            <a:pPr marL="64008" indent="0" algn="r">
              <a:buNone/>
            </a:pPr>
            <a:r>
              <a:rPr lang="ar-SA" sz="3200" dirty="0" smtClean="0"/>
              <a:t>3ـ تميز نگه داشتن زخم و پوشاندن آن با گاز استريل جهت به حداقل رساندن خونريزي و ممانعت از بروز عفونت </a:t>
            </a:r>
          </a:p>
          <a:p>
            <a:pPr marL="64008" indent="0" algn="r">
              <a:buNone/>
            </a:pPr>
            <a:r>
              <a:rPr lang="ar-SA" sz="3200" dirty="0" smtClean="0"/>
              <a:t>4ـ انتقال مناسب مصدوم به بيمارستان</a:t>
            </a:r>
            <a:r>
              <a:rPr lang="en-US" sz="3200" dirty="0" smtClean="0">
                <a:cs typeface="Tahoma" pitchFamily="34" charset="0"/>
              </a:rPr>
              <a:t> </a:t>
            </a:r>
          </a:p>
        </p:txBody>
      </p:sp>
    </p:spTree>
    <p:extLst>
      <p:ext uri="{BB962C8B-B14F-4D97-AF65-F5344CB8AC3E}">
        <p14:creationId xmlns:p14="http://schemas.microsoft.com/office/powerpoint/2010/main" val="8228938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333</TotalTime>
  <Words>1227</Words>
  <Application>Microsoft Office PowerPoint</Application>
  <PresentationFormat>On-screen Show (4:3)</PresentationFormat>
  <Paragraphs>117</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Verve</vt:lpstr>
      <vt:lpstr>تعريف خونریزی</vt:lpstr>
      <vt:lpstr> انواع خونريزي </vt:lpstr>
      <vt:lpstr>PowerPoint Presentation</vt:lpstr>
      <vt:lpstr>PowerPoint Presentation</vt:lpstr>
      <vt:lpstr>PowerPoint Presentation</vt:lpstr>
      <vt:lpstr>علل خونريزي ها</vt:lpstr>
      <vt:lpstr>علل خونريزي ها</vt:lpstr>
      <vt:lpstr>علائم ونشانه هاي خونريزي </vt:lpstr>
      <vt:lpstr>اهداف كلي در خونريزي ها  </vt:lpstr>
      <vt:lpstr>اقدامات اولیه در کنترل خونریزی خارجی  </vt:lpstr>
      <vt:lpstr>PowerPoint Presentation</vt:lpstr>
      <vt:lpstr>اقدامات اولیه در کنترل خونریزی خارجی  </vt:lpstr>
      <vt:lpstr>اقدامات اولیه در کنترل خونریزی خارجی  </vt:lpstr>
      <vt:lpstr>لخته شدن</vt:lpstr>
      <vt:lpstr>مراحل خونریزی</vt:lpstr>
      <vt:lpstr>مرحله اول خونریزی</vt:lpstr>
      <vt:lpstr>مرحله دوم خونریزی</vt:lpstr>
      <vt:lpstr>مرحله سوم خونریزی</vt:lpstr>
      <vt:lpstr>مرحله چهارم خونریزی</vt:lpstr>
      <vt:lpstr>خونریزی از بینی گوشها </vt:lpstr>
      <vt:lpstr>فیزیوپاتولوژی شوک</vt:lpstr>
      <vt:lpstr>مراحل شوک</vt:lpstr>
      <vt:lpstr>شوک جبران شده</vt:lpstr>
      <vt:lpstr>شوک جبران نشده</vt:lpstr>
      <vt:lpstr>شوک غیرقابل بازگشت</vt:lpstr>
      <vt:lpstr>طبقه بندی علل شوک</vt:lpstr>
      <vt:lpstr>PowerPoint Presentation</vt:lpstr>
      <vt:lpstr>افتراق انواع شوک  شوک همیشه هیپوولمیک درنظر گرفته میشود مگرخلاف آن ثابت شود</vt:lpstr>
      <vt:lpstr>افتراق انواع شوک</vt:lpstr>
      <vt:lpstr>افتراق انواع شوک</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مراحل خونریزی</dc:title>
  <dc:creator>jeff</dc:creator>
  <cp:lastModifiedBy>ali</cp:lastModifiedBy>
  <cp:revision>36</cp:revision>
  <dcterms:created xsi:type="dcterms:W3CDTF">2006-08-16T00:00:00Z</dcterms:created>
  <dcterms:modified xsi:type="dcterms:W3CDTF">2012-03-12T19:10:37Z</dcterms:modified>
</cp:coreProperties>
</file>