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C9A84C">
              <a:alpha val="5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256032"/>
            <a:ext cx="2073859" cy="256032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256032"/>
            <a:ext cx="20738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NUEVA ALERTA REGULATORIA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502920" y="105156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NECESITAS SABER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02920" y="1325880"/>
            <a:ext cx="65836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futura ley española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 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grupos de interés
</a:t>
            </a:r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el lobby.</a:t>
            </a:r>
            <a:endParaRPr lang="en-US" sz="3800" dirty="0"/>
          </a:p>
        </p:txBody>
      </p:sp>
      <p:sp>
        <p:nvSpPr>
          <p:cNvPr id="11" name="Shape 9"/>
          <p:cNvSpPr/>
          <p:nvPr/>
        </p:nvSpPr>
        <p:spPr>
          <a:xfrm>
            <a:off x="502920" y="3639312"/>
            <a:ext cx="347472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730752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tu empresa interactúa con organismos públicos o participa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procesos regulatorios, esta norma te afectará directamente.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C9A84C">
              <a:alpha val="5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256032"/>
            <a:ext cx="1623974" cy="256032"/>
          </a:xfrm>
          <a:prstGeom prst="roundRect">
            <a:avLst>
              <a:gd name="adj" fmla="val 50000"/>
            </a:avLst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064" y="256032"/>
            <a:ext cx="162397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DEBES SABER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502920" y="749808"/>
            <a:ext cx="7772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 la actividad de
</a:t>
            </a:r>
            <a:pPr indent="0" marL="0">
              <a:lnSpc>
                <a:spcPct val="120000"/>
              </a:lnSpc>
              <a:buNone/>
            </a:pPr>
            <a:r>
              <a:rPr lang="en-US" sz="28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representación de intereses
</a:t>
            </a:r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 la Administración del Estado.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02920" y="3246120"/>
            <a:ext cx="347472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02920" y="3429000"/>
            <a:ext cx="8046720" cy="914400"/>
          </a:xfrm>
          <a:prstGeom prst="rect">
            <a:avLst/>
          </a:prstGeom>
          <a:solidFill>
            <a:srgbClr val="162336"/>
          </a:solidFill>
          <a:ln w="12700">
            <a:solidFill>
              <a:srgbClr val="16233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3429000"/>
            <a:ext cx="50292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3429000"/>
            <a:ext cx="7818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Proyecto de Ley de Transparencia e Integridad de las Actividades de los Grupos de Interés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está en tramitación parlamentaria en la Comisión de Hacienda y Función Pública del Congreso.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256032"/>
            <a:ext cx="1399032" cy="256032"/>
          </a:xfrm>
          <a:prstGeom prst="roundRect">
            <a:avLst>
              <a:gd name="adj" fmla="val 50000"/>
            </a:avLst>
          </a:prstGeom>
          <a:solidFill>
            <a:srgbClr val="F4F1E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12064" y="256032"/>
            <a:ext cx="1399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QUIÉN IMPACTA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502920" y="685800"/>
            <a:ext cx="43891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Principalmente a
</a:t>
            </a:r>
            <a:pPr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8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empresas que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8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interactúan con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8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sector público.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02920" y="3703320"/>
            <a:ext cx="347472" cy="22860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54880" y="731520"/>
            <a:ext cx="18288" cy="3291840"/>
          </a:xfrm>
          <a:prstGeom prst="rect">
            <a:avLst/>
          </a:prstGeom>
          <a:solidFill>
            <a:srgbClr val="D0CAC0"/>
          </a:solidFill>
          <a:ln w="12700">
            <a:solidFill>
              <a:srgbClr val="D0CAC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83480" y="7772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También involucra a: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983480" y="1188720"/>
            <a:ext cx="256032" cy="256032"/>
          </a:xfrm>
          <a:prstGeom prst="ellipse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11887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321808" y="118872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Cámaras empresariales y asociaciones sectoriales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983480" y="1847088"/>
            <a:ext cx="256032" cy="256032"/>
          </a:xfrm>
          <a:prstGeom prst="ellipse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184708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321808" y="1847088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Consultoras, despachos y firmas de Asuntos Públicos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83480" y="2505456"/>
            <a:ext cx="256032" cy="256032"/>
          </a:xfrm>
          <a:prstGeom prst="ellipse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83480" y="25054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321808" y="2505456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 de Legal, Compliance y Relaciones Institucionales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83480" y="3163824"/>
            <a:ext cx="256032" cy="256032"/>
          </a:xfrm>
          <a:prstGeom prst="ellipse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83480" y="31638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321808" y="3163824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Exfuncionarios que pasen al sector privado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E0DAD0"/>
          </a:solidFill>
          <a:ln w="12700">
            <a:solidFill>
              <a:srgbClr val="E0DAD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C9A84C">
              <a:alpha val="5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256032"/>
            <a:ext cx="1399032" cy="256032"/>
          </a:xfrm>
          <a:prstGeom prst="roundRect">
            <a:avLst>
              <a:gd name="adj" fmla="val 50000"/>
            </a:avLst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064" y="256032"/>
            <a:ext cx="1399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QUIÉN IMPACTA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502920" y="777240"/>
            <a:ext cx="71323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También alcanza a
</a:t>
            </a:r>
            <a:pPr indent="0" marL="0">
              <a:lnSpc>
                <a:spcPct val="115000"/>
              </a:lnSpc>
              <a:buNone/>
            </a:pPr>
            <a:r>
              <a:rPr lang="en-US" sz="32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cargos públicos
y personal de la AGE
</a:t>
            </a:r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susceptible de recibir influencia.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502920" y="3593592"/>
            <a:ext cx="347472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3712464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Deberán registrar reuniones y comunicaciones con grupos de interés.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norma aplica exclusivamente en el ámbito de la Administración General del Estado.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256032"/>
            <a:ext cx="2148840" cy="256032"/>
          </a:xfrm>
          <a:prstGeom prst="roundRect">
            <a:avLst>
              <a:gd name="adj" fmla="val 50000"/>
            </a:avLst>
          </a:prstGeom>
          <a:solidFill>
            <a:srgbClr val="F4F1E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12064" y="256032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PUNTOS CLAVE DEL PROYECTO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A4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502920" y="64008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600" b="1" i="1" dirty="0">
                <a:solidFill>
                  <a:srgbClr val="8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Puntos clave </a:t>
            </a:r>
            <a:pPr indent="0" marL="0">
              <a:lnSpc>
                <a:spcPct val="110000"/>
              </a:lnSpc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</a:t>
            </a:r>
            <a:endParaRPr lang="en-US" sz="2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proyecto de ley: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02920" y="1572768"/>
            <a:ext cx="347472" cy="22860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1691640"/>
            <a:ext cx="36576" cy="420624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1691640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General de Grupos de Interés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58368" y="1892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Inscripción obligatoria para cualquier comunicación con el personal público.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295144"/>
            <a:ext cx="36576" cy="420624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2295144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 de conducta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58368" y="249631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Vinculante para todos los inscritos; supervisado por la Oficina de Conflictos de Intereses.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02920" y="2898648"/>
            <a:ext cx="36576" cy="420624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2898648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Huella normativa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58368" y="3099816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norma debe reflejar qué grupos de interés influyeron en su elaboración.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3502152"/>
            <a:ext cx="36576" cy="420624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8368" y="3502152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Período de enfriamiento (2 años)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58368" y="370332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exfuncionarios en materias relacionadas con su anterior departamento.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4105656"/>
            <a:ext cx="36576" cy="420624"/>
          </a:xfrm>
          <a:prstGeom prst="rect">
            <a:avLst/>
          </a:prstGeom>
          <a:solidFill>
            <a:srgbClr val="8B3A2A"/>
          </a:solidFill>
          <a:ln w="12700">
            <a:solidFill>
              <a:srgbClr val="8B3A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8368" y="4105656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Régimen sancionador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58368" y="4306824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Infracciones muy graves (cancelación del registro), graves y leves (amonestación).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E0DAD0"/>
          </a:solidFill>
          <a:ln w="12700">
            <a:solidFill>
              <a:srgbClr val="E0DAD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C9A84C">
              <a:alpha val="5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256032"/>
            <a:ext cx="1399032" cy="256032"/>
          </a:xfrm>
          <a:prstGeom prst="roundRect">
            <a:avLst>
              <a:gd name="adj" fmla="val 50000"/>
            </a:avLst>
          </a:prstGeom>
          <a:solidFill>
            <a:srgbClr val="0D1B2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12064" y="256032"/>
            <a:ext cx="1399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PREPARARTE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502920" y="749808"/>
            <a:ext cx="43891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Revisa tus
</a:t>
            </a:r>
            <a:pPr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procesos internos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relacionamiento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institucional.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02920" y="3657600"/>
            <a:ext cx="347472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46320" y="868680"/>
            <a:ext cx="347472" cy="3474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8686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285232" y="86868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 </a:t>
            </a:r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quién gestiona intereses ante organismos públicos en tu organización.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846320" y="2011680"/>
            <a:ext cx="347472" cy="3474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0" y="20116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285232" y="201168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 </a:t>
            </a:r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contactos relevantes y reuniones con personal público.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846320" y="3154680"/>
            <a:ext cx="347472" cy="34747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31546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285232" y="315468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 </a:t>
            </a:r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tus procedimientos de compliance y reporte interno.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C9A84C">
              <a:alpha val="5000"/>
            </a:srgbClr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56032"/>
            <a:ext cx="457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0" y="2011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J&amp;H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0" y="5303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650" spc="1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Group</a:t>
            </a:r>
            <a:endParaRPr lang="en-US" sz="650" dirty="0"/>
          </a:p>
        </p:txBody>
      </p:sp>
      <p:sp>
        <p:nvSpPr>
          <p:cNvPr id="8" name="Shape 6"/>
          <p:cNvSpPr/>
          <p:nvPr/>
        </p:nvSpPr>
        <p:spPr>
          <a:xfrm>
            <a:off x="502920" y="256032"/>
            <a:ext cx="1773936" cy="256032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56032"/>
            <a:ext cx="1773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b="1" spc="18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J&amp;H CONSULTING GROUP</a:t>
            </a:r>
            <a:endParaRPr lang="en-US" sz="650" dirty="0"/>
          </a:p>
        </p:txBody>
      </p:sp>
      <p:sp>
        <p:nvSpPr>
          <p:cNvPr id="10" name="Text 8"/>
          <p:cNvSpPr/>
          <p:nvPr/>
        </p:nvSpPr>
        <p:spPr>
          <a:xfrm>
            <a:off x="502920" y="6858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¿Tienes dudas?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 acompañamos.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502920" y="2148840"/>
            <a:ext cx="347472" cy="228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286000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J&amp;H Consulting Group asesoramos en la adaptación a la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nueva regulación sobre grupos de interés.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3017520"/>
            <a:ext cx="3931920" cy="685800"/>
          </a:xfrm>
          <a:prstGeom prst="rect">
            <a:avLst/>
          </a:prstGeom>
          <a:solidFill>
            <a:srgbClr val="162336"/>
          </a:solidFill>
          <a:ln w="12700">
            <a:solidFill>
              <a:srgbClr val="16233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2920" y="3017520"/>
            <a:ext cx="36576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" y="307238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Asuntos Públicos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30936" y="331012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Relaciones institucionales y lobby compliance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09160" y="3017520"/>
            <a:ext cx="3931920" cy="685800"/>
          </a:xfrm>
          <a:prstGeom prst="rect">
            <a:avLst/>
          </a:prstGeom>
          <a:solidFill>
            <a:srgbClr val="162336"/>
          </a:solidFill>
          <a:ln w="12700">
            <a:solidFill>
              <a:srgbClr val="16233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09160" y="3017520"/>
            <a:ext cx="36576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37176" y="307238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Asesoría Legal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37176" y="331012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España · Suiza · Unión Europea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02920" y="3822192"/>
            <a:ext cx="3931920" cy="685800"/>
          </a:xfrm>
          <a:prstGeom prst="rect">
            <a:avLst/>
          </a:prstGeom>
          <a:solidFill>
            <a:srgbClr val="162336"/>
          </a:solidFill>
          <a:ln w="12700">
            <a:solidFill>
              <a:srgbClr val="16233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3822192"/>
            <a:ext cx="36576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0936" y="387705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Asuntos Europeos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30936" y="4114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Regulación UE y defensa de intereses sectoriales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09160" y="3822192"/>
            <a:ext cx="3931920" cy="685800"/>
          </a:xfrm>
          <a:prstGeom prst="rect">
            <a:avLst/>
          </a:prstGeom>
          <a:solidFill>
            <a:srgbClr val="162336"/>
          </a:solidFill>
          <a:ln w="12700">
            <a:solidFill>
              <a:srgbClr val="16233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09160" y="3822192"/>
            <a:ext cx="36576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37176" y="387705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regulatoria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37176" y="4114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Identificación de riesgos normativos y compliance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0" y="4942332"/>
            <a:ext cx="9144000" cy="201168"/>
          </a:xfrm>
          <a:prstGeom prst="rect">
            <a:avLst/>
          </a:prstGeom>
          <a:solidFill>
            <a:srgbClr val="0A1520"/>
          </a:solidFill>
          <a:ln w="12700">
            <a:solidFill>
              <a:srgbClr val="0A152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960620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jaicoherrero.com  |  Wallisellen · Zürich  —  Madrid  —  Brussels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 Grupos de Interés — J&amp;H Consulting Group</dc:title>
  <dc:subject>PptxGenJS Presentation</dc:subject>
  <dc:creator>J&amp;H Consulting Group</dc:creator>
  <cp:lastModifiedBy>J&amp;H Consulting Group</cp:lastModifiedBy>
  <cp:revision>1</cp:revision>
  <dcterms:created xsi:type="dcterms:W3CDTF">2026-06-06T10:15:51Z</dcterms:created>
  <dcterms:modified xsi:type="dcterms:W3CDTF">2026-06-06T10:15:51Z</dcterms:modified>
</cp:coreProperties>
</file>