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9" r:id="rId5"/>
    <p:sldId id="282" r:id="rId6"/>
    <p:sldId id="260" r:id="rId7"/>
    <p:sldId id="259" r:id="rId8"/>
    <p:sldId id="287" r:id="rId9"/>
    <p:sldId id="286" r:id="rId10"/>
    <p:sldId id="288"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B56B-F0D1-2BA3-F078-08980D4CAC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0BE892-739E-7543-07C7-F3EBEF2A59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024356-CBAF-B269-7642-C4B6C8458A11}"/>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5" name="Footer Placeholder 4">
            <a:extLst>
              <a:ext uri="{FF2B5EF4-FFF2-40B4-BE49-F238E27FC236}">
                <a16:creationId xmlns:a16="http://schemas.microsoft.com/office/drawing/2014/main" id="{9ED03B2C-B1DF-9400-D2A2-846F5B5F9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FC1B-EEA4-E2FB-5EF3-EAA8E8C2912C}"/>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61388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B360-801A-CB62-7C33-8A45D7059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662486-D781-6BAF-40EC-4180446540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CF2A3-8959-B974-A86D-0080DCD978E6}"/>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5" name="Footer Placeholder 4">
            <a:extLst>
              <a:ext uri="{FF2B5EF4-FFF2-40B4-BE49-F238E27FC236}">
                <a16:creationId xmlns:a16="http://schemas.microsoft.com/office/drawing/2014/main" id="{07BE51CA-1532-A4AC-5988-B8A088F77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C64FB-23C7-BDA2-D6ED-76297BED5A11}"/>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15381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C9FB2F-55FF-57E5-8049-85CE569F80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CAED5-DD58-A855-967C-3B180E9E8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434FA-6694-D9C4-5535-85290FFFA630}"/>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5" name="Footer Placeholder 4">
            <a:extLst>
              <a:ext uri="{FF2B5EF4-FFF2-40B4-BE49-F238E27FC236}">
                <a16:creationId xmlns:a16="http://schemas.microsoft.com/office/drawing/2014/main" id="{8C1EE653-1599-0A05-3032-A5F1D3313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CE59A-A28C-4BB9-95E3-D3E51E63AC42}"/>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47273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91D2-9903-B8F5-3F7D-0DF697148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AD052-666A-9215-2C56-F569FBE6D4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D9C9B-FBAF-8F31-6AE9-D2AA9A6E21FB}"/>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5" name="Footer Placeholder 4">
            <a:extLst>
              <a:ext uri="{FF2B5EF4-FFF2-40B4-BE49-F238E27FC236}">
                <a16:creationId xmlns:a16="http://schemas.microsoft.com/office/drawing/2014/main" id="{42B6FCE7-5871-FE76-6F14-4192A4539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201E1-80A7-FBB1-7012-476344AB9437}"/>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266651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AB39-9E52-2238-0560-191B73B16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09B28B-FE40-9382-6F51-0D082F3C6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35DE8-5344-07EE-005A-0CE7AD939643}"/>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5" name="Footer Placeholder 4">
            <a:extLst>
              <a:ext uri="{FF2B5EF4-FFF2-40B4-BE49-F238E27FC236}">
                <a16:creationId xmlns:a16="http://schemas.microsoft.com/office/drawing/2014/main" id="{A0663047-9F36-13C8-FCBA-3E246DDFD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4849F-23D2-7710-04C7-9562679D9DE3}"/>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312791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23C4-B196-7531-3BD9-E3639BCED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7E027-D546-02D5-2153-85544A1CAE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4C14C6-DAC5-8612-0054-3780A191CC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D44D5-E345-3CA3-3BEA-531D91CE17BB}"/>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6" name="Footer Placeholder 5">
            <a:extLst>
              <a:ext uri="{FF2B5EF4-FFF2-40B4-BE49-F238E27FC236}">
                <a16:creationId xmlns:a16="http://schemas.microsoft.com/office/drawing/2014/main" id="{95056679-F3C0-6BCF-2469-F21DC2F02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EEF8C-559E-07BE-9C37-390F04F4C243}"/>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232713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0B34-64F7-6EDA-5758-C9A1538ABA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18943C-C58C-D60C-2E5B-E4E7980FD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47F14-3670-DFF1-64DA-63A421104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74E604-1477-8417-6948-B60440C20A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36D8A8-8528-0B89-10C9-D8D5D2EFA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5E1F28-B567-6153-DC94-3EC5ABC3EBC4}"/>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8" name="Footer Placeholder 7">
            <a:extLst>
              <a:ext uri="{FF2B5EF4-FFF2-40B4-BE49-F238E27FC236}">
                <a16:creationId xmlns:a16="http://schemas.microsoft.com/office/drawing/2014/main" id="{12C1A21F-5190-1920-1CAB-EB20FCB850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F2D9F0-132F-C34F-864C-6C5A8CE518DB}"/>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313144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FF80-FD31-86D3-0E69-E52417AE67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C1C96-4DF3-B9C0-41AA-3756D743C297}"/>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4" name="Footer Placeholder 3">
            <a:extLst>
              <a:ext uri="{FF2B5EF4-FFF2-40B4-BE49-F238E27FC236}">
                <a16:creationId xmlns:a16="http://schemas.microsoft.com/office/drawing/2014/main" id="{F7A99F4E-A0F8-CB4C-D290-76871E158D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5ECD19-61B2-AF5A-915F-A6BFCC3951EC}"/>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148265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854FA-5FC3-0A48-D200-127E83D94C09}"/>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3" name="Footer Placeholder 2">
            <a:extLst>
              <a:ext uri="{FF2B5EF4-FFF2-40B4-BE49-F238E27FC236}">
                <a16:creationId xmlns:a16="http://schemas.microsoft.com/office/drawing/2014/main" id="{35719625-6EC8-4BA1-1CF7-9CD4782846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FF440-A3C6-D519-9313-59CF907E8E96}"/>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424419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9C830-723F-66B9-FE6E-C7DDAE921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F6C964-FDE9-474D-1B25-E855C902D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FC564-2C3E-6F3F-C16A-67C914956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088A9-62ED-0C84-AA18-AA074AB3E1D9}"/>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6" name="Footer Placeholder 5">
            <a:extLst>
              <a:ext uri="{FF2B5EF4-FFF2-40B4-BE49-F238E27FC236}">
                <a16:creationId xmlns:a16="http://schemas.microsoft.com/office/drawing/2014/main" id="{20FE29A5-3199-7740-B03D-3980740DB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DD623-9C54-6D52-B9CB-F8DA5B67CB61}"/>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307887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13CC-CF06-CBCE-6C30-E9D895965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45E400-68EE-D54C-E7BE-FF4E74A9A5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38EF6B-BF98-0956-6EE3-641ACACB5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0524E-3464-106E-FB41-9917CCD4FDB2}"/>
              </a:ext>
            </a:extLst>
          </p:cNvPr>
          <p:cNvSpPr>
            <a:spLocks noGrp="1"/>
          </p:cNvSpPr>
          <p:nvPr>
            <p:ph type="dt" sz="half" idx="10"/>
          </p:nvPr>
        </p:nvSpPr>
        <p:spPr/>
        <p:txBody>
          <a:bodyPr/>
          <a:lstStyle/>
          <a:p>
            <a:fld id="{71DA6E7E-A34E-4DBB-953E-3FCC5A64F5A9}" type="datetimeFigureOut">
              <a:rPr lang="en-US" smtClean="0"/>
              <a:t>5/22/2023</a:t>
            </a:fld>
            <a:endParaRPr lang="en-US"/>
          </a:p>
        </p:txBody>
      </p:sp>
      <p:sp>
        <p:nvSpPr>
          <p:cNvPr id="6" name="Footer Placeholder 5">
            <a:extLst>
              <a:ext uri="{FF2B5EF4-FFF2-40B4-BE49-F238E27FC236}">
                <a16:creationId xmlns:a16="http://schemas.microsoft.com/office/drawing/2014/main" id="{2A354D72-0804-7CC8-4E59-32D179176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949F9-3E1F-5BC5-47B9-E5787EABFB50}"/>
              </a:ext>
            </a:extLst>
          </p:cNvPr>
          <p:cNvSpPr>
            <a:spLocks noGrp="1"/>
          </p:cNvSpPr>
          <p:nvPr>
            <p:ph type="sldNum" sz="quarter" idx="12"/>
          </p:nvPr>
        </p:nvSpPr>
        <p:spPr/>
        <p:txBody>
          <a:bodyPr/>
          <a:lstStyle/>
          <a:p>
            <a:fld id="{5441849C-80CC-4382-8B0D-BD2CBC4D1B7E}" type="slidenum">
              <a:rPr lang="en-US" smtClean="0"/>
              <a:t>‹#›</a:t>
            </a:fld>
            <a:endParaRPr lang="en-US"/>
          </a:p>
        </p:txBody>
      </p:sp>
    </p:spTree>
    <p:extLst>
      <p:ext uri="{BB962C8B-B14F-4D97-AF65-F5344CB8AC3E}">
        <p14:creationId xmlns:p14="http://schemas.microsoft.com/office/powerpoint/2010/main" val="314899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C04DCF-2DE8-46CE-C993-D5CB6EE60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3A291-D356-2E41-CCD3-E4734901D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01F26-BE11-2349-0805-5A49B476DA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A6E7E-A34E-4DBB-953E-3FCC5A64F5A9}" type="datetimeFigureOut">
              <a:rPr lang="en-US" smtClean="0"/>
              <a:t>5/22/2023</a:t>
            </a:fld>
            <a:endParaRPr lang="en-US"/>
          </a:p>
        </p:txBody>
      </p:sp>
      <p:sp>
        <p:nvSpPr>
          <p:cNvPr id="5" name="Footer Placeholder 4">
            <a:extLst>
              <a:ext uri="{FF2B5EF4-FFF2-40B4-BE49-F238E27FC236}">
                <a16:creationId xmlns:a16="http://schemas.microsoft.com/office/drawing/2014/main" id="{0FB874A0-34EE-C1E9-E855-ACFCCA6DB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D4273D-B9CA-319A-D73A-7FADD565D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1849C-80CC-4382-8B0D-BD2CBC4D1B7E}" type="slidenum">
              <a:rPr lang="en-US" smtClean="0"/>
              <a:t>‹#›</a:t>
            </a:fld>
            <a:endParaRPr lang="en-US"/>
          </a:p>
        </p:txBody>
      </p:sp>
    </p:spTree>
    <p:extLst>
      <p:ext uri="{BB962C8B-B14F-4D97-AF65-F5344CB8AC3E}">
        <p14:creationId xmlns:p14="http://schemas.microsoft.com/office/powerpoint/2010/main" val="2672760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ACBEF8-3B7D-A375-9013-6F5C2CF0A509}"/>
              </a:ext>
            </a:extLst>
          </p:cNvPr>
          <p:cNvSpPr txBox="1"/>
          <p:nvPr/>
        </p:nvSpPr>
        <p:spPr>
          <a:xfrm>
            <a:off x="977462" y="1072053"/>
            <a:ext cx="9853447" cy="1323439"/>
          </a:xfrm>
          <a:prstGeom prst="rect">
            <a:avLst/>
          </a:prstGeom>
          <a:noFill/>
        </p:spPr>
        <p:txBody>
          <a:bodyPr wrap="square" rtlCol="0">
            <a:spAutoFit/>
          </a:bodyPr>
          <a:lstStyle/>
          <a:p>
            <a:r>
              <a:rPr lang="en-US" sz="8000" b="1" dirty="0">
                <a:solidFill>
                  <a:schemeClr val="accent1"/>
                </a:solidFill>
                <a:latin typeface="Algerian" panose="04020705040A02060702" pitchFamily="82" charset="0"/>
              </a:rPr>
              <a:t>DO NOT FOLLOW THE</a:t>
            </a:r>
          </a:p>
        </p:txBody>
      </p:sp>
      <p:sp>
        <p:nvSpPr>
          <p:cNvPr id="5" name="TextBox 4">
            <a:extLst>
              <a:ext uri="{FF2B5EF4-FFF2-40B4-BE49-F238E27FC236}">
                <a16:creationId xmlns:a16="http://schemas.microsoft.com/office/drawing/2014/main" id="{F9D5DD27-27DC-5CEF-EB40-BE67E5E370E2}"/>
              </a:ext>
            </a:extLst>
          </p:cNvPr>
          <p:cNvSpPr txBox="1"/>
          <p:nvPr/>
        </p:nvSpPr>
        <p:spPr>
          <a:xfrm>
            <a:off x="1576538" y="2963893"/>
            <a:ext cx="8239756" cy="1015663"/>
          </a:xfrm>
          <a:prstGeom prst="rect">
            <a:avLst/>
          </a:prstGeom>
          <a:noFill/>
        </p:spPr>
        <p:txBody>
          <a:bodyPr wrap="none" rtlCol="0">
            <a:spAutoFit/>
          </a:bodyPr>
          <a:lstStyle/>
          <a:p>
            <a:r>
              <a:rPr lang="en-US" sz="6000" b="1" dirty="0">
                <a:solidFill>
                  <a:schemeClr val="accent1"/>
                </a:solidFill>
                <a:latin typeface="Algerian" panose="04020705040A02060702" pitchFamily="82" charset="0"/>
              </a:rPr>
              <a:t>MULTITUDE TO DO </a:t>
            </a:r>
            <a:r>
              <a:rPr lang="en-US" sz="6000" b="1" dirty="0">
                <a:solidFill>
                  <a:srgbClr val="FF0000"/>
                </a:solidFill>
                <a:latin typeface="Algerian" panose="04020705040A02060702" pitchFamily="82" charset="0"/>
              </a:rPr>
              <a:t>EVIL</a:t>
            </a:r>
          </a:p>
        </p:txBody>
      </p:sp>
      <p:sp>
        <p:nvSpPr>
          <p:cNvPr id="2" name="TextBox 1">
            <a:extLst>
              <a:ext uri="{FF2B5EF4-FFF2-40B4-BE49-F238E27FC236}">
                <a16:creationId xmlns:a16="http://schemas.microsoft.com/office/drawing/2014/main" id="{E81BFE48-ABC0-1680-3AF1-29B3090F55E0}"/>
              </a:ext>
            </a:extLst>
          </p:cNvPr>
          <p:cNvSpPr txBox="1"/>
          <p:nvPr/>
        </p:nvSpPr>
        <p:spPr>
          <a:xfrm>
            <a:off x="3452637" y="4745414"/>
            <a:ext cx="3222357" cy="707886"/>
          </a:xfrm>
          <a:prstGeom prst="rect">
            <a:avLst/>
          </a:prstGeom>
          <a:noFill/>
        </p:spPr>
        <p:txBody>
          <a:bodyPr wrap="none" rtlCol="0">
            <a:spAutoFit/>
          </a:bodyPr>
          <a:lstStyle/>
          <a:p>
            <a:r>
              <a:rPr lang="en-US" sz="4000" b="1" dirty="0">
                <a:effectLst/>
                <a:latin typeface="Times New Roman" panose="02020603050405020304" pitchFamily="18" charset="0"/>
                <a:ea typeface="Calibri" panose="020F0502020204030204" pitchFamily="34" charset="0"/>
              </a:rPr>
              <a:t>(Exodus 23:2)</a:t>
            </a:r>
            <a:endParaRPr lang="en-US" sz="4000" dirty="0"/>
          </a:p>
        </p:txBody>
      </p:sp>
    </p:spTree>
    <p:extLst>
      <p:ext uri="{BB962C8B-B14F-4D97-AF65-F5344CB8AC3E}">
        <p14:creationId xmlns:p14="http://schemas.microsoft.com/office/powerpoint/2010/main" val="813536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C8A61-6B4F-CB76-4DCA-4172A562E9E3}"/>
              </a:ext>
            </a:extLst>
          </p:cNvPr>
          <p:cNvSpPr txBox="1"/>
          <p:nvPr/>
        </p:nvSpPr>
        <p:spPr>
          <a:xfrm>
            <a:off x="-15766" y="62382"/>
            <a:ext cx="12192000" cy="1754326"/>
          </a:xfrm>
          <a:prstGeom prst="rect">
            <a:avLst/>
          </a:prstGeom>
          <a:noFill/>
        </p:spPr>
        <p:txBody>
          <a:bodyPr wrap="square" rtlCol="0">
            <a:spAutoFit/>
          </a:bodyPr>
          <a:lstStyle/>
          <a:p>
            <a:pPr algn="ctr"/>
            <a:r>
              <a:rPr lang="en-US" sz="5400" b="1" dirty="0">
                <a:solidFill>
                  <a:srgbClr val="00B050"/>
                </a:solidFill>
              </a:rPr>
              <a:t>HOW ONE ACQUIRES CRIMINAL TENDENCIES</a:t>
            </a:r>
          </a:p>
        </p:txBody>
      </p:sp>
      <p:sp>
        <p:nvSpPr>
          <p:cNvPr id="3" name="TextBox 2">
            <a:extLst>
              <a:ext uri="{FF2B5EF4-FFF2-40B4-BE49-F238E27FC236}">
                <a16:creationId xmlns:a16="http://schemas.microsoft.com/office/drawing/2014/main" id="{7BC8AE49-397F-9F65-8680-20EA157FA3F3}"/>
              </a:ext>
            </a:extLst>
          </p:cNvPr>
          <p:cNvSpPr txBox="1"/>
          <p:nvPr/>
        </p:nvSpPr>
        <p:spPr>
          <a:xfrm>
            <a:off x="755374" y="2199861"/>
            <a:ext cx="9475304" cy="3416320"/>
          </a:xfrm>
          <a:prstGeom prst="rect">
            <a:avLst/>
          </a:prstGeom>
          <a:noFill/>
        </p:spPr>
        <p:txBody>
          <a:bodyPr wrap="square" rtlCol="0">
            <a:spAutoFit/>
          </a:bodyPr>
          <a:lstStyle/>
          <a:p>
            <a:pPr marL="342900" indent="-342900">
              <a:buAutoNum type="arabicPeriod"/>
            </a:pPr>
            <a:r>
              <a:rPr lang="en-US" sz="5400" dirty="0">
                <a:solidFill>
                  <a:srgbClr val="0070C0"/>
                </a:solidFill>
              </a:rPr>
              <a:t>Peer group</a:t>
            </a:r>
          </a:p>
          <a:p>
            <a:pPr marL="342900" indent="-342900">
              <a:buAutoNum type="arabicPeriod"/>
            </a:pPr>
            <a:r>
              <a:rPr lang="en-US" sz="5400" dirty="0">
                <a:solidFill>
                  <a:srgbClr val="0070C0"/>
                </a:solidFill>
              </a:rPr>
              <a:t>Criminal by nature</a:t>
            </a:r>
          </a:p>
          <a:p>
            <a:pPr marL="342900" indent="-342900">
              <a:buAutoNum type="arabicPeriod"/>
            </a:pPr>
            <a:r>
              <a:rPr lang="en-US" sz="5400" dirty="0">
                <a:solidFill>
                  <a:srgbClr val="0070C0"/>
                </a:solidFill>
              </a:rPr>
              <a:t>Life challenges</a:t>
            </a:r>
          </a:p>
          <a:p>
            <a:pPr marL="342900" indent="-342900">
              <a:buAutoNum type="arabicPeriod"/>
            </a:pPr>
            <a:r>
              <a:rPr lang="en-US" sz="5400" dirty="0">
                <a:solidFill>
                  <a:srgbClr val="0070C0"/>
                </a:solidFill>
              </a:rPr>
              <a:t>Environmental factors</a:t>
            </a:r>
          </a:p>
        </p:txBody>
      </p:sp>
    </p:spTree>
    <p:extLst>
      <p:ext uri="{BB962C8B-B14F-4D97-AF65-F5344CB8AC3E}">
        <p14:creationId xmlns:p14="http://schemas.microsoft.com/office/powerpoint/2010/main" val="2795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33CCAE-59F9-FA39-0037-1BFB47F1EE9B}"/>
              </a:ext>
            </a:extLst>
          </p:cNvPr>
          <p:cNvSpPr txBox="1"/>
          <p:nvPr/>
        </p:nvSpPr>
        <p:spPr>
          <a:xfrm>
            <a:off x="2116516" y="815686"/>
            <a:ext cx="6932891" cy="1200329"/>
          </a:xfrm>
          <a:prstGeom prst="rect">
            <a:avLst/>
          </a:prstGeom>
          <a:noFill/>
        </p:spPr>
        <p:txBody>
          <a:bodyPr wrap="square">
            <a:spAutoFit/>
          </a:bodyPr>
          <a:lstStyle/>
          <a:p>
            <a:r>
              <a:rPr lang="en-US" sz="7200" b="1" dirty="0">
                <a:solidFill>
                  <a:schemeClr val="accent1">
                    <a:lumMod val="75000"/>
                  </a:schemeClr>
                </a:solidFill>
                <a:effectLst/>
                <a:latin typeface="Times New Roman" panose="02020603050405020304" pitchFamily="18" charset="0"/>
                <a:ea typeface="Calibri" panose="020F0502020204030204" pitchFamily="34" charset="0"/>
              </a:rPr>
              <a:t>PEER GROUP</a:t>
            </a:r>
            <a:endParaRPr lang="en-US" sz="7200" b="1" dirty="0">
              <a:solidFill>
                <a:schemeClr val="accent1">
                  <a:lumMod val="75000"/>
                </a:schemeClr>
              </a:solidFill>
            </a:endParaRPr>
          </a:p>
        </p:txBody>
      </p:sp>
      <p:pic>
        <p:nvPicPr>
          <p:cNvPr id="1026" name="Picture 2" descr="The Power of Effective Peer Groups - FFI Practitioner">
            <a:extLst>
              <a:ext uri="{FF2B5EF4-FFF2-40B4-BE49-F238E27FC236}">
                <a16:creationId xmlns:a16="http://schemas.microsoft.com/office/drawing/2014/main" id="{47ABE950-A654-E94D-4529-F3818C7DF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39" y="2540495"/>
            <a:ext cx="4934607" cy="4112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Peer Group - SW7200MiddleChildhood">
            <a:extLst>
              <a:ext uri="{FF2B5EF4-FFF2-40B4-BE49-F238E27FC236}">
                <a16:creationId xmlns:a16="http://schemas.microsoft.com/office/drawing/2014/main" id="{85336767-0239-0C0F-5049-92C58FBB8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92" y="2640396"/>
            <a:ext cx="6020129" cy="396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500" fill="hold"/>
                                        <p:tgtEl>
                                          <p:spTgt spid="1028"/>
                                        </p:tgtEl>
                                        <p:attrNameLst>
                                          <p:attrName>ppt_w</p:attrName>
                                        </p:attrNameLst>
                                      </p:cBhvr>
                                      <p:tavLst>
                                        <p:tav tm="0">
                                          <p:val>
                                            <p:fltVal val="0"/>
                                          </p:val>
                                        </p:tav>
                                        <p:tav tm="100000">
                                          <p:val>
                                            <p:strVal val="#ppt_w"/>
                                          </p:val>
                                        </p:tav>
                                      </p:tavLst>
                                    </p:anim>
                                    <p:anim calcmode="lin" valueType="num">
                                      <p:cBhvr>
                                        <p:cTn id="26" dur="500" fill="hold"/>
                                        <p:tgtEl>
                                          <p:spTgt spid="1028"/>
                                        </p:tgtEl>
                                        <p:attrNameLst>
                                          <p:attrName>ppt_h</p:attrName>
                                        </p:attrNameLst>
                                      </p:cBhvr>
                                      <p:tavLst>
                                        <p:tav tm="0">
                                          <p:val>
                                            <p:fltVal val="0"/>
                                          </p:val>
                                        </p:tav>
                                        <p:tav tm="100000">
                                          <p:val>
                                            <p:strVal val="#ppt_h"/>
                                          </p:val>
                                        </p:tav>
                                      </p:tavLst>
                                    </p:anim>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61DCEE-93A6-C24D-537E-C92C1373ED41}"/>
              </a:ext>
            </a:extLst>
          </p:cNvPr>
          <p:cNvSpPr txBox="1"/>
          <p:nvPr/>
        </p:nvSpPr>
        <p:spPr>
          <a:xfrm>
            <a:off x="0" y="-1"/>
            <a:ext cx="12192000" cy="6272423"/>
          </a:xfrm>
          <a:prstGeom prst="rect">
            <a:avLst/>
          </a:prstGeom>
          <a:noFill/>
        </p:spPr>
        <p:txBody>
          <a:bodyPr wrap="square">
            <a:spAutoFit/>
          </a:bodyPr>
          <a:lstStyle/>
          <a:p>
            <a:pPr marL="0" marR="0" indent="-285750" algn="just">
              <a:lnSpc>
                <a:spcPct val="115000"/>
              </a:lnSpc>
              <a:spcBef>
                <a:spcPts val="0"/>
              </a:spcBef>
              <a:spcAft>
                <a:spcPts val="1000"/>
              </a:spcAft>
            </a:pPr>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It is important to make your choice of friends wisely. Your parents can only control your choices of friends when you are young and under their roofs. When you have grown, you will totally be responsible for your choice of friends. Whatever your friends are, DEPENDING on the individual, that is  exactly what you will become except by divine intervention.</a:t>
            </a:r>
            <a:endParaRPr lang="en-US"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15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0A7DA9-DD40-D28E-FA74-6501CB70193D}"/>
              </a:ext>
            </a:extLst>
          </p:cNvPr>
          <p:cNvSpPr txBox="1"/>
          <p:nvPr/>
        </p:nvSpPr>
        <p:spPr>
          <a:xfrm>
            <a:off x="898634" y="2396194"/>
            <a:ext cx="9601200" cy="1107996"/>
          </a:xfrm>
          <a:prstGeom prst="rect">
            <a:avLst/>
          </a:prstGeom>
          <a:noFill/>
        </p:spPr>
        <p:txBody>
          <a:bodyPr wrap="square">
            <a:spAutoFit/>
          </a:bodyPr>
          <a:lstStyle/>
          <a:p>
            <a:r>
              <a:rPr lang="en-US" sz="6600" b="1" i="1" dirty="0">
                <a:solidFill>
                  <a:srgbClr val="FF0000"/>
                </a:solidFill>
                <a:effectLst/>
                <a:latin typeface="Times New Roman" panose="02020603050405020304" pitchFamily="18" charset="0"/>
                <a:ea typeface="Calibri" panose="020F0502020204030204" pitchFamily="34" charset="0"/>
              </a:rPr>
              <a:t>CRIMINAL BY NATURE</a:t>
            </a:r>
            <a:endParaRPr lang="en-US" sz="6600" b="1" i="1" dirty="0">
              <a:solidFill>
                <a:srgbClr val="FF0000"/>
              </a:solidFill>
            </a:endParaRPr>
          </a:p>
        </p:txBody>
      </p:sp>
    </p:spTree>
    <p:extLst>
      <p:ext uri="{BB962C8B-B14F-4D97-AF65-F5344CB8AC3E}">
        <p14:creationId xmlns:p14="http://schemas.microsoft.com/office/powerpoint/2010/main" val="17053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C0589-7605-5C91-4E5E-33B474FF7881}"/>
              </a:ext>
            </a:extLst>
          </p:cNvPr>
          <p:cNvSpPr txBox="1"/>
          <p:nvPr/>
        </p:nvSpPr>
        <p:spPr>
          <a:xfrm>
            <a:off x="709448" y="536020"/>
            <a:ext cx="10799380" cy="5984780"/>
          </a:xfrm>
          <a:prstGeom prst="rect">
            <a:avLst/>
          </a:prstGeom>
          <a:noFill/>
        </p:spPr>
        <p:txBody>
          <a:bodyPr wrap="square" rtlCol="0">
            <a:spAutoFit/>
          </a:bodyPr>
          <a:lstStyle/>
          <a:p>
            <a:pPr marL="0" marR="0" indent="-285750" algn="just">
              <a:lnSpc>
                <a:spcPct val="115000"/>
              </a:lnSpc>
              <a:spcBef>
                <a:spcPts val="0"/>
              </a:spcBef>
              <a:spcAft>
                <a:spcPts val="1000"/>
              </a:spcAft>
            </a:pPr>
            <a:r>
              <a:rPr lang="en-US" sz="4800" b="1" dirty="0">
                <a:solidFill>
                  <a:schemeClr val="accent4"/>
                </a:solidFill>
                <a:effectLst/>
                <a:latin typeface="Times New Roman" panose="02020603050405020304" pitchFamily="18" charset="0"/>
                <a:ea typeface="Calibri" panose="020F0502020204030204" pitchFamily="34" charset="0"/>
                <a:cs typeface="Times New Roman" panose="02020603050405020304" pitchFamily="18" charset="0"/>
              </a:rPr>
              <a:t>Cesare Lombroso </a:t>
            </a:r>
            <a:r>
              <a:rPr lang="en-US" sz="48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believes that criminality was inherited and that criminals could be identified by physical objects that conformed them as being savage. A thief for example could be identified by his expressive </a:t>
            </a:r>
            <a:r>
              <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face, manner and small wandering eyes. </a:t>
            </a:r>
            <a:endParaRPr lang="en-US" sz="4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5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10757-3ED3-6A77-D0BE-39E2A9EC538F}"/>
              </a:ext>
            </a:extLst>
          </p:cNvPr>
          <p:cNvSpPr txBox="1"/>
          <p:nvPr/>
        </p:nvSpPr>
        <p:spPr>
          <a:xfrm flipH="1">
            <a:off x="409902" y="1757866"/>
            <a:ext cx="11351173" cy="4690451"/>
          </a:xfrm>
          <a:prstGeom prst="rect">
            <a:avLst/>
          </a:prstGeom>
          <a:noFill/>
        </p:spPr>
        <p:txBody>
          <a:bodyPr wrap="square" rtlCol="0">
            <a:spAutoFit/>
          </a:bodyPr>
          <a:lstStyle/>
          <a:p>
            <a:pPr marL="0" marR="0" indent="-285750" algn="just">
              <a:lnSpc>
                <a:spcPct val="115000"/>
              </a:lnSpc>
              <a:spcBef>
                <a:spcPts val="0"/>
              </a:spcBef>
              <a:spcAft>
                <a:spcPts val="1000"/>
              </a:spcAft>
            </a:pPr>
            <a:r>
              <a:rPr lang="en-US" sz="6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 are faced with decisions every day, most of which are decisions to either do right or wrong. </a:t>
            </a:r>
            <a:endParaRPr lang="en-US" sz="6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1108B1D-1B55-FF56-D9AD-4E393F4066AF}"/>
              </a:ext>
            </a:extLst>
          </p:cNvPr>
          <p:cNvSpPr txBox="1"/>
          <p:nvPr/>
        </p:nvSpPr>
        <p:spPr>
          <a:xfrm>
            <a:off x="2774723" y="378362"/>
            <a:ext cx="5892960" cy="1107996"/>
          </a:xfrm>
          <a:prstGeom prst="rect">
            <a:avLst/>
          </a:prstGeom>
          <a:noFill/>
        </p:spPr>
        <p:txBody>
          <a:bodyPr wrap="none" rtlCol="0">
            <a:spAutoFit/>
          </a:bodyPr>
          <a:lstStyle/>
          <a:p>
            <a:r>
              <a:rPr lang="en-US" sz="6600" b="1" dirty="0">
                <a:solidFill>
                  <a:srgbClr val="FFFF00"/>
                </a:solidFill>
              </a:rPr>
              <a:t>LIFE CHALLENGE</a:t>
            </a:r>
          </a:p>
        </p:txBody>
      </p:sp>
    </p:spTree>
    <p:extLst>
      <p:ext uri="{BB962C8B-B14F-4D97-AF65-F5344CB8AC3E}">
        <p14:creationId xmlns:p14="http://schemas.microsoft.com/office/powerpoint/2010/main" val="169418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EBA94D-079B-975F-12E9-62C47AA2D0DD}"/>
              </a:ext>
            </a:extLst>
          </p:cNvPr>
          <p:cNvSpPr txBox="1"/>
          <p:nvPr/>
        </p:nvSpPr>
        <p:spPr>
          <a:xfrm>
            <a:off x="1" y="-15777"/>
            <a:ext cx="12192000" cy="6524350"/>
          </a:xfrm>
          <a:prstGeom prst="rect">
            <a:avLst/>
          </a:prstGeom>
          <a:noFill/>
        </p:spPr>
        <p:txBody>
          <a:bodyPr wrap="square" rtlCol="0">
            <a:spAutoFit/>
          </a:bodyPr>
          <a:lstStyle/>
          <a:p>
            <a:pPr marL="0" marR="0" indent="-285750" algn="just">
              <a:lnSpc>
                <a:spcPct val="115000"/>
              </a:lnSpc>
              <a:spcBef>
                <a:spcPts val="0"/>
              </a:spcBef>
              <a:spcAft>
                <a:spcPts val="1000"/>
              </a:spcAft>
            </a:pPr>
            <a:r>
              <a:rPr lang="en-US" sz="6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 bible says ‘Be ye not unequally yoked together with unbelievers; for what fellowship hath righteousness with unrighteousness and what communion hath light with darkness?’ </a:t>
            </a:r>
          </a:p>
          <a:p>
            <a:pPr marL="0" marR="0" indent="-285750" algn="just">
              <a:lnSpc>
                <a:spcPct val="115000"/>
              </a:lnSpc>
              <a:spcBef>
                <a:spcPts val="0"/>
              </a:spcBef>
              <a:spcAft>
                <a:spcPts val="1000"/>
              </a:spcAft>
            </a:pPr>
            <a:r>
              <a:rPr lang="en-US" sz="6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Corinthians 6:14</a:t>
            </a:r>
            <a:endParaRPr lang="en-US" sz="6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452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47B3B0-8BFE-A5DA-5C26-7331E4D3F6D6}"/>
              </a:ext>
            </a:extLst>
          </p:cNvPr>
          <p:cNvSpPr txBox="1"/>
          <p:nvPr/>
        </p:nvSpPr>
        <p:spPr>
          <a:xfrm>
            <a:off x="599084" y="2207193"/>
            <a:ext cx="11083159" cy="1737463"/>
          </a:xfrm>
          <a:prstGeom prst="rect">
            <a:avLst/>
          </a:prstGeom>
          <a:noFill/>
        </p:spPr>
        <p:txBody>
          <a:bodyPr wrap="square" rtlCol="0">
            <a:spAutoFit/>
          </a:bodyPr>
          <a:lstStyle/>
          <a:p>
            <a:pPr marL="0" marR="0" indent="-285750" algn="just">
              <a:lnSpc>
                <a:spcPct val="115000"/>
              </a:lnSpc>
              <a:spcBef>
                <a:spcPts val="0"/>
              </a:spcBef>
              <a:spcAft>
                <a:spcPts val="1000"/>
              </a:spcAft>
            </a:pPr>
            <a:r>
              <a:rPr lang="en-US" sz="4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CHARACTERS THAT WILL HELP YOU TO RESIST BAD INFLUENCES </a:t>
            </a:r>
            <a:endParaRPr lang="en-US" sz="48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81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B42D66-6137-C892-067F-A30CE95D2085}"/>
              </a:ext>
            </a:extLst>
          </p:cNvPr>
          <p:cNvSpPr txBox="1"/>
          <p:nvPr/>
        </p:nvSpPr>
        <p:spPr>
          <a:xfrm>
            <a:off x="662152" y="346843"/>
            <a:ext cx="10988565" cy="5984780"/>
          </a:xfrm>
          <a:prstGeom prst="rect">
            <a:avLst/>
          </a:prstGeom>
          <a:noFill/>
        </p:spPr>
        <p:txBody>
          <a:bodyPr wrap="square" rtlCol="0">
            <a:spAutoFit/>
          </a:bodyPr>
          <a:lstStyle/>
          <a:p>
            <a:pPr marL="342900" marR="0" lvl="0" indent="-342900" algn="just">
              <a:lnSpc>
                <a:spcPct val="115000"/>
              </a:lnSpc>
              <a:spcBef>
                <a:spcPts val="0"/>
              </a:spcBef>
              <a:spcAft>
                <a:spcPts val="0"/>
              </a:spcAft>
              <a:buFont typeface="+mj-lt"/>
              <a:buAutoNum type="arabicPeriod"/>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Knowing the consequences of good and evil.</a:t>
            </a:r>
            <a:endParaRPr lang="en-US" sz="4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4800" b="1" dirty="0">
                <a:latin typeface="Times New Roman" panose="02020603050405020304" pitchFamily="18" charset="0"/>
                <a:ea typeface="Calibri" panose="020F0502020204030204" pitchFamily="34" charset="0"/>
                <a:cs typeface="Times New Roman" panose="02020603050405020304" pitchFamily="18" charset="0"/>
              </a:rPr>
              <a:t>Having the k</a:t>
            </a: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nowledge of God. </a:t>
            </a:r>
            <a:endParaRPr lang="en-US" sz="4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Being assertive: Being assertive shows that you respect yourself and you are willing to stand up for  your interests and express your thought and feelings. </a:t>
            </a:r>
            <a:endParaRPr lang="en-US" sz="4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92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B5F643-9B8D-C4FF-D9EE-6DFC1279D55B}"/>
              </a:ext>
            </a:extLst>
          </p:cNvPr>
          <p:cNvSpPr txBox="1"/>
          <p:nvPr/>
        </p:nvSpPr>
        <p:spPr>
          <a:xfrm>
            <a:off x="2167954" y="2024157"/>
            <a:ext cx="8168741" cy="4938275"/>
          </a:xfrm>
          <a:prstGeom prst="rect">
            <a:avLst/>
          </a:prstGeom>
          <a:noFill/>
        </p:spPr>
        <p:txBody>
          <a:bodyPr wrap="square" rtlCol="0">
            <a:spAutoFit/>
          </a:bodyPr>
          <a:lstStyle/>
          <a:p>
            <a:pPr marL="342900" marR="0" lvl="0" indent="-342900" algn="just">
              <a:lnSpc>
                <a:spcPct val="115000"/>
              </a:lnSpc>
              <a:spcBef>
                <a:spcPts val="0"/>
              </a:spcBef>
              <a:spcAft>
                <a:spcPts val="0"/>
              </a:spcAft>
              <a:buFont typeface="+mj-lt"/>
              <a:buAutoNum type="arabicPeriod"/>
            </a:pPr>
            <a:r>
              <a:rPr lang="en-US" sz="5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Joining secret cult.</a:t>
            </a:r>
            <a:endParaRPr lang="en-US"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5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Joining criminal gangs. </a:t>
            </a:r>
            <a:endParaRPr lang="en-US"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5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Dressing indecently.</a:t>
            </a:r>
            <a:endParaRPr lang="en-US"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5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Taking drugs.   </a:t>
            </a:r>
          </a:p>
          <a:p>
            <a:pPr marL="342900" marR="0" lvl="0" indent="-342900" algn="just">
              <a:lnSpc>
                <a:spcPct val="115000"/>
              </a:lnSpc>
              <a:spcBef>
                <a:spcPts val="0"/>
              </a:spcBef>
              <a:spcAft>
                <a:spcPts val="1000"/>
              </a:spcAft>
              <a:buFont typeface="+mj-lt"/>
              <a:buAutoNum type="arabicPeriod"/>
            </a:pPr>
            <a:r>
              <a:rPr lang="en-US" sz="5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Disobedience to parents.</a:t>
            </a:r>
            <a:endParaRPr lang="en-US"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6F42D0E-87FB-99A9-11EE-839792A1CA01}"/>
              </a:ext>
            </a:extLst>
          </p:cNvPr>
          <p:cNvSpPr txBox="1"/>
          <p:nvPr/>
        </p:nvSpPr>
        <p:spPr>
          <a:xfrm>
            <a:off x="826444" y="188960"/>
            <a:ext cx="10748246" cy="2123658"/>
          </a:xfrm>
          <a:prstGeom prst="rect">
            <a:avLst/>
          </a:prstGeom>
          <a:noFill/>
        </p:spPr>
        <p:txBody>
          <a:bodyPr wrap="square" rtlCol="0">
            <a:spAutoFit/>
          </a:bodyPr>
          <a:lstStyle/>
          <a:p>
            <a:pPr algn="ctr"/>
            <a:r>
              <a:rPr lang="en-US" sz="6600" b="1" dirty="0">
                <a:solidFill>
                  <a:srgbClr val="FF0000"/>
                </a:solidFill>
              </a:rPr>
              <a:t>LIKELY BAD BEHAVIOURS IN THE SOCIETY</a:t>
            </a:r>
          </a:p>
        </p:txBody>
      </p:sp>
    </p:spTree>
    <p:extLst>
      <p:ext uri="{BB962C8B-B14F-4D97-AF65-F5344CB8AC3E}">
        <p14:creationId xmlns:p14="http://schemas.microsoft.com/office/powerpoint/2010/main" val="3613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CC73F7-40CE-F437-B4E9-5C9394223427}"/>
              </a:ext>
            </a:extLst>
          </p:cNvPr>
          <p:cNvSpPr txBox="1"/>
          <p:nvPr/>
        </p:nvSpPr>
        <p:spPr>
          <a:xfrm>
            <a:off x="236483" y="102927"/>
            <a:ext cx="11761076" cy="7154716"/>
          </a:xfrm>
          <a:prstGeom prst="rect">
            <a:avLst/>
          </a:prstGeom>
          <a:noFill/>
        </p:spPr>
        <p:txBody>
          <a:bodyPr wrap="square">
            <a:spAutoFit/>
          </a:bodyPr>
          <a:lstStyle/>
          <a:p>
            <a:pPr marL="0" marR="0" indent="-285750" algn="just">
              <a:lnSpc>
                <a:spcPct val="115000"/>
              </a:lnSpc>
              <a:spcBef>
                <a:spcPts val="0"/>
              </a:spcBef>
              <a:spcAft>
                <a:spcPts val="1000"/>
              </a:spcAft>
            </a:pPr>
            <a:r>
              <a:rPr lang="en-US" sz="6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child is taught from infancy to distinguish between good and evil. He is expected by the parents to walk according to their instructions.</a:t>
            </a:r>
            <a:endParaRPr lang="en-US" sz="6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85750" algn="just">
              <a:lnSpc>
                <a:spcPct val="115000"/>
              </a:lnSpc>
              <a:spcBef>
                <a:spcPts val="0"/>
              </a:spcBef>
              <a:spcAft>
                <a:spcPts val="1000"/>
              </a:spcAft>
            </a:pPr>
            <a:r>
              <a:rPr lang="en-US" sz="6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6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688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22640-FF2D-3990-3167-08DE53C27A1D}"/>
              </a:ext>
            </a:extLst>
          </p:cNvPr>
          <p:cNvSpPr txBox="1"/>
          <p:nvPr/>
        </p:nvSpPr>
        <p:spPr>
          <a:xfrm>
            <a:off x="576236" y="40902"/>
            <a:ext cx="10762755" cy="830997"/>
          </a:xfrm>
          <a:prstGeom prst="rect">
            <a:avLst/>
          </a:prstGeom>
          <a:noFill/>
        </p:spPr>
        <p:txBody>
          <a:bodyPr wrap="none" rtlCol="0">
            <a:spAutoFit/>
          </a:bodyPr>
          <a:lstStyle/>
          <a:p>
            <a:r>
              <a:rPr lang="en-US" sz="4800" b="1" dirty="0">
                <a:solidFill>
                  <a:srgbClr val="FF0000"/>
                </a:solidFill>
              </a:rPr>
              <a:t>C0NSEQUENCES OF JOINING SECRET CULT</a:t>
            </a:r>
          </a:p>
        </p:txBody>
      </p:sp>
      <p:pic>
        <p:nvPicPr>
          <p:cNvPr id="1026" name="Picture 2" descr="Taming menace of cultism in primary, secondary schools | The Guardian  Nigeria News - Nigeria and World News — Features — The Guardian Nigeria  News – Nigeria and World News">
            <a:extLst>
              <a:ext uri="{FF2B5EF4-FFF2-40B4-BE49-F238E27FC236}">
                <a16:creationId xmlns:a16="http://schemas.microsoft.com/office/drawing/2014/main" id="{E05D2F28-0A96-E629-3273-7D236CD9C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75" y="2191407"/>
            <a:ext cx="5341051" cy="42093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0B9456F-3B56-588B-561A-DD167572B67E}"/>
              </a:ext>
            </a:extLst>
          </p:cNvPr>
          <p:cNvPicPr>
            <a:picLocks noChangeAspect="1"/>
          </p:cNvPicPr>
          <p:nvPr/>
        </p:nvPicPr>
        <p:blipFill>
          <a:blip r:embed="rId3"/>
          <a:stretch>
            <a:fillRect/>
          </a:stretch>
        </p:blipFill>
        <p:spPr>
          <a:xfrm>
            <a:off x="6096000" y="2191407"/>
            <a:ext cx="5870028" cy="4035972"/>
          </a:xfrm>
          <a:prstGeom prst="rect">
            <a:avLst/>
          </a:prstGeom>
        </p:spPr>
      </p:pic>
      <p:sp>
        <p:nvSpPr>
          <p:cNvPr id="3" name="TextBox 2">
            <a:extLst>
              <a:ext uri="{FF2B5EF4-FFF2-40B4-BE49-F238E27FC236}">
                <a16:creationId xmlns:a16="http://schemas.microsoft.com/office/drawing/2014/main" id="{86C7DC23-7BE7-1FA0-97D1-B4EB8EF4BF19}"/>
              </a:ext>
            </a:extLst>
          </p:cNvPr>
          <p:cNvSpPr txBox="1"/>
          <p:nvPr/>
        </p:nvSpPr>
        <p:spPr>
          <a:xfrm>
            <a:off x="0" y="887897"/>
            <a:ext cx="11966028" cy="1323439"/>
          </a:xfrm>
          <a:prstGeom prst="rect">
            <a:avLst/>
          </a:prstGeom>
          <a:noFill/>
        </p:spPr>
        <p:txBody>
          <a:bodyPr wrap="square" rtlCol="0">
            <a:spAutoFit/>
          </a:bodyPr>
          <a:lstStyle/>
          <a:p>
            <a:pPr marL="342900" indent="-342900">
              <a:buAutoNum type="arabicPeriod"/>
            </a:pPr>
            <a:r>
              <a:rPr lang="en-US" sz="4000" b="1" dirty="0">
                <a:solidFill>
                  <a:schemeClr val="accent5">
                    <a:lumMod val="50000"/>
                  </a:schemeClr>
                </a:solidFill>
              </a:rPr>
              <a:t>Arrest and prosecution</a:t>
            </a:r>
          </a:p>
          <a:p>
            <a:pPr marL="342900" indent="-342900">
              <a:buAutoNum type="arabicPeriod"/>
            </a:pPr>
            <a:r>
              <a:rPr lang="en-US" sz="4000" b="1" dirty="0">
                <a:solidFill>
                  <a:schemeClr val="accent5">
                    <a:lumMod val="50000"/>
                  </a:schemeClr>
                </a:solidFill>
              </a:rPr>
              <a:t>Clashes that may result in injury or death etc.</a:t>
            </a:r>
          </a:p>
        </p:txBody>
      </p:sp>
    </p:spTree>
    <p:extLst>
      <p:ext uri="{BB962C8B-B14F-4D97-AF65-F5344CB8AC3E}">
        <p14:creationId xmlns:p14="http://schemas.microsoft.com/office/powerpoint/2010/main" val="37965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90E04-4A8B-AF0D-B124-14B1A2CD6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50" y="566736"/>
            <a:ext cx="6247297" cy="5818298"/>
          </a:xfrm>
          <a:prstGeom prst="rect">
            <a:avLst/>
          </a:prstGeom>
        </p:spPr>
      </p:pic>
      <p:pic>
        <p:nvPicPr>
          <p:cNvPr id="4" name="Picture 3">
            <a:extLst>
              <a:ext uri="{FF2B5EF4-FFF2-40B4-BE49-F238E27FC236}">
                <a16:creationId xmlns:a16="http://schemas.microsoft.com/office/drawing/2014/main" id="{CF6B4E4B-3E85-674D-E715-3267E8AA9922}"/>
              </a:ext>
            </a:extLst>
          </p:cNvPr>
          <p:cNvPicPr>
            <a:picLocks noChangeAspect="1"/>
          </p:cNvPicPr>
          <p:nvPr/>
        </p:nvPicPr>
        <p:blipFill>
          <a:blip r:embed="rId3"/>
          <a:stretch>
            <a:fillRect/>
          </a:stretch>
        </p:blipFill>
        <p:spPr>
          <a:xfrm>
            <a:off x="6599345" y="282956"/>
            <a:ext cx="5142260" cy="3516533"/>
          </a:xfrm>
          <a:prstGeom prst="rect">
            <a:avLst/>
          </a:prstGeom>
        </p:spPr>
      </p:pic>
      <p:pic>
        <p:nvPicPr>
          <p:cNvPr id="5" name="Picture 4">
            <a:extLst>
              <a:ext uri="{FF2B5EF4-FFF2-40B4-BE49-F238E27FC236}">
                <a16:creationId xmlns:a16="http://schemas.microsoft.com/office/drawing/2014/main" id="{F9AA56A0-AFC4-1200-0152-3BB94C5032C1}"/>
              </a:ext>
            </a:extLst>
          </p:cNvPr>
          <p:cNvPicPr>
            <a:picLocks noChangeAspect="1"/>
          </p:cNvPicPr>
          <p:nvPr/>
        </p:nvPicPr>
        <p:blipFill>
          <a:blip r:embed="rId4"/>
          <a:stretch>
            <a:fillRect/>
          </a:stretch>
        </p:blipFill>
        <p:spPr>
          <a:xfrm>
            <a:off x="6810327" y="4067502"/>
            <a:ext cx="4793094" cy="2684132"/>
          </a:xfrm>
          <a:prstGeom prst="rect">
            <a:avLst/>
          </a:prstGeom>
        </p:spPr>
      </p:pic>
    </p:spTree>
    <p:extLst>
      <p:ext uri="{BB962C8B-B14F-4D97-AF65-F5344CB8AC3E}">
        <p14:creationId xmlns:p14="http://schemas.microsoft.com/office/powerpoint/2010/main" val="2949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ppt_w</p:attrName>
                                        </p:attrNameLst>
                                      </p:cBhvr>
                                      <p:tavLst>
                                        <p:tav tm="0" fmla="#ppt_w*sin(2.5*pi*$)">
                                          <p:val>
                                            <p:fltVal val="0"/>
                                          </p:val>
                                        </p:tav>
                                        <p:tav tm="100000">
                                          <p:val>
                                            <p:fltVal val="1"/>
                                          </p:val>
                                        </p:tav>
                                      </p:tavLst>
                                    </p:anim>
                                    <p:anim calcmode="lin" valueType="num">
                                      <p:cBhvr>
                                        <p:cTn id="3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53606-401A-0E35-18B1-61F86733B043}"/>
              </a:ext>
            </a:extLst>
          </p:cNvPr>
          <p:cNvSpPr txBox="1"/>
          <p:nvPr/>
        </p:nvSpPr>
        <p:spPr>
          <a:xfrm>
            <a:off x="1466194" y="800678"/>
            <a:ext cx="8052237" cy="830997"/>
          </a:xfrm>
          <a:prstGeom prst="rect">
            <a:avLst/>
          </a:prstGeom>
          <a:noFill/>
        </p:spPr>
        <p:txBody>
          <a:bodyPr wrap="square">
            <a:spAutoFit/>
          </a:bodyPr>
          <a:lstStyle/>
          <a:p>
            <a:r>
              <a:rPr lang="en-US" sz="4800" dirty="0">
                <a:effectLst/>
                <a:latin typeface="Times New Roman" panose="02020603050405020304" pitchFamily="18" charset="0"/>
                <a:ea typeface="Calibri" panose="020F0502020204030204" pitchFamily="34" charset="0"/>
                <a:cs typeface="Times New Roman" panose="02020603050405020304" pitchFamily="18" charset="0"/>
              </a:rPr>
              <a:t>JOINING CRIMINAL GANGS</a:t>
            </a:r>
            <a:endParaRPr lang="en-US" sz="4800" dirty="0"/>
          </a:p>
        </p:txBody>
      </p:sp>
      <p:pic>
        <p:nvPicPr>
          <p:cNvPr id="5" name="Picture 4">
            <a:extLst>
              <a:ext uri="{FF2B5EF4-FFF2-40B4-BE49-F238E27FC236}">
                <a16:creationId xmlns:a16="http://schemas.microsoft.com/office/drawing/2014/main" id="{FF9A6FC1-EE00-EEEA-8C7C-72E5F3ACA657}"/>
              </a:ext>
            </a:extLst>
          </p:cNvPr>
          <p:cNvPicPr>
            <a:picLocks noChangeAspect="1"/>
          </p:cNvPicPr>
          <p:nvPr/>
        </p:nvPicPr>
        <p:blipFill>
          <a:blip r:embed="rId2"/>
          <a:stretch>
            <a:fillRect/>
          </a:stretch>
        </p:blipFill>
        <p:spPr>
          <a:xfrm>
            <a:off x="371967" y="1958373"/>
            <a:ext cx="5349063" cy="3559558"/>
          </a:xfrm>
          <a:prstGeom prst="rect">
            <a:avLst/>
          </a:prstGeom>
        </p:spPr>
      </p:pic>
      <p:pic>
        <p:nvPicPr>
          <p:cNvPr id="6" name="Picture 5">
            <a:extLst>
              <a:ext uri="{FF2B5EF4-FFF2-40B4-BE49-F238E27FC236}">
                <a16:creationId xmlns:a16="http://schemas.microsoft.com/office/drawing/2014/main" id="{8F34A306-76A5-09E3-13DE-20A5B5007A6B}"/>
              </a:ext>
            </a:extLst>
          </p:cNvPr>
          <p:cNvPicPr>
            <a:picLocks noChangeAspect="1"/>
          </p:cNvPicPr>
          <p:nvPr/>
        </p:nvPicPr>
        <p:blipFill>
          <a:blip r:embed="rId3"/>
          <a:stretch>
            <a:fillRect/>
          </a:stretch>
        </p:blipFill>
        <p:spPr>
          <a:xfrm>
            <a:off x="5842273" y="1958373"/>
            <a:ext cx="6181851" cy="3839255"/>
          </a:xfrm>
          <a:prstGeom prst="rect">
            <a:avLst/>
          </a:prstGeom>
        </p:spPr>
      </p:pic>
      <p:sp>
        <p:nvSpPr>
          <p:cNvPr id="7" name="TextBox 6">
            <a:extLst>
              <a:ext uri="{FF2B5EF4-FFF2-40B4-BE49-F238E27FC236}">
                <a16:creationId xmlns:a16="http://schemas.microsoft.com/office/drawing/2014/main" id="{CA95E544-F7C7-CB66-D389-BC89A72C31CB}"/>
              </a:ext>
            </a:extLst>
          </p:cNvPr>
          <p:cNvSpPr txBox="1"/>
          <p:nvPr/>
        </p:nvSpPr>
        <p:spPr>
          <a:xfrm>
            <a:off x="1150872" y="5927834"/>
            <a:ext cx="3447419" cy="646331"/>
          </a:xfrm>
          <a:prstGeom prst="rect">
            <a:avLst/>
          </a:prstGeom>
          <a:noFill/>
        </p:spPr>
        <p:txBody>
          <a:bodyPr wrap="none" rtlCol="0">
            <a:spAutoFit/>
          </a:bodyPr>
          <a:lstStyle/>
          <a:p>
            <a:r>
              <a:rPr lang="en-US" sz="3600" dirty="0">
                <a:solidFill>
                  <a:srgbClr val="FF0000"/>
                </a:solidFill>
              </a:rPr>
              <a:t>ARMED ROBBERS</a:t>
            </a:r>
          </a:p>
        </p:txBody>
      </p:sp>
      <p:sp>
        <p:nvSpPr>
          <p:cNvPr id="8" name="TextBox 7">
            <a:extLst>
              <a:ext uri="{FF2B5EF4-FFF2-40B4-BE49-F238E27FC236}">
                <a16:creationId xmlns:a16="http://schemas.microsoft.com/office/drawing/2014/main" id="{7141D988-DFE9-3878-BD02-25F557BCE6A9}"/>
              </a:ext>
            </a:extLst>
          </p:cNvPr>
          <p:cNvSpPr txBox="1"/>
          <p:nvPr/>
        </p:nvSpPr>
        <p:spPr>
          <a:xfrm>
            <a:off x="7677803" y="5927834"/>
            <a:ext cx="2701573" cy="707886"/>
          </a:xfrm>
          <a:prstGeom prst="rect">
            <a:avLst/>
          </a:prstGeom>
          <a:noFill/>
        </p:spPr>
        <p:txBody>
          <a:bodyPr wrap="none" rtlCol="0">
            <a:spAutoFit/>
          </a:bodyPr>
          <a:lstStyle/>
          <a:p>
            <a:r>
              <a:rPr lang="en-US" sz="4000" dirty="0">
                <a:solidFill>
                  <a:srgbClr val="FF0000"/>
                </a:solidFill>
              </a:rPr>
              <a:t>TERRORISTS</a:t>
            </a:r>
          </a:p>
        </p:txBody>
      </p:sp>
    </p:spTree>
    <p:extLst>
      <p:ext uri="{BB962C8B-B14F-4D97-AF65-F5344CB8AC3E}">
        <p14:creationId xmlns:p14="http://schemas.microsoft.com/office/powerpoint/2010/main" val="23498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B0134D-EC1C-5046-00BB-A20A5846C5E6}"/>
              </a:ext>
            </a:extLst>
          </p:cNvPr>
          <p:cNvPicPr>
            <a:picLocks noChangeAspect="1"/>
          </p:cNvPicPr>
          <p:nvPr/>
        </p:nvPicPr>
        <p:blipFill>
          <a:blip r:embed="rId2"/>
          <a:stretch>
            <a:fillRect/>
          </a:stretch>
        </p:blipFill>
        <p:spPr>
          <a:xfrm>
            <a:off x="205608" y="216775"/>
            <a:ext cx="6172482" cy="3456590"/>
          </a:xfrm>
          <a:prstGeom prst="rect">
            <a:avLst/>
          </a:prstGeom>
        </p:spPr>
      </p:pic>
      <p:pic>
        <p:nvPicPr>
          <p:cNvPr id="3" name="Picture 2">
            <a:extLst>
              <a:ext uri="{FF2B5EF4-FFF2-40B4-BE49-F238E27FC236}">
                <a16:creationId xmlns:a16="http://schemas.microsoft.com/office/drawing/2014/main" id="{F9AB213B-C8EE-CE06-DE83-92B137846FF5}"/>
              </a:ext>
            </a:extLst>
          </p:cNvPr>
          <p:cNvPicPr>
            <a:picLocks noChangeAspect="1"/>
          </p:cNvPicPr>
          <p:nvPr/>
        </p:nvPicPr>
        <p:blipFill>
          <a:blip r:embed="rId3"/>
          <a:stretch>
            <a:fillRect/>
          </a:stretch>
        </p:blipFill>
        <p:spPr>
          <a:xfrm>
            <a:off x="5380803" y="2280253"/>
            <a:ext cx="6811197" cy="4153169"/>
          </a:xfrm>
          <a:prstGeom prst="rect">
            <a:avLst/>
          </a:prstGeom>
        </p:spPr>
      </p:pic>
      <p:sp>
        <p:nvSpPr>
          <p:cNvPr id="4" name="TextBox 3">
            <a:extLst>
              <a:ext uri="{FF2B5EF4-FFF2-40B4-BE49-F238E27FC236}">
                <a16:creationId xmlns:a16="http://schemas.microsoft.com/office/drawing/2014/main" id="{4392DAA4-04E2-64FC-F59A-5274461325AA}"/>
              </a:ext>
            </a:extLst>
          </p:cNvPr>
          <p:cNvSpPr txBox="1"/>
          <p:nvPr/>
        </p:nvSpPr>
        <p:spPr>
          <a:xfrm>
            <a:off x="361303" y="4177862"/>
            <a:ext cx="2930546" cy="1015663"/>
          </a:xfrm>
          <a:prstGeom prst="rect">
            <a:avLst/>
          </a:prstGeom>
          <a:noFill/>
        </p:spPr>
        <p:txBody>
          <a:bodyPr wrap="none" rtlCol="0">
            <a:spAutoFit/>
          </a:bodyPr>
          <a:lstStyle/>
          <a:p>
            <a:r>
              <a:rPr lang="en-US" sz="6000" dirty="0">
                <a:solidFill>
                  <a:srgbClr val="FF0000"/>
                </a:solidFill>
              </a:rPr>
              <a:t>BANDITS</a:t>
            </a:r>
          </a:p>
        </p:txBody>
      </p:sp>
      <p:sp>
        <p:nvSpPr>
          <p:cNvPr id="5" name="TextBox 4">
            <a:extLst>
              <a:ext uri="{FF2B5EF4-FFF2-40B4-BE49-F238E27FC236}">
                <a16:creationId xmlns:a16="http://schemas.microsoft.com/office/drawing/2014/main" id="{3FED86B0-258F-4554-341D-1701A57564D9}"/>
              </a:ext>
            </a:extLst>
          </p:cNvPr>
          <p:cNvSpPr txBox="1"/>
          <p:nvPr/>
        </p:nvSpPr>
        <p:spPr>
          <a:xfrm>
            <a:off x="7236372" y="786849"/>
            <a:ext cx="3731021" cy="923330"/>
          </a:xfrm>
          <a:prstGeom prst="rect">
            <a:avLst/>
          </a:prstGeom>
          <a:noFill/>
        </p:spPr>
        <p:txBody>
          <a:bodyPr wrap="none" rtlCol="0">
            <a:spAutoFit/>
          </a:bodyPr>
          <a:lstStyle/>
          <a:p>
            <a:r>
              <a:rPr lang="en-US" sz="5400" dirty="0">
                <a:solidFill>
                  <a:srgbClr val="FF0000"/>
                </a:solidFill>
              </a:rPr>
              <a:t>KIDNAPPERS</a:t>
            </a:r>
          </a:p>
        </p:txBody>
      </p:sp>
    </p:spTree>
    <p:extLst>
      <p:ext uri="{BB962C8B-B14F-4D97-AF65-F5344CB8AC3E}">
        <p14:creationId xmlns:p14="http://schemas.microsoft.com/office/powerpoint/2010/main" val="7947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E8222-A06E-AB11-F817-551B4DF95518}"/>
              </a:ext>
            </a:extLst>
          </p:cNvPr>
          <p:cNvSpPr txBox="1"/>
          <p:nvPr/>
        </p:nvSpPr>
        <p:spPr>
          <a:xfrm>
            <a:off x="1928000" y="520258"/>
            <a:ext cx="6387133" cy="755400"/>
          </a:xfrm>
          <a:prstGeom prst="rect">
            <a:avLst/>
          </a:prstGeom>
          <a:noFill/>
        </p:spPr>
        <p:txBody>
          <a:bodyPr wrap="none" rtlCol="0">
            <a:spAutoFit/>
          </a:bodyPr>
          <a:lstStyle/>
          <a:p>
            <a:pPr marR="0" lvl="0" algn="just">
              <a:lnSpc>
                <a:spcPct val="115000"/>
              </a:lnSpc>
              <a:spcBef>
                <a:spcPts val="0"/>
              </a:spcBef>
              <a:spcAft>
                <a:spcPts val="0"/>
              </a:spcAft>
            </a:pP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DRESSING INDECENTLY</a:t>
            </a:r>
            <a:endPar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30821A2-AB52-7E47-B2DF-AA1C8486F0DA}"/>
              </a:ext>
            </a:extLst>
          </p:cNvPr>
          <p:cNvPicPr>
            <a:picLocks noChangeAspect="1"/>
          </p:cNvPicPr>
          <p:nvPr/>
        </p:nvPicPr>
        <p:blipFill>
          <a:blip r:embed="rId2"/>
          <a:stretch>
            <a:fillRect/>
          </a:stretch>
        </p:blipFill>
        <p:spPr>
          <a:xfrm>
            <a:off x="552778" y="1501829"/>
            <a:ext cx="3956160" cy="5281678"/>
          </a:xfrm>
          <a:prstGeom prst="rect">
            <a:avLst/>
          </a:prstGeom>
        </p:spPr>
      </p:pic>
      <p:pic>
        <p:nvPicPr>
          <p:cNvPr id="5" name="Picture 4">
            <a:extLst>
              <a:ext uri="{FF2B5EF4-FFF2-40B4-BE49-F238E27FC236}">
                <a16:creationId xmlns:a16="http://schemas.microsoft.com/office/drawing/2014/main" id="{6D19C844-9CFA-598B-58FA-778ABD6BC1E3}"/>
              </a:ext>
            </a:extLst>
          </p:cNvPr>
          <p:cNvPicPr>
            <a:picLocks noChangeAspect="1"/>
          </p:cNvPicPr>
          <p:nvPr/>
        </p:nvPicPr>
        <p:blipFill>
          <a:blip r:embed="rId3"/>
          <a:stretch>
            <a:fillRect/>
          </a:stretch>
        </p:blipFill>
        <p:spPr>
          <a:xfrm>
            <a:off x="5273597" y="2257229"/>
            <a:ext cx="6467793" cy="3621964"/>
          </a:xfrm>
          <a:prstGeom prst="rect">
            <a:avLst/>
          </a:prstGeom>
        </p:spPr>
      </p:pic>
    </p:spTree>
    <p:extLst>
      <p:ext uri="{BB962C8B-B14F-4D97-AF65-F5344CB8AC3E}">
        <p14:creationId xmlns:p14="http://schemas.microsoft.com/office/powerpoint/2010/main" val="208471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DB709B-C100-CCAE-D300-934F984D0070}"/>
              </a:ext>
            </a:extLst>
          </p:cNvPr>
          <p:cNvPicPr>
            <a:picLocks noChangeAspect="1"/>
          </p:cNvPicPr>
          <p:nvPr/>
        </p:nvPicPr>
        <p:blipFill>
          <a:blip r:embed="rId2"/>
          <a:stretch>
            <a:fillRect/>
          </a:stretch>
        </p:blipFill>
        <p:spPr>
          <a:xfrm>
            <a:off x="441433" y="1017223"/>
            <a:ext cx="5654567" cy="3812496"/>
          </a:xfrm>
          <a:prstGeom prst="rect">
            <a:avLst/>
          </a:prstGeom>
        </p:spPr>
      </p:pic>
      <p:pic>
        <p:nvPicPr>
          <p:cNvPr id="5" name="Picture 4">
            <a:extLst>
              <a:ext uri="{FF2B5EF4-FFF2-40B4-BE49-F238E27FC236}">
                <a16:creationId xmlns:a16="http://schemas.microsoft.com/office/drawing/2014/main" id="{89B06340-9991-FC22-E5E7-412050E47BB9}"/>
              </a:ext>
            </a:extLst>
          </p:cNvPr>
          <p:cNvPicPr>
            <a:picLocks noChangeAspect="1"/>
          </p:cNvPicPr>
          <p:nvPr/>
        </p:nvPicPr>
        <p:blipFill>
          <a:blip r:embed="rId3"/>
          <a:stretch>
            <a:fillRect/>
          </a:stretch>
        </p:blipFill>
        <p:spPr>
          <a:xfrm>
            <a:off x="6277558" y="1017223"/>
            <a:ext cx="5630664" cy="3812496"/>
          </a:xfrm>
          <a:prstGeom prst="rect">
            <a:avLst/>
          </a:prstGeom>
        </p:spPr>
      </p:pic>
    </p:spTree>
    <p:extLst>
      <p:ext uri="{BB962C8B-B14F-4D97-AF65-F5344CB8AC3E}">
        <p14:creationId xmlns:p14="http://schemas.microsoft.com/office/powerpoint/2010/main" val="102448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7DFA1-0C80-A1B8-1976-83768ED9DE64}"/>
              </a:ext>
            </a:extLst>
          </p:cNvPr>
          <p:cNvSpPr txBox="1"/>
          <p:nvPr/>
        </p:nvSpPr>
        <p:spPr>
          <a:xfrm>
            <a:off x="1949068" y="914400"/>
            <a:ext cx="6881051" cy="971356"/>
          </a:xfrm>
          <a:prstGeom prst="rect">
            <a:avLst/>
          </a:prstGeom>
          <a:noFill/>
        </p:spPr>
        <p:txBody>
          <a:bodyPr wrap="none" rtlCol="0">
            <a:spAutoFit/>
          </a:bodyPr>
          <a:lstStyle/>
          <a:p>
            <a:pPr marR="0" lvl="0" algn="just">
              <a:lnSpc>
                <a:spcPct val="115000"/>
              </a:lnSpc>
              <a:spcBef>
                <a:spcPts val="0"/>
              </a:spcBef>
              <a:spcAft>
                <a:spcPts val="1000"/>
              </a:spcAft>
            </a:pPr>
            <a:r>
              <a:rPr lang="en-US" sz="5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TAKING OF DRUGS   </a:t>
            </a:r>
          </a:p>
        </p:txBody>
      </p:sp>
      <p:pic>
        <p:nvPicPr>
          <p:cNvPr id="3" name="Picture 2">
            <a:extLst>
              <a:ext uri="{FF2B5EF4-FFF2-40B4-BE49-F238E27FC236}">
                <a16:creationId xmlns:a16="http://schemas.microsoft.com/office/drawing/2014/main" id="{DA2FB085-504A-98D8-FF57-E980B01D0D2E}"/>
              </a:ext>
            </a:extLst>
          </p:cNvPr>
          <p:cNvPicPr>
            <a:picLocks noChangeAspect="1"/>
          </p:cNvPicPr>
          <p:nvPr/>
        </p:nvPicPr>
        <p:blipFill>
          <a:blip r:embed="rId2"/>
          <a:stretch>
            <a:fillRect/>
          </a:stretch>
        </p:blipFill>
        <p:spPr>
          <a:xfrm>
            <a:off x="7127978" y="2329488"/>
            <a:ext cx="4843654" cy="3614111"/>
          </a:xfrm>
          <a:prstGeom prst="rect">
            <a:avLst/>
          </a:prstGeom>
        </p:spPr>
      </p:pic>
      <p:pic>
        <p:nvPicPr>
          <p:cNvPr id="4" name="Picture 3">
            <a:extLst>
              <a:ext uri="{FF2B5EF4-FFF2-40B4-BE49-F238E27FC236}">
                <a16:creationId xmlns:a16="http://schemas.microsoft.com/office/drawing/2014/main" id="{1AB2EC19-6FDC-196F-CEF8-25F7430FD409}"/>
              </a:ext>
            </a:extLst>
          </p:cNvPr>
          <p:cNvPicPr>
            <a:picLocks noChangeAspect="1"/>
          </p:cNvPicPr>
          <p:nvPr/>
        </p:nvPicPr>
        <p:blipFill>
          <a:blip r:embed="rId3"/>
          <a:stretch>
            <a:fillRect/>
          </a:stretch>
        </p:blipFill>
        <p:spPr>
          <a:xfrm>
            <a:off x="520317" y="2282058"/>
            <a:ext cx="6538467" cy="3661542"/>
          </a:xfrm>
          <a:prstGeom prst="rect">
            <a:avLst/>
          </a:prstGeom>
        </p:spPr>
      </p:pic>
    </p:spTree>
    <p:extLst>
      <p:ext uri="{BB962C8B-B14F-4D97-AF65-F5344CB8AC3E}">
        <p14:creationId xmlns:p14="http://schemas.microsoft.com/office/powerpoint/2010/main" val="4001157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6F68C-1DEA-F3A1-1F98-7E73BB1171FD}"/>
              </a:ext>
            </a:extLst>
          </p:cNvPr>
          <p:cNvSpPr txBox="1"/>
          <p:nvPr/>
        </p:nvSpPr>
        <p:spPr>
          <a:xfrm>
            <a:off x="1608083" y="1349882"/>
            <a:ext cx="6828878" cy="5509200"/>
          </a:xfrm>
          <a:prstGeom prst="rect">
            <a:avLst/>
          </a:prstGeom>
          <a:noFill/>
        </p:spPr>
        <p:txBody>
          <a:bodyPr wrap="square" rtlCol="0">
            <a:spAutoFit/>
          </a:bodyPr>
          <a:lstStyle/>
          <a:p>
            <a:r>
              <a:rPr lang="en-US" sz="4400" b="0" i="0" dirty="0">
                <a:solidFill>
                  <a:srgbClr val="0070C0"/>
                </a:solidFill>
                <a:effectLst/>
                <a:latin typeface="Cambria" panose="02040503050406030204" pitchFamily="18" charset="0"/>
              </a:rPr>
              <a:t> 1. Cannabis</a:t>
            </a:r>
          </a:p>
          <a:p>
            <a:r>
              <a:rPr lang="en-US" sz="4400" b="0" i="0" dirty="0">
                <a:solidFill>
                  <a:srgbClr val="0070C0"/>
                </a:solidFill>
                <a:effectLst/>
                <a:latin typeface="Cambria" panose="02040503050406030204" pitchFamily="18" charset="0"/>
              </a:rPr>
              <a:t> 2. Cocaine</a:t>
            </a:r>
          </a:p>
          <a:p>
            <a:r>
              <a:rPr lang="en-US" sz="4400" b="0" i="0" dirty="0">
                <a:solidFill>
                  <a:srgbClr val="0070C0"/>
                </a:solidFill>
                <a:effectLst/>
                <a:latin typeface="Cambria" panose="02040503050406030204" pitchFamily="18" charset="0"/>
              </a:rPr>
              <a:t> 3. </a:t>
            </a:r>
            <a:r>
              <a:rPr lang="en-US" sz="4400" dirty="0">
                <a:solidFill>
                  <a:srgbClr val="0070C0"/>
                </a:solidFill>
                <a:latin typeface="Cambria" panose="02040503050406030204" pitchFamily="18" charset="0"/>
              </a:rPr>
              <a:t>A</a:t>
            </a:r>
            <a:r>
              <a:rPr lang="en-US" sz="4400" b="0" i="0" dirty="0">
                <a:solidFill>
                  <a:srgbClr val="0070C0"/>
                </a:solidFill>
                <a:effectLst/>
                <a:latin typeface="Cambria" panose="02040503050406030204" pitchFamily="18" charset="0"/>
              </a:rPr>
              <a:t>mphetamine </a:t>
            </a:r>
          </a:p>
          <a:p>
            <a:r>
              <a:rPr lang="en-US" sz="4400" dirty="0">
                <a:solidFill>
                  <a:srgbClr val="0070C0"/>
                </a:solidFill>
                <a:latin typeface="Cambria" panose="02040503050406030204" pitchFamily="18" charset="0"/>
              </a:rPr>
              <a:t> 4. H</a:t>
            </a:r>
            <a:r>
              <a:rPr lang="en-US" sz="4400" b="0" i="0" dirty="0">
                <a:solidFill>
                  <a:srgbClr val="0070C0"/>
                </a:solidFill>
                <a:effectLst/>
                <a:latin typeface="Cambria" panose="02040503050406030204" pitchFamily="18" charset="0"/>
              </a:rPr>
              <a:t>eroin</a:t>
            </a:r>
          </a:p>
          <a:p>
            <a:r>
              <a:rPr lang="en-US" sz="4400" b="0" i="0" dirty="0">
                <a:solidFill>
                  <a:srgbClr val="0070C0"/>
                </a:solidFill>
                <a:effectLst/>
                <a:latin typeface="Cambria" panose="02040503050406030204" pitchFamily="18" charset="0"/>
              </a:rPr>
              <a:t> 5. </a:t>
            </a:r>
            <a:r>
              <a:rPr lang="en-US" sz="4400" dirty="0">
                <a:solidFill>
                  <a:srgbClr val="0070C0"/>
                </a:solidFill>
                <a:latin typeface="Cambria" panose="02040503050406030204" pitchFamily="18" charset="0"/>
              </a:rPr>
              <a:t>D</a:t>
            </a:r>
            <a:r>
              <a:rPr lang="en-US" sz="4400" b="0" i="0" dirty="0">
                <a:solidFill>
                  <a:srgbClr val="0070C0"/>
                </a:solidFill>
                <a:effectLst/>
                <a:latin typeface="Cambria" panose="02040503050406030204" pitchFamily="18" charset="0"/>
              </a:rPr>
              <a:t>iazepam </a:t>
            </a:r>
          </a:p>
          <a:p>
            <a:r>
              <a:rPr lang="en-US" sz="4400" dirty="0">
                <a:solidFill>
                  <a:srgbClr val="0070C0"/>
                </a:solidFill>
                <a:latin typeface="Cambria" panose="02040503050406030204" pitchFamily="18" charset="0"/>
              </a:rPr>
              <a:t> 6. C</a:t>
            </a:r>
            <a:r>
              <a:rPr lang="en-US" sz="4400" b="0" i="0" dirty="0">
                <a:solidFill>
                  <a:srgbClr val="0070C0"/>
                </a:solidFill>
                <a:effectLst/>
                <a:latin typeface="Cambria" panose="02040503050406030204" pitchFamily="18" charset="0"/>
              </a:rPr>
              <a:t>odeine,</a:t>
            </a:r>
          </a:p>
          <a:p>
            <a:r>
              <a:rPr lang="en-US" sz="4400" b="0" i="0" dirty="0">
                <a:solidFill>
                  <a:srgbClr val="0070C0"/>
                </a:solidFill>
                <a:effectLst/>
                <a:latin typeface="Cambria" panose="02040503050406030204" pitchFamily="18" charset="0"/>
              </a:rPr>
              <a:t> 7. </a:t>
            </a:r>
            <a:r>
              <a:rPr lang="en-US" sz="4400" dirty="0">
                <a:solidFill>
                  <a:srgbClr val="0070C0"/>
                </a:solidFill>
                <a:latin typeface="Cambria" panose="02040503050406030204" pitchFamily="18" charset="0"/>
              </a:rPr>
              <a:t>C</a:t>
            </a:r>
            <a:r>
              <a:rPr lang="en-US" sz="4400" b="0" i="0" dirty="0">
                <a:solidFill>
                  <a:srgbClr val="0070C0"/>
                </a:solidFill>
                <a:effectLst/>
                <a:latin typeface="Cambria" panose="02040503050406030204" pitchFamily="18" charset="0"/>
              </a:rPr>
              <a:t>ough syrup and</a:t>
            </a:r>
          </a:p>
          <a:p>
            <a:r>
              <a:rPr lang="en-US" sz="4400" b="0" i="0" dirty="0">
                <a:solidFill>
                  <a:srgbClr val="0070C0"/>
                </a:solidFill>
                <a:effectLst/>
                <a:latin typeface="Cambria" panose="02040503050406030204" pitchFamily="18" charset="0"/>
              </a:rPr>
              <a:t> 8. </a:t>
            </a:r>
            <a:r>
              <a:rPr lang="en-US" sz="4400" dirty="0">
                <a:solidFill>
                  <a:srgbClr val="0070C0"/>
                </a:solidFill>
                <a:latin typeface="Cambria" panose="02040503050406030204" pitchFamily="18" charset="0"/>
              </a:rPr>
              <a:t>T</a:t>
            </a:r>
            <a:r>
              <a:rPr lang="en-US" sz="4400" b="0" i="0" dirty="0">
                <a:solidFill>
                  <a:srgbClr val="0070C0"/>
                </a:solidFill>
                <a:effectLst/>
                <a:latin typeface="Cambria" panose="02040503050406030204" pitchFamily="18" charset="0"/>
              </a:rPr>
              <a:t>ramadol.</a:t>
            </a:r>
            <a:endParaRPr lang="en-US" sz="4400" dirty="0">
              <a:solidFill>
                <a:srgbClr val="0070C0"/>
              </a:solidFill>
            </a:endParaRPr>
          </a:p>
        </p:txBody>
      </p:sp>
      <p:sp>
        <p:nvSpPr>
          <p:cNvPr id="3" name="TextBox 2">
            <a:extLst>
              <a:ext uri="{FF2B5EF4-FFF2-40B4-BE49-F238E27FC236}">
                <a16:creationId xmlns:a16="http://schemas.microsoft.com/office/drawing/2014/main" id="{B665462C-32C3-DD43-1A2C-2F2C5929D35A}"/>
              </a:ext>
            </a:extLst>
          </p:cNvPr>
          <p:cNvSpPr txBox="1"/>
          <p:nvPr/>
        </p:nvSpPr>
        <p:spPr>
          <a:xfrm>
            <a:off x="2239616" y="265043"/>
            <a:ext cx="6829818" cy="830997"/>
          </a:xfrm>
          <a:prstGeom prst="rect">
            <a:avLst/>
          </a:prstGeom>
          <a:noFill/>
        </p:spPr>
        <p:txBody>
          <a:bodyPr wrap="none" rtlCol="0">
            <a:spAutoFit/>
          </a:bodyPr>
          <a:lstStyle/>
          <a:p>
            <a:r>
              <a:rPr lang="en-US" sz="4800" b="1" dirty="0">
                <a:solidFill>
                  <a:srgbClr val="FF0000"/>
                </a:solidFill>
              </a:rPr>
              <a:t>COMMONLY USED DRUGS</a:t>
            </a:r>
          </a:p>
        </p:txBody>
      </p:sp>
    </p:spTree>
    <p:extLst>
      <p:ext uri="{BB962C8B-B14F-4D97-AF65-F5344CB8AC3E}">
        <p14:creationId xmlns:p14="http://schemas.microsoft.com/office/powerpoint/2010/main" val="242874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170EF-FD11-5952-2FE0-70466FEB3FC4}"/>
              </a:ext>
            </a:extLst>
          </p:cNvPr>
          <p:cNvSpPr txBox="1"/>
          <p:nvPr/>
        </p:nvSpPr>
        <p:spPr>
          <a:xfrm>
            <a:off x="3137331" y="788276"/>
            <a:ext cx="5542415" cy="707886"/>
          </a:xfrm>
          <a:prstGeom prst="rect">
            <a:avLst/>
          </a:prstGeom>
          <a:noFill/>
        </p:spPr>
        <p:txBody>
          <a:bodyPr wrap="none" rtlCol="0">
            <a:spAutoFit/>
          </a:bodyPr>
          <a:lstStyle/>
          <a:p>
            <a:r>
              <a:rPr lang="en-US" sz="4000" b="1" dirty="0">
                <a:solidFill>
                  <a:srgbClr val="FF0000"/>
                </a:solidFill>
              </a:rPr>
              <a:t>EFFECTS OF DRUG ABUSE</a:t>
            </a:r>
          </a:p>
        </p:txBody>
      </p:sp>
      <p:pic>
        <p:nvPicPr>
          <p:cNvPr id="3" name="Picture 2">
            <a:extLst>
              <a:ext uri="{FF2B5EF4-FFF2-40B4-BE49-F238E27FC236}">
                <a16:creationId xmlns:a16="http://schemas.microsoft.com/office/drawing/2014/main" id="{3EB1389C-0BF2-4B26-F1B1-343B9941BCAF}"/>
              </a:ext>
            </a:extLst>
          </p:cNvPr>
          <p:cNvPicPr>
            <a:picLocks noChangeAspect="1"/>
          </p:cNvPicPr>
          <p:nvPr/>
        </p:nvPicPr>
        <p:blipFill>
          <a:blip r:embed="rId2"/>
          <a:stretch>
            <a:fillRect/>
          </a:stretch>
        </p:blipFill>
        <p:spPr>
          <a:xfrm>
            <a:off x="277375" y="2159876"/>
            <a:ext cx="4468046" cy="3274979"/>
          </a:xfrm>
          <a:prstGeom prst="rect">
            <a:avLst/>
          </a:prstGeom>
        </p:spPr>
      </p:pic>
      <p:sp>
        <p:nvSpPr>
          <p:cNvPr id="4" name="TextBox 3">
            <a:extLst>
              <a:ext uri="{FF2B5EF4-FFF2-40B4-BE49-F238E27FC236}">
                <a16:creationId xmlns:a16="http://schemas.microsoft.com/office/drawing/2014/main" id="{AF92DA16-E424-93A3-1095-28398C6C1D69}"/>
              </a:ext>
            </a:extLst>
          </p:cNvPr>
          <p:cNvSpPr txBox="1"/>
          <p:nvPr/>
        </p:nvSpPr>
        <p:spPr>
          <a:xfrm>
            <a:off x="867100" y="5801699"/>
            <a:ext cx="2570832" cy="707886"/>
          </a:xfrm>
          <a:prstGeom prst="rect">
            <a:avLst/>
          </a:prstGeom>
          <a:noFill/>
        </p:spPr>
        <p:txBody>
          <a:bodyPr wrap="none" rtlCol="0">
            <a:spAutoFit/>
          </a:bodyPr>
          <a:lstStyle/>
          <a:p>
            <a:r>
              <a:rPr lang="en-US" sz="4000" dirty="0">
                <a:solidFill>
                  <a:srgbClr val="FF0000"/>
                </a:solidFill>
              </a:rPr>
              <a:t>ADDICTION</a:t>
            </a:r>
          </a:p>
        </p:txBody>
      </p:sp>
      <p:pic>
        <p:nvPicPr>
          <p:cNvPr id="1026" name="Picture 2" descr="BEWARE: 7 reasons why a drug addict teenager is not just a threat to his  own life, but to society! | Business Insider India">
            <a:extLst>
              <a:ext uri="{FF2B5EF4-FFF2-40B4-BE49-F238E27FC236}">
                <a16:creationId xmlns:a16="http://schemas.microsoft.com/office/drawing/2014/main" id="{01825647-4949-740D-287A-DE19B4E91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010" y="2358507"/>
            <a:ext cx="4468046" cy="2973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9C9714-2D5B-7432-1F6B-615BD99818CA}"/>
              </a:ext>
            </a:extLst>
          </p:cNvPr>
          <p:cNvSpPr txBox="1"/>
          <p:nvPr/>
        </p:nvSpPr>
        <p:spPr>
          <a:xfrm>
            <a:off x="5833229" y="5770174"/>
            <a:ext cx="4552657" cy="707886"/>
          </a:xfrm>
          <a:prstGeom prst="rect">
            <a:avLst/>
          </a:prstGeom>
          <a:noFill/>
        </p:spPr>
        <p:txBody>
          <a:bodyPr wrap="none" rtlCol="0">
            <a:spAutoFit/>
          </a:bodyPr>
          <a:lstStyle/>
          <a:p>
            <a:r>
              <a:rPr lang="en-US" sz="4000" dirty="0">
                <a:solidFill>
                  <a:srgbClr val="FF0000"/>
                </a:solidFill>
              </a:rPr>
              <a:t>MENTAL IMBALANCE</a:t>
            </a:r>
          </a:p>
        </p:txBody>
      </p:sp>
    </p:spTree>
    <p:extLst>
      <p:ext uri="{BB962C8B-B14F-4D97-AF65-F5344CB8AC3E}">
        <p14:creationId xmlns:p14="http://schemas.microsoft.com/office/powerpoint/2010/main" val="1868642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5FFC61-B6AE-B5AF-98F6-299DD66CC5CC}"/>
              </a:ext>
            </a:extLst>
          </p:cNvPr>
          <p:cNvSpPr txBox="1"/>
          <p:nvPr/>
        </p:nvSpPr>
        <p:spPr>
          <a:xfrm>
            <a:off x="1053549" y="160849"/>
            <a:ext cx="9995557" cy="923330"/>
          </a:xfrm>
          <a:prstGeom prst="rect">
            <a:avLst/>
          </a:prstGeom>
          <a:noFill/>
        </p:spPr>
        <p:txBody>
          <a:bodyPr wrap="none" rtlCol="0">
            <a:spAutoFit/>
          </a:bodyPr>
          <a:lstStyle/>
          <a:p>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DISOBEDIENCE TO PARENTS</a:t>
            </a:r>
            <a:endParaRPr lang="en-US" sz="5400" b="1" dirty="0">
              <a:solidFill>
                <a:srgbClr val="FF0000"/>
              </a:solidFill>
            </a:endParaRPr>
          </a:p>
        </p:txBody>
      </p:sp>
      <p:sp>
        <p:nvSpPr>
          <p:cNvPr id="5" name="TextBox 4">
            <a:extLst>
              <a:ext uri="{FF2B5EF4-FFF2-40B4-BE49-F238E27FC236}">
                <a16:creationId xmlns:a16="http://schemas.microsoft.com/office/drawing/2014/main" id="{E18A7851-11BA-7EFC-71D8-1D7500718F07}"/>
              </a:ext>
            </a:extLst>
          </p:cNvPr>
          <p:cNvSpPr txBox="1"/>
          <p:nvPr/>
        </p:nvSpPr>
        <p:spPr>
          <a:xfrm>
            <a:off x="1261224" y="1343262"/>
            <a:ext cx="10283521" cy="707886"/>
          </a:xfrm>
          <a:prstGeom prst="rect">
            <a:avLst/>
          </a:prstGeom>
          <a:noFill/>
        </p:spPr>
        <p:txBody>
          <a:bodyPr wrap="none" rtlCol="0">
            <a:spAutoFit/>
          </a:bodyPr>
          <a:lstStyle/>
          <a:p>
            <a:r>
              <a:rPr lang="en-US" sz="4000" b="1" dirty="0">
                <a:solidFill>
                  <a:schemeClr val="accent2">
                    <a:lumMod val="75000"/>
                  </a:schemeClr>
                </a:solidFill>
              </a:rPr>
              <a:t>WAYS ONE CAN DISOBEY HIS OR HER PARENTS: </a:t>
            </a:r>
          </a:p>
        </p:txBody>
      </p:sp>
      <p:sp>
        <p:nvSpPr>
          <p:cNvPr id="6" name="TextBox 5">
            <a:extLst>
              <a:ext uri="{FF2B5EF4-FFF2-40B4-BE49-F238E27FC236}">
                <a16:creationId xmlns:a16="http://schemas.microsoft.com/office/drawing/2014/main" id="{5AFEA4D0-92B2-FB96-D44F-A0013A6F814C}"/>
              </a:ext>
            </a:extLst>
          </p:cNvPr>
          <p:cNvSpPr txBox="1"/>
          <p:nvPr/>
        </p:nvSpPr>
        <p:spPr>
          <a:xfrm>
            <a:off x="167734" y="2064028"/>
            <a:ext cx="11235947" cy="3785652"/>
          </a:xfrm>
          <a:prstGeom prst="rect">
            <a:avLst/>
          </a:prstGeom>
          <a:noFill/>
        </p:spPr>
        <p:txBody>
          <a:bodyPr wrap="square" rtlCol="0">
            <a:spAutoFit/>
          </a:bodyPr>
          <a:lstStyle/>
          <a:p>
            <a:r>
              <a:rPr lang="en-US" sz="6000" dirty="0">
                <a:effectLst/>
                <a:ea typeface="Calibri" panose="020F0502020204030204" pitchFamily="34" charset="0"/>
              </a:rPr>
              <a:t>1. Talking back at your parents</a:t>
            </a:r>
          </a:p>
          <a:p>
            <a:r>
              <a:rPr lang="en-US" sz="6000" dirty="0">
                <a:effectLst/>
                <a:ea typeface="Calibri" panose="020F0502020204030204" pitchFamily="34" charset="0"/>
              </a:rPr>
              <a:t>2. Fighting of parents</a:t>
            </a:r>
          </a:p>
          <a:p>
            <a:r>
              <a:rPr lang="en-US" sz="6000" dirty="0"/>
              <a:t>3. Insulting your parents</a:t>
            </a:r>
          </a:p>
          <a:p>
            <a:r>
              <a:rPr lang="en-US" sz="6000" dirty="0"/>
              <a:t>4. Refusing to take instruction</a:t>
            </a:r>
          </a:p>
        </p:txBody>
      </p:sp>
    </p:spTree>
    <p:extLst>
      <p:ext uri="{BB962C8B-B14F-4D97-AF65-F5344CB8AC3E}">
        <p14:creationId xmlns:p14="http://schemas.microsoft.com/office/powerpoint/2010/main" val="32398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22ECC-2CA6-B35C-9389-297B9FBAAEDF}"/>
              </a:ext>
            </a:extLst>
          </p:cNvPr>
          <p:cNvSpPr txBox="1"/>
          <p:nvPr/>
        </p:nvSpPr>
        <p:spPr>
          <a:xfrm>
            <a:off x="31526" y="-74395"/>
            <a:ext cx="12192000" cy="7006790"/>
          </a:xfrm>
          <a:prstGeom prst="rect">
            <a:avLst/>
          </a:prstGeom>
          <a:noFill/>
        </p:spPr>
        <p:txBody>
          <a:bodyPr wrap="square">
            <a:spAutoFit/>
          </a:bodyPr>
          <a:lstStyle/>
          <a:p>
            <a:pPr marL="0" marR="0" indent="-285750" algn="just">
              <a:lnSpc>
                <a:spcPct val="115000"/>
              </a:lnSpc>
              <a:spcBef>
                <a:spcPts val="0"/>
              </a:spcBef>
              <a:spcAft>
                <a:spcPts val="1000"/>
              </a:spcAft>
            </a:pPr>
            <a:r>
              <a:rPr lang="en-US" sz="6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child born into any society is expected to imbibe the norms and values of his society. A child who does not follow the cultural norms of his society is seen as a </a:t>
            </a:r>
            <a:r>
              <a:rPr lang="en-US" sz="66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deviance.</a:t>
            </a:r>
          </a:p>
        </p:txBody>
      </p:sp>
    </p:spTree>
    <p:extLst>
      <p:ext uri="{BB962C8B-B14F-4D97-AF65-F5344CB8AC3E}">
        <p14:creationId xmlns:p14="http://schemas.microsoft.com/office/powerpoint/2010/main" val="243621136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1A8B3C-BE66-F8AD-549C-385588966C36}"/>
              </a:ext>
            </a:extLst>
          </p:cNvPr>
          <p:cNvSpPr txBox="1"/>
          <p:nvPr/>
        </p:nvSpPr>
        <p:spPr>
          <a:xfrm>
            <a:off x="3122810" y="315295"/>
            <a:ext cx="5379999" cy="1200329"/>
          </a:xfrm>
          <a:prstGeom prst="rect">
            <a:avLst/>
          </a:prstGeom>
          <a:noFill/>
        </p:spPr>
        <p:txBody>
          <a:bodyPr wrap="none" rtlCol="0">
            <a:spAutoFit/>
          </a:bodyPr>
          <a:lstStyle/>
          <a:p>
            <a:pPr algn="ctr"/>
            <a:r>
              <a:rPr lang="en-US" sz="7200" dirty="0">
                <a:solidFill>
                  <a:srgbClr val="FF0000"/>
                </a:solidFill>
                <a:latin typeface="Algerian" panose="04020705040A02060702" pitchFamily="82" charset="0"/>
              </a:rPr>
              <a:t>CONCLUSION</a:t>
            </a:r>
          </a:p>
        </p:txBody>
      </p:sp>
      <p:sp>
        <p:nvSpPr>
          <p:cNvPr id="3" name="TextBox 2">
            <a:extLst>
              <a:ext uri="{FF2B5EF4-FFF2-40B4-BE49-F238E27FC236}">
                <a16:creationId xmlns:a16="http://schemas.microsoft.com/office/drawing/2014/main" id="{DD408DC9-0DCA-1AC5-34BF-AF1844880EB2}"/>
              </a:ext>
            </a:extLst>
          </p:cNvPr>
          <p:cNvSpPr txBox="1"/>
          <p:nvPr/>
        </p:nvSpPr>
        <p:spPr>
          <a:xfrm>
            <a:off x="1" y="1813033"/>
            <a:ext cx="12192000" cy="4524315"/>
          </a:xfrm>
          <a:prstGeom prst="rect">
            <a:avLst/>
          </a:prstGeom>
          <a:noFill/>
        </p:spPr>
        <p:txBody>
          <a:bodyPr wrap="square" rtlCol="0">
            <a:spAutoFit/>
          </a:bodyPr>
          <a:lstStyle/>
          <a:p>
            <a:r>
              <a:rPr lang="en-US" sz="7200" b="1" dirty="0"/>
              <a:t>No matter the ‘ </a:t>
            </a:r>
            <a:r>
              <a:rPr lang="en-US" sz="7200" b="1" dirty="0">
                <a:solidFill>
                  <a:srgbClr val="FF0000"/>
                </a:solidFill>
              </a:rPr>
              <a:t>SECCESSES’</a:t>
            </a:r>
            <a:r>
              <a:rPr lang="en-US" sz="7200" b="1" dirty="0"/>
              <a:t> of the bad people in the society, you are not expected to copy their ways of life. </a:t>
            </a:r>
          </a:p>
        </p:txBody>
      </p:sp>
    </p:spTree>
    <p:extLst>
      <p:ext uri="{BB962C8B-B14F-4D97-AF65-F5344CB8AC3E}">
        <p14:creationId xmlns:p14="http://schemas.microsoft.com/office/powerpoint/2010/main" val="93949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4DE3A-2D8A-C3AB-2DC1-CCC6942FA7D8}"/>
              </a:ext>
            </a:extLst>
          </p:cNvPr>
          <p:cNvSpPr txBox="1"/>
          <p:nvPr/>
        </p:nvSpPr>
        <p:spPr>
          <a:xfrm>
            <a:off x="0" y="0"/>
            <a:ext cx="12192000" cy="5632311"/>
          </a:xfrm>
          <a:prstGeom prst="rect">
            <a:avLst/>
          </a:prstGeom>
          <a:noFill/>
        </p:spPr>
        <p:txBody>
          <a:bodyPr wrap="square">
            <a:spAutoFit/>
          </a:bodyPr>
          <a:lstStyle/>
          <a:p>
            <a:r>
              <a:rPr lang="en-US" sz="7200" b="1" dirty="0">
                <a:solidFill>
                  <a:srgbClr val="7030A0"/>
                </a:solidFill>
              </a:rPr>
              <a:t>Like  flowers they blossom in the morning and fade in the evening. Also, we should bear in mind that every evil deed has consequences. </a:t>
            </a:r>
          </a:p>
        </p:txBody>
      </p:sp>
    </p:spTree>
    <p:extLst>
      <p:ext uri="{BB962C8B-B14F-4D97-AF65-F5344CB8AC3E}">
        <p14:creationId xmlns:p14="http://schemas.microsoft.com/office/powerpoint/2010/main" val="3123684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AC580-8039-9EB1-F71B-548A5BCB7BB3}"/>
              </a:ext>
            </a:extLst>
          </p:cNvPr>
          <p:cNvSpPr txBox="1"/>
          <p:nvPr/>
        </p:nvSpPr>
        <p:spPr>
          <a:xfrm>
            <a:off x="0" y="1"/>
            <a:ext cx="12192000" cy="5509200"/>
          </a:xfrm>
          <a:prstGeom prst="rect">
            <a:avLst/>
          </a:prstGeom>
          <a:noFill/>
        </p:spPr>
        <p:txBody>
          <a:bodyPr wrap="square">
            <a:spAutoFit/>
          </a:bodyPr>
          <a:lstStyle/>
          <a:p>
            <a:r>
              <a:rPr lang="en-US" sz="8800" dirty="0">
                <a:solidFill>
                  <a:srgbClr val="7030A0"/>
                </a:solidFill>
              </a:rPr>
              <a:t>And that we shall all reap whatever we sow first in this world and in the world to come.</a:t>
            </a:r>
          </a:p>
        </p:txBody>
      </p:sp>
    </p:spTree>
    <p:extLst>
      <p:ext uri="{BB962C8B-B14F-4D97-AF65-F5344CB8AC3E}">
        <p14:creationId xmlns:p14="http://schemas.microsoft.com/office/powerpoint/2010/main" val="23871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741E01-C972-E16C-1EA5-873F19AD9081}"/>
              </a:ext>
            </a:extLst>
          </p:cNvPr>
          <p:cNvSpPr txBox="1"/>
          <p:nvPr/>
        </p:nvSpPr>
        <p:spPr>
          <a:xfrm>
            <a:off x="4067492" y="315295"/>
            <a:ext cx="3187091" cy="1015663"/>
          </a:xfrm>
          <a:prstGeom prst="rect">
            <a:avLst/>
          </a:prstGeom>
          <a:noFill/>
        </p:spPr>
        <p:txBody>
          <a:bodyPr wrap="none" rtlCol="0">
            <a:spAutoFit/>
          </a:bodyPr>
          <a:lstStyle/>
          <a:p>
            <a:pPr algn="ctr"/>
            <a:r>
              <a:rPr lang="en-US" sz="6000" dirty="0">
                <a:latin typeface="Algerian" panose="04020705040A02060702" pitchFamily="82" charset="0"/>
              </a:rPr>
              <a:t>THE END</a:t>
            </a:r>
          </a:p>
        </p:txBody>
      </p:sp>
      <p:sp>
        <p:nvSpPr>
          <p:cNvPr id="4" name="TextBox 3">
            <a:extLst>
              <a:ext uri="{FF2B5EF4-FFF2-40B4-BE49-F238E27FC236}">
                <a16:creationId xmlns:a16="http://schemas.microsoft.com/office/drawing/2014/main" id="{3F7E7392-3D27-A3A1-88B9-F4268DD3034F}"/>
              </a:ext>
            </a:extLst>
          </p:cNvPr>
          <p:cNvSpPr txBox="1"/>
          <p:nvPr/>
        </p:nvSpPr>
        <p:spPr>
          <a:xfrm>
            <a:off x="1706612" y="1635601"/>
            <a:ext cx="8525204" cy="4524315"/>
          </a:xfrm>
          <a:prstGeom prst="rect">
            <a:avLst/>
          </a:prstGeom>
          <a:noFill/>
        </p:spPr>
        <p:txBody>
          <a:bodyPr wrap="square">
            <a:spAutoFit/>
          </a:bodyPr>
          <a:lstStyle/>
          <a:p>
            <a:r>
              <a:rPr lang="en-US" sz="3600" b="1" dirty="0">
                <a:solidFill>
                  <a:srgbClr val="FF0000"/>
                </a:solidFill>
              </a:rPr>
              <a:t>FOR FURTHER ENQUIRIES CONTACT:</a:t>
            </a:r>
          </a:p>
          <a:p>
            <a:r>
              <a:rPr lang="en-US" sz="2800" b="1" dirty="0">
                <a:solidFill>
                  <a:schemeClr val="accent6">
                    <a:lumMod val="75000"/>
                  </a:schemeClr>
                </a:solidFill>
              </a:rPr>
              <a:t>Mr. Aniebiet Udo, </a:t>
            </a:r>
          </a:p>
          <a:p>
            <a:r>
              <a:rPr lang="en-US" sz="2800" b="1" dirty="0">
                <a:solidFill>
                  <a:schemeClr val="accent6">
                    <a:lumMod val="75000"/>
                  </a:schemeClr>
                </a:solidFill>
              </a:rPr>
              <a:t>God’s </a:t>
            </a:r>
            <a:r>
              <a:rPr lang="en-US" sz="2800" b="1" dirty="0" err="1">
                <a:solidFill>
                  <a:schemeClr val="accent6">
                    <a:lumMod val="75000"/>
                  </a:schemeClr>
                </a:solidFill>
              </a:rPr>
              <a:t>Favour</a:t>
            </a:r>
            <a:r>
              <a:rPr lang="en-US" sz="2800" b="1" dirty="0">
                <a:solidFill>
                  <a:schemeClr val="accent6">
                    <a:lumMod val="75000"/>
                  </a:schemeClr>
                </a:solidFill>
              </a:rPr>
              <a:t> Bookshop, </a:t>
            </a:r>
          </a:p>
          <a:p>
            <a:r>
              <a:rPr lang="en-US" sz="2800" b="1" dirty="0">
                <a:solidFill>
                  <a:schemeClr val="accent6">
                    <a:lumMod val="75000"/>
                  </a:schemeClr>
                </a:solidFill>
              </a:rPr>
              <a:t>110, </a:t>
            </a:r>
            <a:r>
              <a:rPr lang="en-US" sz="2800" b="1" dirty="0" err="1">
                <a:solidFill>
                  <a:schemeClr val="accent6">
                    <a:lumMod val="75000"/>
                  </a:schemeClr>
                </a:solidFill>
              </a:rPr>
              <a:t>Jakpa</a:t>
            </a:r>
            <a:r>
              <a:rPr lang="en-US" sz="2800" b="1" dirty="0">
                <a:solidFill>
                  <a:schemeClr val="accent6">
                    <a:lumMod val="75000"/>
                  </a:schemeClr>
                </a:solidFill>
              </a:rPr>
              <a:t> Road, </a:t>
            </a:r>
          </a:p>
          <a:p>
            <a:r>
              <a:rPr lang="en-US" sz="2800" b="1" dirty="0">
                <a:solidFill>
                  <a:schemeClr val="accent6">
                    <a:lumMod val="75000"/>
                  </a:schemeClr>
                </a:solidFill>
              </a:rPr>
              <a:t>Opposite Eco Bank,</a:t>
            </a:r>
          </a:p>
          <a:p>
            <a:r>
              <a:rPr lang="en-US" sz="2800" b="1" dirty="0">
                <a:solidFill>
                  <a:schemeClr val="accent6">
                    <a:lumMod val="75000"/>
                  </a:schemeClr>
                </a:solidFill>
              </a:rPr>
              <a:t>Effurun,</a:t>
            </a:r>
          </a:p>
          <a:p>
            <a:r>
              <a:rPr lang="en-US" sz="2800" b="1" dirty="0">
                <a:solidFill>
                  <a:schemeClr val="accent6">
                    <a:lumMod val="75000"/>
                  </a:schemeClr>
                </a:solidFill>
              </a:rPr>
              <a:t>Delta State.</a:t>
            </a:r>
          </a:p>
          <a:p>
            <a:r>
              <a:rPr lang="en-US" sz="2800" b="1" dirty="0">
                <a:solidFill>
                  <a:schemeClr val="accent6">
                    <a:lumMod val="75000"/>
                  </a:schemeClr>
                </a:solidFill>
              </a:rPr>
              <a:t>Call/</a:t>
            </a:r>
            <a:r>
              <a:rPr lang="en-US" sz="2800" b="1" dirty="0" err="1">
                <a:solidFill>
                  <a:schemeClr val="accent6">
                    <a:lumMod val="75000"/>
                  </a:schemeClr>
                </a:solidFill>
              </a:rPr>
              <a:t>Whatsapp</a:t>
            </a:r>
            <a:r>
              <a:rPr lang="en-US" sz="2800" b="1" dirty="0">
                <a:solidFill>
                  <a:schemeClr val="accent6">
                    <a:lumMod val="75000"/>
                  </a:schemeClr>
                </a:solidFill>
              </a:rPr>
              <a:t> – 08091734729</a:t>
            </a:r>
          </a:p>
          <a:p>
            <a:r>
              <a:rPr lang="en-US" sz="2800" b="1" dirty="0">
                <a:solidFill>
                  <a:schemeClr val="accent6">
                    <a:lumMod val="75000"/>
                  </a:schemeClr>
                </a:solidFill>
              </a:rPr>
              <a:t>You Tube - </a:t>
            </a:r>
            <a:r>
              <a:rPr lang="en-US" sz="2800" b="1" dirty="0" err="1">
                <a:solidFill>
                  <a:schemeClr val="accent6">
                    <a:lumMod val="75000"/>
                  </a:schemeClr>
                </a:solidFill>
              </a:rPr>
              <a:t>penonpapercreation</a:t>
            </a:r>
            <a:endParaRPr lang="en-US" sz="2800" b="1" dirty="0">
              <a:solidFill>
                <a:schemeClr val="accent6">
                  <a:lumMod val="75000"/>
                </a:schemeClr>
              </a:solidFill>
            </a:endParaRPr>
          </a:p>
          <a:p>
            <a:r>
              <a:rPr lang="en-US" sz="2800" b="1" dirty="0">
                <a:solidFill>
                  <a:schemeClr val="accent6">
                    <a:lumMod val="75000"/>
                  </a:schemeClr>
                </a:solidFill>
              </a:rPr>
              <a:t>Facebook - </a:t>
            </a:r>
            <a:r>
              <a:rPr lang="en-US" sz="2800" b="1" dirty="0" err="1">
                <a:solidFill>
                  <a:schemeClr val="accent6">
                    <a:lumMod val="75000"/>
                  </a:schemeClr>
                </a:solidFill>
              </a:rPr>
              <a:t>Penonpapercreation</a:t>
            </a:r>
            <a:endParaRPr lang="en-US" sz="2800" b="1" dirty="0">
              <a:solidFill>
                <a:schemeClr val="accent6">
                  <a:lumMod val="75000"/>
                </a:schemeClr>
              </a:solidFill>
            </a:endParaRPr>
          </a:p>
        </p:txBody>
      </p:sp>
    </p:spTree>
    <p:extLst>
      <p:ext uri="{BB962C8B-B14F-4D97-AF65-F5344CB8AC3E}">
        <p14:creationId xmlns:p14="http://schemas.microsoft.com/office/powerpoint/2010/main" val="359930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78D30A-E09E-85BA-9F8D-7BE6E07FEDFB}"/>
              </a:ext>
            </a:extLst>
          </p:cNvPr>
          <p:cNvSpPr txBox="1"/>
          <p:nvPr/>
        </p:nvSpPr>
        <p:spPr>
          <a:xfrm>
            <a:off x="0" y="0"/>
            <a:ext cx="12192000" cy="6382645"/>
          </a:xfrm>
          <a:prstGeom prst="rect">
            <a:avLst/>
          </a:prstGeom>
          <a:noFill/>
        </p:spPr>
        <p:txBody>
          <a:bodyPr wrap="square">
            <a:spAutoFit/>
          </a:bodyPr>
          <a:lstStyle/>
          <a:p>
            <a:pPr marL="0" marR="0" indent="-285750" algn="just">
              <a:lnSpc>
                <a:spcPct val="115000"/>
              </a:lnSpc>
              <a:spcBef>
                <a:spcPts val="0"/>
              </a:spcBef>
              <a:spcAft>
                <a:spcPts val="1000"/>
              </a:spcAft>
            </a:pPr>
            <a:r>
              <a:rPr lang="en-US" sz="7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NOTE: </a:t>
            </a:r>
            <a:r>
              <a:rPr lang="en-US" sz="7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 matter how decent a society is, there are certain kinds of people that will deliberately go against the cherished values of the people. </a:t>
            </a:r>
            <a:endParaRPr lang="en-US" sz="7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808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D7416B-E1A3-EA81-C206-AAEA838211C0}"/>
              </a:ext>
            </a:extLst>
          </p:cNvPr>
          <p:cNvSpPr txBox="1"/>
          <p:nvPr/>
        </p:nvSpPr>
        <p:spPr>
          <a:xfrm>
            <a:off x="0" y="1"/>
            <a:ext cx="12192000" cy="6524350"/>
          </a:xfrm>
          <a:prstGeom prst="rect">
            <a:avLst/>
          </a:prstGeom>
          <a:noFill/>
        </p:spPr>
        <p:txBody>
          <a:bodyPr wrap="square">
            <a:spAutoFit/>
          </a:bodyPr>
          <a:lstStyle/>
          <a:p>
            <a:pPr marL="0" marR="0" indent="-285750" algn="just">
              <a:lnSpc>
                <a:spcPct val="115000"/>
              </a:lnSpc>
              <a:spcBef>
                <a:spcPts val="0"/>
              </a:spcBef>
              <a:spcAft>
                <a:spcPts val="1000"/>
              </a:spcAft>
            </a:pPr>
            <a:r>
              <a:rPr lang="en-US" sz="6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This being so, no society is devoid of crimes.</a:t>
            </a:r>
            <a:endParaRPr lang="en-US" sz="6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285750" algn="just">
              <a:lnSpc>
                <a:spcPct val="115000"/>
              </a:lnSpc>
              <a:spcBef>
                <a:spcPts val="0"/>
              </a:spcBef>
              <a:spcAft>
                <a:spcPts val="1000"/>
              </a:spcAft>
            </a:pPr>
            <a:r>
              <a:rPr lang="en-US" sz="6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Some criminal </a:t>
            </a:r>
            <a:r>
              <a:rPr lang="en-US" sz="6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behaviours</a:t>
            </a:r>
            <a:r>
              <a:rPr lang="en-US" sz="6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are learnt from either the environment or peer groups. Other criminal tendencies are innate.</a:t>
            </a:r>
            <a:endParaRPr lang="en-US" sz="6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77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D96202-71DF-46C9-5021-36BF87BD7DC6}"/>
              </a:ext>
            </a:extLst>
          </p:cNvPr>
          <p:cNvSpPr txBox="1"/>
          <p:nvPr/>
        </p:nvSpPr>
        <p:spPr>
          <a:xfrm>
            <a:off x="1560786" y="2554013"/>
            <a:ext cx="9802684" cy="1200329"/>
          </a:xfrm>
          <a:prstGeom prst="rect">
            <a:avLst/>
          </a:prstGeom>
          <a:noFill/>
        </p:spPr>
        <p:txBody>
          <a:bodyPr wrap="none" rtlCol="0">
            <a:spAutoFit/>
          </a:bodyPr>
          <a:lstStyle/>
          <a:p>
            <a:r>
              <a:rPr lang="en-US" sz="7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YOUR ENVIRONMENT</a:t>
            </a:r>
            <a:endParaRPr lang="en-US" sz="7200" dirty="0">
              <a:solidFill>
                <a:srgbClr val="FF0000"/>
              </a:solidFill>
            </a:endParaRPr>
          </a:p>
        </p:txBody>
      </p:sp>
    </p:spTree>
    <p:extLst>
      <p:ext uri="{BB962C8B-B14F-4D97-AF65-F5344CB8AC3E}">
        <p14:creationId xmlns:p14="http://schemas.microsoft.com/office/powerpoint/2010/main" val="182863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2048E-57C5-E6FB-84DF-E87C38103D18}"/>
              </a:ext>
            </a:extLst>
          </p:cNvPr>
          <p:cNvSpPr txBox="1"/>
          <p:nvPr/>
        </p:nvSpPr>
        <p:spPr>
          <a:xfrm>
            <a:off x="0" y="0"/>
            <a:ext cx="12044855" cy="6388480"/>
          </a:xfrm>
          <a:prstGeom prst="rect">
            <a:avLst/>
          </a:prstGeom>
          <a:noFill/>
        </p:spPr>
        <p:txBody>
          <a:bodyPr wrap="square" rtlCol="0">
            <a:spAutoFit/>
          </a:bodyPr>
          <a:lstStyle/>
          <a:p>
            <a:pPr marL="0" marR="0" indent="-285750" algn="just">
              <a:lnSpc>
                <a:spcPct val="115000"/>
              </a:lnSpc>
              <a:spcBef>
                <a:spcPts val="0"/>
              </a:spcBef>
              <a:spcAft>
                <a:spcPts val="1000"/>
              </a:spcAft>
            </a:pPr>
            <a:r>
              <a:rPr lang="en-US" sz="72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The environment one is born and brought up goes a long way to determine the </a:t>
            </a:r>
            <a:r>
              <a:rPr lang="en-US" sz="7200" b="1"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behavioural</a:t>
            </a:r>
            <a:r>
              <a:rPr lang="en-US" sz="72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pattern of the individual. </a:t>
            </a:r>
          </a:p>
        </p:txBody>
      </p:sp>
    </p:spTree>
    <p:extLst>
      <p:ext uri="{BB962C8B-B14F-4D97-AF65-F5344CB8AC3E}">
        <p14:creationId xmlns:p14="http://schemas.microsoft.com/office/powerpoint/2010/main" val="42823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903D2-3293-1AD1-CEE3-FDF8FBCB38FE}"/>
              </a:ext>
            </a:extLst>
          </p:cNvPr>
          <p:cNvSpPr txBox="1"/>
          <p:nvPr/>
        </p:nvSpPr>
        <p:spPr>
          <a:xfrm>
            <a:off x="0" y="0"/>
            <a:ext cx="12192000" cy="6186309"/>
          </a:xfrm>
          <a:prstGeom prst="rect">
            <a:avLst/>
          </a:prstGeom>
          <a:noFill/>
        </p:spPr>
        <p:txBody>
          <a:bodyPr wrap="square">
            <a:spAutoFit/>
          </a:bodyPr>
          <a:lstStyle/>
          <a:p>
            <a:r>
              <a:rPr lang="en-US" sz="66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For example, a child that grows up in a home where the father constantly beat up the mother, will see such as a way of life and may replicate same in future in his home.</a:t>
            </a:r>
            <a:endParaRPr lang="en-US" sz="6600" b="1" dirty="0"/>
          </a:p>
        </p:txBody>
      </p:sp>
    </p:spTree>
    <p:extLst>
      <p:ext uri="{BB962C8B-B14F-4D97-AF65-F5344CB8AC3E}">
        <p14:creationId xmlns:p14="http://schemas.microsoft.com/office/powerpoint/2010/main" val="417260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078387-197B-38BA-0643-8DFE76E85157}"/>
              </a:ext>
            </a:extLst>
          </p:cNvPr>
          <p:cNvSpPr txBox="1"/>
          <p:nvPr/>
        </p:nvSpPr>
        <p:spPr>
          <a:xfrm>
            <a:off x="0" y="0"/>
            <a:ext cx="12192000" cy="6382645"/>
          </a:xfrm>
          <a:prstGeom prst="rect">
            <a:avLst/>
          </a:prstGeom>
          <a:noFill/>
        </p:spPr>
        <p:txBody>
          <a:bodyPr wrap="square">
            <a:spAutoFit/>
          </a:bodyPr>
          <a:lstStyle/>
          <a:p>
            <a:pPr marL="0" marR="0" indent="-285750" algn="just">
              <a:lnSpc>
                <a:spcPct val="115000"/>
              </a:lnSpc>
              <a:spcBef>
                <a:spcPts val="0"/>
              </a:spcBef>
              <a:spcAft>
                <a:spcPts val="1000"/>
              </a:spcAft>
            </a:pPr>
            <a:r>
              <a:rPr lang="en-US" sz="7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Also, growing up in an environment where drugs are used without restrictions will naturally lure one into drug abuse.</a:t>
            </a:r>
            <a:endParaRPr lang="en-US" sz="7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620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696</Words>
  <Application>Microsoft Office PowerPoint</Application>
  <PresentationFormat>Widescreen</PresentationFormat>
  <Paragraphs>79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Algerian</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aniebiet udo</dc:creator>
  <cp:lastModifiedBy>aniebiet udo</cp:lastModifiedBy>
  <cp:revision>25</cp:revision>
  <dcterms:created xsi:type="dcterms:W3CDTF">2022-08-28T12:04:38Z</dcterms:created>
  <dcterms:modified xsi:type="dcterms:W3CDTF">2023-05-22T14:08:53Z</dcterms:modified>
</cp:coreProperties>
</file>