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1"/>
  </p:sldMasterIdLst>
  <p:sldIdLst>
    <p:sldId id="256" r:id="rId2"/>
    <p:sldId id="259" r:id="rId3"/>
    <p:sldId id="258" r:id="rId4"/>
    <p:sldId id="276" r:id="rId5"/>
    <p:sldId id="260" r:id="rId6"/>
    <p:sldId id="261" r:id="rId7"/>
    <p:sldId id="262" r:id="rId8"/>
    <p:sldId id="263" r:id="rId9"/>
    <p:sldId id="264" r:id="rId10"/>
    <p:sldId id="265" r:id="rId11"/>
    <p:sldId id="266" r:id="rId12"/>
    <p:sldId id="267" r:id="rId13"/>
    <p:sldId id="268" r:id="rId14"/>
    <p:sldId id="269" r:id="rId15"/>
    <p:sldId id="279" r:id="rId16"/>
    <p:sldId id="280" r:id="rId17"/>
    <p:sldId id="281" r:id="rId18"/>
    <p:sldId id="270" r:id="rId19"/>
    <p:sldId id="271" r:id="rId20"/>
    <p:sldId id="272" r:id="rId21"/>
    <p:sldId id="273" r:id="rId22"/>
    <p:sldId id="278" r:id="rId23"/>
    <p:sldId id="274"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31" autoAdjust="0"/>
    <p:restoredTop sz="94660"/>
  </p:normalViewPr>
  <p:slideViewPr>
    <p:cSldViewPr snapToGrid="0">
      <p:cViewPr varScale="1">
        <p:scale>
          <a:sx n="72" d="100"/>
          <a:sy n="72" d="100"/>
        </p:scale>
        <p:origin x="2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6414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7407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3166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08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0893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2558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22363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956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588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33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7400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5/22/2023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121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667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5/22/2023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9295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20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35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5/22/2023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2862476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65AC-151D-237C-9FD0-E90653AE4FBB}"/>
              </a:ext>
            </a:extLst>
          </p:cNvPr>
          <p:cNvSpPr>
            <a:spLocks noGrp="1"/>
          </p:cNvSpPr>
          <p:nvPr>
            <p:ph type="ctrTitle"/>
          </p:nvPr>
        </p:nvSpPr>
        <p:spPr>
          <a:xfrm>
            <a:off x="373117" y="15766"/>
            <a:ext cx="8975835" cy="6858000"/>
          </a:xfrm>
        </p:spPr>
        <p:txBody>
          <a:bodyPr>
            <a:noAutofit/>
          </a:bodyPr>
          <a:lstStyle/>
          <a:p>
            <a:pPr algn="ctr"/>
            <a:r>
              <a:rPr lang="en-US" sz="8800" b="1" dirty="0">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LEAVE FACEBOOK </a:t>
            </a:r>
            <a:br>
              <a:rPr lang="en-US" sz="8800" b="1" dirty="0">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br>
            <a:r>
              <a:rPr lang="en-US" sz="8800" b="1" dirty="0">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AND </a:t>
            </a:r>
            <a:br>
              <a:rPr lang="en-US" sz="8800" b="1" dirty="0">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br>
            <a:r>
              <a:rPr lang="en-US" sz="8800" b="1" dirty="0">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FACE YOUR BOOK</a:t>
            </a:r>
            <a:endParaRPr lang="en-US" sz="8800" b="1" dirty="0">
              <a:solidFill>
                <a:schemeClr val="accent2">
                  <a:lumMod val="50000"/>
                </a:schemeClr>
              </a:solidFill>
              <a:latin typeface="Arial Black" panose="020B0A04020102020204" pitchFamily="34" charset="0"/>
            </a:endParaRPr>
          </a:p>
        </p:txBody>
      </p:sp>
    </p:spTree>
    <p:extLst>
      <p:ext uri="{BB962C8B-B14F-4D97-AF65-F5344CB8AC3E}">
        <p14:creationId xmlns:p14="http://schemas.microsoft.com/office/powerpoint/2010/main" val="3238886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86D1D3-761D-42FA-5ADF-819BFC9208DC}"/>
              </a:ext>
            </a:extLst>
          </p:cNvPr>
          <p:cNvSpPr txBox="1"/>
          <p:nvPr/>
        </p:nvSpPr>
        <p:spPr>
          <a:xfrm>
            <a:off x="-1" y="1"/>
            <a:ext cx="9364717" cy="1594539"/>
          </a:xfrm>
          <a:prstGeom prst="rect">
            <a:avLst/>
          </a:prstGeom>
          <a:noFill/>
        </p:spPr>
        <p:txBody>
          <a:bodyPr wrap="square">
            <a:spAutoFit/>
          </a:bodyPr>
          <a:lstStyle/>
          <a:p>
            <a:pPr marL="0" marR="0">
              <a:lnSpc>
                <a:spcPct val="115000"/>
              </a:lnSpc>
              <a:spcBef>
                <a:spcPts val="0"/>
              </a:spcBef>
              <a:spcAft>
                <a:spcPts val="1000"/>
              </a:spcAft>
            </a:pPr>
            <a:r>
              <a:rPr lang="en-US" sz="40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THE DANGERS OF THE </a:t>
            </a:r>
          </a:p>
          <a:p>
            <a:pPr marL="0" marR="0">
              <a:lnSpc>
                <a:spcPct val="115000"/>
              </a:lnSpc>
              <a:spcBef>
                <a:spcPts val="0"/>
              </a:spcBef>
              <a:spcAft>
                <a:spcPts val="1000"/>
              </a:spcAft>
            </a:pPr>
            <a:r>
              <a:rPr lang="en-US" sz="40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SOCIAL MEDIA TO A LEARNER</a:t>
            </a:r>
          </a:p>
        </p:txBody>
      </p:sp>
      <p:sp>
        <p:nvSpPr>
          <p:cNvPr id="5" name="TextBox 4">
            <a:extLst>
              <a:ext uri="{FF2B5EF4-FFF2-40B4-BE49-F238E27FC236}">
                <a16:creationId xmlns:a16="http://schemas.microsoft.com/office/drawing/2014/main" id="{26C7965A-0505-D5CE-97F1-DA9FAB58C9D0}"/>
              </a:ext>
            </a:extLst>
          </p:cNvPr>
          <p:cNvSpPr txBox="1"/>
          <p:nvPr/>
        </p:nvSpPr>
        <p:spPr>
          <a:xfrm>
            <a:off x="0" y="1844567"/>
            <a:ext cx="9790386" cy="4010778"/>
          </a:xfrm>
          <a:prstGeom prst="rect">
            <a:avLst/>
          </a:prstGeom>
          <a:noFill/>
        </p:spPr>
        <p:txBody>
          <a:bodyPr wrap="square">
            <a:spAutoFit/>
          </a:bodyPr>
          <a:lstStyle/>
          <a:p>
            <a:pPr marL="342900" marR="0" lvl="0" indent="-342900">
              <a:lnSpc>
                <a:spcPct val="115000"/>
              </a:lnSpc>
              <a:spcBef>
                <a:spcPts val="0"/>
              </a:spcBef>
              <a:spcAft>
                <a:spcPts val="0"/>
              </a:spcAft>
              <a:buFont typeface="+mj-lt"/>
              <a:buAutoNum type="arabicPeriod"/>
            </a:pPr>
            <a:r>
              <a:rPr lang="en-US" sz="4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DISTRACTION</a:t>
            </a:r>
            <a:r>
              <a:rPr lang="en-US" sz="4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b="1" dirty="0">
                <a:effectLst/>
                <a:latin typeface="Calibri" panose="020F0502020204030204" pitchFamily="34" charset="0"/>
                <a:ea typeface="Calibri" panose="020F0502020204030204" pitchFamily="34" charset="0"/>
                <a:cs typeface="Times New Roman" panose="02020603050405020304" pitchFamily="18" charset="0"/>
              </a:rPr>
              <a:t>To succeed in your education, you are expected to be focused on your academics. This involves diligent study/ reading, doing of assignments and homework.  </a:t>
            </a:r>
          </a:p>
        </p:txBody>
      </p:sp>
    </p:spTree>
    <p:extLst>
      <p:ext uri="{BB962C8B-B14F-4D97-AF65-F5344CB8AC3E}">
        <p14:creationId xmlns:p14="http://schemas.microsoft.com/office/powerpoint/2010/main" val="237134708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D55B18-14F5-A30E-06A7-F5805C8F5B77}"/>
              </a:ext>
            </a:extLst>
          </p:cNvPr>
          <p:cNvSpPr txBox="1"/>
          <p:nvPr/>
        </p:nvSpPr>
        <p:spPr>
          <a:xfrm>
            <a:off x="551793" y="497075"/>
            <a:ext cx="9490841" cy="5863849"/>
          </a:xfrm>
          <a:prstGeom prst="rect">
            <a:avLst/>
          </a:prstGeom>
          <a:noFill/>
        </p:spPr>
        <p:txBody>
          <a:bodyPr wrap="square">
            <a:spAutoFit/>
          </a:bodyPr>
          <a:lstStyle/>
          <a:p>
            <a:pPr marR="0" lvl="0">
              <a:lnSpc>
                <a:spcPct val="115000"/>
              </a:lnSpc>
              <a:spcBef>
                <a:spcPts val="0"/>
              </a:spcBef>
              <a:spcAft>
                <a:spcPts val="0"/>
              </a:spcAft>
            </a:pPr>
            <a:r>
              <a:rPr lang="en-US" sz="6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child who spends time on Facebook cannot concentrate on his or her studies. This leads to distractions.</a:t>
            </a:r>
          </a:p>
        </p:txBody>
      </p:sp>
    </p:spTree>
    <p:extLst>
      <p:ext uri="{BB962C8B-B14F-4D97-AF65-F5344CB8AC3E}">
        <p14:creationId xmlns:p14="http://schemas.microsoft.com/office/powerpoint/2010/main" val="2445422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B2C4CD-77D4-B736-A5EC-E08844DF78C1}"/>
              </a:ext>
            </a:extLst>
          </p:cNvPr>
          <p:cNvSpPr txBox="1"/>
          <p:nvPr/>
        </p:nvSpPr>
        <p:spPr>
          <a:xfrm>
            <a:off x="0" y="290993"/>
            <a:ext cx="10999304" cy="5988691"/>
          </a:xfrm>
          <a:prstGeom prst="rect">
            <a:avLst/>
          </a:prstGeom>
          <a:noFill/>
        </p:spPr>
        <p:txBody>
          <a:bodyPr wrap="square">
            <a:spAutoFit/>
          </a:bodyPr>
          <a:lstStyle/>
          <a:p>
            <a:pPr marR="0" lvl="0">
              <a:lnSpc>
                <a:spcPct val="115000"/>
              </a:lnSpc>
              <a:spcBef>
                <a:spcPts val="0"/>
              </a:spcBef>
              <a:spcAft>
                <a:spcPts val="1000"/>
              </a:spcAft>
            </a:pPr>
            <a:r>
              <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 ACCESS TO ADULT CONTENTS: </a:t>
            </a:r>
            <a:r>
              <a:rPr lang="en-US" sz="4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social media is not restricted to any age. Therefore, contents are available to both adult and children. This being so, there are chances of consciously or unconsciously having access to contents you are not supposed to have access to.</a:t>
            </a:r>
          </a:p>
        </p:txBody>
      </p:sp>
    </p:spTree>
    <p:extLst>
      <p:ext uri="{BB962C8B-B14F-4D97-AF65-F5344CB8AC3E}">
        <p14:creationId xmlns:p14="http://schemas.microsoft.com/office/powerpoint/2010/main" val="10188364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1E7BD9-6AF4-5151-05FF-7D513E5C4F45}"/>
              </a:ext>
            </a:extLst>
          </p:cNvPr>
          <p:cNvSpPr txBox="1"/>
          <p:nvPr/>
        </p:nvSpPr>
        <p:spPr>
          <a:xfrm>
            <a:off x="425669" y="709449"/>
            <a:ext cx="10653148" cy="6838154"/>
          </a:xfrm>
          <a:prstGeom prst="rect">
            <a:avLst/>
          </a:prstGeom>
          <a:noFill/>
        </p:spPr>
        <p:txBody>
          <a:bodyPr wrap="square">
            <a:spAutoFit/>
          </a:bodyPr>
          <a:lstStyle/>
          <a:p>
            <a:pPr marR="0" lvl="0">
              <a:lnSpc>
                <a:spcPct val="115000"/>
              </a:lnSpc>
              <a:spcBef>
                <a:spcPts val="0"/>
              </a:spcBef>
              <a:spcAft>
                <a:spcPts val="0"/>
              </a:spcAft>
            </a:pPr>
            <a:r>
              <a:rPr lang="en-US" sz="4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 UNVERIFFIED INFORMATION</a:t>
            </a:r>
            <a:r>
              <a:rPr lang="en-US" sz="4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Most information dished by the social media are not verified. This leads to believing and spreading false information. Those who rely solely on the social media for their news usually have half-baked information.</a:t>
            </a:r>
          </a:p>
          <a:p>
            <a:pPr marL="457200" marR="0">
              <a:lnSpc>
                <a:spcPct val="115000"/>
              </a:lnSpc>
              <a:spcBef>
                <a:spcPts val="0"/>
              </a:spcBef>
              <a:spcAft>
                <a:spcPts val="10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3694329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134973-6651-4B25-17FE-08465E15A37B}"/>
              </a:ext>
            </a:extLst>
          </p:cNvPr>
          <p:cNvSpPr txBox="1"/>
          <p:nvPr/>
        </p:nvSpPr>
        <p:spPr>
          <a:xfrm>
            <a:off x="693683" y="255599"/>
            <a:ext cx="10239360" cy="5568127"/>
          </a:xfrm>
          <a:prstGeom prst="rect">
            <a:avLst/>
          </a:prstGeom>
          <a:noFill/>
        </p:spPr>
        <p:txBody>
          <a:bodyPr wrap="square">
            <a:spAutoFit/>
          </a:bodyPr>
          <a:lstStyle/>
          <a:p>
            <a:pPr marR="0" lvl="0">
              <a:lnSpc>
                <a:spcPct val="115000"/>
              </a:lnSpc>
              <a:spcBef>
                <a:spcPts val="0"/>
              </a:spcBef>
              <a:spcAft>
                <a:spcPts val="1000"/>
              </a:spcAft>
            </a:pPr>
            <a:r>
              <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 ACCESS TO STRANGERS: </a:t>
            </a:r>
            <a:r>
              <a:rPr lang="en-US" sz="4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social media gives one access to </a:t>
            </a:r>
            <a:r>
              <a:rPr lang="en-US" sz="4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people</a:t>
            </a:r>
            <a:r>
              <a:rPr lang="en-US" sz="4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known as “friends” which in the </a:t>
            </a:r>
            <a:r>
              <a:rPr lang="en-US" sz="4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real</a:t>
            </a:r>
            <a:r>
              <a:rPr lang="en-US" sz="4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sense most of them are total strangers. Many people have been killed, robbed, raped and abused for visiting the “friends” they met on Facebook.</a:t>
            </a:r>
          </a:p>
        </p:txBody>
      </p:sp>
    </p:spTree>
    <p:extLst>
      <p:ext uri="{BB962C8B-B14F-4D97-AF65-F5344CB8AC3E}">
        <p14:creationId xmlns:p14="http://schemas.microsoft.com/office/powerpoint/2010/main" val="395965056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F10C4-93CD-CE9D-845F-98B46D51B672}"/>
              </a:ext>
            </a:extLst>
          </p:cNvPr>
          <p:cNvPicPr>
            <a:picLocks noChangeAspect="1"/>
          </p:cNvPicPr>
          <p:nvPr/>
        </p:nvPicPr>
        <p:blipFill>
          <a:blip r:embed="rId2"/>
          <a:stretch>
            <a:fillRect/>
          </a:stretch>
        </p:blipFill>
        <p:spPr>
          <a:xfrm>
            <a:off x="-126124" y="0"/>
            <a:ext cx="5283883" cy="7062952"/>
          </a:xfrm>
          <a:prstGeom prst="rect">
            <a:avLst/>
          </a:prstGeom>
        </p:spPr>
      </p:pic>
      <p:pic>
        <p:nvPicPr>
          <p:cNvPr id="7" name="Picture 6">
            <a:extLst>
              <a:ext uri="{FF2B5EF4-FFF2-40B4-BE49-F238E27FC236}">
                <a16:creationId xmlns:a16="http://schemas.microsoft.com/office/drawing/2014/main" id="{EE6D2293-F01F-7C26-37FE-3F7336EA9455}"/>
              </a:ext>
            </a:extLst>
          </p:cNvPr>
          <p:cNvPicPr>
            <a:picLocks noChangeAspect="1"/>
          </p:cNvPicPr>
          <p:nvPr/>
        </p:nvPicPr>
        <p:blipFill>
          <a:blip r:embed="rId3"/>
          <a:stretch>
            <a:fillRect/>
          </a:stretch>
        </p:blipFill>
        <p:spPr>
          <a:xfrm>
            <a:off x="7264775" y="0"/>
            <a:ext cx="4927225" cy="7062952"/>
          </a:xfrm>
          <a:prstGeom prst="rect">
            <a:avLst/>
          </a:prstGeom>
        </p:spPr>
      </p:pic>
    </p:spTree>
    <p:extLst>
      <p:ext uri="{BB962C8B-B14F-4D97-AF65-F5344CB8AC3E}">
        <p14:creationId xmlns:p14="http://schemas.microsoft.com/office/powerpoint/2010/main" val="238387511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6DBF717-A93A-EDB8-131C-FE6035A676AE}"/>
              </a:ext>
            </a:extLst>
          </p:cNvPr>
          <p:cNvPicPr>
            <a:picLocks noChangeAspect="1"/>
          </p:cNvPicPr>
          <p:nvPr/>
        </p:nvPicPr>
        <p:blipFill>
          <a:blip r:embed="rId2"/>
          <a:stretch>
            <a:fillRect/>
          </a:stretch>
        </p:blipFill>
        <p:spPr>
          <a:xfrm>
            <a:off x="3812875" y="0"/>
            <a:ext cx="3985404" cy="6858000"/>
          </a:xfrm>
          <a:prstGeom prst="rect">
            <a:avLst/>
          </a:prstGeom>
        </p:spPr>
      </p:pic>
      <p:pic>
        <p:nvPicPr>
          <p:cNvPr id="17" name="Picture 16">
            <a:extLst>
              <a:ext uri="{FF2B5EF4-FFF2-40B4-BE49-F238E27FC236}">
                <a16:creationId xmlns:a16="http://schemas.microsoft.com/office/drawing/2014/main" id="{10C19F0A-FF29-994A-B8B9-0F90A965A597}"/>
              </a:ext>
            </a:extLst>
          </p:cNvPr>
          <p:cNvPicPr>
            <a:picLocks noChangeAspect="1"/>
          </p:cNvPicPr>
          <p:nvPr/>
        </p:nvPicPr>
        <p:blipFill>
          <a:blip r:embed="rId3"/>
          <a:stretch>
            <a:fillRect/>
          </a:stretch>
        </p:blipFill>
        <p:spPr>
          <a:xfrm>
            <a:off x="7798280" y="0"/>
            <a:ext cx="4393720" cy="6858000"/>
          </a:xfrm>
          <a:prstGeom prst="rect">
            <a:avLst/>
          </a:prstGeom>
        </p:spPr>
      </p:pic>
      <p:pic>
        <p:nvPicPr>
          <p:cNvPr id="19" name="Picture 18">
            <a:extLst>
              <a:ext uri="{FF2B5EF4-FFF2-40B4-BE49-F238E27FC236}">
                <a16:creationId xmlns:a16="http://schemas.microsoft.com/office/drawing/2014/main" id="{C709FFC9-8C3E-F6CC-AEE1-D53BD88291DB}"/>
              </a:ext>
            </a:extLst>
          </p:cNvPr>
          <p:cNvPicPr>
            <a:picLocks noChangeAspect="1"/>
          </p:cNvPicPr>
          <p:nvPr/>
        </p:nvPicPr>
        <p:blipFill>
          <a:blip r:embed="rId4"/>
          <a:stretch>
            <a:fillRect/>
          </a:stretch>
        </p:blipFill>
        <p:spPr>
          <a:xfrm>
            <a:off x="0" y="0"/>
            <a:ext cx="3812875" cy="6858000"/>
          </a:xfrm>
          <a:prstGeom prst="rect">
            <a:avLst/>
          </a:prstGeom>
        </p:spPr>
      </p:pic>
    </p:spTree>
    <p:extLst>
      <p:ext uri="{BB962C8B-B14F-4D97-AF65-F5344CB8AC3E}">
        <p14:creationId xmlns:p14="http://schemas.microsoft.com/office/powerpoint/2010/main" val="392841381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57A4C4-ED64-D2B3-32FB-B68AB3D68B1B}"/>
              </a:ext>
            </a:extLst>
          </p:cNvPr>
          <p:cNvPicPr>
            <a:picLocks noChangeAspect="1"/>
          </p:cNvPicPr>
          <p:nvPr/>
        </p:nvPicPr>
        <p:blipFill>
          <a:blip r:embed="rId2"/>
          <a:stretch>
            <a:fillRect/>
          </a:stretch>
        </p:blipFill>
        <p:spPr>
          <a:xfrm>
            <a:off x="3899141" y="0"/>
            <a:ext cx="4106172" cy="6858000"/>
          </a:xfrm>
          <a:prstGeom prst="rect">
            <a:avLst/>
          </a:prstGeom>
        </p:spPr>
      </p:pic>
      <p:pic>
        <p:nvPicPr>
          <p:cNvPr id="5" name="Picture 4">
            <a:extLst>
              <a:ext uri="{FF2B5EF4-FFF2-40B4-BE49-F238E27FC236}">
                <a16:creationId xmlns:a16="http://schemas.microsoft.com/office/drawing/2014/main" id="{84C21AE9-F608-D660-62DA-58CC55B9CA80}"/>
              </a:ext>
            </a:extLst>
          </p:cNvPr>
          <p:cNvPicPr>
            <a:picLocks noChangeAspect="1"/>
          </p:cNvPicPr>
          <p:nvPr/>
        </p:nvPicPr>
        <p:blipFill>
          <a:blip r:embed="rId3"/>
          <a:stretch>
            <a:fillRect/>
          </a:stretch>
        </p:blipFill>
        <p:spPr>
          <a:xfrm>
            <a:off x="8005314" y="0"/>
            <a:ext cx="4186686" cy="6858000"/>
          </a:xfrm>
          <a:prstGeom prst="rect">
            <a:avLst/>
          </a:prstGeom>
        </p:spPr>
      </p:pic>
      <p:pic>
        <p:nvPicPr>
          <p:cNvPr id="7" name="Picture 6">
            <a:extLst>
              <a:ext uri="{FF2B5EF4-FFF2-40B4-BE49-F238E27FC236}">
                <a16:creationId xmlns:a16="http://schemas.microsoft.com/office/drawing/2014/main" id="{DD575A9C-EC35-DBB7-43BC-323639675651}"/>
              </a:ext>
            </a:extLst>
          </p:cNvPr>
          <p:cNvPicPr>
            <a:picLocks noChangeAspect="1"/>
          </p:cNvPicPr>
          <p:nvPr/>
        </p:nvPicPr>
        <p:blipFill>
          <a:blip r:embed="rId4"/>
          <a:stretch>
            <a:fillRect/>
          </a:stretch>
        </p:blipFill>
        <p:spPr>
          <a:xfrm>
            <a:off x="0" y="0"/>
            <a:ext cx="3899140" cy="6858000"/>
          </a:xfrm>
          <a:prstGeom prst="rect">
            <a:avLst/>
          </a:prstGeom>
        </p:spPr>
      </p:pic>
    </p:spTree>
    <p:extLst>
      <p:ext uri="{BB962C8B-B14F-4D97-AF65-F5344CB8AC3E}">
        <p14:creationId xmlns:p14="http://schemas.microsoft.com/office/powerpoint/2010/main" val="177203851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8FD2D-B218-484D-8229-DDE83832F0DA}"/>
              </a:ext>
            </a:extLst>
          </p:cNvPr>
          <p:cNvSpPr txBox="1"/>
          <p:nvPr/>
        </p:nvSpPr>
        <p:spPr>
          <a:xfrm>
            <a:off x="0" y="543947"/>
            <a:ext cx="9711559" cy="5770106"/>
          </a:xfrm>
          <a:prstGeom prst="rect">
            <a:avLst/>
          </a:prstGeom>
          <a:noFill/>
        </p:spPr>
        <p:txBody>
          <a:bodyPr wrap="square">
            <a:spAutoFit/>
          </a:bodyPr>
          <a:lstStyle/>
          <a:p>
            <a:pPr marL="457200" marR="0">
              <a:lnSpc>
                <a:spcPct val="115000"/>
              </a:lnSpc>
              <a:spcBef>
                <a:spcPts val="0"/>
              </a:spcBef>
              <a:spcAft>
                <a:spcPts val="1000"/>
              </a:spcAft>
            </a:pPr>
            <a:r>
              <a:rPr lang="en-US" sz="5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Despite the </a:t>
            </a:r>
            <a:r>
              <a:rPr lang="en-US"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dangers</a:t>
            </a:r>
            <a:r>
              <a:rPr lang="en-US" sz="5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highlighted above, the positive effects of the social media surpass the negative effects. However, it is important to wait for the </a:t>
            </a:r>
            <a:r>
              <a:rPr lang="en-US"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right time </a:t>
            </a:r>
            <a:r>
              <a:rPr lang="en-US" sz="5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join the social media. </a:t>
            </a:r>
          </a:p>
        </p:txBody>
      </p:sp>
    </p:spTree>
    <p:extLst>
      <p:ext uri="{BB962C8B-B14F-4D97-AF65-F5344CB8AC3E}">
        <p14:creationId xmlns:p14="http://schemas.microsoft.com/office/powerpoint/2010/main" val="40835373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7D5913-82AD-4805-3833-C355060780D0}"/>
              </a:ext>
            </a:extLst>
          </p:cNvPr>
          <p:cNvSpPr txBox="1"/>
          <p:nvPr/>
        </p:nvSpPr>
        <p:spPr>
          <a:xfrm>
            <a:off x="331076" y="1139688"/>
            <a:ext cx="10827254" cy="5632311"/>
          </a:xfrm>
          <a:prstGeom prst="rect">
            <a:avLst/>
          </a:prstGeom>
          <a:noFill/>
        </p:spPr>
        <p:txBody>
          <a:bodyPr wrap="square">
            <a:spAutoFit/>
          </a:bodyPr>
          <a:lstStyle/>
          <a:p>
            <a:r>
              <a:rPr lang="en-US" sz="6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right time, I think is when you are eighteen years and above or when you have gained admission into tertiary institutions when the used of phones becomes a necessity.</a:t>
            </a:r>
            <a:endParaRPr lang="en-US" sz="6000" dirty="0">
              <a:solidFill>
                <a:srgbClr val="0070C0"/>
              </a:solidFill>
            </a:endParaRPr>
          </a:p>
        </p:txBody>
      </p:sp>
      <p:sp>
        <p:nvSpPr>
          <p:cNvPr id="2" name="TextBox 1">
            <a:extLst>
              <a:ext uri="{FF2B5EF4-FFF2-40B4-BE49-F238E27FC236}">
                <a16:creationId xmlns:a16="http://schemas.microsoft.com/office/drawing/2014/main" id="{02DEC457-1411-7720-092A-20D48F02471A}"/>
              </a:ext>
            </a:extLst>
          </p:cNvPr>
          <p:cNvSpPr txBox="1"/>
          <p:nvPr/>
        </p:nvSpPr>
        <p:spPr>
          <a:xfrm>
            <a:off x="1789043" y="92764"/>
            <a:ext cx="7088800" cy="923330"/>
          </a:xfrm>
          <a:prstGeom prst="rect">
            <a:avLst/>
          </a:prstGeom>
          <a:noFill/>
        </p:spPr>
        <p:txBody>
          <a:bodyPr wrap="none" rtlCol="0">
            <a:spAutoFit/>
          </a:bodyPr>
          <a:lstStyle/>
          <a:p>
            <a:r>
              <a:rPr lang="en-US" sz="5400" b="1" dirty="0">
                <a:solidFill>
                  <a:srgbClr val="FF0000"/>
                </a:solidFill>
                <a:latin typeface="Bahnschrift Light SemiCondensed" panose="020B0502040204020203" pitchFamily="34" charset="0"/>
              </a:rPr>
              <a:t>WHEN IS THE RIGHT TIME?</a:t>
            </a:r>
          </a:p>
        </p:txBody>
      </p:sp>
    </p:spTree>
    <p:extLst>
      <p:ext uri="{BB962C8B-B14F-4D97-AF65-F5344CB8AC3E}">
        <p14:creationId xmlns:p14="http://schemas.microsoft.com/office/powerpoint/2010/main" val="14913419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F5A7-1096-A4CE-C52C-D08130043324}"/>
              </a:ext>
            </a:extLst>
          </p:cNvPr>
          <p:cNvSpPr>
            <a:spLocks noGrp="1"/>
          </p:cNvSpPr>
          <p:nvPr>
            <p:ph type="title"/>
          </p:nvPr>
        </p:nvSpPr>
        <p:spPr>
          <a:xfrm>
            <a:off x="165539" y="307822"/>
            <a:ext cx="3980793" cy="1508760"/>
          </a:xfrm>
        </p:spPr>
        <p:txBody>
          <a:bodyPr>
            <a:normAutofit fontScale="90000"/>
          </a:bodyPr>
          <a:lstStyle/>
          <a:p>
            <a:r>
              <a:rPr lang="en-US" b="1"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FACEBOOK AND OTHER SOCIAL MEDIA</a:t>
            </a:r>
            <a:br>
              <a:rPr lang="en-US" b="1"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br>
            <a:endParaRPr lang="en-US" dirty="0">
              <a:solidFill>
                <a:srgbClr val="0070C0"/>
              </a:solidFill>
              <a:latin typeface="Arial Black" panose="020B0A04020102020204" pitchFamily="34" charset="0"/>
            </a:endParaRPr>
          </a:p>
        </p:txBody>
      </p:sp>
      <p:pic>
        <p:nvPicPr>
          <p:cNvPr id="7" name="Content Placeholder 6">
            <a:extLst>
              <a:ext uri="{FF2B5EF4-FFF2-40B4-BE49-F238E27FC236}">
                <a16:creationId xmlns:a16="http://schemas.microsoft.com/office/drawing/2014/main" id="{EAB3B6E3-B4D0-A7E3-D9FD-5B69E8F37B49}"/>
              </a:ext>
            </a:extLst>
          </p:cNvPr>
          <p:cNvPicPr>
            <a:picLocks noGrp="1" noChangeAspect="1"/>
          </p:cNvPicPr>
          <p:nvPr>
            <p:ph sz="half" idx="1"/>
          </p:nvPr>
        </p:nvPicPr>
        <p:blipFill>
          <a:blip r:embed="rId2"/>
          <a:stretch>
            <a:fillRect/>
          </a:stretch>
        </p:blipFill>
        <p:spPr>
          <a:xfrm>
            <a:off x="130067" y="1802679"/>
            <a:ext cx="3838902" cy="4357236"/>
          </a:xfrm>
          <a:prstGeom prst="rect">
            <a:avLst/>
          </a:prstGeom>
        </p:spPr>
      </p:pic>
      <p:sp>
        <p:nvSpPr>
          <p:cNvPr id="4" name="Content Placeholder 3">
            <a:extLst>
              <a:ext uri="{FF2B5EF4-FFF2-40B4-BE49-F238E27FC236}">
                <a16:creationId xmlns:a16="http://schemas.microsoft.com/office/drawing/2014/main" id="{B91CE3EE-0E49-FB72-BFDB-1AAE8FE0F76A}"/>
              </a:ext>
            </a:extLst>
          </p:cNvPr>
          <p:cNvSpPr>
            <a:spLocks noGrp="1"/>
          </p:cNvSpPr>
          <p:nvPr>
            <p:ph sz="half" idx="2"/>
          </p:nvPr>
        </p:nvSpPr>
        <p:spPr>
          <a:xfrm>
            <a:off x="4004441" y="600556"/>
            <a:ext cx="7074376" cy="6257443"/>
          </a:xfrm>
        </p:spPr>
        <p:txBody>
          <a:bodyPr>
            <a:noAutofit/>
          </a:bodyPr>
          <a:lstStyle/>
          <a:p>
            <a:pPr marL="0" indent="0">
              <a:buNone/>
            </a:pPr>
            <a:r>
              <a:rPr lang="en-US" sz="4400" b="1" dirty="0">
                <a:solidFill>
                  <a:srgbClr val="FF0000"/>
                </a:solidFill>
                <a:effectLst/>
                <a:latin typeface="Bodoni Bd BT" panose="02070803080706020303" pitchFamily="18" charset="0"/>
                <a:ea typeface="Calibri" panose="020F0502020204030204" pitchFamily="34" charset="0"/>
                <a:cs typeface="Times New Roman" panose="02020603050405020304" pitchFamily="18" charset="0"/>
              </a:rPr>
              <a:t>Facebook is one the social media frequently used by the youth  today. Others are TikTok, You tube, Twitter, Snapchat etc. Just like conventional media, the social media helps to educate, entertain and inform. </a:t>
            </a:r>
            <a:endParaRPr lang="en-US" sz="4400" b="1" dirty="0">
              <a:solidFill>
                <a:srgbClr val="FF0000"/>
              </a:solidFill>
              <a:latin typeface="Bodoni Bd BT" panose="02070803080706020303" pitchFamily="18" charset="0"/>
            </a:endParaRPr>
          </a:p>
        </p:txBody>
      </p:sp>
    </p:spTree>
    <p:extLst>
      <p:ext uri="{BB962C8B-B14F-4D97-AF65-F5344CB8AC3E}">
        <p14:creationId xmlns:p14="http://schemas.microsoft.com/office/powerpoint/2010/main" val="51666775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BC3C80-8F39-3F22-0C8B-31355DAC1B20}"/>
              </a:ext>
            </a:extLst>
          </p:cNvPr>
          <p:cNvSpPr txBox="1"/>
          <p:nvPr/>
        </p:nvSpPr>
        <p:spPr>
          <a:xfrm>
            <a:off x="189187" y="630621"/>
            <a:ext cx="10836622" cy="5770106"/>
          </a:xfrm>
          <a:prstGeom prst="rect">
            <a:avLst/>
          </a:prstGeom>
          <a:noFill/>
        </p:spPr>
        <p:txBody>
          <a:bodyPr wrap="square">
            <a:spAutoFit/>
          </a:bodyPr>
          <a:lstStyle/>
          <a:p>
            <a:pPr marL="457200" marR="0">
              <a:lnSpc>
                <a:spcPct val="115000"/>
              </a:lnSpc>
              <a:spcBef>
                <a:spcPts val="0"/>
              </a:spcBef>
              <a:spcAft>
                <a:spcPts val="0"/>
              </a:spcAft>
            </a:pPr>
            <a:r>
              <a:rPr lang="en-US" sz="5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However, in order not to totally lose out of what is happening in the world, a student can be allowed to access the social media sparingly under strict supervision of the parents or guardians.</a:t>
            </a:r>
          </a:p>
        </p:txBody>
      </p:sp>
    </p:spTree>
    <p:extLst>
      <p:ext uri="{BB962C8B-B14F-4D97-AF65-F5344CB8AC3E}">
        <p14:creationId xmlns:p14="http://schemas.microsoft.com/office/powerpoint/2010/main" val="37772528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53AE35-F6E3-6EFD-CDA0-A232C11A125B}"/>
              </a:ext>
            </a:extLst>
          </p:cNvPr>
          <p:cNvSpPr txBox="1"/>
          <p:nvPr/>
        </p:nvSpPr>
        <p:spPr>
          <a:xfrm>
            <a:off x="-1" y="63595"/>
            <a:ext cx="11025809" cy="6725752"/>
          </a:xfrm>
          <a:prstGeom prst="rect">
            <a:avLst/>
          </a:prstGeom>
          <a:noFill/>
        </p:spPr>
        <p:txBody>
          <a:bodyPr wrap="square">
            <a:spAutoFit/>
          </a:bodyPr>
          <a:lstStyle/>
          <a:p>
            <a:pPr marL="457200" marR="0">
              <a:lnSpc>
                <a:spcPct val="115000"/>
              </a:lnSpc>
              <a:spcBef>
                <a:spcPts val="0"/>
              </a:spcBef>
              <a:spcAft>
                <a:spcPts val="1000"/>
              </a:spcAft>
            </a:pPr>
            <a:r>
              <a:rPr lang="en-US" sz="5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As a student, instead of relying on the social media, we recommend constant listening to news on radio and television. This helps to broaden your mind and knowledge and put you on the know of what is happening in your environment.</a:t>
            </a:r>
          </a:p>
        </p:txBody>
      </p:sp>
    </p:spTree>
    <p:extLst>
      <p:ext uri="{BB962C8B-B14F-4D97-AF65-F5344CB8AC3E}">
        <p14:creationId xmlns:p14="http://schemas.microsoft.com/office/powerpoint/2010/main" val="4057861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9E3437-A08F-60E2-ED13-DC2AD4BD7069}"/>
              </a:ext>
            </a:extLst>
          </p:cNvPr>
          <p:cNvPicPr>
            <a:picLocks noChangeAspect="1"/>
          </p:cNvPicPr>
          <p:nvPr/>
        </p:nvPicPr>
        <p:blipFill>
          <a:blip r:embed="rId2"/>
          <a:stretch>
            <a:fillRect/>
          </a:stretch>
        </p:blipFill>
        <p:spPr>
          <a:xfrm>
            <a:off x="-110359" y="51238"/>
            <a:ext cx="12718176" cy="6755524"/>
          </a:xfrm>
          <a:prstGeom prst="rect">
            <a:avLst/>
          </a:prstGeom>
        </p:spPr>
      </p:pic>
    </p:spTree>
    <p:extLst>
      <p:ext uri="{BB962C8B-B14F-4D97-AF65-F5344CB8AC3E}">
        <p14:creationId xmlns:p14="http://schemas.microsoft.com/office/powerpoint/2010/main" val="332412721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CD0A3-0A96-99E5-57CA-06C61386DC50}"/>
              </a:ext>
            </a:extLst>
          </p:cNvPr>
          <p:cNvSpPr txBox="1"/>
          <p:nvPr/>
        </p:nvSpPr>
        <p:spPr>
          <a:xfrm>
            <a:off x="51758" y="82097"/>
            <a:ext cx="10921041" cy="6966394"/>
          </a:xfrm>
          <a:prstGeom prst="rect">
            <a:avLst/>
          </a:prstGeom>
          <a:noFill/>
        </p:spPr>
        <p:txBody>
          <a:bodyPr wrap="square">
            <a:spAutoFit/>
          </a:bodyPr>
          <a:lstStyle/>
          <a:p>
            <a:pPr marL="457200" marR="0">
              <a:lnSpc>
                <a:spcPct val="115000"/>
              </a:lnSpc>
              <a:spcBef>
                <a:spcPts val="0"/>
              </a:spcBef>
              <a:spcAft>
                <a:spcPts val="1000"/>
              </a:spcAft>
            </a:pPr>
            <a:r>
              <a:rPr lang="en-US" sz="48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Don’t be deceived, Facebook is not as glamorous as it’s being presented. For now, my candid advice is that you concentrate on your studies, knowing fully well that a time is coming when your life will no longer be restricted by your parents or guardians but by your conscience and God. </a:t>
            </a:r>
          </a:p>
        </p:txBody>
      </p:sp>
    </p:spTree>
    <p:extLst>
      <p:ext uri="{BB962C8B-B14F-4D97-AF65-F5344CB8AC3E}">
        <p14:creationId xmlns:p14="http://schemas.microsoft.com/office/powerpoint/2010/main" val="1053898515"/>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F32E57-BF17-6620-E76C-0C56F4D82B5F}"/>
              </a:ext>
            </a:extLst>
          </p:cNvPr>
          <p:cNvSpPr txBox="1"/>
          <p:nvPr/>
        </p:nvSpPr>
        <p:spPr>
          <a:xfrm>
            <a:off x="1119352" y="76161"/>
            <a:ext cx="8875986" cy="2215991"/>
          </a:xfrm>
          <a:prstGeom prst="rect">
            <a:avLst/>
          </a:prstGeom>
          <a:noFill/>
        </p:spPr>
        <p:txBody>
          <a:bodyPr wrap="square" rtlCol="0">
            <a:spAutoFit/>
          </a:bodyPr>
          <a:lstStyle/>
          <a:p>
            <a:pPr algn="ctr"/>
            <a:r>
              <a:rPr lang="en-US" sz="13800" b="1" dirty="0">
                <a:latin typeface="Algerian" panose="04020705040A02060702" pitchFamily="82" charset="0"/>
                <a:cs typeface="Arial" panose="020B0604020202020204" pitchFamily="34" charset="0"/>
              </a:rPr>
              <a:t>THE END</a:t>
            </a:r>
          </a:p>
        </p:txBody>
      </p:sp>
      <p:sp>
        <p:nvSpPr>
          <p:cNvPr id="4" name="TextBox 3">
            <a:extLst>
              <a:ext uri="{FF2B5EF4-FFF2-40B4-BE49-F238E27FC236}">
                <a16:creationId xmlns:a16="http://schemas.microsoft.com/office/drawing/2014/main" id="{C12C1F2F-9E1E-4C7B-990D-58D709096141}"/>
              </a:ext>
            </a:extLst>
          </p:cNvPr>
          <p:cNvSpPr txBox="1"/>
          <p:nvPr/>
        </p:nvSpPr>
        <p:spPr>
          <a:xfrm>
            <a:off x="1328468" y="1966822"/>
            <a:ext cx="7832785" cy="4524315"/>
          </a:xfrm>
          <a:prstGeom prst="rect">
            <a:avLst/>
          </a:prstGeom>
          <a:noFill/>
        </p:spPr>
        <p:txBody>
          <a:bodyPr wrap="square">
            <a:spAutoFit/>
          </a:bodyPr>
          <a:lstStyle/>
          <a:p>
            <a:r>
              <a:rPr lang="en-US" sz="3600" dirty="0">
                <a:solidFill>
                  <a:srgbClr val="FF0000"/>
                </a:solidFill>
              </a:rPr>
              <a:t>FOR FURTHER ENQUIRIES CONTACT:</a:t>
            </a:r>
          </a:p>
          <a:p>
            <a:r>
              <a:rPr lang="en-US" sz="2800" b="1" dirty="0">
                <a:solidFill>
                  <a:schemeClr val="accent6">
                    <a:lumMod val="75000"/>
                  </a:schemeClr>
                </a:solidFill>
              </a:rPr>
              <a:t>Mr. Aniebiet Udo,</a:t>
            </a:r>
          </a:p>
          <a:p>
            <a:r>
              <a:rPr lang="en-US" sz="2800" b="1" dirty="0">
                <a:solidFill>
                  <a:schemeClr val="accent6">
                    <a:lumMod val="75000"/>
                  </a:schemeClr>
                </a:solidFill>
              </a:rPr>
              <a:t>God’s </a:t>
            </a:r>
            <a:r>
              <a:rPr lang="en-US" sz="2800" b="1" dirty="0" err="1">
                <a:solidFill>
                  <a:schemeClr val="accent6">
                    <a:lumMod val="75000"/>
                  </a:schemeClr>
                </a:solidFill>
              </a:rPr>
              <a:t>Favour</a:t>
            </a:r>
            <a:r>
              <a:rPr lang="en-US" sz="2800" b="1">
                <a:solidFill>
                  <a:schemeClr val="accent6">
                    <a:lumMod val="75000"/>
                  </a:schemeClr>
                </a:solidFill>
              </a:rPr>
              <a:t> Bookshop, </a:t>
            </a:r>
            <a:endParaRPr lang="en-US" sz="2800" b="1" dirty="0">
              <a:solidFill>
                <a:schemeClr val="accent6">
                  <a:lumMod val="75000"/>
                </a:schemeClr>
              </a:solidFill>
            </a:endParaRPr>
          </a:p>
          <a:p>
            <a:r>
              <a:rPr lang="en-US" sz="2800" b="1" dirty="0">
                <a:solidFill>
                  <a:schemeClr val="accent6">
                    <a:lumMod val="75000"/>
                  </a:schemeClr>
                </a:solidFill>
              </a:rPr>
              <a:t>110, </a:t>
            </a:r>
            <a:r>
              <a:rPr lang="en-US" sz="2800" b="1" dirty="0" err="1">
                <a:solidFill>
                  <a:schemeClr val="accent6">
                    <a:lumMod val="75000"/>
                  </a:schemeClr>
                </a:solidFill>
              </a:rPr>
              <a:t>Jakpa</a:t>
            </a:r>
            <a:r>
              <a:rPr lang="en-US" sz="2800" b="1" dirty="0">
                <a:solidFill>
                  <a:schemeClr val="accent6">
                    <a:lumMod val="75000"/>
                  </a:schemeClr>
                </a:solidFill>
              </a:rPr>
              <a:t> Road, </a:t>
            </a:r>
          </a:p>
          <a:p>
            <a:r>
              <a:rPr lang="en-US" sz="2800" b="1" dirty="0">
                <a:solidFill>
                  <a:schemeClr val="accent6">
                    <a:lumMod val="75000"/>
                  </a:schemeClr>
                </a:solidFill>
              </a:rPr>
              <a:t>Opposite Eco Bank,</a:t>
            </a:r>
          </a:p>
          <a:p>
            <a:r>
              <a:rPr lang="en-US" sz="2800" b="1" dirty="0">
                <a:solidFill>
                  <a:schemeClr val="accent6">
                    <a:lumMod val="75000"/>
                  </a:schemeClr>
                </a:solidFill>
              </a:rPr>
              <a:t>Effurun,</a:t>
            </a:r>
          </a:p>
          <a:p>
            <a:r>
              <a:rPr lang="en-US" sz="2800" b="1" dirty="0">
                <a:solidFill>
                  <a:schemeClr val="accent6">
                    <a:lumMod val="75000"/>
                  </a:schemeClr>
                </a:solidFill>
              </a:rPr>
              <a:t>Delta State.</a:t>
            </a:r>
          </a:p>
          <a:p>
            <a:r>
              <a:rPr lang="en-US" sz="2800" b="1" dirty="0">
                <a:solidFill>
                  <a:schemeClr val="accent6">
                    <a:lumMod val="75000"/>
                  </a:schemeClr>
                </a:solidFill>
              </a:rPr>
              <a:t>Call/</a:t>
            </a:r>
            <a:r>
              <a:rPr lang="en-US" sz="2800" b="1" dirty="0" err="1">
                <a:solidFill>
                  <a:schemeClr val="accent6">
                    <a:lumMod val="75000"/>
                  </a:schemeClr>
                </a:solidFill>
              </a:rPr>
              <a:t>Whatsapp</a:t>
            </a:r>
            <a:r>
              <a:rPr lang="en-US" sz="2800" b="1" dirty="0">
                <a:solidFill>
                  <a:schemeClr val="accent6">
                    <a:lumMod val="75000"/>
                  </a:schemeClr>
                </a:solidFill>
              </a:rPr>
              <a:t> – 08091734729</a:t>
            </a:r>
          </a:p>
          <a:p>
            <a:r>
              <a:rPr lang="en-US" sz="2800" b="1" dirty="0">
                <a:solidFill>
                  <a:schemeClr val="accent6">
                    <a:lumMod val="75000"/>
                  </a:schemeClr>
                </a:solidFill>
              </a:rPr>
              <a:t>You Tube-</a:t>
            </a:r>
            <a:r>
              <a:rPr lang="en-US" sz="2800" b="1" dirty="0" err="1">
                <a:solidFill>
                  <a:schemeClr val="accent6">
                    <a:lumMod val="75000"/>
                  </a:schemeClr>
                </a:solidFill>
              </a:rPr>
              <a:t>penonpapercreation</a:t>
            </a:r>
            <a:endParaRPr lang="en-US" sz="2800" b="1" dirty="0">
              <a:solidFill>
                <a:schemeClr val="accent6">
                  <a:lumMod val="75000"/>
                </a:schemeClr>
              </a:solidFill>
            </a:endParaRPr>
          </a:p>
          <a:p>
            <a:r>
              <a:rPr lang="en-US" sz="2800" b="1" dirty="0">
                <a:solidFill>
                  <a:schemeClr val="accent6">
                    <a:lumMod val="75000"/>
                  </a:schemeClr>
                </a:solidFill>
              </a:rPr>
              <a:t>Facebook - </a:t>
            </a:r>
            <a:r>
              <a:rPr lang="en-US" sz="2800" b="1" dirty="0" err="1">
                <a:solidFill>
                  <a:schemeClr val="accent6">
                    <a:lumMod val="75000"/>
                  </a:schemeClr>
                </a:solidFill>
              </a:rPr>
              <a:t>Penonpapercreation</a:t>
            </a:r>
            <a:endParaRPr lang="en-US" sz="2800" b="1" dirty="0">
              <a:solidFill>
                <a:schemeClr val="accent6">
                  <a:lumMod val="75000"/>
                </a:schemeClr>
              </a:solidFill>
            </a:endParaRPr>
          </a:p>
        </p:txBody>
      </p:sp>
    </p:spTree>
    <p:extLst>
      <p:ext uri="{BB962C8B-B14F-4D97-AF65-F5344CB8AC3E}">
        <p14:creationId xmlns:p14="http://schemas.microsoft.com/office/powerpoint/2010/main" val="61869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D12B89-0789-5574-EA17-B15179BC1CCD}"/>
              </a:ext>
            </a:extLst>
          </p:cNvPr>
          <p:cNvSpPr txBox="1"/>
          <p:nvPr/>
        </p:nvSpPr>
        <p:spPr>
          <a:xfrm>
            <a:off x="472966" y="79512"/>
            <a:ext cx="10473330" cy="6530570"/>
          </a:xfrm>
          <a:prstGeom prst="rect">
            <a:avLst/>
          </a:prstGeom>
          <a:noFill/>
        </p:spPr>
        <p:txBody>
          <a:bodyPr wrap="square">
            <a:spAutoFit/>
          </a:bodyPr>
          <a:lstStyle/>
          <a:p>
            <a:pPr marL="0" marR="0" algn="just">
              <a:lnSpc>
                <a:spcPct val="115000"/>
              </a:lnSpc>
              <a:spcBef>
                <a:spcPts val="0"/>
              </a:spcBef>
              <a:spcAft>
                <a:spcPts val="1000"/>
              </a:spcAft>
            </a:pPr>
            <a:r>
              <a:rPr lang="en-US" sz="4500" b="1" dirty="0">
                <a:solidFill>
                  <a:srgbClr val="0070C0"/>
                </a:solidFill>
                <a:effectLst/>
                <a:latin typeface="Bodoni Bd BT" panose="02070803080706020303" pitchFamily="18" charset="0"/>
                <a:ea typeface="Calibri" panose="020F0502020204030204" pitchFamily="34" charset="0"/>
                <a:cs typeface="Times New Roman" panose="02020603050405020304" pitchFamily="18" charset="0"/>
              </a:rPr>
              <a:t>However, due to the nature of information posted on the social media, it is better to steer clear of it especially now that you are still in secondary school.</a:t>
            </a:r>
          </a:p>
          <a:p>
            <a:pPr marL="0" marR="0" algn="just">
              <a:lnSpc>
                <a:spcPct val="115000"/>
              </a:lnSpc>
              <a:spcBef>
                <a:spcPts val="0"/>
              </a:spcBef>
              <a:spcAft>
                <a:spcPts val="1000"/>
              </a:spcAft>
            </a:pPr>
            <a:r>
              <a:rPr lang="en-US" sz="4500" b="1" dirty="0">
                <a:solidFill>
                  <a:srgbClr val="0070C0"/>
                </a:solidFill>
                <a:effectLst/>
                <a:latin typeface="Bodoni Bd BT" panose="02070803080706020303" pitchFamily="18" charset="0"/>
                <a:ea typeface="Calibri" panose="020F0502020204030204" pitchFamily="34" charset="0"/>
                <a:cs typeface="Times New Roman" panose="02020603050405020304" pitchFamily="18" charset="0"/>
              </a:rPr>
              <a:t>Before we proceed, </a:t>
            </a:r>
            <a:r>
              <a:rPr lang="en-US" sz="4500" b="1" dirty="0">
                <a:solidFill>
                  <a:srgbClr val="0070C0"/>
                </a:solidFill>
                <a:latin typeface="Bodoni Bd BT" panose="02070803080706020303" pitchFamily="18" charset="0"/>
                <a:ea typeface="Calibri" panose="020F0502020204030204" pitchFamily="34" charset="0"/>
                <a:cs typeface="Times New Roman" panose="02020603050405020304" pitchFamily="18" charset="0"/>
              </a:rPr>
              <a:t>I want to reiterate that </a:t>
            </a:r>
            <a:r>
              <a:rPr lang="en-US" sz="4500" b="1" dirty="0">
                <a:solidFill>
                  <a:srgbClr val="0070C0"/>
                </a:solidFill>
                <a:effectLst/>
                <a:latin typeface="Bodoni Bd BT" panose="02070803080706020303" pitchFamily="18" charset="0"/>
                <a:ea typeface="Calibri" panose="020F0502020204030204" pitchFamily="34" charset="0"/>
                <a:cs typeface="Times New Roman" panose="02020603050405020304" pitchFamily="18" charset="0"/>
              </a:rPr>
              <a:t>Facebook as used here represents all the social media.</a:t>
            </a:r>
          </a:p>
        </p:txBody>
      </p:sp>
    </p:spTree>
    <p:extLst>
      <p:ext uri="{BB962C8B-B14F-4D97-AF65-F5344CB8AC3E}">
        <p14:creationId xmlns:p14="http://schemas.microsoft.com/office/powerpoint/2010/main" val="569776595"/>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A8FB8B-246B-413E-A5C1-E9CA7A42502E}"/>
              </a:ext>
            </a:extLst>
          </p:cNvPr>
          <p:cNvPicPr>
            <a:picLocks noChangeAspect="1"/>
          </p:cNvPicPr>
          <p:nvPr/>
        </p:nvPicPr>
        <p:blipFill>
          <a:blip r:embed="rId2"/>
          <a:stretch>
            <a:fillRect/>
          </a:stretch>
        </p:blipFill>
        <p:spPr>
          <a:xfrm>
            <a:off x="-460778" y="-220717"/>
            <a:ext cx="12652778" cy="7078717"/>
          </a:xfrm>
          <a:prstGeom prst="rect">
            <a:avLst/>
          </a:prstGeom>
        </p:spPr>
      </p:pic>
    </p:spTree>
    <p:extLst>
      <p:ext uri="{BB962C8B-B14F-4D97-AF65-F5344CB8AC3E}">
        <p14:creationId xmlns:p14="http://schemas.microsoft.com/office/powerpoint/2010/main" val="23728721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A76C1C-EA17-5E66-0AFF-AB2A0B5A99C9}"/>
              </a:ext>
            </a:extLst>
          </p:cNvPr>
          <p:cNvSpPr txBox="1"/>
          <p:nvPr/>
        </p:nvSpPr>
        <p:spPr>
          <a:xfrm>
            <a:off x="1" y="108072"/>
            <a:ext cx="11105322" cy="6740307"/>
          </a:xfrm>
          <a:prstGeom prst="rect">
            <a:avLst/>
          </a:prstGeom>
          <a:noFill/>
        </p:spPr>
        <p:txBody>
          <a:bodyPr wrap="square">
            <a:spAutoFit/>
          </a:bodyPr>
          <a:lstStyle/>
          <a:p>
            <a:r>
              <a:rPr lang="en-US" sz="5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 is important to note that there are many good things to be learnt from Facebook and other social media </a:t>
            </a:r>
          </a:p>
          <a:p>
            <a:r>
              <a:rPr lang="en-US" sz="5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but I personally do not subscribe to buying internet enabled phone to learners in either primary or secondary schools. By personal experience, I see it as a distraction. </a:t>
            </a:r>
            <a:endParaRPr lang="en-US" sz="5400" b="1" dirty="0">
              <a:solidFill>
                <a:srgbClr val="0070C0"/>
              </a:solidFill>
            </a:endParaRPr>
          </a:p>
        </p:txBody>
      </p:sp>
    </p:spTree>
    <p:extLst>
      <p:ext uri="{BB962C8B-B14F-4D97-AF65-F5344CB8AC3E}">
        <p14:creationId xmlns:p14="http://schemas.microsoft.com/office/powerpoint/2010/main" val="12064186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F96BFB-6EC6-FC21-BD62-037F541FED8E}"/>
              </a:ext>
            </a:extLst>
          </p:cNvPr>
          <p:cNvSpPr txBox="1"/>
          <p:nvPr/>
        </p:nvSpPr>
        <p:spPr>
          <a:xfrm>
            <a:off x="0" y="0"/>
            <a:ext cx="10906539" cy="6725752"/>
          </a:xfrm>
          <a:prstGeom prst="rect">
            <a:avLst/>
          </a:prstGeom>
          <a:noFill/>
        </p:spPr>
        <p:txBody>
          <a:bodyPr wrap="square">
            <a:spAutoFit/>
          </a:bodyPr>
          <a:lstStyle/>
          <a:p>
            <a:pPr marL="0" marR="0">
              <a:lnSpc>
                <a:spcPct val="115000"/>
              </a:lnSpc>
              <a:spcBef>
                <a:spcPts val="0"/>
              </a:spcBef>
              <a:spcAft>
                <a:spcPts val="1000"/>
              </a:spcAft>
            </a:pPr>
            <a:r>
              <a:rPr lang="en-US" sz="5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How many children today draw up their reading timetable and strictly adhere to it? How many learners read their books as a matter of routine? How many learners voluntarily pick up past questions and other exercises to study?</a:t>
            </a:r>
          </a:p>
        </p:txBody>
      </p:sp>
    </p:spTree>
    <p:extLst>
      <p:ext uri="{BB962C8B-B14F-4D97-AF65-F5344CB8AC3E}">
        <p14:creationId xmlns:p14="http://schemas.microsoft.com/office/powerpoint/2010/main" val="11714674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91EF0D-80B5-FA03-6E15-23F98D644D15}"/>
              </a:ext>
            </a:extLst>
          </p:cNvPr>
          <p:cNvSpPr txBox="1"/>
          <p:nvPr/>
        </p:nvSpPr>
        <p:spPr>
          <a:xfrm>
            <a:off x="-1" y="0"/>
            <a:ext cx="10933043" cy="6247864"/>
          </a:xfrm>
          <a:prstGeom prst="rect">
            <a:avLst/>
          </a:prstGeom>
          <a:noFill/>
        </p:spPr>
        <p:txBody>
          <a:bodyPr wrap="square">
            <a:spAutoFit/>
          </a:bodyPr>
          <a:lstStyle/>
          <a:p>
            <a:r>
              <a:rPr lang="en-US" sz="6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How many learners sit down together to discuss their academics and areas of challenges? How many learners form reading or study groups to help one another?</a:t>
            </a:r>
          </a:p>
          <a:p>
            <a:r>
              <a:rPr lang="en-US" sz="4000" b="1" dirty="0">
                <a:solidFill>
                  <a:srgbClr val="FF0000"/>
                </a:solidFill>
                <a:latin typeface="Calibri" panose="020F0502020204030204" pitchFamily="34" charset="0"/>
                <a:cs typeface="Times New Roman" panose="02020603050405020304" pitchFamily="18" charset="0"/>
              </a:rPr>
              <a:t>The questions continue?</a:t>
            </a:r>
            <a:endParaRPr lang="en-US" sz="4000" b="1" dirty="0">
              <a:solidFill>
                <a:srgbClr val="FF0000"/>
              </a:solidFill>
            </a:endParaRPr>
          </a:p>
        </p:txBody>
      </p:sp>
    </p:spTree>
    <p:extLst>
      <p:ext uri="{BB962C8B-B14F-4D97-AF65-F5344CB8AC3E}">
        <p14:creationId xmlns:p14="http://schemas.microsoft.com/office/powerpoint/2010/main" val="286415840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501D3A-EDAC-C67D-F7D9-DBEB0D048570}"/>
              </a:ext>
            </a:extLst>
          </p:cNvPr>
          <p:cNvSpPr txBox="1"/>
          <p:nvPr/>
        </p:nvSpPr>
        <p:spPr>
          <a:xfrm>
            <a:off x="0" y="0"/>
            <a:ext cx="10946296" cy="6853992"/>
          </a:xfrm>
          <a:prstGeom prst="rect">
            <a:avLst/>
          </a:prstGeom>
          <a:noFill/>
        </p:spPr>
        <p:txBody>
          <a:bodyPr wrap="square">
            <a:spAutoFit/>
          </a:bodyPr>
          <a:lstStyle/>
          <a:p>
            <a:pPr marL="0" marR="0">
              <a:lnSpc>
                <a:spcPct val="115000"/>
              </a:lnSpc>
              <a:spcBef>
                <a:spcPts val="0"/>
              </a:spcBef>
              <a:spcAft>
                <a:spcPts val="1000"/>
              </a:spcAft>
            </a:pPr>
            <a:r>
              <a:rPr lang="en-US" sz="5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These questions become necessary in order to properly determine the priorities of the learners today.</a:t>
            </a:r>
          </a:p>
          <a:p>
            <a:pPr marL="0" marR="0">
              <a:lnSpc>
                <a:spcPct val="115000"/>
              </a:lnSpc>
              <a:spcBef>
                <a:spcPts val="0"/>
              </a:spcBef>
              <a:spcAft>
                <a:spcPts val="1000"/>
              </a:spcAft>
            </a:pPr>
            <a:r>
              <a:rPr lang="en-US" sz="5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These things are not done not because the learners do not know the importance but because they don’t have the discipline to do them.</a:t>
            </a:r>
          </a:p>
        </p:txBody>
      </p:sp>
    </p:spTree>
    <p:extLst>
      <p:ext uri="{BB962C8B-B14F-4D97-AF65-F5344CB8AC3E}">
        <p14:creationId xmlns:p14="http://schemas.microsoft.com/office/powerpoint/2010/main" val="25289351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E6E265-E58A-EABF-342A-58385C63EB26}"/>
              </a:ext>
            </a:extLst>
          </p:cNvPr>
          <p:cNvSpPr txBox="1"/>
          <p:nvPr/>
        </p:nvSpPr>
        <p:spPr>
          <a:xfrm>
            <a:off x="0" y="65805"/>
            <a:ext cx="10774017" cy="5339154"/>
          </a:xfrm>
          <a:prstGeom prst="rect">
            <a:avLst/>
          </a:prstGeom>
          <a:noFill/>
        </p:spPr>
        <p:txBody>
          <a:bodyPr wrap="square">
            <a:spAutoFit/>
          </a:bodyPr>
          <a:lstStyle/>
          <a:p>
            <a:pPr marL="0" marR="0">
              <a:lnSpc>
                <a:spcPct val="115000"/>
              </a:lnSpc>
              <a:spcBef>
                <a:spcPts val="0"/>
              </a:spcBef>
              <a:spcAft>
                <a:spcPts val="1000"/>
              </a:spcAft>
            </a:pPr>
            <a:r>
              <a:rPr lang="en-US" sz="6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Today, children can spend hours watching television and pressing their phones but their future which is their education, they cannot spend such time on.</a:t>
            </a:r>
          </a:p>
        </p:txBody>
      </p:sp>
    </p:spTree>
    <p:extLst>
      <p:ext uri="{BB962C8B-B14F-4D97-AF65-F5344CB8AC3E}">
        <p14:creationId xmlns:p14="http://schemas.microsoft.com/office/powerpoint/2010/main" val="39736949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349</TotalTime>
  <Words>756</Words>
  <Application>Microsoft Office PowerPoint</Application>
  <PresentationFormat>Widescreen</PresentationFormat>
  <Paragraphs>38</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Algerian</vt:lpstr>
      <vt:lpstr>Arial</vt:lpstr>
      <vt:lpstr>Arial Black</vt:lpstr>
      <vt:lpstr>Bahnschrift Light SemiCondensed</vt:lpstr>
      <vt:lpstr>Bodoni Bd BT</vt:lpstr>
      <vt:lpstr>Calibri</vt:lpstr>
      <vt:lpstr>Trebuchet MS</vt:lpstr>
      <vt:lpstr>Wingdings 3</vt:lpstr>
      <vt:lpstr>Facet</vt:lpstr>
      <vt:lpstr>LEAVE FACEBOOK  AND  FACE YOUR BOOK</vt:lpstr>
      <vt:lpstr>FACEBOOK AND OTHER SOCIAL MEDIA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 FACEBOOK AND FACE YOUR BOOK</dc:title>
  <dc:creator>aniebiet udo</dc:creator>
  <cp:lastModifiedBy>aniebiet udo</cp:lastModifiedBy>
  <cp:revision>15</cp:revision>
  <dcterms:created xsi:type="dcterms:W3CDTF">2022-12-28T11:09:04Z</dcterms:created>
  <dcterms:modified xsi:type="dcterms:W3CDTF">2023-05-22T16:12:03Z</dcterms:modified>
</cp:coreProperties>
</file>