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8"/>
  </p:notesMasterIdLst>
  <p:sldIdLst>
    <p:sldId id="257" r:id="rId2"/>
    <p:sldId id="265"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8" r:id="rId21"/>
    <p:sldId id="279" r:id="rId22"/>
    <p:sldId id="280" r:id="rId23"/>
    <p:sldId id="281" r:id="rId24"/>
    <p:sldId id="276" r:id="rId25"/>
    <p:sldId id="282"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1" autoAdjust="0"/>
    <p:restoredTop sz="94660"/>
  </p:normalViewPr>
  <p:slideViewPr>
    <p:cSldViewPr snapToGrid="0">
      <p:cViewPr varScale="1">
        <p:scale>
          <a:sx n="72" d="100"/>
          <a:sy n="72" d="100"/>
        </p:scale>
        <p:origin x="5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3D7F8-062B-4F3D-B8F6-008B0F793E2F}"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EF3B6-75B3-4384-BCA5-6B25120A863B}" type="slidenum">
              <a:rPr lang="en-US" smtClean="0"/>
              <a:t>‹#›</a:t>
            </a:fld>
            <a:endParaRPr lang="en-US"/>
          </a:p>
        </p:txBody>
      </p:sp>
    </p:spTree>
    <p:extLst>
      <p:ext uri="{BB962C8B-B14F-4D97-AF65-F5344CB8AC3E}">
        <p14:creationId xmlns:p14="http://schemas.microsoft.com/office/powerpoint/2010/main" val="413280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5/22/2023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5/22/2023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C890A8-FD91-DFC9-4E3B-27BF41FF5A05}"/>
              </a:ext>
            </a:extLst>
          </p:cNvPr>
          <p:cNvSpPr txBox="1"/>
          <p:nvPr/>
        </p:nvSpPr>
        <p:spPr>
          <a:xfrm>
            <a:off x="977462" y="900351"/>
            <a:ext cx="10452538" cy="4250010"/>
          </a:xfrm>
          <a:prstGeom prst="rect">
            <a:avLst/>
          </a:prstGeom>
          <a:noFill/>
        </p:spPr>
        <p:txBody>
          <a:bodyPr wrap="square">
            <a:spAutoFit/>
          </a:bodyPr>
          <a:lstStyle/>
          <a:p>
            <a:pPr marL="0" marR="0" indent="-285750" algn="ctr">
              <a:lnSpc>
                <a:spcPct val="115000"/>
              </a:lnSpc>
              <a:spcBef>
                <a:spcPts val="0"/>
              </a:spcBef>
              <a:spcAft>
                <a:spcPts val="1000"/>
              </a:spcAft>
              <a:tabLst>
                <a:tab pos="3735070" algn="l"/>
              </a:tabLst>
            </a:pPr>
            <a:r>
              <a:rPr lang="en-US" sz="8000" b="1" dirty="0">
                <a:solidFill>
                  <a:srgbClr val="00B050"/>
                </a:solidFill>
                <a:effectLst/>
                <a:latin typeface="Bodoni Bd BT" panose="02070803080706020303" pitchFamily="18" charset="0"/>
                <a:ea typeface="Calibri" panose="020F0502020204030204" pitchFamily="34" charset="0"/>
                <a:cs typeface="Times New Roman" panose="02020603050405020304" pitchFamily="18" charset="0"/>
              </a:rPr>
              <a:t>EXPLORE YOUR NATURAL                                   TALENTS </a:t>
            </a:r>
          </a:p>
        </p:txBody>
      </p:sp>
      <p:pic>
        <p:nvPicPr>
          <p:cNvPr id="2" name="Picture 1">
            <a:extLst>
              <a:ext uri="{FF2B5EF4-FFF2-40B4-BE49-F238E27FC236}">
                <a16:creationId xmlns:a16="http://schemas.microsoft.com/office/drawing/2014/main" id="{FC2D8B2B-8802-4BAA-5ECA-CD96E9A1EB35}"/>
              </a:ext>
            </a:extLst>
          </p:cNvPr>
          <p:cNvPicPr>
            <a:picLocks noChangeAspect="1"/>
          </p:cNvPicPr>
          <p:nvPr/>
        </p:nvPicPr>
        <p:blipFill>
          <a:blip r:embed="rId2"/>
          <a:stretch>
            <a:fillRect/>
          </a:stretch>
        </p:blipFill>
        <p:spPr>
          <a:xfrm>
            <a:off x="298656" y="2279170"/>
            <a:ext cx="3563660" cy="2633334"/>
          </a:xfrm>
          <a:prstGeom prst="rect">
            <a:avLst/>
          </a:prstGeom>
        </p:spPr>
      </p:pic>
      <p:pic>
        <p:nvPicPr>
          <p:cNvPr id="4" name="Picture 3">
            <a:extLst>
              <a:ext uri="{FF2B5EF4-FFF2-40B4-BE49-F238E27FC236}">
                <a16:creationId xmlns:a16="http://schemas.microsoft.com/office/drawing/2014/main" id="{6D6EEEC0-EBA2-99F8-953E-A00CE969F42E}"/>
              </a:ext>
            </a:extLst>
          </p:cNvPr>
          <p:cNvPicPr>
            <a:picLocks noChangeAspect="1"/>
          </p:cNvPicPr>
          <p:nvPr/>
        </p:nvPicPr>
        <p:blipFill>
          <a:blip r:embed="rId3"/>
          <a:stretch>
            <a:fillRect/>
          </a:stretch>
        </p:blipFill>
        <p:spPr>
          <a:xfrm>
            <a:off x="8748215" y="2101471"/>
            <a:ext cx="3035947" cy="2633334"/>
          </a:xfrm>
          <a:prstGeom prst="rect">
            <a:avLst/>
          </a:prstGeom>
        </p:spPr>
      </p:pic>
      <p:pic>
        <p:nvPicPr>
          <p:cNvPr id="5" name="Picture 4">
            <a:extLst>
              <a:ext uri="{FF2B5EF4-FFF2-40B4-BE49-F238E27FC236}">
                <a16:creationId xmlns:a16="http://schemas.microsoft.com/office/drawing/2014/main" id="{5285DC8E-A095-530A-CDBC-C29D9050D54E}"/>
              </a:ext>
            </a:extLst>
          </p:cNvPr>
          <p:cNvPicPr>
            <a:picLocks noChangeAspect="1"/>
          </p:cNvPicPr>
          <p:nvPr/>
        </p:nvPicPr>
        <p:blipFill>
          <a:blip r:embed="rId4"/>
          <a:stretch>
            <a:fillRect/>
          </a:stretch>
        </p:blipFill>
        <p:spPr>
          <a:xfrm>
            <a:off x="298656" y="4718449"/>
            <a:ext cx="2453034" cy="1837731"/>
          </a:xfrm>
          <a:prstGeom prst="rect">
            <a:avLst/>
          </a:prstGeom>
        </p:spPr>
      </p:pic>
      <p:pic>
        <p:nvPicPr>
          <p:cNvPr id="6" name="Picture 5">
            <a:extLst>
              <a:ext uri="{FF2B5EF4-FFF2-40B4-BE49-F238E27FC236}">
                <a16:creationId xmlns:a16="http://schemas.microsoft.com/office/drawing/2014/main" id="{2789B4F8-0076-E536-DEC6-5A43341D0E9E}"/>
              </a:ext>
            </a:extLst>
          </p:cNvPr>
          <p:cNvPicPr>
            <a:picLocks noChangeAspect="1"/>
          </p:cNvPicPr>
          <p:nvPr/>
        </p:nvPicPr>
        <p:blipFill>
          <a:blip r:embed="rId5"/>
          <a:stretch>
            <a:fillRect/>
          </a:stretch>
        </p:blipFill>
        <p:spPr>
          <a:xfrm>
            <a:off x="9179272" y="4936930"/>
            <a:ext cx="2828925" cy="1619250"/>
          </a:xfrm>
          <a:prstGeom prst="rect">
            <a:avLst/>
          </a:prstGeom>
        </p:spPr>
      </p:pic>
      <p:pic>
        <p:nvPicPr>
          <p:cNvPr id="7" name="Picture 6">
            <a:extLst>
              <a:ext uri="{FF2B5EF4-FFF2-40B4-BE49-F238E27FC236}">
                <a16:creationId xmlns:a16="http://schemas.microsoft.com/office/drawing/2014/main" id="{19C434F6-6121-DB2E-1126-B10AABFDFC1F}"/>
              </a:ext>
            </a:extLst>
          </p:cNvPr>
          <p:cNvPicPr>
            <a:picLocks noChangeAspect="1"/>
          </p:cNvPicPr>
          <p:nvPr/>
        </p:nvPicPr>
        <p:blipFill>
          <a:blip r:embed="rId6"/>
          <a:stretch>
            <a:fillRect/>
          </a:stretch>
        </p:blipFill>
        <p:spPr>
          <a:xfrm>
            <a:off x="2869425" y="4912504"/>
            <a:ext cx="1122142" cy="1599649"/>
          </a:xfrm>
          <a:prstGeom prst="rect">
            <a:avLst/>
          </a:prstGeom>
        </p:spPr>
      </p:pic>
      <p:pic>
        <p:nvPicPr>
          <p:cNvPr id="8" name="Picture 7">
            <a:extLst>
              <a:ext uri="{FF2B5EF4-FFF2-40B4-BE49-F238E27FC236}">
                <a16:creationId xmlns:a16="http://schemas.microsoft.com/office/drawing/2014/main" id="{F3ADC62B-413A-4C1C-3D34-F5A5B64E5EF1}"/>
              </a:ext>
            </a:extLst>
          </p:cNvPr>
          <p:cNvPicPr>
            <a:picLocks noChangeAspect="1"/>
          </p:cNvPicPr>
          <p:nvPr/>
        </p:nvPicPr>
        <p:blipFill>
          <a:blip r:embed="rId7"/>
          <a:stretch>
            <a:fillRect/>
          </a:stretch>
        </p:blipFill>
        <p:spPr>
          <a:xfrm>
            <a:off x="6559897" y="4912504"/>
            <a:ext cx="2619375" cy="1671361"/>
          </a:xfrm>
          <a:prstGeom prst="rect">
            <a:avLst/>
          </a:prstGeom>
        </p:spPr>
      </p:pic>
      <p:pic>
        <p:nvPicPr>
          <p:cNvPr id="9" name="Picture 8">
            <a:extLst>
              <a:ext uri="{FF2B5EF4-FFF2-40B4-BE49-F238E27FC236}">
                <a16:creationId xmlns:a16="http://schemas.microsoft.com/office/drawing/2014/main" id="{E51DF238-1B3B-9A9F-662E-94FFCE44FB5B}"/>
              </a:ext>
            </a:extLst>
          </p:cNvPr>
          <p:cNvPicPr>
            <a:picLocks noChangeAspect="1"/>
          </p:cNvPicPr>
          <p:nvPr/>
        </p:nvPicPr>
        <p:blipFill>
          <a:blip r:embed="rId8"/>
          <a:stretch>
            <a:fillRect/>
          </a:stretch>
        </p:blipFill>
        <p:spPr>
          <a:xfrm>
            <a:off x="3966045" y="4936930"/>
            <a:ext cx="2619375" cy="1466850"/>
          </a:xfrm>
          <a:prstGeom prst="rect">
            <a:avLst/>
          </a:prstGeom>
        </p:spPr>
      </p:pic>
    </p:spTree>
    <p:extLst>
      <p:ext uri="{BB962C8B-B14F-4D97-AF65-F5344CB8AC3E}">
        <p14:creationId xmlns:p14="http://schemas.microsoft.com/office/powerpoint/2010/main" val="3672644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49D65F-F4CB-90B5-7A5E-DC9E3E1AA037}"/>
              </a:ext>
            </a:extLst>
          </p:cNvPr>
          <p:cNvSpPr txBox="1"/>
          <p:nvPr/>
        </p:nvSpPr>
        <p:spPr>
          <a:xfrm>
            <a:off x="270527" y="1332803"/>
            <a:ext cx="11634952" cy="5135317"/>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These are the major places, talents of learners are discovered. </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t>
            </a: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chools engage in different activities such as singing, dancing, playing of football, basket ball and other sporting activities. </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a:t>
            </a: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hrough these </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activities</a:t>
            </a: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talents are discovered and exploited.</a:t>
            </a:r>
            <a:endParaRPr lang="en-US" sz="4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1EF5DB-EC2D-8CCA-AFA9-0D8DCB4F96F7}"/>
              </a:ext>
            </a:extLst>
          </p:cNvPr>
          <p:cNvSpPr txBox="1"/>
          <p:nvPr/>
        </p:nvSpPr>
        <p:spPr>
          <a:xfrm>
            <a:off x="3046686" y="330391"/>
            <a:ext cx="5276900" cy="1015663"/>
          </a:xfrm>
          <a:prstGeom prst="rect">
            <a:avLst/>
          </a:prstGeom>
          <a:noFill/>
        </p:spPr>
        <p:txBody>
          <a:bodyPr wrap="square" rtlCol="0">
            <a:spAutoFit/>
          </a:bodyPr>
          <a:lstStyle/>
          <a:p>
            <a:r>
              <a:rPr lang="en-US" sz="6000" b="1" dirty="0">
                <a:solidFill>
                  <a:srgbClr val="FF0000"/>
                </a:solidFill>
                <a:latin typeface="Bodoni MT Black" panose="02070A03080606020203" pitchFamily="18" charset="0"/>
              </a:rPr>
              <a:t>SCHOOLS</a:t>
            </a:r>
          </a:p>
        </p:txBody>
      </p:sp>
    </p:spTree>
    <p:extLst>
      <p:ext uri="{BB962C8B-B14F-4D97-AF65-F5344CB8AC3E}">
        <p14:creationId xmlns:p14="http://schemas.microsoft.com/office/powerpoint/2010/main" val="393548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6A4B70-F6A1-CDD4-CC9A-41DDFB807EED}"/>
              </a:ext>
            </a:extLst>
          </p:cNvPr>
          <p:cNvSpPr txBox="1"/>
          <p:nvPr/>
        </p:nvSpPr>
        <p:spPr>
          <a:xfrm>
            <a:off x="236483" y="519519"/>
            <a:ext cx="11698013" cy="6001643"/>
          </a:xfrm>
          <a:prstGeom prst="rect">
            <a:avLst/>
          </a:prstGeom>
          <a:noFill/>
        </p:spPr>
        <p:txBody>
          <a:bodyPr wrap="square">
            <a:spAutoFit/>
          </a:bodyPr>
          <a:lstStyle/>
          <a:p>
            <a:r>
              <a:rPr lang="en-US" sz="4800" b="1" dirty="0">
                <a:solidFill>
                  <a:srgbClr val="0070C0"/>
                </a:solidFill>
                <a:effectLst/>
                <a:latin typeface="Bodoni MT Black" panose="02070A03080606020203" pitchFamily="18" charset="0"/>
                <a:ea typeface="Calibri" panose="020F0502020204030204" pitchFamily="34" charset="0"/>
              </a:rPr>
              <a:t>In developed countries, academies are set up to train learners in their chosen disciplines. These afford them the opportunities to acquire both academic and professional trainings. The popular academies are; football academies, basket ball academies, film academies </a:t>
            </a:r>
            <a:r>
              <a:rPr lang="en-US" sz="4800" b="1" dirty="0" err="1">
                <a:solidFill>
                  <a:srgbClr val="0070C0"/>
                </a:solidFill>
                <a:effectLst/>
                <a:latin typeface="Bodoni MT Black" panose="02070A03080606020203" pitchFamily="18" charset="0"/>
                <a:ea typeface="Calibri" panose="020F0502020204030204" pitchFamily="34" charset="0"/>
              </a:rPr>
              <a:t>etc</a:t>
            </a:r>
            <a:endParaRPr lang="en-US" sz="4800" b="1" dirty="0">
              <a:solidFill>
                <a:srgbClr val="0070C0"/>
              </a:solidFill>
              <a:latin typeface="Bodoni MT Black" panose="02070A03080606020203" pitchFamily="18" charset="0"/>
            </a:endParaRPr>
          </a:p>
        </p:txBody>
      </p:sp>
    </p:spTree>
    <p:extLst>
      <p:ext uri="{BB962C8B-B14F-4D97-AF65-F5344CB8AC3E}">
        <p14:creationId xmlns:p14="http://schemas.microsoft.com/office/powerpoint/2010/main" val="2230385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732129-0B40-6130-48A3-7DCE67DA269A}"/>
              </a:ext>
            </a:extLst>
          </p:cNvPr>
          <p:cNvSpPr txBox="1"/>
          <p:nvPr/>
        </p:nvSpPr>
        <p:spPr>
          <a:xfrm>
            <a:off x="236483" y="1368451"/>
            <a:ext cx="11682248" cy="4810035"/>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5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Religious institutions also help in the discovery of the natural talents of their members especially music artists. Many music super stars/instrumentalists today, discovered their talents in the church.</a:t>
            </a:r>
            <a:endParaRPr lang="en-US" sz="5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F22D256-8249-82E1-918A-CEB93C7D001B}"/>
              </a:ext>
            </a:extLst>
          </p:cNvPr>
          <p:cNvSpPr txBox="1"/>
          <p:nvPr/>
        </p:nvSpPr>
        <p:spPr>
          <a:xfrm>
            <a:off x="4319749" y="425661"/>
            <a:ext cx="3493520" cy="923330"/>
          </a:xfrm>
          <a:prstGeom prst="rect">
            <a:avLst/>
          </a:prstGeom>
          <a:noFill/>
        </p:spPr>
        <p:txBody>
          <a:bodyPr wrap="none" rtlCol="0">
            <a:spAutoFit/>
          </a:bodyPr>
          <a:lstStyle/>
          <a:p>
            <a:r>
              <a:rPr lang="en-US" sz="5400" b="1" dirty="0">
                <a:solidFill>
                  <a:srgbClr val="FF0000"/>
                </a:solidFill>
                <a:latin typeface="Bodoni MT Black" panose="02070A03080606020203" pitchFamily="18" charset="0"/>
              </a:rPr>
              <a:t>CHURCH</a:t>
            </a:r>
          </a:p>
        </p:txBody>
      </p:sp>
    </p:spTree>
    <p:extLst>
      <p:ext uri="{BB962C8B-B14F-4D97-AF65-F5344CB8AC3E}">
        <p14:creationId xmlns:p14="http://schemas.microsoft.com/office/powerpoint/2010/main" val="347540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EE1841-12D1-4F3C-8536-76BC5023AB9E}"/>
              </a:ext>
            </a:extLst>
          </p:cNvPr>
          <p:cNvSpPr txBox="1"/>
          <p:nvPr/>
        </p:nvSpPr>
        <p:spPr>
          <a:xfrm>
            <a:off x="583335" y="248697"/>
            <a:ext cx="11698014" cy="1737463"/>
          </a:xfrm>
          <a:prstGeom prst="rect">
            <a:avLst/>
          </a:prstGeom>
          <a:noFill/>
        </p:spPr>
        <p:txBody>
          <a:bodyPr wrap="square">
            <a:spAutoFit/>
          </a:bodyPr>
          <a:lstStyle/>
          <a:p>
            <a:pPr marL="0" marR="0" indent="-285750" algn="ctr">
              <a:lnSpc>
                <a:spcPct val="115000"/>
              </a:lnSpc>
              <a:spcBef>
                <a:spcPts val="0"/>
              </a:spcBef>
              <a:spcAft>
                <a:spcPts val="1000"/>
              </a:spcAft>
              <a:tabLst>
                <a:tab pos="3735070" algn="l"/>
              </a:tabLst>
            </a:pPr>
            <a:r>
              <a:rPr lang="en-US" sz="4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BENEFITS OF DISCOVERING YOUR TALENTS</a:t>
            </a:r>
          </a:p>
        </p:txBody>
      </p:sp>
      <p:sp>
        <p:nvSpPr>
          <p:cNvPr id="5" name="TextBox 4">
            <a:extLst>
              <a:ext uri="{FF2B5EF4-FFF2-40B4-BE49-F238E27FC236}">
                <a16:creationId xmlns:a16="http://schemas.microsoft.com/office/drawing/2014/main" id="{BDCA8B22-9A63-5E0D-79A1-23A8E9A8F2C0}"/>
              </a:ext>
            </a:extLst>
          </p:cNvPr>
          <p:cNvSpPr txBox="1"/>
          <p:nvPr/>
        </p:nvSpPr>
        <p:spPr>
          <a:xfrm>
            <a:off x="457207" y="2095293"/>
            <a:ext cx="11351162" cy="3854388"/>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5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Everyone is blessed with one form of gift or the other. Therefore, discovering </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yours</a:t>
            </a:r>
            <a:r>
              <a:rPr lang="en-US" sz="5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time brings about the following benefits; </a:t>
            </a:r>
            <a:endParaRPr lang="en-US" sz="5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329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CBDEAA-A757-6407-9301-F2AFDDA707AA}"/>
              </a:ext>
            </a:extLst>
          </p:cNvPr>
          <p:cNvSpPr txBox="1"/>
          <p:nvPr/>
        </p:nvSpPr>
        <p:spPr>
          <a:xfrm>
            <a:off x="252247" y="830823"/>
            <a:ext cx="11727717" cy="4810228"/>
          </a:xfrm>
          <a:prstGeom prst="rect">
            <a:avLst/>
          </a:prstGeom>
          <a:noFill/>
        </p:spPr>
        <p:txBody>
          <a:bodyPr wrap="square">
            <a:spAutoFit/>
          </a:bodyPr>
          <a:lstStyle/>
          <a:p>
            <a:pPr marL="342900" marR="0" lvl="0" indent="-342900" algn="just">
              <a:lnSpc>
                <a:spcPct val="115000"/>
              </a:lnSpc>
              <a:spcBef>
                <a:spcPts val="0"/>
              </a:spcBef>
              <a:spcAft>
                <a:spcPts val="0"/>
              </a:spcAft>
              <a:buFont typeface="+mj-lt"/>
              <a:buAutoNum type="arabicPeriod"/>
              <a:tabLst>
                <a:tab pos="3735070" algn="l"/>
              </a:tabLst>
            </a:pPr>
            <a:r>
              <a:rPr lang="en-US" sz="5400" dirty="0">
                <a:solidFill>
                  <a:srgbClr val="0070C0"/>
                </a:solidFill>
                <a:effectLst/>
                <a:latin typeface="Bodoni MT Black" panose="02070A03080606020203" pitchFamily="18" charset="0"/>
                <a:ea typeface="Calibri" panose="020F0502020204030204" pitchFamily="34" charset="0"/>
                <a:cs typeface="Times New Roman" panose="02020603050405020304" pitchFamily="18" charset="0"/>
              </a:rPr>
              <a:t> Source of income</a:t>
            </a:r>
          </a:p>
          <a:p>
            <a:pPr marL="342900" marR="0" lvl="0" indent="-342900" algn="just">
              <a:lnSpc>
                <a:spcPct val="115000"/>
              </a:lnSpc>
              <a:spcBef>
                <a:spcPts val="0"/>
              </a:spcBef>
              <a:spcAft>
                <a:spcPts val="0"/>
              </a:spcAft>
              <a:buFont typeface="+mj-lt"/>
              <a:buAutoNum type="arabicPeriod"/>
              <a:tabLst>
                <a:tab pos="3735070" algn="l"/>
              </a:tabLst>
            </a:pPr>
            <a:r>
              <a:rPr lang="en-US" sz="5400" dirty="0">
                <a:solidFill>
                  <a:srgbClr val="0070C0"/>
                </a:solidFill>
                <a:effectLst/>
                <a:latin typeface="Bodoni MT Black" panose="02070A03080606020203" pitchFamily="18" charset="0"/>
                <a:ea typeface="Calibri" panose="020F0502020204030204" pitchFamily="34" charset="0"/>
                <a:cs typeface="Times New Roman" panose="02020603050405020304" pitchFamily="18" charset="0"/>
              </a:rPr>
              <a:t> Source of employment </a:t>
            </a:r>
          </a:p>
          <a:p>
            <a:pPr marL="342900" marR="0" lvl="0" indent="-342900" algn="just">
              <a:lnSpc>
                <a:spcPct val="115000"/>
              </a:lnSpc>
              <a:spcBef>
                <a:spcPts val="0"/>
              </a:spcBef>
              <a:spcAft>
                <a:spcPts val="0"/>
              </a:spcAft>
              <a:buFont typeface="+mj-lt"/>
              <a:buAutoNum type="arabicPeriod"/>
              <a:tabLst>
                <a:tab pos="3735070" algn="l"/>
              </a:tabLst>
            </a:pPr>
            <a:r>
              <a:rPr lang="en-US" sz="5400" dirty="0">
                <a:solidFill>
                  <a:srgbClr val="0070C0"/>
                </a:solidFill>
                <a:latin typeface="Bodoni MT Black" panose="02070A03080606020203" pitchFamily="18" charset="0"/>
                <a:ea typeface="Calibri" panose="020F0502020204030204" pitchFamily="34" charset="0"/>
                <a:cs typeface="Times New Roman" panose="02020603050405020304" pitchFamily="18" charset="0"/>
              </a:rPr>
              <a:t> S</a:t>
            </a:r>
            <a:r>
              <a:rPr lang="en-US" sz="5400" dirty="0">
                <a:solidFill>
                  <a:srgbClr val="0070C0"/>
                </a:solidFill>
                <a:effectLst/>
                <a:latin typeface="Bodoni MT Black" panose="02070A03080606020203" pitchFamily="18" charset="0"/>
                <a:ea typeface="Calibri" panose="020F0502020204030204" pitchFamily="34" charset="0"/>
                <a:cs typeface="Times New Roman" panose="02020603050405020304" pitchFamily="18" charset="0"/>
              </a:rPr>
              <a:t>elf fulfillment </a:t>
            </a:r>
          </a:p>
          <a:p>
            <a:pPr marL="342900" marR="0" lvl="0" indent="-342900" algn="just">
              <a:lnSpc>
                <a:spcPct val="115000"/>
              </a:lnSpc>
              <a:spcBef>
                <a:spcPts val="0"/>
              </a:spcBef>
              <a:spcAft>
                <a:spcPts val="0"/>
              </a:spcAft>
              <a:buFont typeface="+mj-lt"/>
              <a:buAutoNum type="arabicPeriod"/>
              <a:tabLst>
                <a:tab pos="3735070" algn="l"/>
              </a:tabLst>
            </a:pPr>
            <a:r>
              <a:rPr lang="en-US" sz="5400" dirty="0">
                <a:solidFill>
                  <a:srgbClr val="0070C0"/>
                </a:solidFill>
                <a:effectLst/>
                <a:latin typeface="Bodoni MT Black" panose="02070A03080606020203" pitchFamily="18" charset="0"/>
                <a:ea typeface="Calibri" panose="020F0502020204030204" pitchFamily="34" charset="0"/>
                <a:cs typeface="Times New Roman" panose="02020603050405020304" pitchFamily="18" charset="0"/>
              </a:rPr>
              <a:t> Lasting legacies </a:t>
            </a:r>
          </a:p>
          <a:p>
            <a:pPr marL="342900" marR="0" lvl="0" indent="-342900" algn="just">
              <a:lnSpc>
                <a:spcPct val="115000"/>
              </a:lnSpc>
              <a:spcBef>
                <a:spcPts val="0"/>
              </a:spcBef>
              <a:spcAft>
                <a:spcPts val="1000"/>
              </a:spcAft>
              <a:buFont typeface="+mj-lt"/>
              <a:buAutoNum type="arabicPeriod"/>
              <a:tabLst>
                <a:tab pos="3735070" algn="l"/>
              </a:tabLst>
            </a:pPr>
            <a:r>
              <a:rPr lang="en-US" sz="5400" dirty="0">
                <a:solidFill>
                  <a:srgbClr val="0070C0"/>
                </a:solidFill>
                <a:effectLst/>
                <a:latin typeface="Bodoni MT Black" panose="02070A03080606020203" pitchFamily="18" charset="0"/>
                <a:ea typeface="Calibri" panose="020F0502020204030204" pitchFamily="34" charset="0"/>
                <a:cs typeface="Times New Roman" panose="02020603050405020304" pitchFamily="18" charset="0"/>
              </a:rPr>
              <a:t> Societal impact</a:t>
            </a:r>
          </a:p>
        </p:txBody>
      </p:sp>
    </p:spTree>
    <p:extLst>
      <p:ext uri="{BB962C8B-B14F-4D97-AF65-F5344CB8AC3E}">
        <p14:creationId xmlns:p14="http://schemas.microsoft.com/office/powerpoint/2010/main" val="244880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FE8583-DF7D-7988-8CE7-DB9C2F0A15D9}"/>
              </a:ext>
            </a:extLst>
          </p:cNvPr>
          <p:cNvSpPr txBox="1"/>
          <p:nvPr/>
        </p:nvSpPr>
        <p:spPr>
          <a:xfrm>
            <a:off x="331075" y="1319541"/>
            <a:ext cx="11603421" cy="5135317"/>
          </a:xfrm>
          <a:prstGeom prst="rect">
            <a:avLst/>
          </a:prstGeom>
          <a:noFill/>
        </p:spPr>
        <p:txBody>
          <a:bodyPr wrap="square">
            <a:spAutoFit/>
          </a:bodyPr>
          <a:lstStyle/>
          <a:p>
            <a:pPr marR="0" lvl="0" algn="just">
              <a:lnSpc>
                <a:spcPct val="115000"/>
              </a:lnSpc>
              <a:spcBef>
                <a:spcPts val="0"/>
              </a:spcBef>
              <a:spcAft>
                <a:spcPts val="1000"/>
              </a:spcAft>
              <a:tabLst>
                <a:tab pos="3735070" algn="l"/>
              </a:tabLst>
            </a:pPr>
            <a:r>
              <a:rPr lang="en-US" sz="4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 well developed talent brings money to the individual. Musicians, footballers, comedians, artist, </a:t>
            </a:r>
            <a:r>
              <a:rPr lang="en-US" sz="4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e.t.c</a:t>
            </a:r>
            <a:r>
              <a:rPr lang="en-US" sz="4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make money by showcasing their talents to the people. Their services are paid for while many are in high demand. This constantly put money into their pockets.</a:t>
            </a:r>
            <a:endParaRPr lang="en-US" sz="4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4E60CD4-15C6-330F-E0FD-C70B4E1EF37E}"/>
              </a:ext>
            </a:extLst>
          </p:cNvPr>
          <p:cNvSpPr txBox="1"/>
          <p:nvPr/>
        </p:nvSpPr>
        <p:spPr>
          <a:xfrm>
            <a:off x="3184632" y="394137"/>
            <a:ext cx="5854488" cy="769441"/>
          </a:xfrm>
          <a:prstGeom prst="rect">
            <a:avLst/>
          </a:prstGeom>
          <a:noFill/>
        </p:spPr>
        <p:txBody>
          <a:bodyPr wrap="none" rtlCol="0">
            <a:spAutoFit/>
          </a:bodyPr>
          <a:lstStyle/>
          <a:p>
            <a:r>
              <a:rPr lang="en-US" sz="4400" b="1" dirty="0">
                <a:solidFill>
                  <a:srgbClr val="FF0000"/>
                </a:solidFill>
                <a:latin typeface="Bodoni Bd BT" panose="02070803080706020303" pitchFamily="18" charset="0"/>
              </a:rPr>
              <a:t>SOURCE OF INCOME</a:t>
            </a:r>
          </a:p>
        </p:txBody>
      </p:sp>
    </p:spTree>
    <p:extLst>
      <p:ext uri="{BB962C8B-B14F-4D97-AF65-F5344CB8AC3E}">
        <p14:creationId xmlns:p14="http://schemas.microsoft.com/office/powerpoint/2010/main" val="131955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2B4219-ECC7-D691-06ED-2A8B7BF81F1D}"/>
              </a:ext>
            </a:extLst>
          </p:cNvPr>
          <p:cNvSpPr txBox="1"/>
          <p:nvPr/>
        </p:nvSpPr>
        <p:spPr>
          <a:xfrm>
            <a:off x="228601" y="1630412"/>
            <a:ext cx="11711354" cy="4274568"/>
          </a:xfrm>
          <a:prstGeom prst="rect">
            <a:avLst/>
          </a:prstGeom>
          <a:noFill/>
        </p:spPr>
        <p:txBody>
          <a:bodyPr wrap="square">
            <a:spAutoFit/>
          </a:bodyPr>
          <a:lstStyle/>
          <a:p>
            <a:pPr marR="0" lvl="0" algn="just">
              <a:lnSpc>
                <a:spcPct val="115000"/>
              </a:lnSpc>
              <a:spcBef>
                <a:spcPts val="0"/>
              </a:spcBef>
              <a:spcAft>
                <a:spcPts val="1000"/>
              </a:spcAft>
              <a:tabLst>
                <a:tab pos="3735070" algn="l"/>
              </a:tabLst>
            </a:pPr>
            <a:r>
              <a:rPr lang="en-US" sz="4800" dirty="0">
                <a:solidFill>
                  <a:srgbClr val="7030A0"/>
                </a:solidFill>
                <a:effectLst/>
                <a:latin typeface="Bodoni Bd BT" panose="02070803080706020303" pitchFamily="18" charset="0"/>
                <a:ea typeface="Calibri" panose="020F0502020204030204" pitchFamily="34" charset="0"/>
                <a:cs typeface="Times New Roman" panose="02020603050405020304" pitchFamily="18" charset="0"/>
              </a:rPr>
              <a:t>Many people with well developed talents are self employed. They do not need anybody to employ</a:t>
            </a:r>
            <a:r>
              <a:rPr lang="en-US" sz="4800" dirty="0">
                <a:solidFill>
                  <a:srgbClr val="7030A0"/>
                </a:solidFill>
                <a:latin typeface="Bodoni Bd BT" panose="02070803080706020303" pitchFamily="18" charset="0"/>
                <a:ea typeface="Calibri" panose="020F0502020204030204" pitchFamily="34" charset="0"/>
                <a:cs typeface="Times New Roman" panose="02020603050405020304" pitchFamily="18" charset="0"/>
              </a:rPr>
              <a:t> them. Rather, they are employers </a:t>
            </a:r>
            <a:r>
              <a:rPr lang="en-US" sz="4800" dirty="0">
                <a:solidFill>
                  <a:srgbClr val="7030A0"/>
                </a:solidFill>
                <a:effectLst/>
                <a:latin typeface="Bodoni Bd BT" panose="02070803080706020303" pitchFamily="18" charset="0"/>
                <a:ea typeface="Calibri" panose="020F0502020204030204" pitchFamily="34" charset="0"/>
                <a:cs typeface="Times New Roman" panose="02020603050405020304" pitchFamily="18" charset="0"/>
              </a:rPr>
              <a:t>of </a:t>
            </a:r>
            <a:r>
              <a:rPr lang="en-US" sz="4800" dirty="0" err="1">
                <a:solidFill>
                  <a:srgbClr val="7030A0"/>
                </a:solidFill>
                <a:effectLst/>
                <a:latin typeface="Bodoni Bd BT" panose="02070803080706020303" pitchFamily="18" charset="0"/>
                <a:ea typeface="Calibri" panose="020F0502020204030204" pitchFamily="34" charset="0"/>
                <a:cs typeface="Times New Roman" panose="02020603050405020304" pitchFamily="18" charset="0"/>
              </a:rPr>
              <a:t>labour</a:t>
            </a:r>
            <a:r>
              <a:rPr lang="en-US" sz="4800" dirty="0">
                <a:solidFill>
                  <a:srgbClr val="7030A0"/>
                </a:solidFill>
                <a:effectLst/>
                <a:latin typeface="Bodoni Bd BT" panose="02070803080706020303" pitchFamily="18" charset="0"/>
                <a:ea typeface="Calibri" panose="020F0502020204030204" pitchFamily="34" charset="0"/>
                <a:cs typeface="Times New Roman" panose="02020603050405020304" pitchFamily="18" charset="0"/>
              </a:rPr>
              <a:t>. This helps to reduce the rate of unemployment in the society.</a:t>
            </a:r>
          </a:p>
        </p:txBody>
      </p:sp>
      <p:sp>
        <p:nvSpPr>
          <p:cNvPr id="5" name="TextBox 4">
            <a:extLst>
              <a:ext uri="{FF2B5EF4-FFF2-40B4-BE49-F238E27FC236}">
                <a16:creationId xmlns:a16="http://schemas.microsoft.com/office/drawing/2014/main" id="{0DE05139-BC5F-B9F2-A466-927827C009A6}"/>
              </a:ext>
            </a:extLst>
          </p:cNvPr>
          <p:cNvSpPr txBox="1"/>
          <p:nvPr/>
        </p:nvSpPr>
        <p:spPr>
          <a:xfrm>
            <a:off x="2057400" y="430790"/>
            <a:ext cx="8739553" cy="830997"/>
          </a:xfrm>
          <a:prstGeom prst="rect">
            <a:avLst/>
          </a:prstGeom>
          <a:noFill/>
        </p:spPr>
        <p:txBody>
          <a:bodyPr wrap="square">
            <a:spAutoFit/>
          </a:bodyPr>
          <a:lstStyle/>
          <a:p>
            <a:r>
              <a:rPr lang="en-US" sz="4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SOURCE OF EMPLOYMENT</a:t>
            </a:r>
            <a:endParaRPr lang="en-US" sz="4800" b="1" dirty="0">
              <a:solidFill>
                <a:srgbClr val="FF0000"/>
              </a:solidFill>
            </a:endParaRPr>
          </a:p>
        </p:txBody>
      </p:sp>
    </p:spTree>
    <p:extLst>
      <p:ext uri="{BB962C8B-B14F-4D97-AF65-F5344CB8AC3E}">
        <p14:creationId xmlns:p14="http://schemas.microsoft.com/office/powerpoint/2010/main" val="3601607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6B5ADA-B1C4-6037-E70D-E28FC53C7876}"/>
              </a:ext>
            </a:extLst>
          </p:cNvPr>
          <p:cNvSpPr txBox="1"/>
          <p:nvPr/>
        </p:nvSpPr>
        <p:spPr>
          <a:xfrm>
            <a:off x="263770" y="999654"/>
            <a:ext cx="11676184" cy="5765681"/>
          </a:xfrm>
          <a:prstGeom prst="rect">
            <a:avLst/>
          </a:prstGeom>
          <a:noFill/>
        </p:spPr>
        <p:txBody>
          <a:bodyPr wrap="square">
            <a:spAutoFit/>
          </a:bodyPr>
          <a:lstStyle/>
          <a:p>
            <a:pPr marR="0" lvl="0" algn="just">
              <a:lnSpc>
                <a:spcPct val="115000"/>
              </a:lnSpc>
              <a:spcBef>
                <a:spcPts val="0"/>
              </a:spcBef>
              <a:spcAft>
                <a:spcPts val="1000"/>
              </a:spcAft>
              <a:tabLst>
                <a:tab pos="3735070" algn="l"/>
              </a:tabLst>
            </a:pPr>
            <a:r>
              <a:rPr lang="en-US" sz="5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Doing what you love, brings about self fulfilment. You are always excited while doing what you love. Since you see it as  fun and part of you , you are not easily exhausted, thus leading to goal attainment.</a:t>
            </a:r>
            <a:endParaRPr lang="en-US" sz="5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B0FF08D-4A56-5B50-99BF-E0FDD4530AE9}"/>
              </a:ext>
            </a:extLst>
          </p:cNvPr>
          <p:cNvSpPr txBox="1"/>
          <p:nvPr/>
        </p:nvSpPr>
        <p:spPr>
          <a:xfrm>
            <a:off x="2655276" y="249074"/>
            <a:ext cx="7943849" cy="923330"/>
          </a:xfrm>
          <a:prstGeom prst="rect">
            <a:avLst/>
          </a:prstGeom>
          <a:noFill/>
        </p:spPr>
        <p:txBody>
          <a:bodyPr wrap="square">
            <a:spAutoFit/>
          </a:bodyPr>
          <a:lstStyle/>
          <a:p>
            <a:r>
              <a:rPr lang="en-US" sz="5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SELF FULFILMENT</a:t>
            </a:r>
            <a:endParaRPr lang="en-US" sz="5400" b="1"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153236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FD1325-64D9-3C4D-BD5A-CF5AD50B4D04}"/>
              </a:ext>
            </a:extLst>
          </p:cNvPr>
          <p:cNvSpPr txBox="1"/>
          <p:nvPr/>
        </p:nvSpPr>
        <p:spPr>
          <a:xfrm>
            <a:off x="263768" y="1488726"/>
            <a:ext cx="11728939" cy="4715073"/>
          </a:xfrm>
          <a:prstGeom prst="rect">
            <a:avLst/>
          </a:prstGeom>
          <a:noFill/>
        </p:spPr>
        <p:txBody>
          <a:bodyPr wrap="square">
            <a:spAutoFit/>
          </a:bodyPr>
          <a:lstStyle/>
          <a:p>
            <a:pPr marR="0" lvl="0" algn="just">
              <a:lnSpc>
                <a:spcPct val="115000"/>
              </a:lnSpc>
              <a:spcBef>
                <a:spcPts val="0"/>
              </a:spcBef>
              <a:spcAft>
                <a:spcPts val="1000"/>
              </a:spcAft>
              <a:tabLst>
                <a:tab pos="3735070" algn="l"/>
              </a:tabLst>
            </a:pPr>
            <a:r>
              <a:rPr lang="en-US" sz="4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a:t>
            </a:r>
            <a:r>
              <a:rPr lang="en-US"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ifts can serve as inspirations to your generation and </a:t>
            </a:r>
            <a:r>
              <a:rPr lang="en-US" sz="4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future </a:t>
            </a:r>
            <a:r>
              <a:rPr lang="en-US" sz="4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generations.   These can be bequeathed as legacies to different generations. Music icons such as Bob Marley, Michael Jackson, 2Pac, Fela, are still  impacting on people even though they have long gone.</a:t>
            </a:r>
            <a:endParaRPr lang="en-US" sz="4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3101BC0-86BE-E546-536D-80F3B1F33FB3}"/>
              </a:ext>
            </a:extLst>
          </p:cNvPr>
          <p:cNvSpPr txBox="1"/>
          <p:nvPr/>
        </p:nvSpPr>
        <p:spPr>
          <a:xfrm>
            <a:off x="2338753" y="329112"/>
            <a:ext cx="7943850" cy="923330"/>
          </a:xfrm>
          <a:prstGeom prst="rect">
            <a:avLst/>
          </a:prstGeom>
          <a:noFill/>
        </p:spPr>
        <p:txBody>
          <a:bodyPr wrap="square">
            <a:spAutoFit/>
          </a:bodyPr>
          <a:lstStyle/>
          <a:p>
            <a:r>
              <a:rPr lang="en-US" sz="5400"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LASTING LEGACIES</a:t>
            </a:r>
            <a:endParaRPr lang="en-US" sz="5400"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3052766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AF2BA7-07D0-F21D-23A8-23E416AB1B77}"/>
              </a:ext>
            </a:extLst>
          </p:cNvPr>
          <p:cNvSpPr txBox="1"/>
          <p:nvPr/>
        </p:nvSpPr>
        <p:spPr>
          <a:xfrm>
            <a:off x="237264" y="1287277"/>
            <a:ext cx="11742701" cy="6089103"/>
          </a:xfrm>
          <a:prstGeom prst="rect">
            <a:avLst/>
          </a:prstGeom>
          <a:noFill/>
        </p:spPr>
        <p:txBody>
          <a:bodyPr wrap="square">
            <a:spAutoFit/>
          </a:bodyPr>
          <a:lstStyle/>
          <a:p>
            <a:pPr marR="0" lvl="0" algn="just">
              <a:lnSpc>
                <a:spcPct val="115000"/>
              </a:lnSpc>
              <a:spcBef>
                <a:spcPts val="0"/>
              </a:spcBef>
              <a:spcAft>
                <a:spcPts val="1000"/>
              </a:spcAft>
              <a:tabLst>
                <a:tab pos="3735070" algn="l"/>
              </a:tabLst>
            </a:pPr>
            <a:r>
              <a:rPr lang="en-US" sz="4800" b="1" dirty="0">
                <a:solidFill>
                  <a:srgbClr val="002060"/>
                </a:solidFill>
                <a:effectLst/>
                <a:latin typeface="Arial Rounded MT Bold" panose="020F0704030504030204" pitchFamily="34" charset="0"/>
                <a:ea typeface="Calibri" panose="020F0502020204030204" pitchFamily="34" charset="0"/>
                <a:cs typeface="Times New Roman" panose="02020603050405020304" pitchFamily="18" charset="0"/>
              </a:rPr>
              <a:t>Talent developments have great impacts on the society. It makes people to be busy and active, thus reducing negative activities in the society. Many use their talents to impact on the society positively.</a:t>
            </a:r>
          </a:p>
          <a:p>
            <a:pPr marL="0" marR="0" algn="just">
              <a:lnSpc>
                <a:spcPct val="115000"/>
              </a:lnSpc>
              <a:spcBef>
                <a:spcPts val="0"/>
              </a:spcBef>
              <a:spcAft>
                <a:spcPts val="1000"/>
              </a:spcAft>
              <a:tabLst>
                <a:tab pos="3735070" algn="l"/>
              </a:tabLst>
            </a:pPr>
            <a:r>
              <a:rPr lang="en-US" sz="4800" b="1" dirty="0">
                <a:solidFill>
                  <a:srgbClr val="002060"/>
                </a:solidFill>
                <a:effectLst/>
                <a:latin typeface="Arial Rounded MT Bold" panose="020F07040305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6C54D110-942F-B454-AAA6-02E3764407A8}"/>
              </a:ext>
            </a:extLst>
          </p:cNvPr>
          <p:cNvSpPr txBox="1"/>
          <p:nvPr/>
        </p:nvSpPr>
        <p:spPr>
          <a:xfrm>
            <a:off x="715617" y="342866"/>
            <a:ext cx="10667999" cy="923330"/>
          </a:xfrm>
          <a:prstGeom prst="rect">
            <a:avLst/>
          </a:prstGeom>
          <a:noFill/>
        </p:spPr>
        <p:txBody>
          <a:bodyPr wrap="square">
            <a:spAutoFit/>
          </a:bodyPr>
          <a:lstStyle/>
          <a:p>
            <a:pPr algn="ctr"/>
            <a:r>
              <a:rPr lang="en-US" sz="5400"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SOCIETAL IMPACT</a:t>
            </a:r>
            <a:endParaRPr lang="en-US" sz="5400"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93087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03F591-3087-E5F1-B0E4-C9CA6CDABF07}"/>
              </a:ext>
            </a:extLst>
          </p:cNvPr>
          <p:cNvSpPr txBox="1"/>
          <p:nvPr/>
        </p:nvSpPr>
        <p:spPr>
          <a:xfrm>
            <a:off x="252249" y="141192"/>
            <a:ext cx="11682248" cy="6555641"/>
          </a:xfrm>
          <a:prstGeom prst="rect">
            <a:avLst/>
          </a:prstGeom>
          <a:noFill/>
        </p:spPr>
        <p:txBody>
          <a:bodyPr wrap="square">
            <a:spAutoFit/>
          </a:bodyPr>
          <a:lstStyle/>
          <a:p>
            <a:r>
              <a:rPr lang="en-US" sz="6000" dirty="0">
                <a:solidFill>
                  <a:schemeClr val="accent4">
                    <a:lumMod val="75000"/>
                  </a:schemeClr>
                </a:solidFill>
                <a:effectLst/>
                <a:latin typeface="Bodoni Bd BT" panose="02070803080706020303" pitchFamily="18" charset="0"/>
                <a:ea typeface="Calibri" panose="020F0502020204030204" pitchFamily="34" charset="0"/>
              </a:rPr>
              <a:t>Everyone is endowed with natural talents. These are exceptional gifts that are innate to the individuals. These gifts include; singing, dancing, writing, drawing, playing of football and other sporting activities etc. </a:t>
            </a:r>
            <a:endParaRPr lang="en-US" sz="6000" dirty="0">
              <a:solidFill>
                <a:schemeClr val="accent4">
                  <a:lumMod val="75000"/>
                </a:schemeClr>
              </a:solidFill>
              <a:latin typeface="Bodoni Bd BT" panose="02070803080706020303" pitchFamily="18" charset="0"/>
            </a:endParaRPr>
          </a:p>
        </p:txBody>
      </p:sp>
    </p:spTree>
    <p:extLst>
      <p:ext uri="{BB962C8B-B14F-4D97-AF65-F5344CB8AC3E}">
        <p14:creationId xmlns:p14="http://schemas.microsoft.com/office/powerpoint/2010/main" val="4563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B1C410-BB63-A19F-BB09-FDDCDFA80E40}"/>
              </a:ext>
            </a:extLst>
          </p:cNvPr>
          <p:cNvSpPr txBox="1"/>
          <p:nvPr/>
        </p:nvSpPr>
        <p:spPr>
          <a:xfrm>
            <a:off x="251796" y="344559"/>
            <a:ext cx="11704101" cy="769441"/>
          </a:xfrm>
          <a:prstGeom prst="rect">
            <a:avLst/>
          </a:prstGeom>
          <a:noFill/>
        </p:spPr>
        <p:txBody>
          <a:bodyPr wrap="none" rtlCol="0">
            <a:spAutoFit/>
          </a:bodyPr>
          <a:lstStyle/>
          <a:p>
            <a:r>
              <a:rPr lang="en-US" sz="4400" b="1" dirty="0">
                <a:solidFill>
                  <a:srgbClr val="FF0000"/>
                </a:solidFill>
              </a:rPr>
              <a:t>I DON’T KNOW MY GIFT, WHAT SHOULD I DO?</a:t>
            </a:r>
          </a:p>
        </p:txBody>
      </p:sp>
      <p:sp>
        <p:nvSpPr>
          <p:cNvPr id="4" name="TextBox 3">
            <a:extLst>
              <a:ext uri="{FF2B5EF4-FFF2-40B4-BE49-F238E27FC236}">
                <a16:creationId xmlns:a16="http://schemas.microsoft.com/office/drawing/2014/main" id="{0857CB14-358A-9205-2A26-D78299B70FE5}"/>
              </a:ext>
            </a:extLst>
          </p:cNvPr>
          <p:cNvSpPr txBox="1"/>
          <p:nvPr/>
        </p:nvSpPr>
        <p:spPr>
          <a:xfrm>
            <a:off x="265044" y="1351721"/>
            <a:ext cx="11542644" cy="5078313"/>
          </a:xfrm>
          <a:prstGeom prst="rect">
            <a:avLst/>
          </a:prstGeom>
          <a:noFill/>
        </p:spPr>
        <p:txBody>
          <a:bodyPr wrap="square" rtlCol="0">
            <a:spAutoFit/>
          </a:bodyPr>
          <a:lstStyle/>
          <a:p>
            <a:r>
              <a:rPr lang="en-US" sz="5400" b="1" dirty="0">
                <a:solidFill>
                  <a:srgbClr val="0070C0"/>
                </a:solidFill>
              </a:rPr>
              <a:t>Though everyone is blessed by one gift or the other, many due to their environment and backgrounds find it difficult to discover their talents. Some eventually discovered their talent but late in life. </a:t>
            </a:r>
          </a:p>
        </p:txBody>
      </p:sp>
    </p:spTree>
    <p:extLst>
      <p:ext uri="{BB962C8B-B14F-4D97-AF65-F5344CB8AC3E}">
        <p14:creationId xmlns:p14="http://schemas.microsoft.com/office/powerpoint/2010/main" val="1517919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73C9E9-BC65-D977-B70C-281682FD2340}"/>
              </a:ext>
            </a:extLst>
          </p:cNvPr>
          <p:cNvSpPr txBox="1"/>
          <p:nvPr/>
        </p:nvSpPr>
        <p:spPr>
          <a:xfrm>
            <a:off x="265043" y="278296"/>
            <a:ext cx="11622157" cy="6555641"/>
          </a:xfrm>
          <a:prstGeom prst="rect">
            <a:avLst/>
          </a:prstGeom>
          <a:noFill/>
        </p:spPr>
        <p:txBody>
          <a:bodyPr wrap="square">
            <a:spAutoFit/>
          </a:bodyPr>
          <a:lstStyle/>
          <a:p>
            <a:r>
              <a:rPr lang="en-US" sz="6000" b="1" dirty="0">
                <a:solidFill>
                  <a:srgbClr val="00B050"/>
                </a:solidFill>
              </a:rPr>
              <a:t>However, due to the present world economy, where white-collar jobs are scarcely found, due to the deployment of computers and robots by organizations and factories, it is advisable that you learn a skill. </a:t>
            </a:r>
            <a:r>
              <a:rPr lang="en-US" sz="6000" b="1" dirty="0">
                <a:solidFill>
                  <a:srgbClr val="FF0000"/>
                </a:solidFill>
              </a:rPr>
              <a:t>It is a must</a:t>
            </a:r>
            <a:r>
              <a:rPr lang="en-US" sz="6000" b="1" dirty="0">
                <a:solidFill>
                  <a:srgbClr val="00B050"/>
                </a:solidFill>
              </a:rPr>
              <a:t>!</a:t>
            </a:r>
          </a:p>
        </p:txBody>
      </p:sp>
    </p:spTree>
    <p:extLst>
      <p:ext uri="{BB962C8B-B14F-4D97-AF65-F5344CB8AC3E}">
        <p14:creationId xmlns:p14="http://schemas.microsoft.com/office/powerpoint/2010/main" val="138267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F9955C-4592-F1E9-FC95-B7BC0A4BF63E}"/>
              </a:ext>
            </a:extLst>
          </p:cNvPr>
          <p:cNvSpPr txBox="1"/>
          <p:nvPr/>
        </p:nvSpPr>
        <p:spPr>
          <a:xfrm>
            <a:off x="238540" y="212037"/>
            <a:ext cx="11688005" cy="1754326"/>
          </a:xfrm>
          <a:prstGeom prst="rect">
            <a:avLst/>
          </a:prstGeom>
          <a:noFill/>
        </p:spPr>
        <p:txBody>
          <a:bodyPr wrap="square" rtlCol="0">
            <a:spAutoFit/>
          </a:bodyPr>
          <a:lstStyle/>
          <a:p>
            <a:pPr algn="ctr"/>
            <a:r>
              <a:rPr lang="en-US" sz="5400" b="1" u="sng" dirty="0">
                <a:solidFill>
                  <a:srgbClr val="FF0000"/>
                </a:solidFill>
              </a:rPr>
              <a:t>SKILLS ON HIGH DEMAND IN OUR SOCIETY TODAY</a:t>
            </a:r>
          </a:p>
        </p:txBody>
      </p:sp>
      <p:sp>
        <p:nvSpPr>
          <p:cNvPr id="3" name="TextBox 2">
            <a:extLst>
              <a:ext uri="{FF2B5EF4-FFF2-40B4-BE49-F238E27FC236}">
                <a16:creationId xmlns:a16="http://schemas.microsoft.com/office/drawing/2014/main" id="{3D58E134-510C-479A-23D7-F86258D48717}"/>
              </a:ext>
            </a:extLst>
          </p:cNvPr>
          <p:cNvSpPr txBox="1"/>
          <p:nvPr/>
        </p:nvSpPr>
        <p:spPr>
          <a:xfrm>
            <a:off x="318053" y="1775790"/>
            <a:ext cx="11688004" cy="5663089"/>
          </a:xfrm>
          <a:prstGeom prst="rect">
            <a:avLst/>
          </a:prstGeom>
          <a:noFill/>
        </p:spPr>
        <p:txBody>
          <a:bodyPr wrap="square" rtlCol="0">
            <a:spAutoFit/>
          </a:bodyPr>
          <a:lstStyle/>
          <a:p>
            <a:pPr marL="342900" indent="-342900">
              <a:buAutoNum type="arabicPeriod"/>
            </a:pPr>
            <a:r>
              <a:rPr lang="en-US" sz="4400" b="1" dirty="0">
                <a:solidFill>
                  <a:srgbClr val="002060"/>
                </a:solidFill>
              </a:rPr>
              <a:t>Web development </a:t>
            </a:r>
            <a:r>
              <a:rPr lang="en-US" sz="3200" b="1" dirty="0">
                <a:solidFill>
                  <a:srgbClr val="002060"/>
                </a:solidFill>
              </a:rPr>
              <a:t>(python, </a:t>
            </a:r>
            <a:r>
              <a:rPr lang="en-US" sz="3200" b="1" dirty="0" err="1">
                <a:solidFill>
                  <a:srgbClr val="002060"/>
                </a:solidFill>
              </a:rPr>
              <a:t>Php</a:t>
            </a:r>
            <a:r>
              <a:rPr lang="en-US" sz="3200" b="1" dirty="0">
                <a:solidFill>
                  <a:srgbClr val="002060"/>
                </a:solidFill>
              </a:rPr>
              <a:t>, java script, </a:t>
            </a:r>
            <a:r>
              <a:rPr lang="en-US" sz="3200" b="1" dirty="0" err="1">
                <a:solidFill>
                  <a:srgbClr val="002060"/>
                </a:solidFill>
              </a:rPr>
              <a:t>c++</a:t>
            </a:r>
            <a:r>
              <a:rPr lang="en-US" sz="3200" b="1" dirty="0">
                <a:solidFill>
                  <a:srgbClr val="002060"/>
                </a:solidFill>
              </a:rPr>
              <a:t>)</a:t>
            </a:r>
          </a:p>
          <a:p>
            <a:pPr marL="342900" indent="-342900">
              <a:buAutoNum type="arabicPeriod"/>
            </a:pPr>
            <a:r>
              <a:rPr lang="en-US" sz="4400" b="1" dirty="0">
                <a:solidFill>
                  <a:srgbClr val="002060"/>
                </a:solidFill>
              </a:rPr>
              <a:t>App development</a:t>
            </a:r>
          </a:p>
          <a:p>
            <a:pPr marL="342900" indent="-342900">
              <a:buAutoNum type="arabicPeriod"/>
            </a:pPr>
            <a:r>
              <a:rPr lang="en-US" sz="4400" b="1" dirty="0">
                <a:solidFill>
                  <a:srgbClr val="002060"/>
                </a:solidFill>
              </a:rPr>
              <a:t>Software development</a:t>
            </a:r>
          </a:p>
          <a:p>
            <a:pPr marL="342900" indent="-342900">
              <a:buAutoNum type="arabicPeriod"/>
            </a:pPr>
            <a:r>
              <a:rPr lang="en-US" sz="4400" b="1" dirty="0">
                <a:solidFill>
                  <a:srgbClr val="002060"/>
                </a:solidFill>
              </a:rPr>
              <a:t>Music production</a:t>
            </a:r>
          </a:p>
          <a:p>
            <a:pPr marL="342900" indent="-342900">
              <a:buAutoNum type="arabicPeriod"/>
            </a:pPr>
            <a:r>
              <a:rPr lang="en-US" sz="4400" b="1" dirty="0">
                <a:solidFill>
                  <a:srgbClr val="002060"/>
                </a:solidFill>
              </a:rPr>
              <a:t>Graphic design</a:t>
            </a:r>
          </a:p>
          <a:p>
            <a:pPr marL="342900" indent="-342900">
              <a:buAutoNum type="arabicPeriod"/>
            </a:pPr>
            <a:r>
              <a:rPr lang="en-US" sz="4400" b="1" dirty="0">
                <a:solidFill>
                  <a:srgbClr val="002060"/>
                </a:solidFill>
              </a:rPr>
              <a:t>Forex / stocks trading</a:t>
            </a:r>
          </a:p>
          <a:p>
            <a:pPr marL="342900" indent="-342900">
              <a:buAutoNum type="arabicPeriod"/>
            </a:pPr>
            <a:r>
              <a:rPr lang="en-US" sz="4400" b="1" dirty="0">
                <a:solidFill>
                  <a:srgbClr val="002060"/>
                </a:solidFill>
              </a:rPr>
              <a:t>Synthetic indices trading</a:t>
            </a:r>
          </a:p>
          <a:p>
            <a:pPr marL="342900" indent="-342900">
              <a:buAutoNum type="arabicPeriod"/>
            </a:pPr>
            <a:endParaRPr lang="en-US" sz="5400" b="1" dirty="0">
              <a:solidFill>
                <a:srgbClr val="002060"/>
              </a:solidFill>
            </a:endParaRPr>
          </a:p>
        </p:txBody>
      </p:sp>
    </p:spTree>
    <p:extLst>
      <p:ext uri="{BB962C8B-B14F-4D97-AF65-F5344CB8AC3E}">
        <p14:creationId xmlns:p14="http://schemas.microsoft.com/office/powerpoint/2010/main" val="3618050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07A828-8D77-0BCC-6EA3-7A75CCE1141B}"/>
              </a:ext>
            </a:extLst>
          </p:cNvPr>
          <p:cNvSpPr txBox="1"/>
          <p:nvPr/>
        </p:nvSpPr>
        <p:spPr>
          <a:xfrm>
            <a:off x="2226364" y="384315"/>
            <a:ext cx="8017565" cy="923330"/>
          </a:xfrm>
          <a:prstGeom prst="rect">
            <a:avLst/>
          </a:prstGeom>
          <a:noFill/>
        </p:spPr>
        <p:txBody>
          <a:bodyPr wrap="square" rtlCol="0">
            <a:spAutoFit/>
          </a:bodyPr>
          <a:lstStyle/>
          <a:p>
            <a:r>
              <a:rPr lang="en-US" sz="5400" dirty="0">
                <a:solidFill>
                  <a:srgbClr val="FF0000"/>
                </a:solidFill>
              </a:rPr>
              <a:t>OTHER AVAILABLE SKILLS</a:t>
            </a:r>
          </a:p>
        </p:txBody>
      </p:sp>
      <p:sp>
        <p:nvSpPr>
          <p:cNvPr id="3" name="TextBox 2">
            <a:extLst>
              <a:ext uri="{FF2B5EF4-FFF2-40B4-BE49-F238E27FC236}">
                <a16:creationId xmlns:a16="http://schemas.microsoft.com/office/drawing/2014/main" id="{C815A8FF-1E2D-37F8-04D0-5EDDD5657BBB}"/>
              </a:ext>
            </a:extLst>
          </p:cNvPr>
          <p:cNvSpPr txBox="1"/>
          <p:nvPr/>
        </p:nvSpPr>
        <p:spPr>
          <a:xfrm>
            <a:off x="304799" y="1669776"/>
            <a:ext cx="11661913" cy="6740307"/>
          </a:xfrm>
          <a:prstGeom prst="rect">
            <a:avLst/>
          </a:prstGeom>
          <a:noFill/>
        </p:spPr>
        <p:txBody>
          <a:bodyPr wrap="square" rtlCol="0">
            <a:spAutoFit/>
          </a:bodyPr>
          <a:lstStyle/>
          <a:p>
            <a:pPr marL="342900" indent="-342900">
              <a:buAutoNum type="arabicPeriod"/>
            </a:pPr>
            <a:r>
              <a:rPr lang="en-US" sz="5400" b="1" dirty="0">
                <a:solidFill>
                  <a:srgbClr val="002060"/>
                </a:solidFill>
              </a:rPr>
              <a:t>Catering services</a:t>
            </a:r>
          </a:p>
          <a:p>
            <a:pPr marL="342900" indent="-342900">
              <a:buAutoNum type="arabicPeriod"/>
            </a:pPr>
            <a:r>
              <a:rPr lang="en-US" sz="5400" b="1" dirty="0">
                <a:solidFill>
                  <a:srgbClr val="002060"/>
                </a:solidFill>
              </a:rPr>
              <a:t>Hair dressing</a:t>
            </a:r>
          </a:p>
          <a:p>
            <a:pPr marL="342900" indent="-342900">
              <a:buAutoNum type="arabicPeriod"/>
            </a:pPr>
            <a:r>
              <a:rPr lang="en-US" sz="5400" b="1" dirty="0">
                <a:solidFill>
                  <a:srgbClr val="002060"/>
                </a:solidFill>
              </a:rPr>
              <a:t>Dress making/fashion designing</a:t>
            </a:r>
          </a:p>
          <a:p>
            <a:pPr marL="342900" indent="-342900">
              <a:buAutoNum type="arabicPeriod"/>
            </a:pPr>
            <a:r>
              <a:rPr lang="en-US" sz="5400" b="1" dirty="0">
                <a:solidFill>
                  <a:srgbClr val="002060"/>
                </a:solidFill>
              </a:rPr>
              <a:t>Phones / computer repairs</a:t>
            </a:r>
          </a:p>
          <a:p>
            <a:pPr marL="342900" indent="-342900">
              <a:buAutoNum type="arabicPeriod"/>
            </a:pPr>
            <a:r>
              <a:rPr lang="en-US" sz="5400" b="1" dirty="0">
                <a:solidFill>
                  <a:srgbClr val="002060"/>
                </a:solidFill>
              </a:rPr>
              <a:t>Shoe making/ repairs</a:t>
            </a:r>
          </a:p>
          <a:p>
            <a:pPr marL="342900" indent="-342900">
              <a:buAutoNum type="arabicPeriod"/>
            </a:pPr>
            <a:r>
              <a:rPr lang="en-US" sz="5400" b="1" dirty="0">
                <a:solidFill>
                  <a:srgbClr val="002060"/>
                </a:solidFill>
              </a:rPr>
              <a:t>Carpentry etc.</a:t>
            </a:r>
          </a:p>
          <a:p>
            <a:pPr marL="342900" indent="-342900">
              <a:buAutoNum type="arabicPeriod"/>
            </a:pPr>
            <a:endParaRPr lang="en-US" sz="5400" b="1" dirty="0">
              <a:solidFill>
                <a:srgbClr val="002060"/>
              </a:solidFill>
            </a:endParaRPr>
          </a:p>
          <a:p>
            <a:endParaRPr lang="en-US" sz="5400" b="1" dirty="0">
              <a:solidFill>
                <a:srgbClr val="002060"/>
              </a:solidFill>
            </a:endParaRPr>
          </a:p>
        </p:txBody>
      </p:sp>
    </p:spTree>
    <p:extLst>
      <p:ext uri="{BB962C8B-B14F-4D97-AF65-F5344CB8AC3E}">
        <p14:creationId xmlns:p14="http://schemas.microsoft.com/office/powerpoint/2010/main" val="1687543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7E2E91-FD0F-8F76-A891-AFD16D62FC72}"/>
              </a:ext>
            </a:extLst>
          </p:cNvPr>
          <p:cNvSpPr txBox="1"/>
          <p:nvPr/>
        </p:nvSpPr>
        <p:spPr>
          <a:xfrm>
            <a:off x="265043" y="1517002"/>
            <a:ext cx="11657326" cy="4846904"/>
          </a:xfrm>
          <a:prstGeom prst="rect">
            <a:avLst/>
          </a:prstGeom>
          <a:noFill/>
        </p:spPr>
        <p:txBody>
          <a:bodyPr wrap="square">
            <a:spAutoFit/>
          </a:bodyPr>
          <a:lstStyle/>
          <a:p>
            <a:pPr marL="0" marR="0" algn="just">
              <a:lnSpc>
                <a:spcPct val="115000"/>
              </a:lnSpc>
              <a:spcBef>
                <a:spcPts val="0"/>
              </a:spcBef>
              <a:spcAft>
                <a:spcPts val="1000"/>
              </a:spcAft>
              <a:tabLst>
                <a:tab pos="3735070" algn="l"/>
              </a:tabLst>
            </a:pPr>
            <a:r>
              <a:rPr lang="en-US" sz="4400" b="1" dirty="0">
                <a:solidFill>
                  <a:schemeClr val="accent3">
                    <a:lumMod val="75000"/>
                  </a:schemeClr>
                </a:solidFill>
                <a:effectLst/>
                <a:latin typeface="Bodoni MT Black" panose="02070A03080606020203" pitchFamily="18" charset="0"/>
                <a:ea typeface="Calibri" panose="020F0502020204030204" pitchFamily="34" charset="0"/>
                <a:cs typeface="Times New Roman" panose="02020603050405020304" pitchFamily="18" charset="0"/>
              </a:rPr>
              <a:t>Ask yourself </a:t>
            </a:r>
            <a:r>
              <a:rPr lang="en-US" sz="4400" b="1" i="1" dirty="0">
                <a:solidFill>
                  <a:srgbClr val="00B050"/>
                </a:solidFill>
                <a:effectLst/>
                <a:latin typeface="Bodoni MT Black" panose="02070A03080606020203" pitchFamily="18" charset="0"/>
                <a:ea typeface="Calibri" panose="020F0502020204030204" pitchFamily="34" charset="0"/>
                <a:cs typeface="Times New Roman" panose="02020603050405020304" pitchFamily="18" charset="0"/>
              </a:rPr>
              <a:t>‘What can I do?’</a:t>
            </a:r>
          </a:p>
          <a:p>
            <a:pPr marL="0" marR="0" algn="just">
              <a:lnSpc>
                <a:spcPct val="115000"/>
              </a:lnSpc>
              <a:spcBef>
                <a:spcPts val="0"/>
              </a:spcBef>
              <a:spcAft>
                <a:spcPts val="1000"/>
              </a:spcAft>
              <a:tabLst>
                <a:tab pos="3735070" algn="l"/>
              </a:tabLst>
            </a:pPr>
            <a:r>
              <a:rPr lang="en-US" sz="4400" b="1" dirty="0">
                <a:solidFill>
                  <a:srgbClr val="0070C0"/>
                </a:solidFill>
                <a:effectLst/>
                <a:latin typeface="Bodoni MT Black" panose="02070A03080606020203" pitchFamily="18" charset="0"/>
                <a:ea typeface="Calibri" panose="020F0502020204030204" pitchFamily="34" charset="0"/>
                <a:cs typeface="Times New Roman" panose="02020603050405020304" pitchFamily="18" charset="0"/>
              </a:rPr>
              <a:t>If you are able to discover your talents, look for ways to develop them. You will definitely meet with challenges along the way, but if you persevere and refuse to quit, you will </a:t>
            </a:r>
            <a:r>
              <a:rPr lang="en-US" sz="4400" b="1" dirty="0">
                <a:solidFill>
                  <a:srgbClr val="0070C0"/>
                </a:solidFill>
                <a:latin typeface="Bodoni MT Black" panose="02070A03080606020203" pitchFamily="18" charset="0"/>
                <a:ea typeface="Calibri" panose="020F0502020204030204" pitchFamily="34" charset="0"/>
                <a:cs typeface="Times New Roman" panose="02020603050405020304" pitchFamily="18" charset="0"/>
              </a:rPr>
              <a:t>in the long run</a:t>
            </a:r>
            <a:r>
              <a:rPr lang="en-US" sz="4400" b="1" dirty="0">
                <a:solidFill>
                  <a:srgbClr val="0070C0"/>
                </a:solidFill>
                <a:effectLst/>
                <a:latin typeface="Bodoni MT Black" panose="02070A03080606020203" pitchFamily="18" charset="0"/>
                <a:ea typeface="Calibri" panose="020F0502020204030204" pitchFamily="34" charset="0"/>
                <a:cs typeface="Times New Roman" panose="02020603050405020304" pitchFamily="18" charset="0"/>
              </a:rPr>
              <a:t> succeed.</a:t>
            </a:r>
          </a:p>
        </p:txBody>
      </p:sp>
      <p:sp>
        <p:nvSpPr>
          <p:cNvPr id="5" name="TextBox 4">
            <a:extLst>
              <a:ext uri="{FF2B5EF4-FFF2-40B4-BE49-F238E27FC236}">
                <a16:creationId xmlns:a16="http://schemas.microsoft.com/office/drawing/2014/main" id="{599664BB-33FF-F628-8CE5-D2DD0E3EA140}"/>
              </a:ext>
            </a:extLst>
          </p:cNvPr>
          <p:cNvSpPr txBox="1"/>
          <p:nvPr/>
        </p:nvSpPr>
        <p:spPr>
          <a:xfrm>
            <a:off x="1630017" y="436967"/>
            <a:ext cx="9289773" cy="888128"/>
          </a:xfrm>
          <a:prstGeom prst="rect">
            <a:avLst/>
          </a:prstGeom>
          <a:noFill/>
        </p:spPr>
        <p:txBody>
          <a:bodyPr wrap="square">
            <a:spAutoFit/>
          </a:bodyPr>
          <a:lstStyle/>
          <a:p>
            <a:pPr marL="0" marR="0" algn="ctr">
              <a:lnSpc>
                <a:spcPct val="115000"/>
              </a:lnSpc>
              <a:spcBef>
                <a:spcPts val="0"/>
              </a:spcBef>
              <a:spcAft>
                <a:spcPts val="1000"/>
              </a:spcAft>
              <a:tabLst>
                <a:tab pos="3735070" algn="l"/>
              </a:tabLst>
            </a:pPr>
            <a:r>
              <a:rPr lang="en-US" sz="4800"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CONCLUSION</a:t>
            </a:r>
          </a:p>
        </p:txBody>
      </p:sp>
    </p:spTree>
    <p:extLst>
      <p:ext uri="{BB962C8B-B14F-4D97-AF65-F5344CB8AC3E}">
        <p14:creationId xmlns:p14="http://schemas.microsoft.com/office/powerpoint/2010/main" val="2666242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FB1A67-BD06-3259-7FF2-4133BF75A6CD}"/>
              </a:ext>
            </a:extLst>
          </p:cNvPr>
          <p:cNvSpPr txBox="1"/>
          <p:nvPr/>
        </p:nvSpPr>
        <p:spPr>
          <a:xfrm>
            <a:off x="265043" y="304803"/>
            <a:ext cx="11688418" cy="6186309"/>
          </a:xfrm>
          <a:prstGeom prst="rect">
            <a:avLst/>
          </a:prstGeom>
          <a:noFill/>
        </p:spPr>
        <p:txBody>
          <a:bodyPr wrap="square" rtlCol="0">
            <a:spAutoFit/>
          </a:bodyPr>
          <a:lstStyle/>
          <a:p>
            <a:r>
              <a:rPr lang="en-US" sz="4800" b="1" i="1" dirty="0">
                <a:solidFill>
                  <a:srgbClr val="002060"/>
                </a:solidFill>
                <a:latin typeface="Bodoni Bd BT" panose="02070803080706020303" pitchFamily="18" charset="0"/>
              </a:rPr>
              <a:t>However, if you are unable to discover your talents you can learn a skill. Afterall, all what we’re looking for in life is money. However or whatever you do to make the money does not really matter as long as it is legitimate. Don’t allow situations to force you into doing menial jobs or living on handouts. </a:t>
            </a:r>
            <a:r>
              <a:rPr lang="en-US" sz="6000" b="1" i="1" dirty="0">
                <a:solidFill>
                  <a:srgbClr val="FF0000"/>
                </a:solidFill>
                <a:latin typeface="Bodoni Bd BT" panose="02070803080706020303" pitchFamily="18" charset="0"/>
              </a:rPr>
              <a:t>You can do better!</a:t>
            </a:r>
          </a:p>
        </p:txBody>
      </p:sp>
    </p:spTree>
    <p:extLst>
      <p:ext uri="{BB962C8B-B14F-4D97-AF65-F5344CB8AC3E}">
        <p14:creationId xmlns:p14="http://schemas.microsoft.com/office/powerpoint/2010/main" val="608166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69912D-5867-EDFC-4410-A3683AF01D01}"/>
              </a:ext>
            </a:extLst>
          </p:cNvPr>
          <p:cNvSpPr txBox="1"/>
          <p:nvPr/>
        </p:nvSpPr>
        <p:spPr>
          <a:xfrm>
            <a:off x="4083269" y="488713"/>
            <a:ext cx="3478837" cy="1107996"/>
          </a:xfrm>
          <a:prstGeom prst="rect">
            <a:avLst/>
          </a:prstGeom>
          <a:noFill/>
        </p:spPr>
        <p:txBody>
          <a:bodyPr wrap="none" rtlCol="0">
            <a:spAutoFit/>
          </a:bodyPr>
          <a:lstStyle/>
          <a:p>
            <a:r>
              <a:rPr lang="en-US" sz="6600" dirty="0">
                <a:latin typeface="Algerian" panose="04020705040A02060702" pitchFamily="82" charset="0"/>
              </a:rPr>
              <a:t>THE END</a:t>
            </a:r>
          </a:p>
        </p:txBody>
      </p:sp>
      <p:sp>
        <p:nvSpPr>
          <p:cNvPr id="4" name="TextBox 3">
            <a:extLst>
              <a:ext uri="{FF2B5EF4-FFF2-40B4-BE49-F238E27FC236}">
                <a16:creationId xmlns:a16="http://schemas.microsoft.com/office/drawing/2014/main" id="{08DADF40-0DAB-BD9A-EE32-146C537DC40E}"/>
              </a:ext>
            </a:extLst>
          </p:cNvPr>
          <p:cNvSpPr txBox="1"/>
          <p:nvPr/>
        </p:nvSpPr>
        <p:spPr>
          <a:xfrm>
            <a:off x="1623848" y="1777496"/>
            <a:ext cx="8008879" cy="4524315"/>
          </a:xfrm>
          <a:prstGeom prst="rect">
            <a:avLst/>
          </a:prstGeom>
          <a:noFill/>
        </p:spPr>
        <p:txBody>
          <a:bodyPr wrap="square">
            <a:spAutoFit/>
          </a:bodyPr>
          <a:lstStyle/>
          <a:p>
            <a:r>
              <a:rPr lang="en-US" sz="3600" b="1" dirty="0">
                <a:solidFill>
                  <a:srgbClr val="FF0000"/>
                </a:solidFill>
              </a:rPr>
              <a:t>FOR FURTHER ENQUIRIES CONTACT:</a:t>
            </a:r>
          </a:p>
          <a:p>
            <a:r>
              <a:rPr lang="en-US" sz="2800" b="1" dirty="0">
                <a:solidFill>
                  <a:schemeClr val="accent6">
                    <a:lumMod val="75000"/>
                  </a:schemeClr>
                </a:solidFill>
              </a:rPr>
              <a:t>Mr. Aniebiet Udo, </a:t>
            </a:r>
          </a:p>
          <a:p>
            <a:r>
              <a:rPr lang="en-US" sz="2800" b="1" dirty="0">
                <a:solidFill>
                  <a:schemeClr val="accent6">
                    <a:lumMod val="75000"/>
                  </a:schemeClr>
                </a:solidFill>
              </a:rPr>
              <a:t>God’s </a:t>
            </a:r>
            <a:r>
              <a:rPr lang="en-US" sz="2800" b="1" dirty="0" err="1">
                <a:solidFill>
                  <a:schemeClr val="accent6">
                    <a:lumMod val="75000"/>
                  </a:schemeClr>
                </a:solidFill>
              </a:rPr>
              <a:t>Favour</a:t>
            </a:r>
            <a:r>
              <a:rPr lang="en-US" sz="2800" b="1" dirty="0">
                <a:solidFill>
                  <a:schemeClr val="accent6">
                    <a:lumMod val="75000"/>
                  </a:schemeClr>
                </a:solidFill>
              </a:rPr>
              <a:t> Bookshop, </a:t>
            </a:r>
          </a:p>
          <a:p>
            <a:r>
              <a:rPr lang="en-US" sz="2800" b="1" dirty="0">
                <a:solidFill>
                  <a:schemeClr val="accent6">
                    <a:lumMod val="75000"/>
                  </a:schemeClr>
                </a:solidFill>
              </a:rPr>
              <a:t>110, </a:t>
            </a:r>
            <a:r>
              <a:rPr lang="en-US" sz="2800" b="1" dirty="0" err="1">
                <a:solidFill>
                  <a:schemeClr val="accent6">
                    <a:lumMod val="75000"/>
                  </a:schemeClr>
                </a:solidFill>
              </a:rPr>
              <a:t>Jakpa</a:t>
            </a:r>
            <a:r>
              <a:rPr lang="en-US" sz="2800" b="1" dirty="0">
                <a:solidFill>
                  <a:schemeClr val="accent6">
                    <a:lumMod val="75000"/>
                  </a:schemeClr>
                </a:solidFill>
              </a:rPr>
              <a:t> Road, </a:t>
            </a:r>
          </a:p>
          <a:p>
            <a:r>
              <a:rPr lang="en-US" sz="2800" b="1" dirty="0">
                <a:solidFill>
                  <a:schemeClr val="accent6">
                    <a:lumMod val="75000"/>
                  </a:schemeClr>
                </a:solidFill>
              </a:rPr>
              <a:t>Opposite Eco Bank,</a:t>
            </a:r>
          </a:p>
          <a:p>
            <a:r>
              <a:rPr lang="en-US" sz="2800" b="1" dirty="0">
                <a:solidFill>
                  <a:schemeClr val="accent6">
                    <a:lumMod val="75000"/>
                  </a:schemeClr>
                </a:solidFill>
              </a:rPr>
              <a:t>Effurun,</a:t>
            </a:r>
          </a:p>
          <a:p>
            <a:r>
              <a:rPr lang="en-US" sz="2800" b="1" dirty="0">
                <a:solidFill>
                  <a:schemeClr val="accent6">
                    <a:lumMod val="75000"/>
                  </a:schemeClr>
                </a:solidFill>
              </a:rPr>
              <a:t>Delta State.</a:t>
            </a:r>
          </a:p>
          <a:p>
            <a:r>
              <a:rPr lang="en-US" sz="2800" b="1" dirty="0">
                <a:solidFill>
                  <a:schemeClr val="accent6">
                    <a:lumMod val="75000"/>
                  </a:schemeClr>
                </a:solidFill>
              </a:rPr>
              <a:t>Call/</a:t>
            </a:r>
            <a:r>
              <a:rPr lang="en-US" sz="2800" b="1" dirty="0" err="1">
                <a:solidFill>
                  <a:schemeClr val="accent6">
                    <a:lumMod val="75000"/>
                  </a:schemeClr>
                </a:solidFill>
              </a:rPr>
              <a:t>Whatsapp</a:t>
            </a:r>
            <a:r>
              <a:rPr lang="en-US" sz="2800" b="1" dirty="0">
                <a:solidFill>
                  <a:schemeClr val="accent6">
                    <a:lumMod val="75000"/>
                  </a:schemeClr>
                </a:solidFill>
              </a:rPr>
              <a:t> – 08091734729</a:t>
            </a:r>
          </a:p>
          <a:p>
            <a:r>
              <a:rPr lang="en-US" sz="2800" b="1" dirty="0">
                <a:solidFill>
                  <a:schemeClr val="accent6">
                    <a:lumMod val="75000"/>
                  </a:schemeClr>
                </a:solidFill>
              </a:rPr>
              <a:t>You Tube - </a:t>
            </a:r>
            <a:r>
              <a:rPr lang="en-US" sz="2800" b="1" dirty="0" err="1">
                <a:solidFill>
                  <a:schemeClr val="accent6">
                    <a:lumMod val="75000"/>
                  </a:schemeClr>
                </a:solidFill>
              </a:rPr>
              <a:t>penonpapercreation</a:t>
            </a:r>
            <a:endParaRPr lang="en-US" sz="2800" b="1" dirty="0">
              <a:solidFill>
                <a:schemeClr val="accent6">
                  <a:lumMod val="75000"/>
                </a:schemeClr>
              </a:solidFill>
            </a:endParaRPr>
          </a:p>
          <a:p>
            <a:r>
              <a:rPr lang="en-US" sz="2800" b="1" dirty="0">
                <a:solidFill>
                  <a:schemeClr val="accent6">
                    <a:lumMod val="75000"/>
                  </a:schemeClr>
                </a:solidFill>
              </a:rPr>
              <a:t>Facebook - </a:t>
            </a:r>
            <a:r>
              <a:rPr lang="en-US" sz="2800" b="1" dirty="0" err="1">
                <a:solidFill>
                  <a:schemeClr val="accent6">
                    <a:lumMod val="75000"/>
                  </a:schemeClr>
                </a:solidFill>
              </a:rPr>
              <a:t>Penonpapercreation</a:t>
            </a:r>
            <a:endParaRPr lang="en-US" sz="2800" b="1" dirty="0">
              <a:solidFill>
                <a:schemeClr val="accent6">
                  <a:lumMod val="75000"/>
                </a:schemeClr>
              </a:solidFill>
            </a:endParaRPr>
          </a:p>
        </p:txBody>
      </p:sp>
    </p:spTree>
    <p:extLst>
      <p:ext uri="{BB962C8B-B14F-4D97-AF65-F5344CB8AC3E}">
        <p14:creationId xmlns:p14="http://schemas.microsoft.com/office/powerpoint/2010/main" val="383321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D4FE2-2D5A-ADFE-11FB-D47009F31800}"/>
              </a:ext>
            </a:extLst>
          </p:cNvPr>
          <p:cNvSpPr txBox="1"/>
          <p:nvPr/>
        </p:nvSpPr>
        <p:spPr>
          <a:xfrm>
            <a:off x="315310" y="531820"/>
            <a:ext cx="10972800" cy="5893921"/>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5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Discovering your special talents on time helps you to develop them, thereby enhancing your advancement in life.</a:t>
            </a:r>
            <a:endParaRPr lang="en-US" sz="54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285750" algn="just">
              <a:lnSpc>
                <a:spcPct val="115000"/>
              </a:lnSpc>
              <a:spcBef>
                <a:spcPts val="0"/>
              </a:spcBef>
              <a:spcAft>
                <a:spcPts val="1000"/>
              </a:spcAft>
              <a:tabLst>
                <a:tab pos="3735070" algn="l"/>
              </a:tabLst>
            </a:pPr>
            <a:r>
              <a:rPr lang="en-US" sz="5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It  is unfortunate that many people do not know their natural gifts.</a:t>
            </a:r>
            <a:endParaRPr lang="en-US" sz="54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6271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F3AD9A-390A-40EF-07B0-0158B847DF64}"/>
              </a:ext>
            </a:extLst>
          </p:cNvPr>
          <p:cNvSpPr txBox="1"/>
          <p:nvPr/>
        </p:nvSpPr>
        <p:spPr>
          <a:xfrm>
            <a:off x="394137" y="311990"/>
            <a:ext cx="11571890" cy="987450"/>
          </a:xfrm>
          <a:prstGeom prst="rect">
            <a:avLst/>
          </a:prstGeom>
          <a:noFill/>
        </p:spPr>
        <p:txBody>
          <a:bodyPr wrap="square">
            <a:spAutoFit/>
          </a:bodyPr>
          <a:lstStyle/>
          <a:p>
            <a:pPr marL="0" marR="0" indent="-285750">
              <a:lnSpc>
                <a:spcPct val="115000"/>
              </a:lnSpc>
              <a:spcBef>
                <a:spcPts val="0"/>
              </a:spcBef>
              <a:spcAft>
                <a:spcPts val="1000"/>
              </a:spcAft>
              <a:tabLst>
                <a:tab pos="3735070" algn="l"/>
              </a:tabLst>
            </a:pP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HOW TO DISCOVER YOUR TALENT</a:t>
            </a:r>
            <a:endParaRPr lang="en-US" sz="5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FCB95F9-F494-F7A5-6D57-312C63AC09E2}"/>
              </a:ext>
            </a:extLst>
          </p:cNvPr>
          <p:cNvSpPr txBox="1"/>
          <p:nvPr/>
        </p:nvSpPr>
        <p:spPr>
          <a:xfrm>
            <a:off x="225973" y="1285096"/>
            <a:ext cx="11740054" cy="5239255"/>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4000" b="1" dirty="0">
                <a:solidFill>
                  <a:srgbClr val="7030A0"/>
                </a:solidFill>
                <a:effectLst/>
                <a:latin typeface="Bodoni MT Black" panose="02070A03080606020203" pitchFamily="18" charset="0"/>
                <a:ea typeface="Calibri" panose="020F0502020204030204" pitchFamily="34" charset="0"/>
                <a:cs typeface="Times New Roman" panose="02020603050405020304" pitchFamily="18" charset="0"/>
              </a:rPr>
              <a:t>It is important to note that: </a:t>
            </a:r>
          </a:p>
          <a:p>
            <a:pPr marL="571500" marR="0" indent="-857250" algn="just">
              <a:lnSpc>
                <a:spcPct val="115000"/>
              </a:lnSpc>
              <a:spcBef>
                <a:spcPts val="0"/>
              </a:spcBef>
              <a:spcAft>
                <a:spcPts val="1000"/>
              </a:spcAft>
              <a:buAutoNum type="romanLcParenBoth"/>
              <a:tabLst>
                <a:tab pos="3735070" algn="l"/>
              </a:tabLst>
            </a:pPr>
            <a:r>
              <a:rPr lang="en-US" sz="4000" b="1" dirty="0">
                <a:solidFill>
                  <a:srgbClr val="7030A0"/>
                </a:solidFill>
                <a:effectLst/>
                <a:latin typeface="Bodoni MT Black" panose="02070A03080606020203" pitchFamily="18" charset="0"/>
                <a:ea typeface="Calibri" panose="020F0502020204030204" pitchFamily="34" charset="0"/>
                <a:cs typeface="Times New Roman" panose="02020603050405020304" pitchFamily="18" charset="0"/>
              </a:rPr>
              <a:t>nobody has ever been poor living on his God-given gifts.</a:t>
            </a:r>
          </a:p>
          <a:p>
            <a:pPr marR="0" algn="just">
              <a:lnSpc>
                <a:spcPct val="115000"/>
              </a:lnSpc>
              <a:spcBef>
                <a:spcPts val="0"/>
              </a:spcBef>
              <a:spcAft>
                <a:spcPts val="1000"/>
              </a:spcAft>
              <a:tabLst>
                <a:tab pos="3735070" algn="l"/>
              </a:tabLst>
            </a:pPr>
            <a:r>
              <a:rPr lang="en-US" sz="4000" b="1" dirty="0">
                <a:solidFill>
                  <a:srgbClr val="7030A0"/>
                </a:solidFill>
                <a:effectLst/>
                <a:latin typeface="Bodoni MT Black" panose="02070A03080606020203" pitchFamily="18" charset="0"/>
                <a:ea typeface="Calibri" panose="020F0502020204030204" pitchFamily="34" charset="0"/>
              </a:rPr>
              <a:t>(ii) with the level of unemployment, your natural talents will automatically give you something to do and even make you an employer of </a:t>
            </a:r>
            <a:r>
              <a:rPr lang="en-US" sz="4000" b="1" dirty="0" err="1">
                <a:solidFill>
                  <a:srgbClr val="7030A0"/>
                </a:solidFill>
                <a:effectLst/>
                <a:latin typeface="Bodoni MT Black" panose="02070A03080606020203" pitchFamily="18" charset="0"/>
                <a:ea typeface="Calibri" panose="020F0502020204030204" pitchFamily="34" charset="0"/>
              </a:rPr>
              <a:t>labour</a:t>
            </a:r>
            <a:r>
              <a:rPr lang="en-US" sz="4000" b="1" dirty="0">
                <a:solidFill>
                  <a:srgbClr val="7030A0"/>
                </a:solidFill>
                <a:effectLst/>
                <a:latin typeface="Bodoni MT Black" panose="02070A03080606020203" pitchFamily="18" charset="0"/>
                <a:ea typeface="Calibri" panose="020F0502020204030204" pitchFamily="34" charset="0"/>
              </a:rPr>
              <a:t>.</a:t>
            </a:r>
            <a:endParaRPr lang="en-US" sz="4000" b="1" dirty="0">
              <a:solidFill>
                <a:srgbClr val="7030A0"/>
              </a:solidFill>
              <a:effectLst/>
              <a:latin typeface="Bodoni MT Black" panose="02070A03080606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991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B801C-6978-3E7F-3385-20A698629EB9}"/>
              </a:ext>
            </a:extLst>
          </p:cNvPr>
          <p:cNvSpPr txBox="1"/>
          <p:nvPr/>
        </p:nvSpPr>
        <p:spPr>
          <a:xfrm>
            <a:off x="335013" y="673707"/>
            <a:ext cx="11583718" cy="5108450"/>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7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This being so, it is important for you to discover your talents and explore them for your future use.</a:t>
            </a:r>
            <a:endParaRPr lang="en-US" sz="7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30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7E6AF7-669D-C47A-C1CA-3845DAEDA33D}"/>
              </a:ext>
            </a:extLst>
          </p:cNvPr>
          <p:cNvSpPr txBox="1"/>
          <p:nvPr/>
        </p:nvSpPr>
        <p:spPr>
          <a:xfrm>
            <a:off x="441434" y="1149968"/>
            <a:ext cx="11445766" cy="1443665"/>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There are different ways we can discover our talents. </a:t>
            </a:r>
          </a:p>
          <a:p>
            <a:pPr marL="0" marR="0" indent="-285750" algn="just">
              <a:lnSpc>
                <a:spcPct val="115000"/>
              </a:lnSpc>
              <a:spcBef>
                <a:spcPts val="0"/>
              </a:spcBef>
              <a:spcAft>
                <a:spcPts val="1000"/>
              </a:spcAft>
              <a:tabLst>
                <a:tab pos="3735070" algn="l"/>
              </a:tabLst>
            </a:pP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 following are some of the ways:</a:t>
            </a:r>
          </a:p>
        </p:txBody>
      </p:sp>
      <p:sp>
        <p:nvSpPr>
          <p:cNvPr id="5" name="TextBox 4">
            <a:extLst>
              <a:ext uri="{FF2B5EF4-FFF2-40B4-BE49-F238E27FC236}">
                <a16:creationId xmlns:a16="http://schemas.microsoft.com/office/drawing/2014/main" id="{BA0C550B-1ECD-AD5D-8C7A-64F8D8DA9FC2}"/>
              </a:ext>
            </a:extLst>
          </p:cNvPr>
          <p:cNvSpPr txBox="1"/>
          <p:nvPr/>
        </p:nvSpPr>
        <p:spPr>
          <a:xfrm>
            <a:off x="492675" y="2755890"/>
            <a:ext cx="8783847" cy="3405356"/>
          </a:xfrm>
          <a:prstGeom prst="rect">
            <a:avLst/>
          </a:prstGeom>
          <a:noFill/>
        </p:spPr>
        <p:txBody>
          <a:bodyPr wrap="square">
            <a:spAutoFit/>
          </a:bodyPr>
          <a:lstStyle/>
          <a:p>
            <a:pPr marL="57150" marR="0" indent="-342900" algn="just">
              <a:lnSpc>
                <a:spcPct val="115000"/>
              </a:lnSpc>
              <a:spcBef>
                <a:spcPts val="0"/>
              </a:spcBef>
              <a:spcAft>
                <a:spcPts val="1000"/>
              </a:spcAft>
              <a:buAutoNum type="arabicPeriod"/>
              <a:tabLst>
                <a:tab pos="3735070" algn="l"/>
              </a:tabLst>
            </a:pPr>
            <a:r>
              <a:rPr lang="en-US" sz="4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Self      </a:t>
            </a:r>
          </a:p>
          <a:p>
            <a:pPr marL="57150" marR="0" indent="-342900" algn="just">
              <a:lnSpc>
                <a:spcPct val="115000"/>
              </a:lnSpc>
              <a:spcBef>
                <a:spcPts val="0"/>
              </a:spcBef>
              <a:spcAft>
                <a:spcPts val="1000"/>
              </a:spcAft>
              <a:buAutoNum type="arabicPeriod"/>
              <a:tabLst>
                <a:tab pos="3735070" algn="l"/>
              </a:tabLst>
            </a:pPr>
            <a:r>
              <a:rPr lang="en-US" sz="4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Parents</a:t>
            </a:r>
            <a:r>
              <a:rPr lang="en-US" sz="4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57150" marR="0" indent="-342900" algn="just">
              <a:lnSpc>
                <a:spcPct val="115000"/>
              </a:lnSpc>
              <a:spcBef>
                <a:spcPts val="0"/>
              </a:spcBef>
              <a:spcAft>
                <a:spcPts val="1000"/>
              </a:spcAft>
              <a:buAutoNum type="arabicPeriod"/>
              <a:tabLst>
                <a:tab pos="3735070" algn="l"/>
              </a:tabLst>
            </a:pPr>
            <a:r>
              <a:rPr lang="en-US" sz="4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Schools       </a:t>
            </a:r>
          </a:p>
          <a:p>
            <a:pPr marL="57150" marR="0" indent="-342900" algn="just">
              <a:lnSpc>
                <a:spcPct val="115000"/>
              </a:lnSpc>
              <a:spcBef>
                <a:spcPts val="0"/>
              </a:spcBef>
              <a:spcAft>
                <a:spcPts val="1000"/>
              </a:spcAft>
              <a:buAutoNum type="arabicPeriod"/>
              <a:tabLst>
                <a:tab pos="3735070" algn="l"/>
              </a:tabLst>
            </a:pPr>
            <a:r>
              <a:rPr lang="en-US" sz="4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Church </a:t>
            </a:r>
            <a:endPar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1C93177-9459-E641-2453-04299EC6758D}"/>
              </a:ext>
            </a:extLst>
          </p:cNvPr>
          <p:cNvSpPr txBox="1"/>
          <p:nvPr/>
        </p:nvSpPr>
        <p:spPr>
          <a:xfrm>
            <a:off x="543339" y="269948"/>
            <a:ext cx="11343861" cy="769441"/>
          </a:xfrm>
          <a:prstGeom prst="rect">
            <a:avLst/>
          </a:prstGeom>
          <a:noFill/>
        </p:spPr>
        <p:txBody>
          <a:bodyPr wrap="square" rtlCol="0">
            <a:spAutoFit/>
          </a:bodyPr>
          <a:lstStyle/>
          <a:p>
            <a:r>
              <a:rPr lang="en-US" sz="4400" b="1" dirty="0">
                <a:solidFill>
                  <a:srgbClr val="FF0000"/>
                </a:solidFill>
                <a:latin typeface="Algerian" panose="04020705040A02060702" pitchFamily="82" charset="0"/>
              </a:rPr>
              <a:t>WAYS YOU CAN DISCOVER YOUR TALENTS</a:t>
            </a:r>
          </a:p>
        </p:txBody>
      </p:sp>
    </p:spTree>
    <p:extLst>
      <p:ext uri="{BB962C8B-B14F-4D97-AF65-F5344CB8AC3E}">
        <p14:creationId xmlns:p14="http://schemas.microsoft.com/office/powerpoint/2010/main" val="313033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E394A4-6F24-DBAA-B981-23B2966ED516}"/>
              </a:ext>
            </a:extLst>
          </p:cNvPr>
          <p:cNvSpPr txBox="1"/>
          <p:nvPr/>
        </p:nvSpPr>
        <p:spPr>
          <a:xfrm>
            <a:off x="362607" y="1093707"/>
            <a:ext cx="11540359" cy="5632311"/>
          </a:xfrm>
          <a:prstGeom prst="rect">
            <a:avLst/>
          </a:prstGeom>
          <a:noFill/>
        </p:spPr>
        <p:txBody>
          <a:bodyPr wrap="square">
            <a:spAutoFit/>
          </a:bodyPr>
          <a:lstStyle/>
          <a:p>
            <a:r>
              <a:rPr lang="en-US" sz="6000" dirty="0">
                <a:solidFill>
                  <a:srgbClr val="0070C0"/>
                </a:solidFill>
                <a:effectLst/>
                <a:latin typeface="Bodoni Bd BT" panose="02070803080706020303" pitchFamily="18" charset="0"/>
                <a:ea typeface="Calibri" panose="020F0502020204030204" pitchFamily="34" charset="0"/>
              </a:rPr>
              <a:t>Many people consciously discover their talents while others through their environment and life challenges discover theirs.  This is really a very difficult way to discover one’s talents. </a:t>
            </a:r>
            <a:endParaRPr lang="en-US" sz="6000" dirty="0">
              <a:solidFill>
                <a:srgbClr val="0070C0"/>
              </a:solidFill>
              <a:latin typeface="Bodoni Bd BT" panose="02070803080706020303" pitchFamily="18" charset="0"/>
            </a:endParaRPr>
          </a:p>
        </p:txBody>
      </p:sp>
      <p:sp>
        <p:nvSpPr>
          <p:cNvPr id="4" name="TextBox 3">
            <a:extLst>
              <a:ext uri="{FF2B5EF4-FFF2-40B4-BE49-F238E27FC236}">
                <a16:creationId xmlns:a16="http://schemas.microsoft.com/office/drawing/2014/main" id="{D9A30B50-95CC-EB0F-80A2-D447D3640DE3}"/>
              </a:ext>
            </a:extLst>
          </p:cNvPr>
          <p:cNvSpPr txBox="1"/>
          <p:nvPr/>
        </p:nvSpPr>
        <p:spPr>
          <a:xfrm>
            <a:off x="4808482" y="361229"/>
            <a:ext cx="1822935" cy="1015663"/>
          </a:xfrm>
          <a:prstGeom prst="rect">
            <a:avLst/>
          </a:prstGeom>
          <a:noFill/>
        </p:spPr>
        <p:txBody>
          <a:bodyPr wrap="none" rtlCol="0">
            <a:spAutoFit/>
          </a:bodyPr>
          <a:lstStyle/>
          <a:p>
            <a:r>
              <a:rPr lang="en-US" sz="6000" dirty="0">
                <a:solidFill>
                  <a:srgbClr val="FF0000"/>
                </a:solidFill>
              </a:rPr>
              <a:t>SELF</a:t>
            </a:r>
          </a:p>
        </p:txBody>
      </p:sp>
    </p:spTree>
    <p:extLst>
      <p:ext uri="{BB962C8B-B14F-4D97-AF65-F5344CB8AC3E}">
        <p14:creationId xmlns:p14="http://schemas.microsoft.com/office/powerpoint/2010/main" val="92295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7A23EF-BABC-6A99-2CAF-0E7C9510120C}"/>
              </a:ext>
            </a:extLst>
          </p:cNvPr>
          <p:cNvSpPr txBox="1"/>
          <p:nvPr/>
        </p:nvSpPr>
        <p:spPr>
          <a:xfrm>
            <a:off x="315310" y="346841"/>
            <a:ext cx="11650718" cy="5765681"/>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5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This is achieved by consistently doing what you love. As time goes on, you become a professional sought after for </a:t>
            </a:r>
            <a:r>
              <a:rPr lang="en-US" sz="5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these</a:t>
            </a:r>
            <a:r>
              <a:rPr lang="en-US" sz="5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talents. Many musicians, comedians, footballers etc. achieved their successes through this method.</a:t>
            </a:r>
            <a:endParaRPr lang="en-US" sz="5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129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D4ACF5-8AB9-6BB9-B210-46DDD0C0FF9C}"/>
              </a:ext>
            </a:extLst>
          </p:cNvPr>
          <p:cNvSpPr txBox="1"/>
          <p:nvPr/>
        </p:nvSpPr>
        <p:spPr>
          <a:xfrm>
            <a:off x="346841" y="1355827"/>
            <a:ext cx="11524593" cy="5135317"/>
          </a:xfrm>
          <a:prstGeom prst="rect">
            <a:avLst/>
          </a:prstGeom>
          <a:noFill/>
        </p:spPr>
        <p:txBody>
          <a:bodyPr wrap="square">
            <a:spAutoFit/>
          </a:bodyPr>
          <a:lstStyle/>
          <a:p>
            <a:pPr marL="0" marR="0" indent="-285750" algn="just">
              <a:lnSpc>
                <a:spcPct val="115000"/>
              </a:lnSpc>
              <a:spcBef>
                <a:spcPts val="0"/>
              </a:spcBef>
              <a:spcAft>
                <a:spcPts val="1000"/>
              </a:spcAft>
              <a:tabLst>
                <a:tab pos="3735070" algn="l"/>
              </a:tabLst>
            </a:pP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Parents especially the enlightened ones help their children in discovering their talents. After watching their children for sometimes, they are able to identify their innate abilities. The talents can thereafter be harness through training either at home or by engaging tutors.</a:t>
            </a:r>
            <a:endParaRPr lang="en-US" sz="4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4E1D0F0-8576-8518-4713-5C73279445E8}"/>
              </a:ext>
            </a:extLst>
          </p:cNvPr>
          <p:cNvSpPr txBox="1"/>
          <p:nvPr/>
        </p:nvSpPr>
        <p:spPr>
          <a:xfrm>
            <a:off x="3578778" y="346831"/>
            <a:ext cx="4332770" cy="1015663"/>
          </a:xfrm>
          <a:prstGeom prst="rect">
            <a:avLst/>
          </a:prstGeom>
          <a:noFill/>
        </p:spPr>
        <p:txBody>
          <a:bodyPr wrap="square" rtlCol="0">
            <a:spAutoFit/>
          </a:bodyPr>
          <a:lstStyle/>
          <a:p>
            <a:r>
              <a:rPr lang="en-US" sz="6000" b="1" dirty="0">
                <a:solidFill>
                  <a:srgbClr val="FF0000"/>
                </a:solidFill>
                <a:latin typeface="Bodoni Bd BT" panose="02070803080706020303" pitchFamily="18" charset="0"/>
              </a:rPr>
              <a:t>PARENTS</a:t>
            </a:r>
          </a:p>
        </p:txBody>
      </p:sp>
    </p:spTree>
    <p:extLst>
      <p:ext uri="{BB962C8B-B14F-4D97-AF65-F5344CB8AC3E}">
        <p14:creationId xmlns:p14="http://schemas.microsoft.com/office/powerpoint/2010/main" val="930969945"/>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393</TotalTime>
  <Words>1005</Words>
  <Application>Microsoft Office PowerPoint</Application>
  <PresentationFormat>Widescreen</PresentationFormat>
  <Paragraphs>77</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Algerian</vt:lpstr>
      <vt:lpstr>Arial Rounded MT Bold</vt:lpstr>
      <vt:lpstr>Bodoni Bd BT</vt:lpstr>
      <vt:lpstr>Bodoni MT Black</vt:lpstr>
      <vt:lpstr>Calibri</vt:lpstr>
      <vt:lpstr>Corbel</vt:lpstr>
      <vt:lpstr>Times New Roman</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aniebiet udo</dc:creator>
  <cp:lastModifiedBy>aniebiet udo</cp:lastModifiedBy>
  <cp:revision>11</cp:revision>
  <dcterms:created xsi:type="dcterms:W3CDTF">2022-09-03T13:05:59Z</dcterms:created>
  <dcterms:modified xsi:type="dcterms:W3CDTF">2023-05-22T14:08:42Z</dcterms:modified>
</cp:coreProperties>
</file>