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9" r:id="rId21"/>
    <p:sldId id="281" r:id="rId22"/>
    <p:sldId id="280" r:id="rId23"/>
    <p:sldId id="274" r:id="rId24"/>
    <p:sldId id="275" r:id="rId25"/>
    <p:sldId id="276" r:id="rId26"/>
    <p:sldId id="277"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ebiet udo" initials="au" lastIdx="1" clrIdx="0">
    <p:extLst>
      <p:ext uri="{19B8F6BF-5375-455C-9EA6-DF929625EA0E}">
        <p15:presenceInfo xmlns:p15="http://schemas.microsoft.com/office/powerpoint/2012/main" userId="b36fcb017491e5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5451" autoAdjust="0"/>
  </p:normalViewPr>
  <p:slideViewPr>
    <p:cSldViewPr snapToGrid="0">
      <p:cViewPr varScale="1">
        <p:scale>
          <a:sx n="62" d="100"/>
          <a:sy n="62" d="100"/>
        </p:scale>
        <p:origin x="8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22T15:31:07.852"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5/22/2023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5/22/2023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5/22/2023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5/22/2023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5/22/2023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5/22/2023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5/22/2023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5/22/2023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8D30-525E-CB26-B60A-2108DC52F0D8}"/>
              </a:ext>
            </a:extLst>
          </p:cNvPr>
          <p:cNvSpPr>
            <a:spLocks noGrp="1"/>
          </p:cNvSpPr>
          <p:nvPr>
            <p:ph type="ctrTitle"/>
          </p:nvPr>
        </p:nvSpPr>
        <p:spPr>
          <a:xfrm>
            <a:off x="1759236" y="2769192"/>
            <a:ext cx="8679915" cy="1748729"/>
          </a:xfrm>
        </p:spPr>
        <p:txBody>
          <a:bodyPr>
            <a:noAutofit/>
          </a:bodyPr>
          <a:lstStyle/>
          <a:p>
            <a:r>
              <a:rPr lang="en-US" sz="7200" dirty="0">
                <a:latin typeface="Algerian" panose="04020705040A02060702" pitchFamily="82" charset="0"/>
              </a:rPr>
              <a:t>HARD WORK COMES BEFORE SUCCESS</a:t>
            </a:r>
          </a:p>
        </p:txBody>
      </p:sp>
    </p:spTree>
    <p:extLst>
      <p:ext uri="{BB962C8B-B14F-4D97-AF65-F5344CB8AC3E}">
        <p14:creationId xmlns:p14="http://schemas.microsoft.com/office/powerpoint/2010/main" val="3184928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233AC8-C36B-941C-C3F2-3A7BADEAE7E8}"/>
              </a:ext>
            </a:extLst>
          </p:cNvPr>
          <p:cNvSpPr txBox="1"/>
          <p:nvPr/>
        </p:nvSpPr>
        <p:spPr>
          <a:xfrm>
            <a:off x="0" y="0"/>
            <a:ext cx="12192000" cy="6841553"/>
          </a:xfrm>
          <a:prstGeom prst="rect">
            <a:avLst/>
          </a:prstGeom>
          <a:noFill/>
        </p:spPr>
        <p:txBody>
          <a:bodyPr wrap="square">
            <a:spAutoFit/>
          </a:bodyPr>
          <a:lstStyle/>
          <a:p>
            <a:pPr marL="0" marR="0" algn="just">
              <a:lnSpc>
                <a:spcPct val="115000"/>
              </a:lnSpc>
              <a:spcBef>
                <a:spcPts val="0"/>
              </a:spcBef>
              <a:spcAft>
                <a:spcPts val="1000"/>
              </a:spcAft>
            </a:pPr>
            <a:r>
              <a:rPr lang="en-US" sz="480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PARTICIPATING IN CLASS ACTIVITIES: </a:t>
            </a:r>
          </a:p>
          <a:p>
            <a:pPr marL="0" marR="0" algn="just">
              <a:lnSpc>
                <a:spcPct val="115000"/>
              </a:lnSpc>
              <a:spcBef>
                <a:spcPts val="0"/>
              </a:spcBef>
              <a:spcAft>
                <a:spcPts val="1000"/>
              </a:spcAft>
            </a:pPr>
            <a:r>
              <a:rPr lang="en-US" sz="66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 hardworking student is expected to  participate actively in class activities. These include being attentive in class, asking and answering of questions, </a:t>
            </a:r>
          </a:p>
        </p:txBody>
      </p:sp>
    </p:spTree>
    <p:extLst>
      <p:ext uri="{BB962C8B-B14F-4D97-AF65-F5344CB8AC3E}">
        <p14:creationId xmlns:p14="http://schemas.microsoft.com/office/powerpoint/2010/main" val="3507895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1D105-8D34-FCB1-3FB2-76E84D7EE6DE}"/>
              </a:ext>
            </a:extLst>
          </p:cNvPr>
          <p:cNvSpPr txBox="1"/>
          <p:nvPr/>
        </p:nvSpPr>
        <p:spPr>
          <a:xfrm>
            <a:off x="0" y="1"/>
            <a:ext cx="12192000" cy="6247864"/>
          </a:xfrm>
          <a:prstGeom prst="rect">
            <a:avLst/>
          </a:prstGeom>
          <a:noFill/>
        </p:spPr>
        <p:txBody>
          <a:bodyPr wrap="square">
            <a:spAutoFit/>
          </a:bodyPr>
          <a:lstStyle/>
          <a:p>
            <a:r>
              <a:rPr lang="en-US" sz="8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doing of classwork and any other physical exercises initiated by the teacher in order to get the attention of the learners.</a:t>
            </a:r>
            <a:endParaRPr lang="en-US" sz="8000" dirty="0"/>
          </a:p>
        </p:txBody>
      </p:sp>
    </p:spTree>
    <p:extLst>
      <p:ext uri="{BB962C8B-B14F-4D97-AF65-F5344CB8AC3E}">
        <p14:creationId xmlns:p14="http://schemas.microsoft.com/office/powerpoint/2010/main" val="181305813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06EC0-D96C-FF97-2A6E-D396C27F59E1}"/>
              </a:ext>
            </a:extLst>
          </p:cNvPr>
          <p:cNvSpPr txBox="1"/>
          <p:nvPr/>
        </p:nvSpPr>
        <p:spPr>
          <a:xfrm>
            <a:off x="0" y="0"/>
            <a:ext cx="12192000" cy="6298519"/>
          </a:xfrm>
          <a:prstGeom prst="rect">
            <a:avLst/>
          </a:prstGeom>
          <a:noFill/>
        </p:spPr>
        <p:txBody>
          <a:bodyPr wrap="square">
            <a:spAutoFit/>
          </a:bodyPr>
          <a:lstStyle/>
          <a:p>
            <a:pPr marL="0" marR="0" algn="just">
              <a:lnSpc>
                <a:spcPct val="115000"/>
              </a:lnSpc>
              <a:spcBef>
                <a:spcPts val="0"/>
              </a:spcBef>
              <a:spcAft>
                <a:spcPts val="1000"/>
              </a:spcAft>
            </a:pPr>
            <a:r>
              <a:rPr lang="en-US" sz="6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PUNCTUAL TO SCHOOL/ CLASS: </a:t>
            </a:r>
          </a:p>
          <a:p>
            <a:pPr marL="0" marR="0" algn="just">
              <a:lnSpc>
                <a:spcPct val="115000"/>
              </a:lnSpc>
              <a:spcBef>
                <a:spcPts val="0"/>
              </a:spcBef>
              <a:spcAft>
                <a:spcPts val="100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Punctuality is generally believed to be the soul of any business. This also includes school activities.</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78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BD30E-3AE3-429B-649C-BCBA205870F8}"/>
              </a:ext>
            </a:extLst>
          </p:cNvPr>
          <p:cNvSpPr txBox="1"/>
          <p:nvPr/>
        </p:nvSpPr>
        <p:spPr>
          <a:xfrm>
            <a:off x="0" y="1"/>
            <a:ext cx="12192000" cy="6924973"/>
          </a:xfrm>
          <a:prstGeom prst="rect">
            <a:avLst/>
          </a:prstGeom>
          <a:noFill/>
        </p:spPr>
        <p:txBody>
          <a:bodyPr wrap="square">
            <a:spAutoFit/>
          </a:bodyPr>
          <a:lstStyle/>
          <a:p>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A hardworking learner is expected to get to school early and get his or herself ready for the day’s activities.</a:t>
            </a:r>
            <a:endParaRPr lang="en-US" sz="6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6600" b="1"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 late comer will always hurry over his or her work and sometimes misses some part of his or her lesson.</a:t>
            </a:r>
            <a:endParaRPr lang="en-US" sz="6600" b="1" u="sng" dirty="0">
              <a:solidFill>
                <a:schemeClr val="accent1"/>
              </a:solidFill>
            </a:endParaRPr>
          </a:p>
        </p:txBody>
      </p:sp>
    </p:spTree>
    <p:extLst>
      <p:ext uri="{BB962C8B-B14F-4D97-AF65-F5344CB8AC3E}">
        <p14:creationId xmlns:p14="http://schemas.microsoft.com/office/powerpoint/2010/main" val="200594042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A9A5F4-78B6-C33E-402A-74A96DD42E47}"/>
              </a:ext>
            </a:extLst>
          </p:cNvPr>
          <p:cNvSpPr txBox="1"/>
          <p:nvPr/>
        </p:nvSpPr>
        <p:spPr>
          <a:xfrm>
            <a:off x="0" y="-1"/>
            <a:ext cx="12192000" cy="6316857"/>
          </a:xfrm>
          <a:prstGeom prst="rect">
            <a:avLst/>
          </a:prstGeom>
          <a:noFill/>
        </p:spPr>
        <p:txBody>
          <a:bodyPr wrap="square">
            <a:spAutoFit/>
          </a:bodyPr>
          <a:lstStyle/>
          <a:p>
            <a:pPr marL="0" marR="0" algn="just">
              <a:lnSpc>
                <a:spcPct val="115000"/>
              </a:lnSpc>
              <a:spcBef>
                <a:spcPts val="0"/>
              </a:spcBef>
              <a:spcAft>
                <a:spcPts val="1000"/>
              </a:spcAft>
            </a:pPr>
            <a:r>
              <a:rPr lang="en-US" sz="48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OBEDIENCE TO RULES AND REGULATIONS: </a:t>
            </a:r>
          </a:p>
          <a:p>
            <a:pPr marL="0" marR="0" algn="just">
              <a:lnSpc>
                <a:spcPct val="115000"/>
              </a:lnSpc>
              <a:spcBef>
                <a:spcPts val="0"/>
              </a:spcBef>
              <a:spcAft>
                <a:spcPts val="1000"/>
              </a:spcAft>
            </a:pPr>
            <a:r>
              <a:rPr lang="en-US" sz="6000" b="1" dirty="0">
                <a:effectLst/>
                <a:latin typeface="Calibri" panose="020F0502020204030204" pitchFamily="34" charset="0"/>
                <a:ea typeface="Calibri" panose="020F0502020204030204" pitchFamily="34" charset="0"/>
                <a:cs typeface="Calibri" panose="020F0502020204030204" pitchFamily="34" charset="0"/>
              </a:rPr>
              <a:t>Rules and regulations exist to check and correct the </a:t>
            </a:r>
            <a:r>
              <a:rPr lang="en-US" sz="6000" b="1" dirty="0" err="1">
                <a:effectLst/>
                <a:latin typeface="Calibri" panose="020F0502020204030204" pitchFamily="34" charset="0"/>
                <a:ea typeface="Calibri" panose="020F0502020204030204" pitchFamily="34" charset="0"/>
                <a:cs typeface="Calibri" panose="020F0502020204030204" pitchFamily="34" charset="0"/>
              </a:rPr>
              <a:t>behavioural</a:t>
            </a:r>
            <a:r>
              <a:rPr lang="en-US" sz="6000" b="1" dirty="0">
                <a:effectLst/>
                <a:latin typeface="Calibri" panose="020F0502020204030204" pitchFamily="34" charset="0"/>
                <a:ea typeface="Calibri" panose="020F0502020204030204" pitchFamily="34" charset="0"/>
                <a:cs typeface="Calibri" panose="020F0502020204030204" pitchFamily="34" charset="0"/>
              </a:rPr>
              <a:t> patterns of people. This being so, obedience to rules and regulations will always make you to be on the part of </a:t>
            </a:r>
            <a:r>
              <a:rPr lang="en-US" sz="6000" b="1" dirty="0" err="1">
                <a:effectLst/>
                <a:latin typeface="Calibri" panose="020F0502020204030204" pitchFamily="34" charset="0"/>
                <a:ea typeface="Calibri" panose="020F0502020204030204" pitchFamily="34" charset="0"/>
                <a:cs typeface="Calibri" panose="020F0502020204030204" pitchFamily="34" charset="0"/>
              </a:rPr>
              <a:t>favour</a:t>
            </a:r>
            <a:r>
              <a:rPr lang="en-US" sz="6000" b="1"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031139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CA9D5-1690-B68E-CB3F-B7645839BD1D}"/>
              </a:ext>
            </a:extLst>
          </p:cNvPr>
          <p:cNvSpPr txBox="1"/>
          <p:nvPr/>
        </p:nvSpPr>
        <p:spPr>
          <a:xfrm>
            <a:off x="0" y="1"/>
            <a:ext cx="12192000" cy="6247864"/>
          </a:xfrm>
          <a:prstGeom prst="rect">
            <a:avLst/>
          </a:prstGeom>
          <a:noFill/>
        </p:spPr>
        <p:txBody>
          <a:bodyPr wrap="square">
            <a:spAutoFit/>
          </a:bodyPr>
          <a:lstStyle/>
          <a:p>
            <a:r>
              <a:rPr lang="en-US" sz="8000" dirty="0">
                <a:effectLst/>
                <a:latin typeface="Calibri" panose="020F0502020204030204" pitchFamily="34" charset="0"/>
                <a:ea typeface="Calibri" panose="020F0502020204030204" pitchFamily="34" charset="0"/>
                <a:cs typeface="Calibri" panose="020F0502020204030204" pitchFamily="34" charset="0"/>
              </a:rPr>
              <a:t>You will always be excused from punishments which sometimes will take you out of the class, thereby missing your classes</a:t>
            </a:r>
            <a:endParaRPr lang="en-US" sz="8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7336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4D743-B2BC-0138-3D48-843C28F2D153}"/>
              </a:ext>
            </a:extLst>
          </p:cNvPr>
          <p:cNvSpPr txBox="1"/>
          <p:nvPr/>
        </p:nvSpPr>
        <p:spPr>
          <a:xfrm>
            <a:off x="0" y="0"/>
            <a:ext cx="12192000" cy="1191801"/>
          </a:xfrm>
          <a:prstGeom prst="rect">
            <a:avLst/>
          </a:prstGeom>
          <a:noFill/>
        </p:spPr>
        <p:txBody>
          <a:bodyPr wrap="square">
            <a:spAutoFit/>
          </a:bodyPr>
          <a:lstStyle/>
          <a:p>
            <a:pPr marL="0" marR="0" algn="ctr">
              <a:lnSpc>
                <a:spcPct val="115000"/>
              </a:lnSpc>
              <a:spcBef>
                <a:spcPts val="0"/>
              </a:spcBef>
              <a:spcAft>
                <a:spcPts val="1000"/>
              </a:spcAft>
            </a:pPr>
            <a:r>
              <a:rPr lang="en-US"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BENEFITS OF HARDWORK</a:t>
            </a:r>
          </a:p>
        </p:txBody>
      </p:sp>
      <p:sp>
        <p:nvSpPr>
          <p:cNvPr id="4" name="TextBox 3">
            <a:extLst>
              <a:ext uri="{FF2B5EF4-FFF2-40B4-BE49-F238E27FC236}">
                <a16:creationId xmlns:a16="http://schemas.microsoft.com/office/drawing/2014/main" id="{FA4FD0CE-8D55-7E8E-7AB6-0716D81FB64B}"/>
              </a:ext>
            </a:extLst>
          </p:cNvPr>
          <p:cNvSpPr txBox="1"/>
          <p:nvPr/>
        </p:nvSpPr>
        <p:spPr>
          <a:xfrm>
            <a:off x="141890" y="945928"/>
            <a:ext cx="11871434" cy="5765681"/>
          </a:xfrm>
          <a:prstGeom prst="rect">
            <a:avLst/>
          </a:prstGeom>
          <a:noFill/>
        </p:spPr>
        <p:txBody>
          <a:bodyPr wrap="square">
            <a:spAutoFit/>
          </a:bodyPr>
          <a:lstStyle/>
          <a:p>
            <a:pPr marL="0" marR="0" algn="just">
              <a:lnSpc>
                <a:spcPct val="115000"/>
              </a:lnSpc>
              <a:spcBef>
                <a:spcPts val="0"/>
              </a:spcBef>
              <a:spcAft>
                <a:spcPts val="1000"/>
              </a:spcAft>
            </a:pP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Everyone wishes to be successful in whatever he or she is doing. A successful student </a:t>
            </a:r>
            <a:r>
              <a:rPr lang="en-US" sz="5400" b="1" dirty="0">
                <a:latin typeface="Times New Roman" panose="02020603050405020304" pitchFamily="18" charset="0"/>
                <a:ea typeface="Calibri" panose="020F0502020204030204" pitchFamily="34" charset="0"/>
                <a:cs typeface="Times New Roman" panose="02020603050405020304" pitchFamily="18" charset="0"/>
              </a:rPr>
              <a:t> is one who works hard and does what he or she is expected to do in relation to his or her school’s activities.</a:t>
            </a:r>
            <a:endParaRPr lang="en-US"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441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70CC-D602-25DF-50F5-182AAE64924F}"/>
              </a:ext>
            </a:extLst>
          </p:cNvPr>
          <p:cNvSpPr txBox="1"/>
          <p:nvPr/>
        </p:nvSpPr>
        <p:spPr>
          <a:xfrm>
            <a:off x="0" y="0"/>
            <a:ext cx="12191999" cy="1754326"/>
          </a:xfrm>
          <a:prstGeom prst="rect">
            <a:avLst/>
          </a:prstGeom>
          <a:noFill/>
        </p:spPr>
        <p:txBody>
          <a:bodyPr wrap="square" rtlCol="0">
            <a:spAutoFit/>
          </a:bodyPr>
          <a:lstStyle/>
          <a:p>
            <a:pPr algn="ctr"/>
            <a:r>
              <a:rPr lang="en-US" sz="5400" b="1" dirty="0">
                <a:solidFill>
                  <a:srgbClr val="FF0000"/>
                </a:solidFill>
              </a:rPr>
              <a:t>SOME OF THE BENEFITS OF HARD WORK ARE:</a:t>
            </a:r>
          </a:p>
        </p:txBody>
      </p:sp>
      <p:sp>
        <p:nvSpPr>
          <p:cNvPr id="3" name="TextBox 2">
            <a:extLst>
              <a:ext uri="{FF2B5EF4-FFF2-40B4-BE49-F238E27FC236}">
                <a16:creationId xmlns:a16="http://schemas.microsoft.com/office/drawing/2014/main" id="{F7DC2D72-B190-A765-72B3-4E3DE47D11C2}"/>
              </a:ext>
            </a:extLst>
          </p:cNvPr>
          <p:cNvSpPr txBox="1"/>
          <p:nvPr/>
        </p:nvSpPr>
        <p:spPr>
          <a:xfrm>
            <a:off x="1" y="1917674"/>
            <a:ext cx="12192000" cy="4247317"/>
          </a:xfrm>
          <a:prstGeom prst="rect">
            <a:avLst/>
          </a:prstGeom>
          <a:noFill/>
        </p:spPr>
        <p:txBody>
          <a:bodyPr wrap="square" rtlCol="0">
            <a:spAutoFit/>
          </a:bodyPr>
          <a:lstStyle/>
          <a:p>
            <a:r>
              <a:rPr lang="en-US" sz="5400" dirty="0">
                <a:solidFill>
                  <a:srgbClr val="00B050"/>
                </a:solidFill>
              </a:rPr>
              <a:t>1. HARD WORK BUILDS CHARACTER:</a:t>
            </a:r>
            <a:r>
              <a:rPr lang="en-US" sz="5400" dirty="0"/>
              <a:t> </a:t>
            </a:r>
          </a:p>
          <a:p>
            <a:r>
              <a:rPr lang="en-US" sz="5400" b="1" dirty="0"/>
              <a:t>Hard work helps to build up character. You learn discipline and how to be focus. You equally learn how to manage time and resources.</a:t>
            </a:r>
          </a:p>
        </p:txBody>
      </p:sp>
    </p:spTree>
    <p:extLst>
      <p:ext uri="{BB962C8B-B14F-4D97-AF65-F5344CB8AC3E}">
        <p14:creationId xmlns:p14="http://schemas.microsoft.com/office/powerpoint/2010/main" val="3914420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690D5-6774-5B09-3B4A-131CD864F149}"/>
              </a:ext>
            </a:extLst>
          </p:cNvPr>
          <p:cNvSpPr txBox="1"/>
          <p:nvPr/>
        </p:nvSpPr>
        <p:spPr>
          <a:xfrm>
            <a:off x="0" y="110359"/>
            <a:ext cx="12192001" cy="6647974"/>
          </a:xfrm>
          <a:prstGeom prst="rect">
            <a:avLst/>
          </a:prstGeom>
          <a:noFill/>
        </p:spPr>
        <p:txBody>
          <a:bodyPr wrap="square" rtlCol="0">
            <a:spAutoFit/>
          </a:bodyPr>
          <a:lstStyle/>
          <a:p>
            <a:pPr algn="ctr"/>
            <a:r>
              <a:rPr lang="en-US" sz="6600" dirty="0">
                <a:solidFill>
                  <a:srgbClr val="00B050"/>
                </a:solidFill>
              </a:rPr>
              <a:t>2. HARD WORK GETS RESULTS: </a:t>
            </a:r>
          </a:p>
          <a:p>
            <a:r>
              <a:rPr lang="en-US" sz="6000" b="1" dirty="0"/>
              <a:t>When you work hard on whatever you have chosen to do, you will definitely get results. As a student, your results will be measured by good grades in your CAT and examinations.</a:t>
            </a:r>
          </a:p>
        </p:txBody>
      </p:sp>
    </p:spTree>
    <p:extLst>
      <p:ext uri="{BB962C8B-B14F-4D97-AF65-F5344CB8AC3E}">
        <p14:creationId xmlns:p14="http://schemas.microsoft.com/office/powerpoint/2010/main" val="625233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F6187-5549-A77A-6C2B-AC7DB03184D7}"/>
              </a:ext>
            </a:extLst>
          </p:cNvPr>
          <p:cNvPicPr>
            <a:picLocks noChangeAspect="1"/>
          </p:cNvPicPr>
          <p:nvPr/>
        </p:nvPicPr>
        <p:blipFill>
          <a:blip r:embed="rId2"/>
          <a:stretch>
            <a:fillRect/>
          </a:stretch>
        </p:blipFill>
        <p:spPr>
          <a:xfrm>
            <a:off x="0" y="0"/>
            <a:ext cx="6096000" cy="6921226"/>
          </a:xfrm>
          <a:prstGeom prst="rect">
            <a:avLst/>
          </a:prstGeom>
        </p:spPr>
      </p:pic>
      <p:pic>
        <p:nvPicPr>
          <p:cNvPr id="7" name="Picture 6">
            <a:extLst>
              <a:ext uri="{FF2B5EF4-FFF2-40B4-BE49-F238E27FC236}">
                <a16:creationId xmlns:a16="http://schemas.microsoft.com/office/drawing/2014/main" id="{C8889771-9DE3-D7E5-0617-F424B1297D2C}"/>
              </a:ext>
            </a:extLst>
          </p:cNvPr>
          <p:cNvPicPr>
            <a:picLocks noChangeAspect="1"/>
          </p:cNvPicPr>
          <p:nvPr/>
        </p:nvPicPr>
        <p:blipFill>
          <a:blip r:embed="rId3"/>
          <a:stretch>
            <a:fillRect/>
          </a:stretch>
        </p:blipFill>
        <p:spPr>
          <a:xfrm>
            <a:off x="6096000" y="110362"/>
            <a:ext cx="5929368" cy="6637284"/>
          </a:xfrm>
          <a:prstGeom prst="rect">
            <a:avLst/>
          </a:prstGeom>
        </p:spPr>
      </p:pic>
      <p:sp>
        <p:nvSpPr>
          <p:cNvPr id="4" name="TextBox 3">
            <a:extLst>
              <a:ext uri="{FF2B5EF4-FFF2-40B4-BE49-F238E27FC236}">
                <a16:creationId xmlns:a16="http://schemas.microsoft.com/office/drawing/2014/main" id="{A17FED55-997B-F369-756D-126DAD2BC51D}"/>
              </a:ext>
            </a:extLst>
          </p:cNvPr>
          <p:cNvSpPr txBox="1"/>
          <p:nvPr/>
        </p:nvSpPr>
        <p:spPr>
          <a:xfrm>
            <a:off x="1394847" y="5410220"/>
            <a:ext cx="8849533" cy="923330"/>
          </a:xfrm>
          <a:prstGeom prst="rect">
            <a:avLst/>
          </a:prstGeom>
          <a:noFill/>
        </p:spPr>
        <p:txBody>
          <a:bodyPr wrap="square">
            <a:spAutoFit/>
          </a:bodyPr>
          <a:lstStyle/>
          <a:p>
            <a:r>
              <a:rPr lang="en-US" sz="5400" b="1" dirty="0">
                <a:solidFill>
                  <a:srgbClr val="0070C0"/>
                </a:solidFill>
              </a:rPr>
              <a:t>RESULT OF HARDWORK</a:t>
            </a:r>
          </a:p>
        </p:txBody>
      </p:sp>
    </p:spTree>
    <p:extLst>
      <p:ext uri="{BB962C8B-B14F-4D97-AF65-F5344CB8AC3E}">
        <p14:creationId xmlns:p14="http://schemas.microsoft.com/office/powerpoint/2010/main" val="2153406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B73E7-587D-DD27-9DBF-D71717CB6615}"/>
              </a:ext>
            </a:extLst>
          </p:cNvPr>
          <p:cNvSpPr txBox="1"/>
          <p:nvPr/>
        </p:nvSpPr>
        <p:spPr>
          <a:xfrm>
            <a:off x="0" y="0"/>
            <a:ext cx="12192000" cy="5858463"/>
          </a:xfrm>
          <a:prstGeom prst="rect">
            <a:avLst/>
          </a:prstGeom>
          <a:noFill/>
        </p:spPr>
        <p:txBody>
          <a:bodyPr wrap="square">
            <a:spAutoFit/>
          </a:bodyPr>
          <a:lstStyle/>
          <a:p>
            <a:pPr marL="0" marR="0" algn="just">
              <a:lnSpc>
                <a:spcPct val="115000"/>
              </a:lnSpc>
              <a:spcBef>
                <a:spcPts val="0"/>
              </a:spcBef>
              <a:spcAft>
                <a:spcPts val="1000"/>
              </a:spcAft>
            </a:pPr>
            <a:r>
              <a:rPr lang="en-US" sz="6600" b="1" dirty="0">
                <a:effectLst/>
                <a:latin typeface="Times New Roman" panose="02020603050405020304" pitchFamily="18" charset="0"/>
                <a:ea typeface="Calibri" panose="020F0502020204030204" pitchFamily="34" charset="0"/>
                <a:cs typeface="Times New Roman" panose="02020603050405020304" pitchFamily="18" charset="0"/>
              </a:rPr>
              <a:t>The essence of living is for growth and development. One can only grow and develop when he or she achieves successes in his or her chosen </a:t>
            </a:r>
            <a:r>
              <a:rPr lang="en-US" sz="6600" b="1" dirty="0" err="1">
                <a:effectLst/>
                <a:latin typeface="Times New Roman" panose="02020603050405020304" pitchFamily="18" charset="0"/>
                <a:ea typeface="Calibri" panose="020F0502020204030204" pitchFamily="34" charset="0"/>
                <a:cs typeface="Times New Roman" panose="02020603050405020304" pitchFamily="18" charset="0"/>
              </a:rPr>
              <a:t>endeavours</a:t>
            </a:r>
            <a:r>
              <a:rPr lang="en-US" sz="6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0680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481734-BA5C-B4E3-AF3E-FA252C7F8ABA}"/>
              </a:ext>
            </a:extLst>
          </p:cNvPr>
          <p:cNvPicPr>
            <a:picLocks noChangeAspect="1"/>
          </p:cNvPicPr>
          <p:nvPr/>
        </p:nvPicPr>
        <p:blipFill>
          <a:blip r:embed="rId2"/>
          <a:stretch>
            <a:fillRect/>
          </a:stretch>
        </p:blipFill>
        <p:spPr>
          <a:xfrm>
            <a:off x="-20197" y="1"/>
            <a:ext cx="12212198" cy="6858000"/>
          </a:xfrm>
          <a:prstGeom prst="rect">
            <a:avLst/>
          </a:prstGeom>
        </p:spPr>
      </p:pic>
      <p:sp>
        <p:nvSpPr>
          <p:cNvPr id="2" name="TextBox 1">
            <a:extLst>
              <a:ext uri="{FF2B5EF4-FFF2-40B4-BE49-F238E27FC236}">
                <a16:creationId xmlns:a16="http://schemas.microsoft.com/office/drawing/2014/main" id="{9DC2452D-B39B-E97A-8ED9-2644C73EC6FE}"/>
              </a:ext>
            </a:extLst>
          </p:cNvPr>
          <p:cNvSpPr txBox="1"/>
          <p:nvPr/>
        </p:nvSpPr>
        <p:spPr>
          <a:xfrm>
            <a:off x="3285644" y="1007394"/>
            <a:ext cx="6401176" cy="707886"/>
          </a:xfrm>
          <a:prstGeom prst="rect">
            <a:avLst/>
          </a:prstGeom>
          <a:noFill/>
        </p:spPr>
        <p:txBody>
          <a:bodyPr wrap="none" rtlCol="0">
            <a:spAutoFit/>
          </a:bodyPr>
          <a:lstStyle/>
          <a:p>
            <a:r>
              <a:rPr lang="en-US" sz="4000" b="1" dirty="0">
                <a:solidFill>
                  <a:srgbClr val="FF0000"/>
                </a:solidFill>
              </a:rPr>
              <a:t>RESULT OF HARDWORK</a:t>
            </a:r>
          </a:p>
        </p:txBody>
      </p:sp>
    </p:spTree>
    <p:extLst>
      <p:ext uri="{BB962C8B-B14F-4D97-AF65-F5344CB8AC3E}">
        <p14:creationId xmlns:p14="http://schemas.microsoft.com/office/powerpoint/2010/main" val="205619043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807DC-5BBF-D1B3-4D36-27834260DC2F}"/>
              </a:ext>
            </a:extLst>
          </p:cNvPr>
          <p:cNvPicPr>
            <a:picLocks noChangeAspect="1"/>
          </p:cNvPicPr>
          <p:nvPr/>
        </p:nvPicPr>
        <p:blipFill>
          <a:blip r:embed="rId2"/>
          <a:stretch>
            <a:fillRect/>
          </a:stretch>
        </p:blipFill>
        <p:spPr>
          <a:xfrm>
            <a:off x="0" y="0"/>
            <a:ext cx="5220821" cy="6858000"/>
          </a:xfrm>
          <a:prstGeom prst="rect">
            <a:avLst/>
          </a:prstGeom>
        </p:spPr>
      </p:pic>
      <p:pic>
        <p:nvPicPr>
          <p:cNvPr id="7" name="Picture 6">
            <a:extLst>
              <a:ext uri="{FF2B5EF4-FFF2-40B4-BE49-F238E27FC236}">
                <a16:creationId xmlns:a16="http://schemas.microsoft.com/office/drawing/2014/main" id="{42915D49-BE1E-21BC-AC6C-604444753F3A}"/>
              </a:ext>
            </a:extLst>
          </p:cNvPr>
          <p:cNvPicPr>
            <a:picLocks noChangeAspect="1"/>
          </p:cNvPicPr>
          <p:nvPr/>
        </p:nvPicPr>
        <p:blipFill>
          <a:blip r:embed="rId3"/>
          <a:stretch>
            <a:fillRect/>
          </a:stretch>
        </p:blipFill>
        <p:spPr>
          <a:xfrm>
            <a:off x="6096000" y="0"/>
            <a:ext cx="5444359" cy="6858000"/>
          </a:xfrm>
          <a:prstGeom prst="rect">
            <a:avLst/>
          </a:prstGeom>
        </p:spPr>
      </p:pic>
      <p:sp>
        <p:nvSpPr>
          <p:cNvPr id="2" name="TextBox 1">
            <a:extLst>
              <a:ext uri="{FF2B5EF4-FFF2-40B4-BE49-F238E27FC236}">
                <a16:creationId xmlns:a16="http://schemas.microsoft.com/office/drawing/2014/main" id="{FBB93D45-EED3-309A-86E7-4FE99B1EE5B4}"/>
              </a:ext>
            </a:extLst>
          </p:cNvPr>
          <p:cNvSpPr txBox="1"/>
          <p:nvPr/>
        </p:nvSpPr>
        <p:spPr>
          <a:xfrm>
            <a:off x="232474" y="2929180"/>
            <a:ext cx="4726983" cy="3046988"/>
          </a:xfrm>
          <a:prstGeom prst="rect">
            <a:avLst/>
          </a:prstGeom>
          <a:noFill/>
        </p:spPr>
        <p:txBody>
          <a:bodyPr wrap="square" rtlCol="0">
            <a:spAutoFit/>
          </a:bodyPr>
          <a:lstStyle/>
          <a:p>
            <a:r>
              <a:rPr lang="en-US" sz="3200" b="1" dirty="0">
                <a:solidFill>
                  <a:srgbClr val="FF0000"/>
                </a:solidFill>
              </a:rPr>
              <a:t>SHE MET FORMER GOVERNOR OF PLATEAU STATE BECAUSE OF OUTSTANDING PERFORMANCE</a:t>
            </a:r>
          </a:p>
        </p:txBody>
      </p:sp>
      <p:sp>
        <p:nvSpPr>
          <p:cNvPr id="3" name="TextBox 2">
            <a:extLst>
              <a:ext uri="{FF2B5EF4-FFF2-40B4-BE49-F238E27FC236}">
                <a16:creationId xmlns:a16="http://schemas.microsoft.com/office/drawing/2014/main" id="{B57221E4-FA70-469D-8AE3-90E8CFCD634A}"/>
              </a:ext>
            </a:extLst>
          </p:cNvPr>
          <p:cNvSpPr txBox="1"/>
          <p:nvPr/>
        </p:nvSpPr>
        <p:spPr>
          <a:xfrm>
            <a:off x="5966847" y="309963"/>
            <a:ext cx="6225153" cy="1384995"/>
          </a:xfrm>
          <a:prstGeom prst="rect">
            <a:avLst/>
          </a:prstGeom>
          <a:noFill/>
        </p:spPr>
        <p:txBody>
          <a:bodyPr wrap="square" rtlCol="0">
            <a:spAutoFit/>
          </a:bodyPr>
          <a:lstStyle/>
          <a:p>
            <a:r>
              <a:rPr lang="en-US" sz="2800" b="1" dirty="0">
                <a:solidFill>
                  <a:srgbClr val="FF0000"/>
                </a:solidFill>
              </a:rPr>
              <a:t>HE GOT $1000 FROM HIS SCHOOL FOR HIS OUTSTANDING PERFORMANCE</a:t>
            </a:r>
          </a:p>
        </p:txBody>
      </p:sp>
    </p:spTree>
    <p:extLst>
      <p:ext uri="{BB962C8B-B14F-4D97-AF65-F5344CB8AC3E}">
        <p14:creationId xmlns:p14="http://schemas.microsoft.com/office/powerpoint/2010/main" val="3871777935"/>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48C77-2461-5EB4-B211-460FDC08BB54}"/>
              </a:ext>
            </a:extLst>
          </p:cNvPr>
          <p:cNvPicPr>
            <a:picLocks noChangeAspect="1"/>
          </p:cNvPicPr>
          <p:nvPr/>
        </p:nvPicPr>
        <p:blipFill>
          <a:blip r:embed="rId2"/>
          <a:stretch>
            <a:fillRect/>
          </a:stretch>
        </p:blipFill>
        <p:spPr>
          <a:xfrm>
            <a:off x="-90090" y="204951"/>
            <a:ext cx="12282090" cy="6448097"/>
          </a:xfrm>
          <a:prstGeom prst="rect">
            <a:avLst/>
          </a:prstGeom>
        </p:spPr>
      </p:pic>
      <p:sp>
        <p:nvSpPr>
          <p:cNvPr id="2" name="TextBox 1">
            <a:extLst>
              <a:ext uri="{FF2B5EF4-FFF2-40B4-BE49-F238E27FC236}">
                <a16:creationId xmlns:a16="http://schemas.microsoft.com/office/drawing/2014/main" id="{5CC8B493-4A78-44E1-0E7E-E2555F77CFD5}"/>
              </a:ext>
            </a:extLst>
          </p:cNvPr>
          <p:cNvSpPr txBox="1"/>
          <p:nvPr/>
        </p:nvSpPr>
        <p:spPr>
          <a:xfrm>
            <a:off x="433953" y="3417374"/>
            <a:ext cx="6695268" cy="2800767"/>
          </a:xfrm>
          <a:prstGeom prst="rect">
            <a:avLst/>
          </a:prstGeom>
          <a:noFill/>
        </p:spPr>
        <p:txBody>
          <a:bodyPr wrap="square" rtlCol="0">
            <a:spAutoFit/>
          </a:bodyPr>
          <a:lstStyle/>
          <a:p>
            <a:r>
              <a:rPr lang="en-US" sz="4400" b="1" dirty="0">
                <a:solidFill>
                  <a:schemeClr val="accent1"/>
                </a:solidFill>
              </a:rPr>
              <a:t>Awarded scholarship into tertiary institution because of outstanding performance by </a:t>
            </a:r>
            <a:r>
              <a:rPr lang="en-US" sz="4400" b="1" dirty="0" err="1">
                <a:solidFill>
                  <a:schemeClr val="accent1"/>
                </a:solidFill>
              </a:rPr>
              <a:t>Davido</a:t>
            </a:r>
            <a:endParaRPr lang="en-US" sz="4400" b="1" dirty="0">
              <a:solidFill>
                <a:schemeClr val="accent1"/>
              </a:solidFill>
            </a:endParaRPr>
          </a:p>
        </p:txBody>
      </p:sp>
    </p:spTree>
    <p:extLst>
      <p:ext uri="{BB962C8B-B14F-4D97-AF65-F5344CB8AC3E}">
        <p14:creationId xmlns:p14="http://schemas.microsoft.com/office/powerpoint/2010/main" val="16971365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759E2-6CCC-DD6F-EF3C-559CB68C8B2E}"/>
              </a:ext>
            </a:extLst>
          </p:cNvPr>
          <p:cNvSpPr txBox="1"/>
          <p:nvPr/>
        </p:nvSpPr>
        <p:spPr>
          <a:xfrm>
            <a:off x="0" y="0"/>
            <a:ext cx="12192000" cy="6524350"/>
          </a:xfrm>
          <a:prstGeom prst="rect">
            <a:avLst/>
          </a:prstGeom>
          <a:noFill/>
        </p:spPr>
        <p:txBody>
          <a:bodyPr wrap="square">
            <a:spAutoFit/>
          </a:bodyPr>
          <a:lstStyle/>
          <a:p>
            <a:pPr marL="0" marR="0">
              <a:lnSpc>
                <a:spcPct val="115000"/>
              </a:lnSpc>
              <a:spcBef>
                <a:spcPts val="0"/>
              </a:spcBef>
              <a:spcAft>
                <a:spcPts val="100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3. HARD WORK DRAWS ATTENTION:</a:t>
            </a: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Hard work brings success. Success definitely draws attention. You want to be noticed? Work hard. The diligent stands out. </a:t>
            </a:r>
            <a:endParaRPr lang="en-US" sz="6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7773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817562-EE37-6CA1-CDA9-B9C0AC05D005}"/>
              </a:ext>
            </a:extLst>
          </p:cNvPr>
          <p:cNvSpPr txBox="1"/>
          <p:nvPr/>
        </p:nvSpPr>
        <p:spPr>
          <a:xfrm>
            <a:off x="0" y="1"/>
            <a:ext cx="12192000" cy="6740307"/>
          </a:xfrm>
          <a:prstGeom prst="rect">
            <a:avLst/>
          </a:prstGeom>
          <a:noFill/>
        </p:spPr>
        <p:txBody>
          <a:bodyPr wrap="square" rtlCol="0">
            <a:spAutoFit/>
          </a:bodyPr>
          <a:lstStyle/>
          <a:p>
            <a:r>
              <a:rPr lang="en-US" sz="5400" b="1" dirty="0">
                <a:solidFill>
                  <a:srgbClr val="00B050"/>
                </a:solidFill>
                <a:latin typeface="Calibri" panose="020F0502020204030204" pitchFamily="34" charset="0"/>
                <a:cs typeface="Calibri" panose="020F0502020204030204" pitchFamily="34" charset="0"/>
              </a:rPr>
              <a:t>4. HARD WORK BRINGS NEW OPPORTUNITIES:</a:t>
            </a:r>
          </a:p>
          <a:p>
            <a:r>
              <a:rPr lang="en-US" sz="5400" b="1" dirty="0">
                <a:latin typeface="Calibri" panose="020F0502020204030204" pitchFamily="34" charset="0"/>
                <a:cs typeface="Calibri" panose="020F0502020204030204" pitchFamily="34" charset="0"/>
              </a:rPr>
              <a:t>Hard work open doors for more opportunities. Organizations, companies and the  society appreciate hard working people. Therefore when you succeed in one assignment you will definitely be given more.</a:t>
            </a:r>
          </a:p>
        </p:txBody>
      </p:sp>
    </p:spTree>
    <p:extLst>
      <p:ext uri="{BB962C8B-B14F-4D97-AF65-F5344CB8AC3E}">
        <p14:creationId xmlns:p14="http://schemas.microsoft.com/office/powerpoint/2010/main" val="342336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F4D7E-2A0A-D448-4A77-DC6F21D4FCB3}"/>
              </a:ext>
            </a:extLst>
          </p:cNvPr>
          <p:cNvSpPr txBox="1"/>
          <p:nvPr/>
        </p:nvSpPr>
        <p:spPr>
          <a:xfrm>
            <a:off x="0" y="1"/>
            <a:ext cx="12192000" cy="7109639"/>
          </a:xfrm>
          <a:prstGeom prst="rect">
            <a:avLst/>
          </a:prstGeom>
          <a:noFill/>
        </p:spPr>
        <p:txBody>
          <a:bodyPr wrap="square" rtlCol="0">
            <a:spAutoFit/>
          </a:bodyPr>
          <a:lstStyle/>
          <a:p>
            <a:r>
              <a:rPr lang="en-US" sz="6600" dirty="0">
                <a:solidFill>
                  <a:srgbClr val="00B050"/>
                </a:solidFill>
              </a:rPr>
              <a:t>5. HARD WORK BLESSES OTHERS: </a:t>
            </a:r>
          </a:p>
          <a:p>
            <a:r>
              <a:rPr lang="en-US" sz="5400" b="1" dirty="0">
                <a:latin typeface="Calibri" panose="020F0502020204030204" pitchFamily="34" charset="0"/>
                <a:cs typeface="Calibri" panose="020F0502020204030204" pitchFamily="34" charset="0"/>
              </a:rPr>
              <a:t>Hard work enriches you with materials and financial resources. With these you can bless others. As a student, you become so sound in your academics. With this knowledge, you can help your classmates and friends.</a:t>
            </a:r>
          </a:p>
        </p:txBody>
      </p:sp>
    </p:spTree>
    <p:extLst>
      <p:ext uri="{BB962C8B-B14F-4D97-AF65-F5344CB8AC3E}">
        <p14:creationId xmlns:p14="http://schemas.microsoft.com/office/powerpoint/2010/main" val="11534552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559B2A-5F00-9A97-D1B6-6230A18D45CB}"/>
              </a:ext>
            </a:extLst>
          </p:cNvPr>
          <p:cNvSpPr txBox="1"/>
          <p:nvPr/>
        </p:nvSpPr>
        <p:spPr>
          <a:xfrm>
            <a:off x="0" y="0"/>
            <a:ext cx="12192000" cy="6186309"/>
          </a:xfrm>
          <a:prstGeom prst="rect">
            <a:avLst/>
          </a:prstGeom>
          <a:noFill/>
        </p:spPr>
        <p:txBody>
          <a:bodyPr wrap="square" rtlCol="0">
            <a:spAutoFit/>
          </a:bodyPr>
          <a:lstStyle/>
          <a:p>
            <a:r>
              <a:rPr lang="en-US" sz="6600" dirty="0">
                <a:solidFill>
                  <a:srgbClr val="00B050"/>
                </a:solidFill>
              </a:rPr>
              <a:t>6. HARD WORK BRINGS FULFILMENT:</a:t>
            </a:r>
          </a:p>
          <a:p>
            <a:r>
              <a:rPr lang="en-US" sz="6600" dirty="0"/>
              <a:t>After you have achieved your goals through hard work you experience fulfilment and self satisfaction.</a:t>
            </a:r>
          </a:p>
        </p:txBody>
      </p:sp>
    </p:spTree>
    <p:extLst>
      <p:ext uri="{BB962C8B-B14F-4D97-AF65-F5344CB8AC3E}">
        <p14:creationId xmlns:p14="http://schemas.microsoft.com/office/powerpoint/2010/main" val="363662226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828A4-1D1B-0179-A379-E8F8F752B906}"/>
              </a:ext>
            </a:extLst>
          </p:cNvPr>
          <p:cNvSpPr txBox="1"/>
          <p:nvPr/>
        </p:nvSpPr>
        <p:spPr>
          <a:xfrm>
            <a:off x="425669" y="1355834"/>
            <a:ext cx="11235213" cy="5016758"/>
          </a:xfrm>
          <a:prstGeom prst="rect">
            <a:avLst/>
          </a:prstGeom>
          <a:noFill/>
        </p:spPr>
        <p:txBody>
          <a:bodyPr wrap="square" rtlCol="0">
            <a:spAutoFit/>
          </a:bodyPr>
          <a:lstStyle/>
          <a:p>
            <a:pPr algn="ctr"/>
            <a:r>
              <a:rPr lang="en-US" sz="8000" dirty="0">
                <a:solidFill>
                  <a:srgbClr val="00B050"/>
                </a:solidFill>
              </a:rPr>
              <a:t>TO BE THE MAN OR WOMAN YOU ALWAYS DREAM OF, YOU NEED TO WORK HARD </a:t>
            </a:r>
          </a:p>
        </p:txBody>
      </p:sp>
    </p:spTree>
    <p:extLst>
      <p:ext uri="{BB962C8B-B14F-4D97-AF65-F5344CB8AC3E}">
        <p14:creationId xmlns:p14="http://schemas.microsoft.com/office/powerpoint/2010/main" val="1095833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86439A-DA26-8D3E-F961-D2E0AF5A79B6}"/>
              </a:ext>
            </a:extLst>
          </p:cNvPr>
          <p:cNvSpPr txBox="1"/>
          <p:nvPr/>
        </p:nvSpPr>
        <p:spPr>
          <a:xfrm>
            <a:off x="3168869" y="299531"/>
            <a:ext cx="4956806" cy="1446550"/>
          </a:xfrm>
          <a:prstGeom prst="rect">
            <a:avLst/>
          </a:prstGeom>
          <a:noFill/>
        </p:spPr>
        <p:txBody>
          <a:bodyPr wrap="none" rtlCol="0">
            <a:spAutoFit/>
          </a:bodyPr>
          <a:lstStyle/>
          <a:p>
            <a:pPr algn="ctr"/>
            <a:r>
              <a:rPr lang="en-US" sz="8800" dirty="0">
                <a:solidFill>
                  <a:srgbClr val="0070C0"/>
                </a:solidFill>
              </a:rPr>
              <a:t>THE END</a:t>
            </a:r>
          </a:p>
        </p:txBody>
      </p:sp>
      <p:sp>
        <p:nvSpPr>
          <p:cNvPr id="3" name="TextBox 2">
            <a:extLst>
              <a:ext uri="{FF2B5EF4-FFF2-40B4-BE49-F238E27FC236}">
                <a16:creationId xmlns:a16="http://schemas.microsoft.com/office/drawing/2014/main" id="{5A9F9D10-8A76-2D25-2CF7-4E464568AC7A}"/>
              </a:ext>
            </a:extLst>
          </p:cNvPr>
          <p:cNvSpPr txBox="1"/>
          <p:nvPr/>
        </p:nvSpPr>
        <p:spPr>
          <a:xfrm>
            <a:off x="2359815" y="1683023"/>
            <a:ext cx="7311425" cy="4462760"/>
          </a:xfrm>
          <a:prstGeom prst="rect">
            <a:avLst/>
          </a:prstGeom>
          <a:noFill/>
        </p:spPr>
        <p:txBody>
          <a:bodyPr wrap="none" rtlCol="0">
            <a:spAutoFit/>
          </a:bodyPr>
          <a:lstStyle/>
          <a:p>
            <a:r>
              <a:rPr lang="en-US" sz="3200" dirty="0">
                <a:solidFill>
                  <a:srgbClr val="FF0000"/>
                </a:solidFill>
              </a:rPr>
              <a:t>FOR FURTHER ENQUIRIES CONTACT:</a:t>
            </a:r>
          </a:p>
          <a:p>
            <a:r>
              <a:rPr lang="en-US" sz="2800" b="1" dirty="0">
                <a:solidFill>
                  <a:schemeClr val="accent6">
                    <a:lumMod val="75000"/>
                  </a:schemeClr>
                </a:solidFill>
              </a:rPr>
              <a:t>Mr. Aniebiet Udo </a:t>
            </a:r>
          </a:p>
          <a:p>
            <a:r>
              <a:rPr lang="en-US" sz="2800" b="1" dirty="0">
                <a:solidFill>
                  <a:schemeClr val="accent6">
                    <a:lumMod val="75000"/>
                  </a:schemeClr>
                </a:solidFill>
              </a:rPr>
              <a:t>God’s </a:t>
            </a:r>
            <a:r>
              <a:rPr lang="en-US" sz="2800" b="1" dirty="0" err="1">
                <a:solidFill>
                  <a:schemeClr val="accent6">
                    <a:lumMod val="75000"/>
                  </a:schemeClr>
                </a:solidFill>
              </a:rPr>
              <a:t>Favour</a:t>
            </a:r>
            <a:r>
              <a:rPr lang="en-US" sz="2800" b="1" dirty="0">
                <a:solidFill>
                  <a:schemeClr val="accent6">
                    <a:lumMod val="75000"/>
                  </a:schemeClr>
                </a:solidFill>
              </a:rPr>
              <a:t> Bookshop </a:t>
            </a:r>
          </a:p>
          <a:p>
            <a:r>
              <a:rPr lang="en-US" sz="2800" b="1" dirty="0">
                <a:solidFill>
                  <a:schemeClr val="accent6">
                    <a:lumMod val="75000"/>
                  </a:schemeClr>
                </a:solidFill>
              </a:rPr>
              <a:t>110, </a:t>
            </a:r>
            <a:r>
              <a:rPr lang="en-US" sz="2800" b="1" dirty="0" err="1">
                <a:solidFill>
                  <a:schemeClr val="accent6">
                    <a:lumMod val="75000"/>
                  </a:schemeClr>
                </a:solidFill>
              </a:rPr>
              <a:t>Jakpa</a:t>
            </a:r>
            <a:r>
              <a:rPr lang="en-US" sz="2800" b="1" dirty="0">
                <a:solidFill>
                  <a:schemeClr val="accent6">
                    <a:lumMod val="75000"/>
                  </a:schemeClr>
                </a:solidFill>
              </a:rPr>
              <a:t> Road, </a:t>
            </a:r>
          </a:p>
          <a:p>
            <a:r>
              <a:rPr lang="en-US" sz="2800" b="1" dirty="0">
                <a:solidFill>
                  <a:schemeClr val="accent6">
                    <a:lumMod val="75000"/>
                  </a:schemeClr>
                </a:solidFill>
              </a:rPr>
              <a:t>Opposite Eco Bank,</a:t>
            </a:r>
          </a:p>
          <a:p>
            <a:r>
              <a:rPr lang="en-US" sz="2800" b="1" dirty="0">
                <a:solidFill>
                  <a:schemeClr val="accent6">
                    <a:lumMod val="75000"/>
                  </a:schemeClr>
                </a:solidFill>
              </a:rPr>
              <a:t>Effurun,</a:t>
            </a:r>
          </a:p>
          <a:p>
            <a:r>
              <a:rPr lang="en-US" sz="2800" b="1" dirty="0">
                <a:solidFill>
                  <a:schemeClr val="accent6">
                    <a:lumMod val="75000"/>
                  </a:schemeClr>
                </a:solidFill>
              </a:rPr>
              <a:t>Delta State,</a:t>
            </a:r>
          </a:p>
          <a:p>
            <a:r>
              <a:rPr lang="en-US" sz="2800" b="1" dirty="0">
                <a:solidFill>
                  <a:schemeClr val="accent6">
                    <a:lumMod val="75000"/>
                  </a:schemeClr>
                </a:solidFill>
              </a:rPr>
              <a:t>Call/</a:t>
            </a:r>
            <a:r>
              <a:rPr lang="en-US" sz="2800" b="1" dirty="0" err="1">
                <a:solidFill>
                  <a:schemeClr val="accent6">
                    <a:lumMod val="75000"/>
                  </a:schemeClr>
                </a:solidFill>
              </a:rPr>
              <a:t>Whatsapp</a:t>
            </a:r>
            <a:r>
              <a:rPr lang="en-US" sz="2800" b="1" dirty="0">
                <a:solidFill>
                  <a:schemeClr val="accent6">
                    <a:lumMod val="75000"/>
                  </a:schemeClr>
                </a:solidFill>
              </a:rPr>
              <a:t> – 08091734729</a:t>
            </a:r>
          </a:p>
          <a:p>
            <a:r>
              <a:rPr lang="en-US" sz="2800" b="1" dirty="0">
                <a:solidFill>
                  <a:schemeClr val="accent6">
                    <a:lumMod val="75000"/>
                  </a:schemeClr>
                </a:solidFill>
              </a:rPr>
              <a:t>You Tube-</a:t>
            </a:r>
            <a:r>
              <a:rPr lang="en-US" sz="2800" b="1" dirty="0" err="1">
                <a:solidFill>
                  <a:schemeClr val="accent6">
                    <a:lumMod val="75000"/>
                  </a:schemeClr>
                </a:solidFill>
              </a:rPr>
              <a:t>penonpapercreation</a:t>
            </a:r>
            <a:endParaRPr lang="en-US" sz="2800" b="1" dirty="0">
              <a:solidFill>
                <a:schemeClr val="accent6">
                  <a:lumMod val="75000"/>
                </a:schemeClr>
              </a:solidFill>
            </a:endParaRPr>
          </a:p>
          <a:p>
            <a:r>
              <a:rPr lang="en-US" sz="2800" b="1" dirty="0">
                <a:solidFill>
                  <a:schemeClr val="accent6">
                    <a:lumMod val="75000"/>
                  </a:schemeClr>
                </a:solidFill>
              </a:rPr>
              <a:t>Facebook - </a:t>
            </a:r>
            <a:r>
              <a:rPr lang="en-US" sz="2800" b="1" dirty="0" err="1">
                <a:solidFill>
                  <a:schemeClr val="accent6">
                    <a:lumMod val="75000"/>
                  </a:schemeClr>
                </a:solidFill>
              </a:rPr>
              <a:t>Penonpapercreation</a:t>
            </a:r>
            <a:endParaRPr lang="en-US" sz="2800" b="1" dirty="0">
              <a:solidFill>
                <a:schemeClr val="accent6">
                  <a:lumMod val="75000"/>
                </a:schemeClr>
              </a:solidFill>
            </a:endParaRPr>
          </a:p>
        </p:txBody>
      </p:sp>
    </p:spTree>
    <p:extLst>
      <p:ext uri="{BB962C8B-B14F-4D97-AF65-F5344CB8AC3E}">
        <p14:creationId xmlns:p14="http://schemas.microsoft.com/office/powerpoint/2010/main" val="17881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33F38-DDB7-3176-30FF-38864C9B967A}"/>
              </a:ext>
            </a:extLst>
          </p:cNvPr>
          <p:cNvSpPr txBox="1"/>
          <p:nvPr/>
        </p:nvSpPr>
        <p:spPr>
          <a:xfrm>
            <a:off x="0" y="1"/>
            <a:ext cx="12192000" cy="6721327"/>
          </a:xfrm>
          <a:prstGeom prst="rect">
            <a:avLst/>
          </a:prstGeom>
          <a:noFill/>
        </p:spPr>
        <p:txBody>
          <a:bodyPr wrap="square">
            <a:spAutoFit/>
          </a:bodyPr>
          <a:lstStyle/>
          <a:p>
            <a:pPr marL="0" marR="0" algn="just">
              <a:lnSpc>
                <a:spcPct val="115000"/>
              </a:lnSpc>
              <a:spcBef>
                <a:spcPts val="0"/>
              </a:spcBef>
              <a:spcAft>
                <a:spcPts val="1000"/>
              </a:spcAft>
            </a:pPr>
            <a:r>
              <a:rPr lang="en-US" sz="5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As a student, your success is measured by your performance in your academics. Your parents will be happy to continue to invest in your education when they see consistent improvement in your academic performance. Therefore, you need to work hard to achieve this.</a:t>
            </a:r>
            <a:endParaRPr lang="en-US" sz="5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097424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1B030E-DCE0-26A3-FBFB-519105707E7C}"/>
              </a:ext>
            </a:extLst>
          </p:cNvPr>
          <p:cNvSpPr txBox="1"/>
          <p:nvPr/>
        </p:nvSpPr>
        <p:spPr>
          <a:xfrm>
            <a:off x="0" y="0"/>
            <a:ext cx="12192000" cy="6316537"/>
          </a:xfrm>
          <a:prstGeom prst="rect">
            <a:avLst/>
          </a:prstGeom>
          <a:noFill/>
        </p:spPr>
        <p:txBody>
          <a:bodyPr wrap="square">
            <a:spAutoFit/>
          </a:bodyPr>
          <a:lstStyle/>
          <a:p>
            <a:pPr marL="0" marR="0" algn="just">
              <a:lnSpc>
                <a:spcPct val="115000"/>
              </a:lnSpc>
              <a:spcBef>
                <a:spcPts val="0"/>
              </a:spcBef>
              <a:spcAft>
                <a:spcPts val="1000"/>
              </a:spcAft>
            </a:pPr>
            <a:r>
              <a:rPr lang="en-US" sz="4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To be seen as a hard working student, one is expected to undertake the following as a matter of routine:</a:t>
            </a:r>
          </a:p>
          <a:p>
            <a:pPr marL="0" marR="0" algn="just">
              <a:lnSpc>
                <a:spcPct val="115000"/>
              </a:lnSpc>
              <a:spcBef>
                <a:spcPts val="0"/>
              </a:spcBef>
              <a:spcAft>
                <a:spcPts val="1000"/>
              </a:spcAft>
            </a:pPr>
            <a:endParaRPr lang="en-US"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44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Reading </a:t>
            </a:r>
            <a:endParaRPr lang="en-US"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44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Doing of assignment </a:t>
            </a:r>
            <a:endParaRPr lang="en-US"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44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Participating in class activities</a:t>
            </a:r>
            <a:endParaRPr lang="en-US"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4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Being p</a:t>
            </a:r>
            <a:r>
              <a:rPr lang="en-US" sz="44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unctual to school</a:t>
            </a:r>
            <a:endParaRPr lang="en-US"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44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Obedience to school/class rules and regulations. </a:t>
            </a:r>
            <a:endParaRPr lang="en-US"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4075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5C2600-B5F7-7383-DD4A-F988F106AC19}"/>
              </a:ext>
            </a:extLst>
          </p:cNvPr>
          <p:cNvSpPr txBox="1"/>
          <p:nvPr/>
        </p:nvSpPr>
        <p:spPr>
          <a:xfrm>
            <a:off x="0" y="0"/>
            <a:ext cx="12192000" cy="6849567"/>
          </a:xfrm>
          <a:prstGeom prst="rect">
            <a:avLst/>
          </a:prstGeom>
          <a:noFill/>
        </p:spPr>
        <p:txBody>
          <a:bodyPr wrap="square">
            <a:spAutoFit/>
          </a:bodyPr>
          <a:lstStyle/>
          <a:p>
            <a:pPr marL="0" marR="0" algn="just">
              <a:lnSpc>
                <a:spcPct val="115000"/>
              </a:lnSpc>
              <a:spcBef>
                <a:spcPts val="0"/>
              </a:spcBef>
              <a:spcAft>
                <a:spcPts val="1000"/>
              </a:spcAft>
            </a:pP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READING :</a:t>
            </a:r>
            <a:r>
              <a:rPr lang="en-US" sz="5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US" sz="5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This is an integral part of study. A learner is expected to read daily. To achieve this, a reading timetable containing all the subjects offered. The daily allocation of subjects and time must be realistic and achievable.</a:t>
            </a:r>
            <a:endPar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91614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8A2AA-126D-55CC-5B95-C2C7025A1063}"/>
              </a:ext>
            </a:extLst>
          </p:cNvPr>
          <p:cNvSpPr txBox="1"/>
          <p:nvPr/>
        </p:nvSpPr>
        <p:spPr>
          <a:xfrm>
            <a:off x="0" y="0"/>
            <a:ext cx="12192000" cy="6382645"/>
          </a:xfrm>
          <a:prstGeom prst="rect">
            <a:avLst/>
          </a:prstGeom>
          <a:noFill/>
        </p:spPr>
        <p:txBody>
          <a:bodyPr wrap="square">
            <a:spAutoFit/>
          </a:bodyPr>
          <a:lstStyle/>
          <a:p>
            <a:pPr marL="0" marR="0" algn="just">
              <a:lnSpc>
                <a:spcPct val="115000"/>
              </a:lnSpc>
              <a:spcBef>
                <a:spcPts val="0"/>
              </a:spcBef>
              <a:spcAft>
                <a:spcPts val="1000"/>
              </a:spcAft>
            </a:pPr>
            <a:r>
              <a:rPr lang="en-US" sz="7200" b="1" dirty="0">
                <a:effectLst/>
                <a:latin typeface="Times New Roman" panose="02020603050405020304" pitchFamily="18" charset="0"/>
                <a:ea typeface="Calibri" panose="020F0502020204030204" pitchFamily="34" charset="0"/>
                <a:cs typeface="Times New Roman" panose="02020603050405020304" pitchFamily="18" charset="0"/>
              </a:rPr>
              <a:t>To achieve the desired results, the timetable must be religiously followed. No excuse is tenable enough to explain why one did not read. </a:t>
            </a:r>
            <a:endParaRPr lang="en-US" sz="7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9793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BB77C3-56AA-1649-C993-F3926647AC64}"/>
              </a:ext>
            </a:extLst>
          </p:cNvPr>
          <p:cNvSpPr txBox="1"/>
          <p:nvPr/>
        </p:nvSpPr>
        <p:spPr>
          <a:xfrm>
            <a:off x="0" y="1"/>
            <a:ext cx="12192000" cy="6672596"/>
          </a:xfrm>
          <a:prstGeom prst="rect">
            <a:avLst/>
          </a:prstGeom>
          <a:noFill/>
        </p:spPr>
        <p:txBody>
          <a:bodyPr wrap="square">
            <a:spAutoFit/>
          </a:bodyPr>
          <a:lstStyle/>
          <a:p>
            <a:pPr marL="0" marR="0" algn="just">
              <a:lnSpc>
                <a:spcPct val="115000"/>
              </a:lnSpc>
              <a:spcBef>
                <a:spcPts val="0"/>
              </a:spcBef>
              <a:spcAft>
                <a:spcPts val="1000"/>
              </a:spcAft>
            </a:pPr>
            <a:r>
              <a:rPr lang="en-US" sz="44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DOING OF ASSIGNMENT AND HOMEWORK:</a:t>
            </a:r>
          </a:p>
          <a:p>
            <a:pPr marL="0" marR="0" algn="just">
              <a:lnSpc>
                <a:spcPct val="115000"/>
              </a:lnSpc>
              <a:spcBef>
                <a:spcPts val="0"/>
              </a:spcBef>
              <a:spcAft>
                <a:spcPts val="1000"/>
              </a:spcAft>
            </a:pP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Teachers give assignment and homework to students in order to test their understanding of the topic taught. Therefore a hard working student is expected to always do his or her homework </a:t>
            </a:r>
            <a:r>
              <a:rPr lang="en-US" sz="5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independently. </a:t>
            </a:r>
            <a:endParaRPr lang="en-US" sz="5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04984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4055F1-9D78-7112-C755-933A0D293836}"/>
              </a:ext>
            </a:extLst>
          </p:cNvPr>
          <p:cNvSpPr txBox="1"/>
          <p:nvPr/>
        </p:nvSpPr>
        <p:spPr>
          <a:xfrm>
            <a:off x="0" y="0"/>
            <a:ext cx="12192000" cy="6247864"/>
          </a:xfrm>
          <a:prstGeom prst="rect">
            <a:avLst/>
          </a:prstGeom>
          <a:noFill/>
        </p:spPr>
        <p:txBody>
          <a:bodyPr wrap="square">
            <a:spAutoFit/>
          </a:bodyPr>
          <a:lstStyle/>
          <a:p>
            <a:r>
              <a:rPr lang="en-US" sz="8000" b="1" dirty="0">
                <a:effectLst/>
                <a:latin typeface="Times New Roman" panose="02020603050405020304" pitchFamily="18" charset="0"/>
                <a:ea typeface="Calibri" panose="020F0502020204030204" pitchFamily="34" charset="0"/>
                <a:cs typeface="Times New Roman" panose="02020603050405020304" pitchFamily="18" charset="0"/>
              </a:rPr>
              <a:t>This will enable the learner to go through the topic once again. This </a:t>
            </a:r>
            <a:r>
              <a:rPr lang="en-US" sz="8000" b="1" dirty="0">
                <a:latin typeface="Times New Roman" panose="02020603050405020304" pitchFamily="18" charset="0"/>
                <a:ea typeface="Calibri" panose="020F0502020204030204" pitchFamily="34" charset="0"/>
                <a:cs typeface="Times New Roman" panose="02020603050405020304" pitchFamily="18" charset="0"/>
              </a:rPr>
              <a:t>increases</a:t>
            </a:r>
            <a:r>
              <a:rPr lang="en-US" sz="8000" b="1" dirty="0">
                <a:effectLst/>
                <a:latin typeface="Times New Roman" panose="02020603050405020304" pitchFamily="18" charset="0"/>
                <a:ea typeface="Calibri" panose="020F0502020204030204" pitchFamily="34" charset="0"/>
                <a:cs typeface="Times New Roman" panose="02020603050405020304" pitchFamily="18" charset="0"/>
              </a:rPr>
              <a:t> the learners’ understanding of the topic taught.</a:t>
            </a:r>
            <a:endParaRPr lang="en-US" sz="8000" b="1" dirty="0"/>
          </a:p>
        </p:txBody>
      </p:sp>
    </p:spTree>
    <p:extLst>
      <p:ext uri="{BB962C8B-B14F-4D97-AF65-F5344CB8AC3E}">
        <p14:creationId xmlns:p14="http://schemas.microsoft.com/office/powerpoint/2010/main" val="1387104787"/>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7FB74E-D1C0-B0E1-B5C6-963807E5A166}"/>
              </a:ext>
            </a:extLst>
          </p:cNvPr>
          <p:cNvSpPr txBox="1"/>
          <p:nvPr/>
        </p:nvSpPr>
        <p:spPr>
          <a:xfrm>
            <a:off x="0" y="0"/>
            <a:ext cx="12192000" cy="6396110"/>
          </a:xfrm>
          <a:prstGeom prst="rect">
            <a:avLst/>
          </a:prstGeom>
          <a:noFill/>
        </p:spPr>
        <p:txBody>
          <a:bodyPr wrap="square">
            <a:spAutoFit/>
          </a:bodyPr>
          <a:lstStyle/>
          <a:p>
            <a:pPr marL="0" marR="0" algn="just">
              <a:lnSpc>
                <a:spcPct val="115000"/>
              </a:lnSpc>
              <a:spcBef>
                <a:spcPts val="0"/>
              </a:spcBef>
              <a:spcAft>
                <a:spcPts val="1000"/>
              </a:spcAft>
            </a:pP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Areas of difficulties are also brought to the fore and further explanations </a:t>
            </a:r>
            <a:r>
              <a:rPr lang="en-US" sz="6000" b="1" dirty="0">
                <a:latin typeface="Times New Roman" panose="02020603050405020304" pitchFamily="18" charset="0"/>
                <a:ea typeface="Calibri" panose="020F0502020204030204" pitchFamily="34" charset="0"/>
                <a:cs typeface="Times New Roman" panose="02020603050405020304" pitchFamily="18" charset="0"/>
              </a:rPr>
              <a:t>are</a:t>
            </a: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 sought from the teacher. </a:t>
            </a:r>
            <a:r>
              <a:rPr lang="en-US" sz="6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Copying assignment from classmates is as bad as not doing </a:t>
            </a:r>
            <a:r>
              <a:rPr lang="en-US" sz="60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it</a:t>
            </a:r>
            <a:r>
              <a:rPr lang="en-US" sz="6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in the first place.</a:t>
            </a:r>
            <a:endParaRPr lang="en-US" sz="6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37957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359</TotalTime>
  <Words>842</Words>
  <Application>Microsoft Office PowerPoint</Application>
  <PresentationFormat>Widescreen</PresentationFormat>
  <Paragraphs>59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Algerian</vt:lpstr>
      <vt:lpstr>Calibri</vt:lpstr>
      <vt:lpstr>Calibri Light</vt:lpstr>
      <vt:lpstr>Rockwell</vt:lpstr>
      <vt:lpstr>Times New Roman</vt:lpstr>
      <vt:lpstr>Wingdings</vt:lpstr>
      <vt:lpstr>Atlas</vt:lpstr>
      <vt:lpstr>HARD WORK COMES BEFORE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WORK COMES BEFORE SUCCESS</dc:title>
  <dc:creator>aniebiet udo</dc:creator>
  <cp:lastModifiedBy>aniebiet udo</cp:lastModifiedBy>
  <cp:revision>10</cp:revision>
  <dcterms:created xsi:type="dcterms:W3CDTF">2023-01-06T07:55:59Z</dcterms:created>
  <dcterms:modified xsi:type="dcterms:W3CDTF">2023-05-22T16:30:47Z</dcterms:modified>
</cp:coreProperties>
</file>