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1"/>
  </p:notesMasterIdLst>
  <p:handoutMasterIdLst>
    <p:handoutMasterId r:id="rId52"/>
  </p:handoutMasterIdLst>
  <p:sldIdLst>
    <p:sldId id="277" r:id="rId2"/>
    <p:sldId id="294" r:id="rId3"/>
    <p:sldId id="295" r:id="rId4"/>
    <p:sldId id="310" r:id="rId5"/>
    <p:sldId id="309" r:id="rId6"/>
    <p:sldId id="278" r:id="rId7"/>
    <p:sldId id="312" r:id="rId8"/>
    <p:sldId id="300" r:id="rId9"/>
    <p:sldId id="359" r:id="rId10"/>
    <p:sldId id="358" r:id="rId11"/>
    <p:sldId id="318" r:id="rId12"/>
    <p:sldId id="321" r:id="rId13"/>
    <p:sldId id="320" r:id="rId14"/>
    <p:sldId id="324" r:id="rId15"/>
    <p:sldId id="325" r:id="rId16"/>
    <p:sldId id="331" r:id="rId17"/>
    <p:sldId id="339" r:id="rId18"/>
    <p:sldId id="333" r:id="rId19"/>
    <p:sldId id="334" r:id="rId20"/>
    <p:sldId id="338" r:id="rId21"/>
    <p:sldId id="336" r:id="rId22"/>
    <p:sldId id="335" r:id="rId23"/>
    <p:sldId id="326" r:id="rId24"/>
    <p:sldId id="327" r:id="rId25"/>
    <p:sldId id="328" r:id="rId26"/>
    <p:sldId id="319" r:id="rId27"/>
    <p:sldId id="330" r:id="rId28"/>
    <p:sldId id="329" r:id="rId29"/>
    <p:sldId id="340" r:id="rId30"/>
    <p:sldId id="344" r:id="rId31"/>
    <p:sldId id="346" r:id="rId32"/>
    <p:sldId id="348" r:id="rId33"/>
    <p:sldId id="345" r:id="rId34"/>
    <p:sldId id="349" r:id="rId35"/>
    <p:sldId id="343" r:id="rId36"/>
    <p:sldId id="350" r:id="rId37"/>
    <p:sldId id="351" r:id="rId38"/>
    <p:sldId id="352" r:id="rId39"/>
    <p:sldId id="290" r:id="rId40"/>
    <p:sldId id="291" r:id="rId41"/>
    <p:sldId id="292" r:id="rId42"/>
    <p:sldId id="297" r:id="rId43"/>
    <p:sldId id="293" r:id="rId44"/>
    <p:sldId id="357" r:id="rId45"/>
    <p:sldId id="306" r:id="rId46"/>
    <p:sldId id="353" r:id="rId47"/>
    <p:sldId id="354" r:id="rId48"/>
    <p:sldId id="355" r:id="rId49"/>
    <p:sldId id="356"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61"/>
    <a:srgbClr val="C2805D"/>
    <a:srgbClr val="006FA7"/>
    <a:srgbClr val="0179A4"/>
    <a:srgbClr val="006CA5"/>
    <a:srgbClr val="006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5EB8F-0B9C-4DAD-81BC-EF90E8610C00}" v="77" dt="2025-02-16T17:09:30.091"/>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81" autoAdjust="0"/>
    <p:restoredTop sz="95527" autoAdjust="0"/>
  </p:normalViewPr>
  <p:slideViewPr>
    <p:cSldViewPr snapToGrid="0">
      <p:cViewPr varScale="1">
        <p:scale>
          <a:sx n="80" d="100"/>
          <a:sy n="80" d="100"/>
        </p:scale>
        <p:origin x="660" y="30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2/16/2025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2/16/2025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22CDD-9D6C-4F63-9EC2-648226624108}" type="slidenum">
              <a:rPr lang="en-US" smtClean="0"/>
              <a:t>44</a:t>
            </a:fld>
            <a:endParaRPr lang="en-US"/>
          </a:p>
        </p:txBody>
      </p:sp>
    </p:spTree>
    <p:extLst>
      <p:ext uri="{BB962C8B-B14F-4D97-AF65-F5344CB8AC3E}">
        <p14:creationId xmlns:p14="http://schemas.microsoft.com/office/powerpoint/2010/main" val="36378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47F4-CD1F-DFC1-A6E6-F83F2EC089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37B46-DCEF-974F-FEDE-12A289DF7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DA5898-F32F-F74D-A2C9-639597B7B7DE}"/>
              </a:ext>
            </a:extLst>
          </p:cNvPr>
          <p:cNvSpPr>
            <a:spLocks noGrp="1"/>
          </p:cNvSpPr>
          <p:nvPr>
            <p:ph type="dt" sz="half" idx="10"/>
          </p:nvPr>
        </p:nvSpPr>
        <p:spPr/>
        <p:txBody>
          <a:bodyPr/>
          <a:lstStyle/>
          <a:p>
            <a:fld id="{F8454B80-143A-492F-8AD6-2556A750AC2C}" type="datetimeFigureOut">
              <a:rPr lang="en-US" smtClean="0"/>
              <a:t>2/16/2025</a:t>
            </a:fld>
            <a:endParaRPr lang="en-US"/>
          </a:p>
        </p:txBody>
      </p:sp>
      <p:sp>
        <p:nvSpPr>
          <p:cNvPr id="5" name="Footer Placeholder 4">
            <a:extLst>
              <a:ext uri="{FF2B5EF4-FFF2-40B4-BE49-F238E27FC236}">
                <a16:creationId xmlns:a16="http://schemas.microsoft.com/office/drawing/2014/main" id="{253F143A-8810-D625-6F08-B3F0561E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B6F52-5CF0-B484-E2E6-725A09BDDE58}"/>
              </a:ext>
            </a:extLst>
          </p:cNvPr>
          <p:cNvSpPr>
            <a:spLocks noGrp="1"/>
          </p:cNvSpPr>
          <p:nvPr>
            <p:ph type="sldNum" sz="quarter" idx="12"/>
          </p:nvPr>
        </p:nvSpPr>
        <p:spPr/>
        <p:txBody>
          <a:bodyPr/>
          <a:lstStyle/>
          <a:p>
            <a:fld id="{E516E738-279F-4EF6-9CDD-BA3953099071}" type="slidenum">
              <a:rPr lang="en-US" smtClean="0"/>
              <a:t>‹#›</a:t>
            </a:fld>
            <a:endParaRPr lang="en-US"/>
          </a:p>
        </p:txBody>
      </p:sp>
      <p:sp>
        <p:nvSpPr>
          <p:cNvPr id="7" name="Rectangle 6">
            <a:extLst>
              <a:ext uri="{FF2B5EF4-FFF2-40B4-BE49-F238E27FC236}">
                <a16:creationId xmlns:a16="http://schemas.microsoft.com/office/drawing/2014/main" id="{2023991C-49DE-7BC7-C0AA-C3626AD9A81D}"/>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0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3580-6779-E95F-6F98-436292408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9FFEB-7C9F-6AA2-5B59-1EC804328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3B672-9D2A-512A-8766-1CAFB0835205}"/>
              </a:ext>
            </a:extLst>
          </p:cNvPr>
          <p:cNvSpPr>
            <a:spLocks noGrp="1"/>
          </p:cNvSpPr>
          <p:nvPr>
            <p:ph type="dt" sz="half" idx="10"/>
          </p:nvPr>
        </p:nvSpPr>
        <p:spPr/>
        <p:txBody>
          <a:bodyPr/>
          <a:lstStyle/>
          <a:p>
            <a:fld id="{C9872EE9-AF66-483C-961F-59B9F002993E}" type="datetime1">
              <a:rPr lang="en-US" smtClean="0"/>
              <a:pPr/>
              <a:t>2/16/2025</a:t>
            </a:fld>
            <a:endParaRPr lang="en-US" dirty="0"/>
          </a:p>
        </p:txBody>
      </p:sp>
      <p:sp>
        <p:nvSpPr>
          <p:cNvPr id="5" name="Footer Placeholder 4">
            <a:extLst>
              <a:ext uri="{FF2B5EF4-FFF2-40B4-BE49-F238E27FC236}">
                <a16:creationId xmlns:a16="http://schemas.microsoft.com/office/drawing/2014/main" id="{394DEDD7-6DD7-0BCD-2171-02A1B98DE2E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196EB68-AFB3-21AB-9B59-5C0397A28C85}"/>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4486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946C6-165C-5916-F89C-A2BCC69B10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8DD57-B8BF-FEAF-5405-9268799945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3181-3772-FC76-7C56-B4952119F010}"/>
              </a:ext>
            </a:extLst>
          </p:cNvPr>
          <p:cNvSpPr>
            <a:spLocks noGrp="1"/>
          </p:cNvSpPr>
          <p:nvPr>
            <p:ph type="dt" sz="half" idx="10"/>
          </p:nvPr>
        </p:nvSpPr>
        <p:spPr/>
        <p:txBody>
          <a:bodyPr/>
          <a:lstStyle/>
          <a:p>
            <a:fld id="{C7BEAFD5-7FA3-40FB-875B-457FB46B25A4}" type="datetime1">
              <a:rPr lang="en-US" smtClean="0"/>
              <a:pPr/>
              <a:t>2/16/2025</a:t>
            </a:fld>
            <a:endParaRPr lang="en-US" dirty="0"/>
          </a:p>
        </p:txBody>
      </p:sp>
      <p:sp>
        <p:nvSpPr>
          <p:cNvPr id="5" name="Footer Placeholder 4">
            <a:extLst>
              <a:ext uri="{FF2B5EF4-FFF2-40B4-BE49-F238E27FC236}">
                <a16:creationId xmlns:a16="http://schemas.microsoft.com/office/drawing/2014/main" id="{7AB7F253-C442-4BEA-0A8C-B781F614B293}"/>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FFDCD16-5504-C751-3DB9-A066A9B9D87D}"/>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2905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CA0A-39A8-7AF4-3363-73D641168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1E2CA-41AC-7FD9-ADFD-87C2B1603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7D09F-73D0-0F1B-93AC-3D092B082502}"/>
              </a:ext>
            </a:extLst>
          </p:cNvPr>
          <p:cNvSpPr>
            <a:spLocks noGrp="1"/>
          </p:cNvSpPr>
          <p:nvPr>
            <p:ph type="dt" sz="half" idx="10"/>
          </p:nvPr>
        </p:nvSpPr>
        <p:spPr/>
        <p:txBody>
          <a:bodyPr/>
          <a:lstStyle/>
          <a:p>
            <a:fld id="{89AD63E2-E931-4653-BB33-A910E07D11B2}" type="datetime1">
              <a:rPr lang="en-US" smtClean="0"/>
              <a:pPr/>
              <a:t>2/16/2025</a:t>
            </a:fld>
            <a:endParaRPr lang="en-US" dirty="0"/>
          </a:p>
        </p:txBody>
      </p:sp>
      <p:sp>
        <p:nvSpPr>
          <p:cNvPr id="5" name="Footer Placeholder 4">
            <a:extLst>
              <a:ext uri="{FF2B5EF4-FFF2-40B4-BE49-F238E27FC236}">
                <a16:creationId xmlns:a16="http://schemas.microsoft.com/office/drawing/2014/main" id="{F9BF1C7A-BB27-70E0-6C2F-A6AA977A2B4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588100A-8757-550A-5AAF-44F8495450A6}"/>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5451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B6B3-FC7E-04A2-189B-AC4A17A18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6B1E0-5F7F-461B-1DEF-696196790B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71FC0D-4458-C141-6205-AF0CFB2450A4}"/>
              </a:ext>
            </a:extLst>
          </p:cNvPr>
          <p:cNvSpPr>
            <a:spLocks noGrp="1"/>
          </p:cNvSpPr>
          <p:nvPr>
            <p:ph type="dt" sz="half" idx="10"/>
          </p:nvPr>
        </p:nvSpPr>
        <p:spPr/>
        <p:txBody>
          <a:bodyPr/>
          <a:lstStyle/>
          <a:p>
            <a:fld id="{F8454B80-143A-492F-8AD6-2556A750AC2C}" type="datetimeFigureOut">
              <a:rPr lang="en-US" smtClean="0"/>
              <a:t>2/16/2025</a:t>
            </a:fld>
            <a:endParaRPr lang="en-US"/>
          </a:p>
        </p:txBody>
      </p:sp>
      <p:sp>
        <p:nvSpPr>
          <p:cNvPr id="5" name="Footer Placeholder 4">
            <a:extLst>
              <a:ext uri="{FF2B5EF4-FFF2-40B4-BE49-F238E27FC236}">
                <a16:creationId xmlns:a16="http://schemas.microsoft.com/office/drawing/2014/main" id="{D2E665AC-C5BD-6B91-8BDF-333360C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4E196-4CA9-9B17-F5F9-EB76BD8FE403}"/>
              </a:ext>
            </a:extLst>
          </p:cNvPr>
          <p:cNvSpPr>
            <a:spLocks noGrp="1"/>
          </p:cNvSpPr>
          <p:nvPr>
            <p:ph type="sldNum" sz="quarter" idx="12"/>
          </p:nvPr>
        </p:nvSpPr>
        <p:spPr/>
        <p:txBody>
          <a:bodyPr/>
          <a:lstStyle/>
          <a:p>
            <a:fld id="{E516E738-279F-4EF6-9CDD-BA3953099071}" type="slidenum">
              <a:rPr lang="en-US" smtClean="0"/>
              <a:t>‹#›</a:t>
            </a:fld>
            <a:endParaRPr lang="en-US"/>
          </a:p>
        </p:txBody>
      </p:sp>
      <p:sp>
        <p:nvSpPr>
          <p:cNvPr id="7" name="Rectangle 6">
            <a:extLst>
              <a:ext uri="{FF2B5EF4-FFF2-40B4-BE49-F238E27FC236}">
                <a16:creationId xmlns:a16="http://schemas.microsoft.com/office/drawing/2014/main" id="{6E04CF4F-72C1-F2AD-4FE0-32C171EDEAFA}"/>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DE348B-AC0C-1C13-75B2-83101FB812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7550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43E2-4E59-5A26-BB51-3052C908A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E8115-7D59-8830-F0D5-06E29E023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AE8A3-0EC1-2EBD-B652-FF98925B3A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83110-1899-2F6D-4A98-B5349721A09B}"/>
              </a:ext>
            </a:extLst>
          </p:cNvPr>
          <p:cNvSpPr>
            <a:spLocks noGrp="1"/>
          </p:cNvSpPr>
          <p:nvPr>
            <p:ph type="dt" sz="half" idx="10"/>
          </p:nvPr>
        </p:nvSpPr>
        <p:spPr/>
        <p:txBody>
          <a:bodyPr/>
          <a:lstStyle/>
          <a:p>
            <a:fld id="{C9EA1F43-559A-4B47-A959-EFB6142CA3A9}" type="datetime1">
              <a:rPr lang="en-US" smtClean="0"/>
              <a:pPr/>
              <a:t>2/16/2025</a:t>
            </a:fld>
            <a:endParaRPr lang="en-US" dirty="0"/>
          </a:p>
        </p:txBody>
      </p:sp>
      <p:sp>
        <p:nvSpPr>
          <p:cNvPr id="6" name="Footer Placeholder 5">
            <a:extLst>
              <a:ext uri="{FF2B5EF4-FFF2-40B4-BE49-F238E27FC236}">
                <a16:creationId xmlns:a16="http://schemas.microsoft.com/office/drawing/2014/main" id="{D6C1F40C-C1D9-B48B-5632-8537D74AD0C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A9AD1B41-390D-6269-64BB-19951D34922E}"/>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609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0557-E2A3-1CEB-9EAA-D5A1E01E71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330CCC-0317-7FA7-238D-3F2CF7945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124B8-3BE4-B180-5610-884D3B27BD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540C8-152E-7EDA-6E14-30955A395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FD858-FC4A-154B-11A4-55113357FD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9AF386-E2B2-FC3F-5318-5FF88EDED563}"/>
              </a:ext>
            </a:extLst>
          </p:cNvPr>
          <p:cNvSpPr>
            <a:spLocks noGrp="1"/>
          </p:cNvSpPr>
          <p:nvPr>
            <p:ph type="dt" sz="half" idx="10"/>
          </p:nvPr>
        </p:nvSpPr>
        <p:spPr/>
        <p:txBody>
          <a:bodyPr/>
          <a:lstStyle/>
          <a:p>
            <a:fld id="{F1261AED-24AE-4AC7-940D-F7106D2788A3}" type="datetime1">
              <a:rPr lang="en-US" smtClean="0"/>
              <a:pPr/>
              <a:t>2/16/2025</a:t>
            </a:fld>
            <a:endParaRPr lang="en-US" dirty="0"/>
          </a:p>
        </p:txBody>
      </p:sp>
      <p:sp>
        <p:nvSpPr>
          <p:cNvPr id="8" name="Footer Placeholder 7">
            <a:extLst>
              <a:ext uri="{FF2B5EF4-FFF2-40B4-BE49-F238E27FC236}">
                <a16:creationId xmlns:a16="http://schemas.microsoft.com/office/drawing/2014/main" id="{BB900204-CAE7-AB69-68D7-B2BCDA3C5F67}"/>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7637DB81-0E20-9374-A9AE-FD915EE3D1B2}"/>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9457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E541-A115-5961-7D96-060FC4033E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B0D24-0A30-DEF2-6D87-0A2168949E58}"/>
              </a:ext>
            </a:extLst>
          </p:cNvPr>
          <p:cNvSpPr>
            <a:spLocks noGrp="1"/>
          </p:cNvSpPr>
          <p:nvPr>
            <p:ph type="dt" sz="half" idx="10"/>
          </p:nvPr>
        </p:nvSpPr>
        <p:spPr/>
        <p:txBody>
          <a:bodyPr/>
          <a:lstStyle/>
          <a:p>
            <a:fld id="{EC425771-5E10-4A19-AB0E-909293152332}" type="datetime1">
              <a:rPr lang="en-US" smtClean="0"/>
              <a:pPr/>
              <a:t>2/16/2025</a:t>
            </a:fld>
            <a:endParaRPr lang="en-US" dirty="0"/>
          </a:p>
        </p:txBody>
      </p:sp>
      <p:sp>
        <p:nvSpPr>
          <p:cNvPr id="4" name="Footer Placeholder 3">
            <a:extLst>
              <a:ext uri="{FF2B5EF4-FFF2-40B4-BE49-F238E27FC236}">
                <a16:creationId xmlns:a16="http://schemas.microsoft.com/office/drawing/2014/main" id="{9D782058-284E-B558-0858-17FC7977D336}"/>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797F76A8-8F54-36FE-BCB1-5E27EF067010}"/>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925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A9363-9E79-3E1A-47DB-BC7613CAE5F5}"/>
              </a:ext>
            </a:extLst>
          </p:cNvPr>
          <p:cNvSpPr>
            <a:spLocks noGrp="1"/>
          </p:cNvSpPr>
          <p:nvPr>
            <p:ph type="dt" sz="half" idx="10"/>
          </p:nvPr>
        </p:nvSpPr>
        <p:spPr/>
        <p:txBody>
          <a:bodyPr/>
          <a:lstStyle/>
          <a:p>
            <a:fld id="{03606FD5-B03F-45D5-A178-114C548C0032}" type="datetime1">
              <a:rPr lang="en-US" smtClean="0"/>
              <a:pPr/>
              <a:t>2/16/2025</a:t>
            </a:fld>
            <a:endParaRPr lang="en-US" dirty="0"/>
          </a:p>
        </p:txBody>
      </p:sp>
      <p:sp>
        <p:nvSpPr>
          <p:cNvPr id="3" name="Footer Placeholder 2">
            <a:extLst>
              <a:ext uri="{FF2B5EF4-FFF2-40B4-BE49-F238E27FC236}">
                <a16:creationId xmlns:a16="http://schemas.microsoft.com/office/drawing/2014/main" id="{E3F1C712-BDF1-DC33-69DF-125B54AC2AAB}"/>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C78A9E70-840F-075A-F8C3-4B0DFD302C35}"/>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541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E754-4C5D-38A7-5925-12C4B0E8A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1E4F-A4D4-C60E-B769-D2C2C50A1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77018-1DDD-389B-8D76-7B3C3D788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9CAFD-E4BA-4B0D-A48B-ABFA01C04E3B}"/>
              </a:ext>
            </a:extLst>
          </p:cNvPr>
          <p:cNvSpPr>
            <a:spLocks noGrp="1"/>
          </p:cNvSpPr>
          <p:nvPr>
            <p:ph type="dt" sz="half" idx="10"/>
          </p:nvPr>
        </p:nvSpPr>
        <p:spPr/>
        <p:txBody>
          <a:bodyPr/>
          <a:lstStyle/>
          <a:p>
            <a:fld id="{E8B012C0-B102-441D-AA86-2C80DFA84E68}" type="datetime1">
              <a:rPr lang="en-US" smtClean="0"/>
              <a:pPr/>
              <a:t>2/16/2025</a:t>
            </a:fld>
            <a:endParaRPr lang="en-US" dirty="0"/>
          </a:p>
        </p:txBody>
      </p:sp>
      <p:sp>
        <p:nvSpPr>
          <p:cNvPr id="6" name="Footer Placeholder 5">
            <a:extLst>
              <a:ext uri="{FF2B5EF4-FFF2-40B4-BE49-F238E27FC236}">
                <a16:creationId xmlns:a16="http://schemas.microsoft.com/office/drawing/2014/main" id="{5B6037A2-E31B-655C-4F16-BD9F54936FD5}"/>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D68B9F9-C4F0-4C47-6FB9-3FFC7B5537CC}"/>
              </a:ext>
            </a:extLst>
          </p:cNvPr>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a:extLst>
              <a:ext uri="{FF2B5EF4-FFF2-40B4-BE49-F238E27FC236}">
                <a16:creationId xmlns:a16="http://schemas.microsoft.com/office/drawing/2014/main" id="{B44EA874-FBAC-6FCC-5475-EF9E956E55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9" name="Rectangle 8">
            <a:extLst>
              <a:ext uri="{FF2B5EF4-FFF2-40B4-BE49-F238E27FC236}">
                <a16:creationId xmlns:a16="http://schemas.microsoft.com/office/drawing/2014/main" id="{06ECA927-188E-CE3C-356E-32F7B42C30EC}"/>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15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69F3-2C55-F279-23D9-712FD97CD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6BF22-E75D-AA01-E318-83E690526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97145-9A89-C0C2-EA8A-978F1D2B9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1498F-FCBD-1440-CE13-6B9FC8923893}"/>
              </a:ext>
            </a:extLst>
          </p:cNvPr>
          <p:cNvSpPr>
            <a:spLocks noGrp="1"/>
          </p:cNvSpPr>
          <p:nvPr>
            <p:ph type="dt" sz="half" idx="10"/>
          </p:nvPr>
        </p:nvSpPr>
        <p:spPr/>
        <p:txBody>
          <a:bodyPr/>
          <a:lstStyle/>
          <a:p>
            <a:fld id="{601E0B12-F9DE-47EF-A076-CF602073F1B2}" type="datetime1">
              <a:rPr lang="en-US" smtClean="0"/>
              <a:pPr/>
              <a:t>2/16/2025</a:t>
            </a:fld>
            <a:endParaRPr lang="en-US" dirty="0"/>
          </a:p>
        </p:txBody>
      </p:sp>
      <p:sp>
        <p:nvSpPr>
          <p:cNvPr id="6" name="Footer Placeholder 5">
            <a:extLst>
              <a:ext uri="{FF2B5EF4-FFF2-40B4-BE49-F238E27FC236}">
                <a16:creationId xmlns:a16="http://schemas.microsoft.com/office/drawing/2014/main" id="{5F6FE537-CE3C-AB83-11CF-8E156EAECA4F}"/>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A7536451-4B05-8481-0323-8F842E728B3A}"/>
              </a:ext>
            </a:extLst>
          </p:cNvPr>
          <p:cNvSpPr>
            <a:spLocks noGrp="1"/>
          </p:cNvSpPr>
          <p:nvPr>
            <p:ph type="sldNum" sz="quarter" idx="12"/>
          </p:nvPr>
        </p:nvSpPr>
        <p:spPr/>
        <p:txBody>
          <a:bodyPr/>
          <a:lstStyle/>
          <a:p>
            <a:fld id="{E31375A4-56A4-47D6-9801-1991572033F7}" type="slidenum">
              <a:rPr lang="en-US" smtClean="0"/>
              <a:t>‹#›</a:t>
            </a:fld>
            <a:endParaRPr lang="en-US"/>
          </a:p>
        </p:txBody>
      </p:sp>
      <p:sp>
        <p:nvSpPr>
          <p:cNvPr id="8" name="Rectangle 7">
            <a:extLst>
              <a:ext uri="{FF2B5EF4-FFF2-40B4-BE49-F238E27FC236}">
                <a16:creationId xmlns:a16="http://schemas.microsoft.com/office/drawing/2014/main" id="{BC98502B-8099-4EB0-4D96-ABDEADA01FED}"/>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22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C8353-B205-E780-219B-F46524369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F8CD-983D-95AF-44E5-173929F22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A00D1-D89A-16FB-F279-76ACC464C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B93266-8FB4-430B-8AE3-3A53F50E1A0B}" type="datetime1">
              <a:rPr lang="en-US" smtClean="0"/>
              <a:pPr/>
              <a:t>2/16/2025</a:t>
            </a:fld>
            <a:endParaRPr lang="en-US" dirty="0"/>
          </a:p>
        </p:txBody>
      </p:sp>
      <p:sp>
        <p:nvSpPr>
          <p:cNvPr id="5" name="Footer Placeholder 4">
            <a:extLst>
              <a:ext uri="{FF2B5EF4-FFF2-40B4-BE49-F238E27FC236}">
                <a16:creationId xmlns:a16="http://schemas.microsoft.com/office/drawing/2014/main" id="{2109AA58-0A62-0483-E017-E37D3FEC6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4E19F346-0320-400E-106E-FB97173C5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1375A4-56A4-47D6-9801-1991572033F7}" type="slidenum">
              <a:rPr lang="en-US" smtClean="0"/>
              <a:pPr/>
              <a:t>‹#›</a:t>
            </a:fld>
            <a:endParaRPr lang="en-US"/>
          </a:p>
        </p:txBody>
      </p:sp>
      <p:sp>
        <p:nvSpPr>
          <p:cNvPr id="7" name="Rectangle 6">
            <a:extLst>
              <a:ext uri="{FF2B5EF4-FFF2-40B4-BE49-F238E27FC236}">
                <a16:creationId xmlns:a16="http://schemas.microsoft.com/office/drawing/2014/main" id="{9C570E39-A6F0-5F0E-B44F-4DF0F16C595D}"/>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8712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933" y="6340164"/>
            <a:ext cx="10192133" cy="403833"/>
          </a:xfrm>
        </p:spPr>
        <p:txBody>
          <a:bodyPr>
            <a:noAutofit/>
          </a:bodyPr>
          <a:lstStyle/>
          <a:p>
            <a:r>
              <a:rPr lang="en-US" sz="3200" dirty="0">
                <a:solidFill>
                  <a:schemeClr val="accent1">
                    <a:lumMod val="75000"/>
                  </a:schemeClr>
                </a:solidFill>
              </a:rPr>
              <a:t>St. Junipero Serra Region – 2025 Chapter</a:t>
            </a:r>
          </a:p>
        </p:txBody>
      </p:sp>
      <p:pic>
        <p:nvPicPr>
          <p:cNvPr id="7" name="Picture 6">
            <a:extLst>
              <a:ext uri="{FF2B5EF4-FFF2-40B4-BE49-F238E27FC236}">
                <a16:creationId xmlns:a16="http://schemas.microsoft.com/office/drawing/2014/main" id="{813A92FF-D97D-40F8-90FC-6132E3F0B3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6796" y="5056626"/>
            <a:ext cx="1651239" cy="1651239"/>
          </a:xfrm>
          <a:prstGeom prst="rect">
            <a:avLst/>
          </a:prstGeom>
        </p:spPr>
      </p:pic>
      <p:sp>
        <p:nvSpPr>
          <p:cNvPr id="11" name="Title 1">
            <a:extLst>
              <a:ext uri="{FF2B5EF4-FFF2-40B4-BE49-F238E27FC236}">
                <a16:creationId xmlns:a16="http://schemas.microsoft.com/office/drawing/2014/main" id="{25551FE3-CB2F-41FB-8739-4168951EF817}"/>
              </a:ext>
            </a:extLst>
          </p:cNvPr>
          <p:cNvSpPr txBox="1">
            <a:spLocks/>
          </p:cNvSpPr>
          <p:nvPr/>
        </p:nvSpPr>
        <p:spPr>
          <a:xfrm>
            <a:off x="1031855" y="679775"/>
            <a:ext cx="585436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6000" dirty="0">
                <a:solidFill>
                  <a:schemeClr val="accent1">
                    <a:lumMod val="75000"/>
                  </a:schemeClr>
                </a:solidFill>
              </a:rPr>
              <a:t>Formation . . .</a:t>
            </a:r>
          </a:p>
        </p:txBody>
      </p:sp>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pic>
        <p:nvPicPr>
          <p:cNvPr id="20" name="Picture 19" descr="A picture containing text&#10;&#10;Description automatically generated">
            <a:extLst>
              <a:ext uri="{FF2B5EF4-FFF2-40B4-BE49-F238E27FC236}">
                <a16:creationId xmlns:a16="http://schemas.microsoft.com/office/drawing/2014/main" id="{D10B533C-8FCE-4EA1-9518-4A5CF6592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126" y="1399822"/>
            <a:ext cx="7335748" cy="3656804"/>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CC75-EC1F-1B65-D89A-7D148321340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367A2EF-8B94-DAB2-5591-60DE80B6460D}"/>
              </a:ext>
            </a:extLst>
          </p:cNvPr>
          <p:cNvSpPr txBox="1">
            <a:spLocks/>
          </p:cNvSpPr>
          <p:nvPr/>
        </p:nvSpPr>
        <p:spPr>
          <a:xfrm>
            <a:off x="1123053" y="568440"/>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8258F44D-755F-C88D-7833-F2C29D4E417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6C66DA2E-C53E-0048-3985-85A2B36C4231}"/>
              </a:ext>
            </a:extLst>
          </p:cNvPr>
          <p:cNvSpPr txBox="1"/>
          <p:nvPr/>
        </p:nvSpPr>
        <p:spPr>
          <a:xfrm>
            <a:off x="1947142" y="1623572"/>
            <a:ext cx="5034337"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Orientation</a:t>
            </a:r>
          </a:p>
        </p:txBody>
      </p:sp>
      <p:sp>
        <p:nvSpPr>
          <p:cNvPr id="16" name="TextBox 15">
            <a:extLst>
              <a:ext uri="{FF2B5EF4-FFF2-40B4-BE49-F238E27FC236}">
                <a16:creationId xmlns:a16="http://schemas.microsoft.com/office/drawing/2014/main" id="{57C8F0D8-861E-9838-F7A2-FDEF5667B35B}"/>
              </a:ext>
            </a:extLst>
          </p:cNvPr>
          <p:cNvSpPr txBox="1"/>
          <p:nvPr/>
        </p:nvSpPr>
        <p:spPr>
          <a:xfrm>
            <a:off x="3459852" y="2810035"/>
            <a:ext cx="6067970"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Initial formation</a:t>
            </a:r>
          </a:p>
        </p:txBody>
      </p:sp>
      <p:sp>
        <p:nvSpPr>
          <p:cNvPr id="10" name="TextBox 9">
            <a:extLst>
              <a:ext uri="{FF2B5EF4-FFF2-40B4-BE49-F238E27FC236}">
                <a16:creationId xmlns:a16="http://schemas.microsoft.com/office/drawing/2014/main" id="{79A8F066-A9FB-671D-3749-09CC869A378B}"/>
              </a:ext>
            </a:extLst>
          </p:cNvPr>
          <p:cNvSpPr txBox="1"/>
          <p:nvPr/>
        </p:nvSpPr>
        <p:spPr>
          <a:xfrm>
            <a:off x="4464310" y="3996498"/>
            <a:ext cx="7050103"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Ongoing formation</a:t>
            </a:r>
          </a:p>
        </p:txBody>
      </p:sp>
    </p:spTree>
    <p:extLst>
      <p:ext uri="{BB962C8B-B14F-4D97-AF65-F5344CB8AC3E}">
        <p14:creationId xmlns:p14="http://schemas.microsoft.com/office/powerpoint/2010/main" val="263977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6077-245F-27C9-DF77-BA62F00A43A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D039CD6-DDCA-6147-438E-FF5045794DA1}"/>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94ABAF71-16C8-2DB3-7FB4-861A3B37FCDB}"/>
              </a:ext>
            </a:extLst>
          </p:cNvPr>
          <p:cNvSpPr txBox="1"/>
          <p:nvPr/>
        </p:nvSpPr>
        <p:spPr>
          <a:xfrm>
            <a:off x="976298" y="460816"/>
            <a:ext cx="5034337" cy="830997"/>
          </a:xfrm>
          <a:prstGeom prst="rect">
            <a:avLst/>
          </a:prstGeom>
          <a:noFill/>
        </p:spPr>
        <p:txBody>
          <a:bodyPr wrap="square" rtlCol="0">
            <a:spAutoFit/>
          </a:bodyPr>
          <a:lstStyle/>
          <a:p>
            <a:r>
              <a:rPr lang="en-US" sz="4800" b="1" dirty="0">
                <a:solidFill>
                  <a:schemeClr val="accent1">
                    <a:lumMod val="75000"/>
                  </a:schemeClr>
                </a:solidFill>
              </a:rPr>
              <a:t>Orientation . . . </a:t>
            </a:r>
          </a:p>
        </p:txBody>
      </p:sp>
      <p:sp>
        <p:nvSpPr>
          <p:cNvPr id="2" name="TextBox 1">
            <a:extLst>
              <a:ext uri="{FF2B5EF4-FFF2-40B4-BE49-F238E27FC236}">
                <a16:creationId xmlns:a16="http://schemas.microsoft.com/office/drawing/2014/main" id="{63A89DFB-E23C-FEA4-6945-3C23006B5404}"/>
              </a:ext>
            </a:extLst>
          </p:cNvPr>
          <p:cNvSpPr txBox="1"/>
          <p:nvPr/>
        </p:nvSpPr>
        <p:spPr>
          <a:xfrm>
            <a:off x="1092104" y="1597729"/>
            <a:ext cx="10007792" cy="3662541"/>
          </a:xfrm>
          <a:prstGeom prst="rect">
            <a:avLst/>
          </a:prstGeom>
          <a:noFill/>
        </p:spPr>
        <p:txBody>
          <a:bodyPr wrap="square" rtlCol="0">
            <a:spAutoFit/>
          </a:bodyPr>
          <a:lstStyle/>
          <a:p>
            <a:r>
              <a:rPr lang="en-US" sz="4000" dirty="0"/>
              <a:t>Orientation is a time for determining a person’s interest, eligibility and disposition to enter into the initial formation process.</a:t>
            </a:r>
          </a:p>
          <a:p>
            <a:endParaRPr lang="en-US" sz="4000" dirty="0"/>
          </a:p>
          <a:p>
            <a:pPr algn="r"/>
            <a:r>
              <a:rPr lang="en-US" sz="2400" dirty="0"/>
              <a:t>[cf. Guidelines for Initial Formation in the Secular Franciscan Order in the   United States (hereafter Guidelines for Initial Formation), page 25]. </a:t>
            </a:r>
          </a:p>
          <a:p>
            <a:endParaRPr lang="en-US" sz="2400" b="1" dirty="0">
              <a:solidFill>
                <a:schemeClr val="accent1">
                  <a:lumMod val="75000"/>
                </a:schemeClr>
              </a:solidFill>
            </a:endParaRPr>
          </a:p>
        </p:txBody>
      </p:sp>
      <p:sp>
        <p:nvSpPr>
          <p:cNvPr id="3" name="TextBox 2">
            <a:extLst>
              <a:ext uri="{FF2B5EF4-FFF2-40B4-BE49-F238E27FC236}">
                <a16:creationId xmlns:a16="http://schemas.microsoft.com/office/drawing/2014/main" id="{FD4F545D-5C16-57F4-83BC-D6BA49694932}"/>
              </a:ext>
            </a:extLst>
          </p:cNvPr>
          <p:cNvSpPr txBox="1"/>
          <p:nvPr/>
        </p:nvSpPr>
        <p:spPr>
          <a:xfrm>
            <a:off x="976298" y="5198715"/>
            <a:ext cx="4538134" cy="369332"/>
          </a:xfrm>
          <a:prstGeom prst="rect">
            <a:avLst/>
          </a:prstGeom>
          <a:noFill/>
        </p:spPr>
        <p:txBody>
          <a:bodyPr wrap="square" rtlCol="0">
            <a:spAutoFit/>
          </a:bodyPr>
          <a:lstStyle/>
          <a:p>
            <a:r>
              <a:rPr lang="en-US" dirty="0"/>
              <a:t>NAFRA Statutes, Article 19, 1a.</a:t>
            </a:r>
          </a:p>
        </p:txBody>
      </p:sp>
    </p:spTree>
    <p:extLst>
      <p:ext uri="{BB962C8B-B14F-4D97-AF65-F5344CB8AC3E}">
        <p14:creationId xmlns:p14="http://schemas.microsoft.com/office/powerpoint/2010/main" val="17330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F785-A19D-E2BE-C52B-56FB728BD54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5F669FF-D8F6-6DA6-E569-1B8CD93AAEEE}"/>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390FB057-C8AC-A2F9-D84C-F4AAB88DCF9A}"/>
              </a:ext>
            </a:extLst>
          </p:cNvPr>
          <p:cNvSpPr txBox="1"/>
          <p:nvPr/>
        </p:nvSpPr>
        <p:spPr>
          <a:xfrm>
            <a:off x="976298" y="460816"/>
            <a:ext cx="5034337" cy="830997"/>
          </a:xfrm>
          <a:prstGeom prst="rect">
            <a:avLst/>
          </a:prstGeom>
          <a:noFill/>
        </p:spPr>
        <p:txBody>
          <a:bodyPr wrap="square" rtlCol="0">
            <a:spAutoFit/>
          </a:bodyPr>
          <a:lstStyle/>
          <a:p>
            <a:r>
              <a:rPr lang="en-US" sz="4800" b="1" dirty="0">
                <a:solidFill>
                  <a:schemeClr val="accent1">
                    <a:lumMod val="75000"/>
                  </a:schemeClr>
                </a:solidFill>
              </a:rPr>
              <a:t>Orientation . . . </a:t>
            </a:r>
          </a:p>
        </p:txBody>
      </p:sp>
      <p:sp>
        <p:nvSpPr>
          <p:cNvPr id="2" name="TextBox 1">
            <a:extLst>
              <a:ext uri="{FF2B5EF4-FFF2-40B4-BE49-F238E27FC236}">
                <a16:creationId xmlns:a16="http://schemas.microsoft.com/office/drawing/2014/main" id="{01C51E44-E8C2-52E8-A524-9BB417A3E30A}"/>
              </a:ext>
            </a:extLst>
          </p:cNvPr>
          <p:cNvSpPr txBox="1"/>
          <p:nvPr/>
        </p:nvSpPr>
        <p:spPr>
          <a:xfrm>
            <a:off x="1661495" y="2271798"/>
            <a:ext cx="10007792" cy="1323439"/>
          </a:xfrm>
          <a:prstGeom prst="rect">
            <a:avLst/>
          </a:prstGeom>
          <a:noFill/>
        </p:spPr>
        <p:txBody>
          <a:bodyPr wrap="square" rtlCol="0">
            <a:spAutoFit/>
          </a:bodyPr>
          <a:lstStyle/>
          <a:p>
            <a:r>
              <a:rPr lang="en-US" sz="4000" dirty="0"/>
              <a:t>The period of orientation shall consist of </a:t>
            </a:r>
          </a:p>
          <a:p>
            <a:r>
              <a:rPr lang="en-US" sz="4000" b="1" dirty="0"/>
              <a:t>not less than three (3) months</a:t>
            </a:r>
            <a:r>
              <a:rPr lang="en-US" sz="4000" dirty="0"/>
              <a:t>. </a:t>
            </a:r>
            <a:endParaRPr lang="en-US" sz="2400" b="1" dirty="0">
              <a:solidFill>
                <a:schemeClr val="accent1">
                  <a:lumMod val="75000"/>
                </a:schemeClr>
              </a:solidFill>
            </a:endParaRPr>
          </a:p>
        </p:txBody>
      </p:sp>
      <p:sp>
        <p:nvSpPr>
          <p:cNvPr id="3" name="TextBox 2">
            <a:extLst>
              <a:ext uri="{FF2B5EF4-FFF2-40B4-BE49-F238E27FC236}">
                <a16:creationId xmlns:a16="http://schemas.microsoft.com/office/drawing/2014/main" id="{C5BFD66E-4923-5A5D-866D-AEDFCBCDD5BB}"/>
              </a:ext>
            </a:extLst>
          </p:cNvPr>
          <p:cNvSpPr txBox="1"/>
          <p:nvPr/>
        </p:nvSpPr>
        <p:spPr>
          <a:xfrm>
            <a:off x="1006739" y="5187426"/>
            <a:ext cx="4538134" cy="369332"/>
          </a:xfrm>
          <a:prstGeom prst="rect">
            <a:avLst/>
          </a:prstGeom>
          <a:noFill/>
        </p:spPr>
        <p:txBody>
          <a:bodyPr wrap="square" rtlCol="0">
            <a:spAutoFit/>
          </a:bodyPr>
          <a:lstStyle/>
          <a:p>
            <a:r>
              <a:rPr lang="en-US" dirty="0"/>
              <a:t>NAFRA Statutes, Article 19, 1b.</a:t>
            </a:r>
          </a:p>
        </p:txBody>
      </p:sp>
    </p:spTree>
    <p:extLst>
      <p:ext uri="{BB962C8B-B14F-4D97-AF65-F5344CB8AC3E}">
        <p14:creationId xmlns:p14="http://schemas.microsoft.com/office/powerpoint/2010/main" val="32558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9EE65-5338-101A-DB9C-4D8121B8F82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41D3C36-5CA4-6DCE-5350-F48BC17D8795}"/>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2857B6CD-3D74-DD8D-4ACE-C85C33D19E90}"/>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91CFD648-CCB0-219A-A880-5BEEA14DF448}"/>
              </a:ext>
            </a:extLst>
          </p:cNvPr>
          <p:cNvSpPr txBox="1"/>
          <p:nvPr/>
        </p:nvSpPr>
        <p:spPr>
          <a:xfrm>
            <a:off x="4594578" y="1291813"/>
            <a:ext cx="6389512" cy="4401205"/>
          </a:xfrm>
          <a:prstGeom prst="rect">
            <a:avLst/>
          </a:prstGeom>
          <a:noFill/>
        </p:spPr>
        <p:txBody>
          <a:bodyPr wrap="square" rtlCol="0">
            <a:spAutoFit/>
          </a:bodyPr>
          <a:lstStyle/>
          <a:p>
            <a:pPr marL="2857500" lvl="5" indent="-571500">
              <a:buFont typeface="Arial" panose="020B0604020202020204" pitchFamily="34" charset="0"/>
              <a:buChar char="•"/>
            </a:pPr>
            <a:endParaRPr lang="en-US" sz="5400" dirty="0"/>
          </a:p>
          <a:p>
            <a:pPr marL="2857500" lvl="5" indent="-571500">
              <a:buFont typeface="Arial" panose="020B0604020202020204" pitchFamily="34" charset="0"/>
              <a:buChar char="•"/>
            </a:pPr>
            <a:r>
              <a:rPr lang="en-US" sz="5400" dirty="0"/>
              <a:t>Inquiry</a:t>
            </a:r>
          </a:p>
          <a:p>
            <a:pPr marL="2857500" lvl="5" indent="-571500">
              <a:buFont typeface="Arial" panose="020B0604020202020204" pitchFamily="34" charset="0"/>
              <a:buChar char="•"/>
            </a:pPr>
            <a:endParaRPr lang="en-US" sz="5400" dirty="0"/>
          </a:p>
          <a:p>
            <a:pPr marL="2857500" lvl="5" indent="-571500">
              <a:buFont typeface="Arial" panose="020B0604020202020204" pitchFamily="34" charset="0"/>
              <a:buChar char="•"/>
            </a:pPr>
            <a:r>
              <a:rPr lang="en-US" sz="5400" dirty="0"/>
              <a:t>Candidacy</a:t>
            </a:r>
          </a:p>
          <a:p>
            <a:endParaRPr lang="en-US" sz="4000" b="1" dirty="0">
              <a:solidFill>
                <a:schemeClr val="accent1">
                  <a:lumMod val="75000"/>
                </a:schemeClr>
              </a:solidFill>
            </a:endParaRPr>
          </a:p>
          <a:p>
            <a:endParaRPr lang="en-US" sz="2400" b="1" dirty="0">
              <a:solidFill>
                <a:schemeClr val="accent1">
                  <a:lumMod val="75000"/>
                </a:schemeClr>
              </a:solidFill>
            </a:endParaRPr>
          </a:p>
        </p:txBody>
      </p:sp>
      <p:pic>
        <p:nvPicPr>
          <p:cNvPr id="4100" name="Picture 4" descr="1970: Sacred Services at the Crossroads - Milken Archive of Jewish Music">
            <a:extLst>
              <a:ext uri="{FF2B5EF4-FFF2-40B4-BE49-F238E27FC236}">
                <a16:creationId xmlns:a16="http://schemas.microsoft.com/office/drawing/2014/main" id="{D5104DF1-3CB4-A241-79C6-FECE8F7B2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779" y="2016693"/>
            <a:ext cx="5397350" cy="282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F6987-59F8-9639-2A12-25263191DA4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7B5B729-6A2C-69E9-E730-E4724CB23A7F}"/>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C24E7C1F-276B-EEF9-3D1A-61AFA1E291CD}"/>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4F057A74-B74F-3EAC-1D2F-5E11676AF041}"/>
              </a:ext>
            </a:extLst>
          </p:cNvPr>
          <p:cNvSpPr txBox="1"/>
          <p:nvPr/>
        </p:nvSpPr>
        <p:spPr>
          <a:xfrm>
            <a:off x="976298" y="1501241"/>
            <a:ext cx="10007791" cy="4278094"/>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period of </a:t>
            </a:r>
            <a:r>
              <a:rPr lang="en-US" sz="3600" b="1" dirty="0"/>
              <a:t>Inquiry</a:t>
            </a:r>
            <a:r>
              <a:rPr lang="en-US" sz="3600" dirty="0"/>
              <a:t> begins with the </a:t>
            </a:r>
            <a:r>
              <a:rPr lang="en-US" sz="3600" i="1" dirty="0"/>
              <a:t>Ceremony of Introduction and Welcoming</a:t>
            </a:r>
            <a:r>
              <a:rPr lang="en-US" sz="3600" dirty="0"/>
              <a:t> </a:t>
            </a:r>
          </a:p>
          <a:p>
            <a:pPr algn="r"/>
            <a:r>
              <a:rPr lang="en-US" sz="2800" dirty="0"/>
              <a:t>[cf. Ritual, page 9]</a:t>
            </a:r>
          </a:p>
          <a:p>
            <a:pPr lvl="5"/>
            <a:endParaRPr lang="en-US" sz="2800" dirty="0"/>
          </a:p>
          <a:p>
            <a:pPr marL="571500" indent="-571500">
              <a:buFont typeface="Arial" panose="020B0604020202020204" pitchFamily="34" charset="0"/>
              <a:buChar char="•"/>
            </a:pPr>
            <a:r>
              <a:rPr lang="en-US" sz="3600" dirty="0"/>
              <a:t>The period of </a:t>
            </a:r>
            <a:r>
              <a:rPr lang="en-US" sz="3600" b="1" dirty="0"/>
              <a:t>Candidacy </a:t>
            </a:r>
            <a:r>
              <a:rPr lang="en-US" sz="3600" dirty="0"/>
              <a:t>begins with the       </a:t>
            </a:r>
            <a:r>
              <a:rPr lang="en-US" sz="3600" i="1" dirty="0"/>
              <a:t>Rite of Admission </a:t>
            </a:r>
          </a:p>
          <a:p>
            <a:pPr algn="r"/>
            <a:r>
              <a:rPr lang="en-US" sz="2800" dirty="0"/>
              <a:t>[cf. Ritual, page 11]</a:t>
            </a:r>
            <a:endParaRPr lang="en-US" sz="2800" b="1" dirty="0">
              <a:solidFill>
                <a:schemeClr val="accent1">
                  <a:lumMod val="75000"/>
                </a:schemeClr>
              </a:solidFill>
            </a:endParaRPr>
          </a:p>
          <a:p>
            <a:endParaRPr lang="en-US" sz="3600" b="1" dirty="0">
              <a:solidFill>
                <a:schemeClr val="accent1">
                  <a:lumMod val="75000"/>
                </a:schemeClr>
              </a:solidFill>
            </a:endParaRPr>
          </a:p>
        </p:txBody>
      </p:sp>
      <p:sp>
        <p:nvSpPr>
          <p:cNvPr id="3" name="TextBox 2">
            <a:extLst>
              <a:ext uri="{FF2B5EF4-FFF2-40B4-BE49-F238E27FC236}">
                <a16:creationId xmlns:a16="http://schemas.microsoft.com/office/drawing/2014/main" id="{ABFBB7BD-A9CF-DA6C-3E28-4EA01CED845A}"/>
              </a:ext>
            </a:extLst>
          </p:cNvPr>
          <p:cNvSpPr txBox="1"/>
          <p:nvPr/>
        </p:nvSpPr>
        <p:spPr>
          <a:xfrm>
            <a:off x="1557866" y="5340007"/>
            <a:ext cx="4538134" cy="369332"/>
          </a:xfrm>
          <a:prstGeom prst="rect">
            <a:avLst/>
          </a:prstGeom>
          <a:noFill/>
        </p:spPr>
        <p:txBody>
          <a:bodyPr wrap="square" rtlCol="0">
            <a:spAutoFit/>
          </a:bodyPr>
          <a:lstStyle/>
          <a:p>
            <a:r>
              <a:rPr lang="en-US" dirty="0"/>
              <a:t>NAFRA Statutes, Article 19, 2a, b.</a:t>
            </a:r>
          </a:p>
        </p:txBody>
      </p:sp>
    </p:spTree>
    <p:extLst>
      <p:ext uri="{BB962C8B-B14F-4D97-AF65-F5344CB8AC3E}">
        <p14:creationId xmlns:p14="http://schemas.microsoft.com/office/powerpoint/2010/main" val="31839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E5E9-3AAA-E1A3-BC90-9DD241ADB7B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962E597-AC8F-8B82-E880-9419F65F782B}"/>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69FDB2B9-C89C-95DB-8F1D-134B13B02E9E}"/>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48B10940-12B3-06D7-BC60-426A5737E890}"/>
              </a:ext>
            </a:extLst>
          </p:cNvPr>
          <p:cNvSpPr txBox="1"/>
          <p:nvPr/>
        </p:nvSpPr>
        <p:spPr>
          <a:xfrm>
            <a:off x="976298" y="1489952"/>
            <a:ext cx="10007792" cy="3293209"/>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period of </a:t>
            </a:r>
            <a:r>
              <a:rPr lang="en-US" sz="3600" b="1" dirty="0"/>
              <a:t>Inquiry</a:t>
            </a:r>
            <a:r>
              <a:rPr lang="en-US" sz="3600" dirty="0"/>
              <a:t> shall consist of </a:t>
            </a:r>
            <a:r>
              <a:rPr lang="en-US" sz="3600" b="1" dirty="0"/>
              <a:t>not less than six (6) months</a:t>
            </a:r>
            <a:r>
              <a:rPr lang="en-US" sz="3600" dirty="0"/>
              <a:t>.</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3600" dirty="0"/>
              <a:t>The period of </a:t>
            </a:r>
            <a:r>
              <a:rPr lang="en-US" sz="3600" b="1" dirty="0"/>
              <a:t>Candidacy </a:t>
            </a:r>
            <a:r>
              <a:rPr lang="en-US" sz="3600" dirty="0"/>
              <a:t>shall consist of </a:t>
            </a:r>
            <a:r>
              <a:rPr lang="en-US" sz="3600" b="1" dirty="0"/>
              <a:t>not less than eighteen (18) months and not more than thirty-six (36) months</a:t>
            </a:r>
            <a:r>
              <a:rPr lang="en-US" sz="3600" dirty="0"/>
              <a:t>. </a:t>
            </a:r>
            <a:endParaRPr lang="en-US" sz="3600" b="1" dirty="0">
              <a:solidFill>
                <a:schemeClr val="accent1">
                  <a:lumMod val="75000"/>
                </a:schemeClr>
              </a:solidFill>
            </a:endParaRPr>
          </a:p>
        </p:txBody>
      </p:sp>
      <p:sp>
        <p:nvSpPr>
          <p:cNvPr id="3" name="TextBox 2">
            <a:extLst>
              <a:ext uri="{FF2B5EF4-FFF2-40B4-BE49-F238E27FC236}">
                <a16:creationId xmlns:a16="http://schemas.microsoft.com/office/drawing/2014/main" id="{35543944-264D-45E3-9D72-8959A8EEF90B}"/>
              </a:ext>
            </a:extLst>
          </p:cNvPr>
          <p:cNvSpPr txBox="1"/>
          <p:nvPr/>
        </p:nvSpPr>
        <p:spPr>
          <a:xfrm>
            <a:off x="1557866" y="5319966"/>
            <a:ext cx="4538134" cy="369332"/>
          </a:xfrm>
          <a:prstGeom prst="rect">
            <a:avLst/>
          </a:prstGeom>
          <a:noFill/>
        </p:spPr>
        <p:txBody>
          <a:bodyPr wrap="square" rtlCol="0">
            <a:spAutoFit/>
          </a:bodyPr>
          <a:lstStyle/>
          <a:p>
            <a:r>
              <a:rPr lang="en-US" dirty="0"/>
              <a:t>NAFRA Statutes, Article 19, 2a, b.</a:t>
            </a:r>
          </a:p>
        </p:txBody>
      </p:sp>
    </p:spTree>
    <p:extLst>
      <p:ext uri="{BB962C8B-B14F-4D97-AF65-F5344CB8AC3E}">
        <p14:creationId xmlns:p14="http://schemas.microsoft.com/office/powerpoint/2010/main" val="12951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22BC0-6FDC-735F-DC5B-17FBD67DB91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D814C6F-1DBE-9F7B-17BE-9F038C23A0E7}"/>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6E070E3F-03E3-5327-773E-12802FBA98D3}"/>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0BC25D8A-B8F9-6CDA-9E4D-8B450BDC733D}"/>
              </a:ext>
            </a:extLst>
          </p:cNvPr>
          <p:cNvSpPr txBox="1"/>
          <p:nvPr/>
        </p:nvSpPr>
        <p:spPr>
          <a:xfrm>
            <a:off x="1092104" y="1536174"/>
            <a:ext cx="10007792" cy="3785652"/>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latin typeface="Aptos" panose="020B0004020202020204" pitchFamily="34" charset="0"/>
                <a:ea typeface="Aptos" panose="020B0004020202020204" pitchFamily="34" charset="0"/>
                <a:cs typeface="Times New Roman" panose="02020603050405020304" pitchFamily="18" charset="0"/>
              </a:rPr>
              <a:t>These times </a:t>
            </a:r>
            <a:r>
              <a:rPr lang="en-US" sz="3200" b="1" dirty="0">
                <a:effectLst/>
                <a:latin typeface="Aptos" panose="020B0004020202020204" pitchFamily="34" charset="0"/>
                <a:ea typeface="Aptos" panose="020B0004020202020204" pitchFamily="34" charset="0"/>
                <a:cs typeface="Times New Roman" panose="02020603050405020304" pitchFamily="18" charset="0"/>
              </a:rPr>
              <a:t>may be extended but not shortened</a:t>
            </a:r>
            <a:r>
              <a:rPr lang="en-US" sz="3200" dirty="0">
                <a:effectLst/>
                <a:latin typeface="Aptos" panose="020B0004020202020204" pitchFamily="34" charset="0"/>
                <a:ea typeface="Aptos" panose="020B0004020202020204" pitchFamily="34" charset="0"/>
                <a:cs typeface="Times New Roman" panose="02020603050405020304" pitchFamily="18" charset="0"/>
              </a:rPr>
              <a:t>.</a:t>
            </a:r>
          </a:p>
          <a:p>
            <a:pPr marL="457200" indent="-457200">
              <a:buFont typeface="Arial" panose="020B0604020202020204" pitchFamily="34" charset="0"/>
              <a:buChar char="•"/>
            </a:pPr>
            <a:endParaRPr lang="en-US" sz="8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sz="3200" dirty="0">
                <a:effectLst/>
                <a:latin typeface="Aptos" panose="020B0004020202020204" pitchFamily="34" charset="0"/>
                <a:ea typeface="Aptos" panose="020B0004020202020204" pitchFamily="34" charset="0"/>
                <a:cs typeface="Times New Roman" panose="02020603050405020304" pitchFamily="18" charset="0"/>
              </a:rPr>
              <a:t>Time should be allowed for the aspirants and candidates to integrate the four pillars.</a:t>
            </a:r>
            <a:endParaRPr lang="en-US" sz="6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endParaRPr lang="en-US" sz="8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sz="3200" dirty="0">
                <a:effectLst/>
                <a:latin typeface="Aptos" panose="020B0004020202020204" pitchFamily="34" charset="0"/>
                <a:ea typeface="Aptos" panose="020B0004020202020204" pitchFamily="34" charset="0"/>
                <a:cs typeface="Times New Roman" panose="02020603050405020304" pitchFamily="18" charset="0"/>
              </a:rPr>
              <a:t>The aspiring inquirer or candidate and those responsible for evaluating these people will determine the readiness of the aspiring inquirer or candidate to proceed in the process. </a:t>
            </a:r>
            <a:endParaRPr lang="en-US" sz="3200" b="1" dirty="0">
              <a:solidFill>
                <a:schemeClr val="accent1">
                  <a:lumMod val="75000"/>
                </a:schemeClr>
              </a:solidFill>
            </a:endParaRPr>
          </a:p>
        </p:txBody>
      </p:sp>
    </p:spTree>
    <p:extLst>
      <p:ext uri="{BB962C8B-B14F-4D97-AF65-F5344CB8AC3E}">
        <p14:creationId xmlns:p14="http://schemas.microsoft.com/office/powerpoint/2010/main" val="75595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9E90-812D-5FA8-DE36-5AEDD3AC074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1F29E60-02E6-E8CC-769C-E54E68762FE1}"/>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F9AFADE2-4FE2-C21D-6AE3-A81479E48793}"/>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275858E3-F83F-85AA-6778-77D4CB7146B5}"/>
              </a:ext>
            </a:extLst>
          </p:cNvPr>
          <p:cNvSpPr txBox="1"/>
          <p:nvPr/>
        </p:nvSpPr>
        <p:spPr>
          <a:xfrm>
            <a:off x="976298" y="1709552"/>
            <a:ext cx="10459346" cy="3447098"/>
          </a:xfrm>
          <a:prstGeom prst="rect">
            <a:avLst/>
          </a:prstGeom>
          <a:noFill/>
        </p:spPr>
        <p:txBody>
          <a:bodyPr wrap="square" rtlCol="0">
            <a:spAutoFit/>
          </a:bodyPr>
          <a:lstStyle/>
          <a:p>
            <a:r>
              <a:rPr lang="en-US" sz="3000" dirty="0"/>
              <a:t>What is the objective of our formation program? Is the aim to have the individuals both </a:t>
            </a:r>
            <a:r>
              <a:rPr lang="en-US" sz="3000" i="1" dirty="0"/>
              <a:t>internalize and integrate</a:t>
            </a:r>
            <a:r>
              <a:rPr lang="en-US" sz="3000" dirty="0"/>
              <a:t> the four basic elements of our Franciscan life? </a:t>
            </a:r>
            <a:endParaRPr lang="en-US" sz="800" dirty="0"/>
          </a:p>
          <a:p>
            <a:endParaRPr lang="en-US" sz="800" dirty="0"/>
          </a:p>
          <a:p>
            <a:r>
              <a:rPr lang="en-US" sz="3000" dirty="0"/>
              <a:t>If this is true, then in our understanding of “</a:t>
            </a:r>
            <a:r>
              <a:rPr lang="en-US" sz="3000" i="1" dirty="0" err="1"/>
              <a:t>chronos</a:t>
            </a:r>
            <a:r>
              <a:rPr lang="en-US" sz="3000" dirty="0"/>
              <a:t>” versus “</a:t>
            </a:r>
            <a:r>
              <a:rPr lang="en-US" sz="3000" i="1" dirty="0"/>
              <a:t>Kairos</a:t>
            </a:r>
            <a:r>
              <a:rPr lang="en-US" sz="3000" dirty="0"/>
              <a:t>” as facts of time and growth, we must abandon the external pressure of having to “finish initial formation” in a fixed amount of time.</a:t>
            </a:r>
            <a:endParaRPr lang="en-US" sz="3000" b="1" dirty="0">
              <a:solidFill>
                <a:schemeClr val="accent1">
                  <a:lumMod val="75000"/>
                </a:schemeClr>
              </a:solidFill>
            </a:endParaRPr>
          </a:p>
        </p:txBody>
      </p:sp>
    </p:spTree>
    <p:extLst>
      <p:ext uri="{BB962C8B-B14F-4D97-AF65-F5344CB8AC3E}">
        <p14:creationId xmlns:p14="http://schemas.microsoft.com/office/powerpoint/2010/main" val="16742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268B5-7470-FD27-3A3A-2982357901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D6143A0-686B-7E76-A245-2B644450F9F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325B423A-C497-F8BE-25E2-6B8E59EEC924}"/>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664A10FE-A602-DD5B-3111-1C1240255063}"/>
              </a:ext>
            </a:extLst>
          </p:cNvPr>
          <p:cNvSpPr txBox="1"/>
          <p:nvPr/>
        </p:nvSpPr>
        <p:spPr>
          <a:xfrm>
            <a:off x="986318" y="1459230"/>
            <a:ext cx="10219363" cy="4031873"/>
          </a:xfrm>
          <a:prstGeom prst="rect">
            <a:avLst/>
          </a:prstGeom>
          <a:noFill/>
        </p:spPr>
        <p:txBody>
          <a:bodyPr wrap="square" rtlCol="0">
            <a:spAutoFit/>
          </a:bodyPr>
          <a:lstStyle/>
          <a:p>
            <a:r>
              <a:rPr lang="en-US" sz="3600" dirty="0"/>
              <a:t>Our goal is to provide a strong formation for a firm foundation for living our Secular Franciscan way of life by giving guidance. We should seek to move from a </a:t>
            </a:r>
            <a:r>
              <a:rPr lang="en-US" sz="3600" i="1" dirty="0"/>
              <a:t>time-framed consideration </a:t>
            </a:r>
            <a:r>
              <a:rPr lang="en-US" sz="3600" dirty="0"/>
              <a:t>to a </a:t>
            </a:r>
            <a:r>
              <a:rPr lang="en-US" sz="3600" i="1" dirty="0"/>
              <a:t>reality-lived mode </a:t>
            </a:r>
            <a:r>
              <a:rPr lang="en-US" sz="3600" dirty="0"/>
              <a:t>of formation. </a:t>
            </a:r>
          </a:p>
          <a:p>
            <a:endParaRPr lang="en-US" sz="3600" b="1" dirty="0">
              <a:solidFill>
                <a:schemeClr val="accent1">
                  <a:lumMod val="75000"/>
                </a:schemeClr>
              </a:solidFill>
            </a:endParaRPr>
          </a:p>
          <a:p>
            <a:pPr algn="ctr"/>
            <a:r>
              <a:rPr lang="en-US" sz="4000" b="1" i="1" dirty="0">
                <a:solidFill>
                  <a:schemeClr val="accent3">
                    <a:lumMod val="75000"/>
                  </a:schemeClr>
                </a:solidFill>
              </a:rPr>
              <a:t>What does this mean?</a:t>
            </a:r>
          </a:p>
        </p:txBody>
      </p:sp>
    </p:spTree>
    <p:extLst>
      <p:ext uri="{BB962C8B-B14F-4D97-AF65-F5344CB8AC3E}">
        <p14:creationId xmlns:p14="http://schemas.microsoft.com/office/powerpoint/2010/main" val="236073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E5D5D-2AE4-78F2-A237-5D39C7ADFC5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D626437-E5BE-3B01-30DD-280CBC38F332}"/>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E646A292-E400-CAC6-1674-C3889CA49CC2}"/>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28E61889-42B1-178E-E09B-63F4FA960F50}"/>
              </a:ext>
            </a:extLst>
          </p:cNvPr>
          <p:cNvSpPr txBox="1"/>
          <p:nvPr/>
        </p:nvSpPr>
        <p:spPr>
          <a:xfrm>
            <a:off x="976298" y="1528929"/>
            <a:ext cx="10219363" cy="3970318"/>
          </a:xfrm>
          <a:prstGeom prst="rect">
            <a:avLst/>
          </a:prstGeom>
          <a:noFill/>
        </p:spPr>
        <p:txBody>
          <a:bodyPr wrap="square" rtlCol="0">
            <a:spAutoFit/>
          </a:bodyPr>
          <a:lstStyle/>
          <a:p>
            <a:r>
              <a:rPr lang="en-US" sz="3600" dirty="0"/>
              <a:t>When an individual aspirant, along with those responsible for their evaluation, believes the aspirant is ready to move to the next phase of formation, </a:t>
            </a:r>
            <a:r>
              <a:rPr lang="en-US" sz="3600" i="1" dirty="0"/>
              <a:t>then and only then </a:t>
            </a:r>
            <a:r>
              <a:rPr lang="en-US" sz="3600" dirty="0"/>
              <a:t>should that individual enter the next phase. The aspirant should demonstrate a certain level of engagement in living out the four pillars.</a:t>
            </a:r>
            <a:endParaRPr lang="en-US" sz="3400" b="1" dirty="0">
              <a:solidFill>
                <a:schemeClr val="accent1">
                  <a:lumMod val="75000"/>
                </a:schemeClr>
              </a:solidFill>
            </a:endParaRPr>
          </a:p>
        </p:txBody>
      </p:sp>
    </p:spTree>
    <p:extLst>
      <p:ext uri="{BB962C8B-B14F-4D97-AF65-F5344CB8AC3E}">
        <p14:creationId xmlns:p14="http://schemas.microsoft.com/office/powerpoint/2010/main" val="29664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5551FE3-CB2F-41FB-8739-4168951EF817}"/>
              </a:ext>
            </a:extLst>
          </p:cNvPr>
          <p:cNvSpPr txBox="1">
            <a:spLocks/>
          </p:cNvSpPr>
          <p:nvPr/>
        </p:nvSpPr>
        <p:spPr>
          <a:xfrm>
            <a:off x="410966" y="480776"/>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8" name="TextBox 7">
            <a:extLst>
              <a:ext uri="{FF2B5EF4-FFF2-40B4-BE49-F238E27FC236}">
                <a16:creationId xmlns:a16="http://schemas.microsoft.com/office/drawing/2014/main" id="{FD198CC1-B829-4F28-B3B2-658D4C70212F}"/>
              </a:ext>
            </a:extLst>
          </p:cNvPr>
          <p:cNvSpPr txBox="1"/>
          <p:nvPr/>
        </p:nvSpPr>
        <p:spPr>
          <a:xfrm>
            <a:off x="822961" y="1413063"/>
            <a:ext cx="10869930" cy="4031873"/>
          </a:xfrm>
          <a:prstGeom prst="rect">
            <a:avLst/>
          </a:prstGeom>
          <a:noFill/>
        </p:spPr>
        <p:txBody>
          <a:bodyPr wrap="square" rtlCol="0">
            <a:spAutoFit/>
          </a:bodyPr>
          <a:lstStyle/>
          <a:p>
            <a:pPr algn="l"/>
            <a:r>
              <a:rPr lang="en-US" sz="3200" b="0" i="0" dirty="0">
                <a:solidFill>
                  <a:srgbClr val="000000"/>
                </a:solidFill>
                <a:effectLst/>
                <a:latin typeface="Vollkorn"/>
              </a:rPr>
              <a:t>“To form” means to give form to, to mold something or some person according to a model or vision, using the necessary and suitable means to attain that purpose. In our case, “to form” concerns a person as a being, perfectible up to the end of his life, by means of education, teaching and example. Formation includes “</a:t>
            </a:r>
            <a:r>
              <a:rPr lang="en-US" sz="3200" b="0" i="1" dirty="0">
                <a:solidFill>
                  <a:srgbClr val="000000"/>
                </a:solidFill>
                <a:effectLst/>
                <a:latin typeface="Vollkorn"/>
              </a:rPr>
              <a:t>transformation</a:t>
            </a:r>
            <a:r>
              <a:rPr lang="en-US" sz="3200" b="0" i="0" dirty="0">
                <a:solidFill>
                  <a:srgbClr val="000000"/>
                </a:solidFill>
                <a:effectLst/>
                <a:latin typeface="Vollkorn"/>
              </a:rPr>
              <a:t>” which is allowing the Holy Spirit, the actual formator, to transform our lives to become an “altus </a:t>
            </a:r>
            <a:r>
              <a:rPr lang="en-US" sz="3200" b="0" i="0" dirty="0" err="1">
                <a:solidFill>
                  <a:srgbClr val="000000"/>
                </a:solidFill>
                <a:effectLst/>
                <a:latin typeface="Vollkorn"/>
              </a:rPr>
              <a:t>christos</a:t>
            </a:r>
            <a:r>
              <a:rPr lang="en-US" sz="3200" b="0" i="0" dirty="0">
                <a:solidFill>
                  <a:srgbClr val="000000"/>
                </a:solidFill>
                <a:effectLst/>
                <a:latin typeface="Vollkorn"/>
              </a:rPr>
              <a:t>” or another face of Christ to others.</a:t>
            </a:r>
          </a:p>
        </p:txBody>
      </p:sp>
    </p:spTree>
    <p:extLst>
      <p:ext uri="{BB962C8B-B14F-4D97-AF65-F5344CB8AC3E}">
        <p14:creationId xmlns:p14="http://schemas.microsoft.com/office/powerpoint/2010/main" val="3278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9C9F3-44F5-94BF-6EF3-78ECFE65FC3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D2697BB-E78A-26AB-8567-6DC7FEDE031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5CB5A871-5898-ED4F-806D-BD863CDCC483}"/>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F53F819B-DE35-4B00-1501-978E3709A4FB}"/>
              </a:ext>
            </a:extLst>
          </p:cNvPr>
          <p:cNvSpPr txBox="1"/>
          <p:nvPr/>
        </p:nvSpPr>
        <p:spPr>
          <a:xfrm>
            <a:off x="976298" y="1528929"/>
            <a:ext cx="10459346" cy="3447098"/>
          </a:xfrm>
          <a:prstGeom prst="rect">
            <a:avLst/>
          </a:prstGeom>
          <a:noFill/>
        </p:spPr>
        <p:txBody>
          <a:bodyPr wrap="square" rtlCol="0">
            <a:spAutoFit/>
          </a:bodyPr>
          <a:lstStyle/>
          <a:p>
            <a:r>
              <a:rPr lang="en-US" sz="3000" dirty="0"/>
              <a:t>The classroom approach almost always creates a defined and uniform beginning and ending time frame, thus the expectation of a designated “ending moment.” </a:t>
            </a:r>
          </a:p>
          <a:p>
            <a:endParaRPr lang="en-US" sz="800" dirty="0"/>
          </a:p>
          <a:p>
            <a:r>
              <a:rPr lang="en-US" sz="3000" dirty="0"/>
              <a:t>We know from experience that the human spirit (and Spirit!) </a:t>
            </a:r>
          </a:p>
          <a:p>
            <a:r>
              <a:rPr lang="en-US" sz="3000" dirty="0"/>
              <a:t>do not operate on such timetables. For an individual to truly internalize and integrate elements of a way of life that call for life adjustments, it does not happen on a prescribed timetable.</a:t>
            </a:r>
            <a:endParaRPr lang="en-US" sz="3000" b="1" dirty="0">
              <a:solidFill>
                <a:schemeClr val="accent1">
                  <a:lumMod val="75000"/>
                </a:schemeClr>
              </a:solidFill>
            </a:endParaRPr>
          </a:p>
        </p:txBody>
      </p:sp>
    </p:spTree>
    <p:extLst>
      <p:ext uri="{BB962C8B-B14F-4D97-AF65-F5344CB8AC3E}">
        <p14:creationId xmlns:p14="http://schemas.microsoft.com/office/powerpoint/2010/main" val="318661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64D5-3DBE-14FB-7816-0B4BA7E8C0B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E778282-9235-1434-DE55-C8DC8AF5A7F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C7A51F2A-5F1B-97DE-19CE-1307BB2A1AB8}"/>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7CD2BC2C-1976-288F-9AEA-E0429F801250}"/>
              </a:ext>
            </a:extLst>
          </p:cNvPr>
          <p:cNvSpPr txBox="1"/>
          <p:nvPr/>
        </p:nvSpPr>
        <p:spPr>
          <a:xfrm>
            <a:off x="976298" y="1528929"/>
            <a:ext cx="10219363" cy="3662541"/>
          </a:xfrm>
          <a:prstGeom prst="rect">
            <a:avLst/>
          </a:prstGeom>
          <a:noFill/>
        </p:spPr>
        <p:txBody>
          <a:bodyPr wrap="square" rtlCol="0">
            <a:spAutoFit/>
          </a:bodyPr>
          <a:lstStyle/>
          <a:p>
            <a:r>
              <a:rPr lang="en-US" sz="3600" dirty="0"/>
              <a:t>If the individual is lacking, he or she is to be further mentored in living out the integration of the four pillars of the Franciscan charism. </a:t>
            </a:r>
          </a:p>
          <a:p>
            <a:endParaRPr lang="en-US" sz="800" dirty="0"/>
          </a:p>
          <a:p>
            <a:endParaRPr lang="en-US" sz="800" dirty="0"/>
          </a:p>
          <a:p>
            <a:r>
              <a:rPr lang="en-US" sz="3600" dirty="0"/>
              <a:t>Formation should be a journey of becoming more personal and individual-based rather than communal and classroom-based. </a:t>
            </a:r>
            <a:endParaRPr lang="en-US" sz="3400" b="1" dirty="0">
              <a:solidFill>
                <a:schemeClr val="accent1">
                  <a:lumMod val="75000"/>
                </a:schemeClr>
              </a:solidFill>
            </a:endParaRPr>
          </a:p>
        </p:txBody>
      </p:sp>
    </p:spTree>
    <p:extLst>
      <p:ext uri="{BB962C8B-B14F-4D97-AF65-F5344CB8AC3E}">
        <p14:creationId xmlns:p14="http://schemas.microsoft.com/office/powerpoint/2010/main" val="10326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2FFF-3734-4BE1-0E45-534631F59C3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28DBDF6-2B31-EB53-9EF5-07ABC7139E5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BBF91CC3-B23B-A4CF-8987-AD3C221AD886}"/>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012C6449-E2A6-EDD0-8549-D96743D2F9B5}"/>
              </a:ext>
            </a:extLst>
          </p:cNvPr>
          <p:cNvSpPr txBox="1"/>
          <p:nvPr/>
        </p:nvSpPr>
        <p:spPr>
          <a:xfrm>
            <a:off x="986318" y="1813173"/>
            <a:ext cx="10219363" cy="3231654"/>
          </a:xfrm>
          <a:prstGeom prst="rect">
            <a:avLst/>
          </a:prstGeom>
          <a:noFill/>
        </p:spPr>
        <p:txBody>
          <a:bodyPr wrap="square" rtlCol="0">
            <a:spAutoFit/>
          </a:bodyPr>
          <a:lstStyle/>
          <a:p>
            <a:r>
              <a:rPr lang="en-US" sz="3400" dirty="0"/>
              <a:t>The sources for these evaluations are </a:t>
            </a:r>
            <a:r>
              <a:rPr lang="en-US" sz="3400" i="1" dirty="0"/>
              <a:t>The Rule </a:t>
            </a:r>
            <a:r>
              <a:rPr lang="en-US" sz="3400" dirty="0"/>
              <a:t>and the </a:t>
            </a:r>
            <a:r>
              <a:rPr lang="en-US" sz="3400" i="1" dirty="0"/>
              <a:t>General Constitutions</a:t>
            </a:r>
            <a:r>
              <a:rPr lang="en-US" sz="3400" dirty="0"/>
              <a:t>. Additionally, two documents, “</a:t>
            </a:r>
            <a:r>
              <a:rPr lang="en-US" sz="3400" i="1" dirty="0"/>
              <a:t>Interview – Preparation for Admission</a:t>
            </a:r>
            <a:r>
              <a:rPr lang="en-US" sz="3400" dirty="0"/>
              <a:t>” and “</a:t>
            </a:r>
            <a:r>
              <a:rPr lang="en-US" sz="3400" i="1" dirty="0"/>
              <a:t>Interview – Preparation for Profession</a:t>
            </a:r>
            <a:r>
              <a:rPr lang="en-US" sz="3400" dirty="0"/>
              <a:t>” will assist those responsible for evaluation of this readiness to proceed in the process. </a:t>
            </a:r>
            <a:endParaRPr lang="en-US" sz="3400" b="1" dirty="0">
              <a:solidFill>
                <a:schemeClr val="accent1">
                  <a:lumMod val="75000"/>
                </a:schemeClr>
              </a:solidFill>
            </a:endParaRPr>
          </a:p>
        </p:txBody>
      </p:sp>
    </p:spTree>
    <p:extLst>
      <p:ext uri="{BB962C8B-B14F-4D97-AF65-F5344CB8AC3E}">
        <p14:creationId xmlns:p14="http://schemas.microsoft.com/office/powerpoint/2010/main" val="22574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A7F07-467F-BFA3-7BD7-E56B2028C5B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66BE646-09BB-2E2C-C3DF-F23999341480}"/>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4900C33C-FCFB-49F8-55E1-60F789AC6450}"/>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48EAE0DC-F90F-B0A7-A8F6-4C98B4D9FFAF}"/>
              </a:ext>
            </a:extLst>
          </p:cNvPr>
          <p:cNvSpPr txBox="1"/>
          <p:nvPr/>
        </p:nvSpPr>
        <p:spPr>
          <a:xfrm>
            <a:off x="976298" y="1659285"/>
            <a:ext cx="10007792" cy="3447098"/>
          </a:xfrm>
          <a:prstGeom prst="rect">
            <a:avLst/>
          </a:prstGeom>
          <a:noFill/>
        </p:spPr>
        <p:txBody>
          <a:bodyPr wrap="square" rtlCol="0">
            <a:spAutoFit/>
          </a:bodyPr>
          <a:lstStyle/>
          <a:p>
            <a:r>
              <a:rPr lang="en-US" sz="3400" dirty="0"/>
              <a:t>All persons in initial formation, in addition to attending their formation sessions, must participate in the meetings of the local fraternity as this is an indispensable presupposition for initiation into community prayer and into fraternity life. </a:t>
            </a:r>
          </a:p>
          <a:p>
            <a:pPr algn="r"/>
            <a:endParaRPr lang="en-US" sz="400" dirty="0"/>
          </a:p>
          <a:p>
            <a:pPr algn="r"/>
            <a:endParaRPr lang="en-US" sz="400" dirty="0"/>
          </a:p>
          <a:p>
            <a:pPr algn="r"/>
            <a:endParaRPr lang="en-US" sz="400" dirty="0"/>
          </a:p>
          <a:p>
            <a:pPr algn="r"/>
            <a:r>
              <a:rPr lang="en-US" sz="2800" dirty="0"/>
              <a:t>[cf. General Constitutions, article #40.3]</a:t>
            </a:r>
            <a:r>
              <a:rPr lang="en-US" sz="3600" dirty="0"/>
              <a:t> </a:t>
            </a:r>
            <a:endParaRPr lang="en-US" sz="3600" b="1" dirty="0">
              <a:solidFill>
                <a:schemeClr val="accent1">
                  <a:lumMod val="75000"/>
                </a:schemeClr>
              </a:solidFill>
            </a:endParaRPr>
          </a:p>
        </p:txBody>
      </p:sp>
      <p:sp>
        <p:nvSpPr>
          <p:cNvPr id="3" name="TextBox 2">
            <a:extLst>
              <a:ext uri="{FF2B5EF4-FFF2-40B4-BE49-F238E27FC236}">
                <a16:creationId xmlns:a16="http://schemas.microsoft.com/office/drawing/2014/main" id="{717BB3AF-14B1-913B-3512-2718E5159311}"/>
              </a:ext>
            </a:extLst>
          </p:cNvPr>
          <p:cNvSpPr txBox="1"/>
          <p:nvPr/>
        </p:nvSpPr>
        <p:spPr>
          <a:xfrm>
            <a:off x="976298" y="5289189"/>
            <a:ext cx="4538134" cy="369332"/>
          </a:xfrm>
          <a:prstGeom prst="rect">
            <a:avLst/>
          </a:prstGeom>
          <a:noFill/>
        </p:spPr>
        <p:txBody>
          <a:bodyPr wrap="square" rtlCol="0">
            <a:spAutoFit/>
          </a:bodyPr>
          <a:lstStyle/>
          <a:p>
            <a:r>
              <a:rPr lang="en-US" dirty="0"/>
              <a:t>NAFRA Statutes, Article 19, 2c.</a:t>
            </a:r>
          </a:p>
        </p:txBody>
      </p:sp>
    </p:spTree>
    <p:extLst>
      <p:ext uri="{BB962C8B-B14F-4D97-AF65-F5344CB8AC3E}">
        <p14:creationId xmlns:p14="http://schemas.microsoft.com/office/powerpoint/2010/main" val="21745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5311-B5CC-7669-AE9F-F1124EA570A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F1C5520-C72B-F5E9-FB69-FD74AC9AA8CA}"/>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92159441-76A1-017D-1B47-C9FE0A189372}"/>
              </a:ext>
            </a:extLst>
          </p:cNvPr>
          <p:cNvSpPr txBox="1"/>
          <p:nvPr/>
        </p:nvSpPr>
        <p:spPr>
          <a:xfrm>
            <a:off x="976298" y="460816"/>
            <a:ext cx="10239404" cy="830997"/>
          </a:xfrm>
          <a:prstGeom prst="rect">
            <a:avLst/>
          </a:prstGeom>
          <a:noFill/>
        </p:spPr>
        <p:txBody>
          <a:bodyPr wrap="square" rtlCol="0">
            <a:spAutoFit/>
          </a:bodyPr>
          <a:lstStyle/>
          <a:p>
            <a:r>
              <a:rPr lang="en-US" sz="4800" b="1" dirty="0">
                <a:solidFill>
                  <a:schemeClr val="accent1">
                    <a:lumMod val="75000"/>
                  </a:schemeClr>
                </a:solidFill>
              </a:rPr>
              <a:t>Initial Formation </a:t>
            </a:r>
            <a:r>
              <a:rPr lang="en-US" sz="4800" b="1" i="1" dirty="0">
                <a:solidFill>
                  <a:schemeClr val="accent1">
                    <a:lumMod val="75000"/>
                  </a:schemeClr>
                </a:solidFill>
              </a:rPr>
              <a:t>Requirements </a:t>
            </a:r>
            <a:r>
              <a:rPr lang="en-US" sz="4800" b="1" dirty="0">
                <a:solidFill>
                  <a:schemeClr val="accent1">
                    <a:lumMod val="75000"/>
                  </a:schemeClr>
                </a:solidFill>
              </a:rPr>
              <a:t>. . . </a:t>
            </a:r>
          </a:p>
        </p:txBody>
      </p:sp>
      <p:sp>
        <p:nvSpPr>
          <p:cNvPr id="2" name="TextBox 1">
            <a:extLst>
              <a:ext uri="{FF2B5EF4-FFF2-40B4-BE49-F238E27FC236}">
                <a16:creationId xmlns:a16="http://schemas.microsoft.com/office/drawing/2014/main" id="{53C06943-3255-0AC1-A36D-99670B23D798}"/>
              </a:ext>
            </a:extLst>
          </p:cNvPr>
          <p:cNvSpPr txBox="1"/>
          <p:nvPr/>
        </p:nvSpPr>
        <p:spPr>
          <a:xfrm>
            <a:off x="976298" y="1467374"/>
            <a:ext cx="10007792" cy="3416320"/>
          </a:xfrm>
          <a:prstGeom prst="rect">
            <a:avLst/>
          </a:prstGeom>
          <a:noFill/>
        </p:spPr>
        <p:txBody>
          <a:bodyPr wrap="square" rtlCol="0">
            <a:spAutoFit/>
          </a:bodyPr>
          <a:lstStyle/>
          <a:p>
            <a:r>
              <a:rPr lang="en-US" sz="3600" dirty="0"/>
              <a:t>To be admitted to the OFS in the United States, a person must be a fully initiated member of the Catholic Church (i.e., having received the Sacraments of Baptism, Chrismation/Confirmation and Holy Eucharist) in addition to being an actively practicing Catholic. </a:t>
            </a:r>
            <a:endParaRPr lang="en-US" sz="3600" b="1" dirty="0">
              <a:solidFill>
                <a:schemeClr val="accent1">
                  <a:lumMod val="75000"/>
                </a:schemeClr>
              </a:solidFill>
            </a:endParaRPr>
          </a:p>
        </p:txBody>
      </p:sp>
      <p:sp>
        <p:nvSpPr>
          <p:cNvPr id="3" name="TextBox 2">
            <a:extLst>
              <a:ext uri="{FF2B5EF4-FFF2-40B4-BE49-F238E27FC236}">
                <a16:creationId xmlns:a16="http://schemas.microsoft.com/office/drawing/2014/main" id="{001EC0B7-CDAA-30BA-0110-581925787E27}"/>
              </a:ext>
            </a:extLst>
          </p:cNvPr>
          <p:cNvSpPr txBox="1"/>
          <p:nvPr/>
        </p:nvSpPr>
        <p:spPr>
          <a:xfrm>
            <a:off x="976298" y="5361274"/>
            <a:ext cx="4538134" cy="369332"/>
          </a:xfrm>
          <a:prstGeom prst="rect">
            <a:avLst/>
          </a:prstGeom>
          <a:noFill/>
        </p:spPr>
        <p:txBody>
          <a:bodyPr wrap="square" rtlCol="0">
            <a:spAutoFit/>
          </a:bodyPr>
          <a:lstStyle/>
          <a:p>
            <a:r>
              <a:rPr lang="en-US" dirty="0"/>
              <a:t>NAFRA Statutes, Article 19, 2d.</a:t>
            </a:r>
          </a:p>
        </p:txBody>
      </p:sp>
    </p:spTree>
    <p:extLst>
      <p:ext uri="{BB962C8B-B14F-4D97-AF65-F5344CB8AC3E}">
        <p14:creationId xmlns:p14="http://schemas.microsoft.com/office/powerpoint/2010/main" val="4317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7230-A0EE-C0BF-83E4-268DB623712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1187B41-01C8-3DCC-312A-CE1CF71795DB}"/>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C9B1745C-4FAD-8AD6-6485-E6EAF1F778FE}"/>
              </a:ext>
            </a:extLst>
          </p:cNvPr>
          <p:cNvSpPr txBox="1"/>
          <p:nvPr/>
        </p:nvSpPr>
        <p:spPr>
          <a:xfrm>
            <a:off x="976298" y="460816"/>
            <a:ext cx="7953213" cy="830997"/>
          </a:xfrm>
          <a:prstGeom prst="rect">
            <a:avLst/>
          </a:prstGeom>
          <a:noFill/>
        </p:spPr>
        <p:txBody>
          <a:bodyPr wrap="square" rtlCol="0">
            <a:spAutoFit/>
          </a:bodyPr>
          <a:lstStyle/>
          <a:p>
            <a:r>
              <a:rPr lang="en-US" sz="4800" b="1" dirty="0">
                <a:solidFill>
                  <a:schemeClr val="accent1">
                    <a:lumMod val="75000"/>
                  </a:schemeClr>
                </a:solidFill>
              </a:rPr>
              <a:t>Profession . . . </a:t>
            </a:r>
          </a:p>
        </p:txBody>
      </p:sp>
      <p:sp>
        <p:nvSpPr>
          <p:cNvPr id="2" name="TextBox 1">
            <a:extLst>
              <a:ext uri="{FF2B5EF4-FFF2-40B4-BE49-F238E27FC236}">
                <a16:creationId xmlns:a16="http://schemas.microsoft.com/office/drawing/2014/main" id="{92372377-16FA-BB6B-53F9-AA070C5CE6CB}"/>
              </a:ext>
            </a:extLst>
          </p:cNvPr>
          <p:cNvSpPr txBox="1"/>
          <p:nvPr/>
        </p:nvSpPr>
        <p:spPr>
          <a:xfrm>
            <a:off x="976298" y="1536174"/>
            <a:ext cx="10007792"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minimum age for </a:t>
            </a:r>
            <a:r>
              <a:rPr lang="en-US" sz="3200" b="1" dirty="0"/>
              <a:t>perpetual</a:t>
            </a:r>
            <a:r>
              <a:rPr lang="en-US" sz="3200" dirty="0"/>
              <a:t> profession as a Secular Franciscan in the United States is twenty-one (21) years.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minimum age for </a:t>
            </a:r>
            <a:r>
              <a:rPr lang="en-US" sz="3200" b="1" dirty="0"/>
              <a:t>temporary</a:t>
            </a:r>
            <a:r>
              <a:rPr lang="en-US" sz="3200" dirty="0"/>
              <a:t> profession as a Secular Franciscan in the United States is eighteen (18) years.</a:t>
            </a:r>
            <a:endParaRPr lang="en-US" sz="3200" b="1" dirty="0">
              <a:solidFill>
                <a:schemeClr val="accent1">
                  <a:lumMod val="75000"/>
                </a:schemeClr>
              </a:solidFill>
            </a:endParaRPr>
          </a:p>
        </p:txBody>
      </p:sp>
      <p:sp>
        <p:nvSpPr>
          <p:cNvPr id="3" name="TextBox 2">
            <a:extLst>
              <a:ext uri="{FF2B5EF4-FFF2-40B4-BE49-F238E27FC236}">
                <a16:creationId xmlns:a16="http://schemas.microsoft.com/office/drawing/2014/main" id="{FD34C1B7-3255-DFF3-2B6E-F3DDFEAD924A}"/>
              </a:ext>
            </a:extLst>
          </p:cNvPr>
          <p:cNvSpPr txBox="1"/>
          <p:nvPr/>
        </p:nvSpPr>
        <p:spPr>
          <a:xfrm>
            <a:off x="1557866" y="5319966"/>
            <a:ext cx="4538134" cy="369332"/>
          </a:xfrm>
          <a:prstGeom prst="rect">
            <a:avLst/>
          </a:prstGeom>
          <a:noFill/>
        </p:spPr>
        <p:txBody>
          <a:bodyPr wrap="square" rtlCol="0">
            <a:spAutoFit/>
          </a:bodyPr>
          <a:lstStyle/>
          <a:p>
            <a:r>
              <a:rPr lang="en-US" dirty="0"/>
              <a:t>NAFRA Statutes, Article 19, 3a, b.</a:t>
            </a:r>
          </a:p>
        </p:txBody>
      </p:sp>
    </p:spTree>
    <p:extLst>
      <p:ext uri="{BB962C8B-B14F-4D97-AF65-F5344CB8AC3E}">
        <p14:creationId xmlns:p14="http://schemas.microsoft.com/office/powerpoint/2010/main" val="17420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80A4-9736-E82C-EF5D-50496D183C4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1EFB5AB-F4C1-56A0-3D7B-C7617DBADC1D}"/>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37505F61-53E3-8452-AA6C-E30FC8822E22}"/>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745A3149-A543-BF9B-86FB-BB1E5CF5B534}"/>
              </a:ext>
            </a:extLst>
          </p:cNvPr>
          <p:cNvSpPr txBox="1"/>
          <p:nvPr/>
        </p:nvSpPr>
        <p:spPr>
          <a:xfrm>
            <a:off x="0" y="2748325"/>
            <a:ext cx="7806458" cy="1754326"/>
          </a:xfrm>
          <a:prstGeom prst="rect">
            <a:avLst/>
          </a:prstGeom>
          <a:noFill/>
        </p:spPr>
        <p:txBody>
          <a:bodyPr wrap="square" rtlCol="0">
            <a:spAutoFit/>
          </a:bodyPr>
          <a:lstStyle/>
          <a:p>
            <a:pPr algn="ctr"/>
            <a:r>
              <a:rPr lang="en-US" sz="5400" b="1" dirty="0">
                <a:solidFill>
                  <a:schemeClr val="accent3">
                    <a:lumMod val="75000"/>
                  </a:schemeClr>
                </a:solidFill>
              </a:rPr>
              <a:t>Whose job </a:t>
            </a:r>
          </a:p>
          <a:p>
            <a:pPr algn="ctr"/>
            <a:r>
              <a:rPr lang="en-US" sz="5400" b="1" i="1" dirty="0">
                <a:solidFill>
                  <a:schemeClr val="accent3">
                    <a:lumMod val="75000"/>
                  </a:schemeClr>
                </a:solidFill>
              </a:rPr>
              <a:t>IS</a:t>
            </a:r>
            <a:r>
              <a:rPr lang="en-US" sz="5400" b="1" dirty="0">
                <a:solidFill>
                  <a:schemeClr val="accent3">
                    <a:lumMod val="75000"/>
                  </a:schemeClr>
                </a:solidFill>
              </a:rPr>
              <a:t>  it?</a:t>
            </a:r>
          </a:p>
        </p:txBody>
      </p:sp>
      <p:pic>
        <p:nvPicPr>
          <p:cNvPr id="4" name="Picture 3">
            <a:extLst>
              <a:ext uri="{FF2B5EF4-FFF2-40B4-BE49-F238E27FC236}">
                <a16:creationId xmlns:a16="http://schemas.microsoft.com/office/drawing/2014/main" id="{76449E15-8268-DDED-F861-7ACFA5886558}"/>
              </a:ext>
            </a:extLst>
          </p:cNvPr>
          <p:cNvPicPr>
            <a:picLocks noChangeAspect="1"/>
          </p:cNvPicPr>
          <p:nvPr/>
        </p:nvPicPr>
        <p:blipFill>
          <a:blip r:embed="rId2"/>
          <a:stretch>
            <a:fillRect/>
          </a:stretch>
        </p:blipFill>
        <p:spPr>
          <a:xfrm>
            <a:off x="6272212" y="1466469"/>
            <a:ext cx="4163130" cy="4348158"/>
          </a:xfrm>
          <a:prstGeom prst="rect">
            <a:avLst/>
          </a:prstGeom>
        </p:spPr>
      </p:pic>
    </p:spTree>
    <p:extLst>
      <p:ext uri="{BB962C8B-B14F-4D97-AF65-F5344CB8AC3E}">
        <p14:creationId xmlns:p14="http://schemas.microsoft.com/office/powerpoint/2010/main" val="107478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DE88D-6470-FAC3-01FC-F3EE391B174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9CBEC3C-44A2-F9A4-CD0E-CF20A87BE1B5}"/>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5BFE2230-52C8-4AE2-0FC8-04912302EFB8}"/>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9566E687-70DC-C61B-6832-AE82CB738B4A}"/>
              </a:ext>
            </a:extLst>
          </p:cNvPr>
          <p:cNvSpPr txBox="1"/>
          <p:nvPr/>
        </p:nvSpPr>
        <p:spPr>
          <a:xfrm>
            <a:off x="1092104" y="1416665"/>
            <a:ext cx="10007792" cy="4308872"/>
          </a:xfrm>
          <a:prstGeom prst="rect">
            <a:avLst/>
          </a:prstGeom>
          <a:noFill/>
        </p:spPr>
        <p:txBody>
          <a:bodyPr wrap="square" rtlCol="0">
            <a:spAutoFit/>
          </a:bodyPr>
          <a:lstStyle/>
          <a:p>
            <a:pPr marL="457200" indent="-457200">
              <a:buFont typeface="Arial" panose="020B0604020202020204" pitchFamily="34" charset="0"/>
              <a:buChar char="•"/>
            </a:pPr>
            <a:r>
              <a:rPr lang="en-US" sz="3600" dirty="0"/>
              <a:t>Currently, initial formation is relegated for the most part to the formation director or team. </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3600" dirty="0"/>
              <a:t>Ongoing formation is the domain of the council. </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3600" dirty="0"/>
              <a:t>This communicates a specific idea that formation is relegated to certain individuals. </a:t>
            </a:r>
            <a:endParaRPr lang="en-US" sz="800" dirty="0"/>
          </a:p>
          <a:p>
            <a:r>
              <a:rPr lang="en-US" sz="800" b="1" dirty="0"/>
              <a:t>	</a:t>
            </a:r>
          </a:p>
          <a:p>
            <a:pPr algn="ctr"/>
            <a:endParaRPr lang="en-US" sz="800" b="1" i="1" dirty="0">
              <a:solidFill>
                <a:srgbClr val="FF0000"/>
              </a:solidFill>
            </a:endParaRPr>
          </a:p>
          <a:p>
            <a:pPr algn="ctr"/>
            <a:endParaRPr lang="en-US" sz="800" b="1" i="1" dirty="0">
              <a:solidFill>
                <a:srgbClr val="FF0000"/>
              </a:solidFill>
            </a:endParaRPr>
          </a:p>
          <a:p>
            <a:pPr algn="ctr"/>
            <a:r>
              <a:rPr lang="en-US" sz="5400" b="1" i="1" dirty="0">
                <a:solidFill>
                  <a:srgbClr val="FF0000"/>
                </a:solidFill>
              </a:rPr>
              <a:t>Not so</a:t>
            </a:r>
            <a:r>
              <a:rPr lang="en-US" sz="5400" i="1" dirty="0">
                <a:solidFill>
                  <a:srgbClr val="FF0000"/>
                </a:solidFill>
              </a:rPr>
              <a:t>!</a:t>
            </a:r>
            <a:endParaRPr lang="en-US" sz="5400" b="1" i="1" dirty="0">
              <a:solidFill>
                <a:srgbClr val="FF0000"/>
              </a:solidFill>
            </a:endParaRPr>
          </a:p>
        </p:txBody>
      </p:sp>
    </p:spTree>
    <p:extLst>
      <p:ext uri="{BB962C8B-B14F-4D97-AF65-F5344CB8AC3E}">
        <p14:creationId xmlns:p14="http://schemas.microsoft.com/office/powerpoint/2010/main" val="237138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65461-539F-DD67-2CA2-6FA9BF8C85E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B6013C1-4C0A-0ABE-FB76-5926C42E1A0F}"/>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DF27D81A-F767-A33B-820F-D671208B1FC0}"/>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8124CD91-EED4-4693-C408-76E54F53CBD6}"/>
              </a:ext>
            </a:extLst>
          </p:cNvPr>
          <p:cNvSpPr txBox="1"/>
          <p:nvPr/>
        </p:nvSpPr>
        <p:spPr>
          <a:xfrm>
            <a:off x="6889582" y="1254669"/>
            <a:ext cx="4800696"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t>Ongoing formation is the responsibility of all professed members consonant with article #44 of the General Constitutions. </a:t>
            </a:r>
            <a:endParaRPr lang="en-US" sz="3600" b="1" dirty="0">
              <a:solidFill>
                <a:schemeClr val="accent1">
                  <a:lumMod val="75000"/>
                </a:schemeClr>
              </a:solidFill>
            </a:endParaRPr>
          </a:p>
        </p:txBody>
      </p:sp>
      <p:sp>
        <p:nvSpPr>
          <p:cNvPr id="3" name="TextBox 2">
            <a:extLst>
              <a:ext uri="{FF2B5EF4-FFF2-40B4-BE49-F238E27FC236}">
                <a16:creationId xmlns:a16="http://schemas.microsoft.com/office/drawing/2014/main" id="{C9BBB87F-F8C6-9EF4-1C9E-24FABD5D5ADE}"/>
              </a:ext>
            </a:extLst>
          </p:cNvPr>
          <p:cNvSpPr txBox="1"/>
          <p:nvPr/>
        </p:nvSpPr>
        <p:spPr>
          <a:xfrm>
            <a:off x="7152144" y="5251218"/>
            <a:ext cx="4538134" cy="369332"/>
          </a:xfrm>
          <a:prstGeom prst="rect">
            <a:avLst/>
          </a:prstGeom>
          <a:noFill/>
        </p:spPr>
        <p:txBody>
          <a:bodyPr wrap="square" rtlCol="0">
            <a:spAutoFit/>
          </a:bodyPr>
          <a:lstStyle/>
          <a:p>
            <a:pPr algn="r"/>
            <a:r>
              <a:rPr lang="en-US" dirty="0"/>
              <a:t>NAFRA Statutes, Article 19,  4.</a:t>
            </a:r>
          </a:p>
        </p:txBody>
      </p:sp>
      <p:pic>
        <p:nvPicPr>
          <p:cNvPr id="5122" name="Picture 2" descr="Provincial Assistance to the Secular Franciscan Order | Our Lady of the Angels Province">
            <a:extLst>
              <a:ext uri="{FF2B5EF4-FFF2-40B4-BE49-F238E27FC236}">
                <a16:creationId xmlns:a16="http://schemas.microsoft.com/office/drawing/2014/main" id="{1BDD5EB0-B3DA-8A64-9185-815F20E16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3" y="1352862"/>
            <a:ext cx="6930411" cy="389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8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3A86B-1E51-B3EC-E1BA-1A406333D48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8E8DAED-13E4-FF38-F3FF-CB99E6ABD211}"/>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D0F3F61E-4C08-2C91-D2E3-8C449894BD4E}"/>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CB02E560-8690-5CD1-57D3-8EEE206725A0}"/>
              </a:ext>
            </a:extLst>
          </p:cNvPr>
          <p:cNvSpPr txBox="1"/>
          <p:nvPr/>
        </p:nvSpPr>
        <p:spPr>
          <a:xfrm>
            <a:off x="1092104" y="1495687"/>
            <a:ext cx="10007792" cy="3416320"/>
          </a:xfrm>
          <a:prstGeom prst="rect">
            <a:avLst/>
          </a:prstGeom>
          <a:noFill/>
        </p:spPr>
        <p:txBody>
          <a:bodyPr wrap="square" rtlCol="0">
            <a:sp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“Begun by the preceding stages, the formation of the brothers and sisters takes place in a permanent and continuous way. It should be understood as an aid in the conversion of each and everyone, and in the fulfilment of their proper mission in the Church and in society.” </a:t>
            </a:r>
            <a:endParaRPr lang="en-US" sz="3600" b="1" i="1" dirty="0">
              <a:solidFill>
                <a:srgbClr val="FF0000"/>
              </a:solidFill>
            </a:endParaRPr>
          </a:p>
        </p:txBody>
      </p:sp>
      <p:sp>
        <p:nvSpPr>
          <p:cNvPr id="3" name="TextBox 2">
            <a:extLst>
              <a:ext uri="{FF2B5EF4-FFF2-40B4-BE49-F238E27FC236}">
                <a16:creationId xmlns:a16="http://schemas.microsoft.com/office/drawing/2014/main" id="{3017A166-5BA7-0C38-81BE-B08C00B12D7A}"/>
              </a:ext>
            </a:extLst>
          </p:cNvPr>
          <p:cNvSpPr txBox="1"/>
          <p:nvPr/>
        </p:nvSpPr>
        <p:spPr>
          <a:xfrm>
            <a:off x="1123052" y="5362313"/>
            <a:ext cx="4538134" cy="369332"/>
          </a:xfrm>
          <a:prstGeom prst="rect">
            <a:avLst/>
          </a:prstGeom>
          <a:noFill/>
        </p:spPr>
        <p:txBody>
          <a:bodyPr wrap="square" rtlCol="0">
            <a:spAutoFit/>
          </a:bodyPr>
          <a:lstStyle/>
          <a:p>
            <a:r>
              <a:rPr lang="en-US" dirty="0"/>
              <a:t>General Constitutions, Article 44, 1.</a:t>
            </a:r>
          </a:p>
        </p:txBody>
      </p:sp>
    </p:spTree>
    <p:extLst>
      <p:ext uri="{BB962C8B-B14F-4D97-AF65-F5344CB8AC3E}">
        <p14:creationId xmlns:p14="http://schemas.microsoft.com/office/powerpoint/2010/main" val="425117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5551FE3-CB2F-41FB-8739-4168951EF817}"/>
              </a:ext>
            </a:extLst>
          </p:cNvPr>
          <p:cNvSpPr txBox="1">
            <a:spLocks/>
          </p:cNvSpPr>
          <p:nvPr/>
        </p:nvSpPr>
        <p:spPr>
          <a:xfrm>
            <a:off x="410966" y="480776"/>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8" name="TextBox 7">
            <a:extLst>
              <a:ext uri="{FF2B5EF4-FFF2-40B4-BE49-F238E27FC236}">
                <a16:creationId xmlns:a16="http://schemas.microsoft.com/office/drawing/2014/main" id="{FD198CC1-B829-4F28-B3B2-658D4C70212F}"/>
              </a:ext>
            </a:extLst>
          </p:cNvPr>
          <p:cNvSpPr txBox="1"/>
          <p:nvPr/>
        </p:nvSpPr>
        <p:spPr>
          <a:xfrm>
            <a:off x="4684889" y="1090376"/>
            <a:ext cx="618698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Vollkorn"/>
                <a:ea typeface="+mn-ea"/>
                <a:cs typeface="+mn-cs"/>
              </a:rPr>
              <a:t>Formation is the vehicle whereby we learn to internalize and integrate Franciscan Spirituality into every aspect of our lives – into our Franciscan Way of Life.  This includes our fraternity life and our good works and our apostolic life. </a:t>
            </a:r>
          </a:p>
        </p:txBody>
      </p:sp>
      <p:pic>
        <p:nvPicPr>
          <p:cNvPr id="2050" name="Picture 2" descr="Pin on Seraphic">
            <a:extLst>
              <a:ext uri="{FF2B5EF4-FFF2-40B4-BE49-F238E27FC236}">
                <a16:creationId xmlns:a16="http://schemas.microsoft.com/office/drawing/2014/main" id="{0E96A002-466E-5493-F5FE-61DD09D11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786" y="1090376"/>
            <a:ext cx="2812994" cy="47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AD39A-C6B3-56F3-ED63-0F2C5E14CFD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F2E768B-B143-9EEF-6EAA-15239EBFF07F}"/>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F52B0368-FA07-45E1-3910-6C956EBD0646}"/>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DB274235-5AD6-872E-DFC4-AD7EA124694C}"/>
              </a:ext>
            </a:extLst>
          </p:cNvPr>
          <p:cNvSpPr txBox="1"/>
          <p:nvPr/>
        </p:nvSpPr>
        <p:spPr>
          <a:xfrm>
            <a:off x="1092104" y="1710175"/>
            <a:ext cx="10007792" cy="2862322"/>
          </a:xfrm>
          <a:prstGeom prst="rect">
            <a:avLst/>
          </a:prstGeom>
          <a:noFill/>
        </p:spPr>
        <p:txBody>
          <a:bodyPr wrap="square" rtlCol="0">
            <a:sp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“The Fraternity has the duty to give special attention to the formation of the newly professed and of the temporarily professed, to help them become more mature in their vocation and develop a true sense of belonging.” </a:t>
            </a:r>
            <a:endParaRPr lang="en-US" sz="3600" b="1" i="1" dirty="0">
              <a:solidFill>
                <a:srgbClr val="FF0000"/>
              </a:solidFill>
            </a:endParaRPr>
          </a:p>
        </p:txBody>
      </p:sp>
      <p:sp>
        <p:nvSpPr>
          <p:cNvPr id="3" name="TextBox 2">
            <a:extLst>
              <a:ext uri="{FF2B5EF4-FFF2-40B4-BE49-F238E27FC236}">
                <a16:creationId xmlns:a16="http://schemas.microsoft.com/office/drawing/2014/main" id="{AD38AB3D-1E65-B310-EDF9-F3BDAA3E5806}"/>
              </a:ext>
            </a:extLst>
          </p:cNvPr>
          <p:cNvSpPr txBox="1"/>
          <p:nvPr/>
        </p:nvSpPr>
        <p:spPr>
          <a:xfrm>
            <a:off x="1123052" y="5362313"/>
            <a:ext cx="4538134" cy="369332"/>
          </a:xfrm>
          <a:prstGeom prst="rect">
            <a:avLst/>
          </a:prstGeom>
          <a:noFill/>
        </p:spPr>
        <p:txBody>
          <a:bodyPr wrap="square" rtlCol="0">
            <a:spAutoFit/>
          </a:bodyPr>
          <a:lstStyle/>
          <a:p>
            <a:r>
              <a:rPr lang="en-US" dirty="0"/>
              <a:t>General Constitutions, Article 44, 2.</a:t>
            </a:r>
          </a:p>
        </p:txBody>
      </p:sp>
    </p:spTree>
    <p:extLst>
      <p:ext uri="{BB962C8B-B14F-4D97-AF65-F5344CB8AC3E}">
        <p14:creationId xmlns:p14="http://schemas.microsoft.com/office/powerpoint/2010/main" val="422215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0CC08-D727-648E-B095-3E013B01136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D30DE17-BB7B-C1CC-CE3C-3DBC314D53FE}"/>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C3B6F6A7-6FBA-722F-3718-D7AB291561B2}"/>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3ED2831A-636F-69C8-0F28-40225486EED1}"/>
              </a:ext>
            </a:extLst>
          </p:cNvPr>
          <p:cNvSpPr txBox="1"/>
          <p:nvPr/>
        </p:nvSpPr>
        <p:spPr>
          <a:xfrm>
            <a:off x="1123052" y="2014935"/>
            <a:ext cx="9669126" cy="2308324"/>
          </a:xfrm>
          <a:prstGeom prst="rect">
            <a:avLst/>
          </a:prstGeom>
          <a:noFill/>
        </p:spPr>
        <p:txBody>
          <a:bodyPr wrap="square" rtlCol="0">
            <a:sp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“Permanent [on-going] formation –[is] accomplished by means of courses, gatherings, and the sharing of experience – [and] aims </a:t>
            </a:r>
          </a:p>
          <a:p>
            <a:r>
              <a:rPr lang="en-US" sz="3600" dirty="0">
                <a:effectLst/>
                <a:latin typeface="Aptos" panose="020B0004020202020204" pitchFamily="34" charset="0"/>
                <a:ea typeface="Aptos" panose="020B0004020202020204" pitchFamily="34" charset="0"/>
                <a:cs typeface="Times New Roman" panose="02020603050405020304" pitchFamily="18" charset="0"/>
              </a:rPr>
              <a:t>to assist the brothers and sisters: </a:t>
            </a:r>
            <a:endParaRPr lang="en-US" sz="3600" b="1" i="1" dirty="0">
              <a:solidFill>
                <a:srgbClr val="FF0000"/>
              </a:solidFill>
            </a:endParaRPr>
          </a:p>
        </p:txBody>
      </p:sp>
      <p:sp>
        <p:nvSpPr>
          <p:cNvPr id="3" name="TextBox 2">
            <a:extLst>
              <a:ext uri="{FF2B5EF4-FFF2-40B4-BE49-F238E27FC236}">
                <a16:creationId xmlns:a16="http://schemas.microsoft.com/office/drawing/2014/main" id="{72B5A056-2F4D-2487-AD48-43EDFED774B8}"/>
              </a:ext>
            </a:extLst>
          </p:cNvPr>
          <p:cNvSpPr txBox="1"/>
          <p:nvPr/>
        </p:nvSpPr>
        <p:spPr>
          <a:xfrm>
            <a:off x="1123052" y="5362313"/>
            <a:ext cx="4538134" cy="369332"/>
          </a:xfrm>
          <a:prstGeom prst="rect">
            <a:avLst/>
          </a:prstGeom>
          <a:noFill/>
        </p:spPr>
        <p:txBody>
          <a:bodyPr wrap="square" rtlCol="0">
            <a:spAutoFit/>
          </a:bodyPr>
          <a:lstStyle/>
          <a:p>
            <a:r>
              <a:rPr lang="en-US" dirty="0"/>
              <a:t>General Constitutions, Article 44, 3.</a:t>
            </a:r>
          </a:p>
        </p:txBody>
      </p:sp>
    </p:spTree>
    <p:extLst>
      <p:ext uri="{BB962C8B-B14F-4D97-AF65-F5344CB8AC3E}">
        <p14:creationId xmlns:p14="http://schemas.microsoft.com/office/powerpoint/2010/main" val="6610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54E8-C9DC-CE80-5ABB-1C970D662CD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3B6A2EA-411C-0BB7-C5AC-8A809FA283C0}"/>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EBF3BE33-A2E7-15A7-1162-3A962AE38F2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DC4C0EF7-8E53-460D-DEA1-97B777F8142E}"/>
              </a:ext>
            </a:extLst>
          </p:cNvPr>
          <p:cNvSpPr txBox="1"/>
          <p:nvPr/>
        </p:nvSpPr>
        <p:spPr>
          <a:xfrm>
            <a:off x="1092104" y="1394952"/>
            <a:ext cx="10007792" cy="3785652"/>
          </a:xfrm>
          <a:prstGeom prst="rect">
            <a:avLst/>
          </a:prstGeom>
          <a:noFill/>
        </p:spPr>
        <p:txBody>
          <a:bodyPr wrap="square" rtlCol="0">
            <a:spAutoFit/>
          </a:bodyPr>
          <a:lstStyle/>
          <a:p>
            <a:pPr marL="457200" indent="-457200">
              <a:buFontTx/>
              <a:buChar char="-"/>
            </a:pPr>
            <a:r>
              <a:rPr lang="en-US" sz="2800" i="1" dirty="0"/>
              <a:t>Rule 4</a:t>
            </a:r>
            <a:r>
              <a:rPr lang="en-US" sz="2800" dirty="0"/>
              <a:t>. - in listening to and meditating on the Word of God, “going from Gospel to life and from life to Gospel”; </a:t>
            </a:r>
          </a:p>
          <a:p>
            <a:pPr marL="457200" indent="-457200">
              <a:buFontTx/>
              <a:buChar char="-"/>
            </a:pPr>
            <a:endParaRPr lang="en-US" sz="800" dirty="0"/>
          </a:p>
          <a:p>
            <a:pPr marL="457200" indent="-457200">
              <a:buFontTx/>
              <a:buChar char="-"/>
            </a:pPr>
            <a:r>
              <a:rPr lang="en-US" sz="2800" dirty="0"/>
              <a:t>in reflecting on events in the Church and in society in the light of faith and with the help of the documents of the Magisterium consequently taking consistent positions; </a:t>
            </a:r>
          </a:p>
          <a:p>
            <a:pPr marL="457200" indent="-457200">
              <a:buFontTx/>
              <a:buChar char="-"/>
            </a:pPr>
            <a:endParaRPr lang="en-US" sz="800" dirty="0"/>
          </a:p>
          <a:p>
            <a:pPr marL="457200" indent="-457200">
              <a:buFontTx/>
              <a:buChar char="-"/>
            </a:pPr>
            <a:r>
              <a:rPr lang="en-US" sz="2800" dirty="0"/>
              <a:t>in updating and deepening their Franciscan vocation by studying the writings of Saint Francis, Saint Clare and Franciscan authors. </a:t>
            </a:r>
            <a:endParaRPr lang="en-US" sz="2800" b="1" i="1" dirty="0">
              <a:solidFill>
                <a:srgbClr val="FF0000"/>
              </a:solidFill>
            </a:endParaRPr>
          </a:p>
        </p:txBody>
      </p:sp>
      <p:sp>
        <p:nvSpPr>
          <p:cNvPr id="3" name="TextBox 2">
            <a:extLst>
              <a:ext uri="{FF2B5EF4-FFF2-40B4-BE49-F238E27FC236}">
                <a16:creationId xmlns:a16="http://schemas.microsoft.com/office/drawing/2014/main" id="{7C41BA0B-C8A9-D00D-EB35-9D49402D5A73}"/>
              </a:ext>
            </a:extLst>
          </p:cNvPr>
          <p:cNvSpPr txBox="1"/>
          <p:nvPr/>
        </p:nvSpPr>
        <p:spPr>
          <a:xfrm>
            <a:off x="1123052" y="5362313"/>
            <a:ext cx="4538134" cy="369332"/>
          </a:xfrm>
          <a:prstGeom prst="rect">
            <a:avLst/>
          </a:prstGeom>
          <a:noFill/>
        </p:spPr>
        <p:txBody>
          <a:bodyPr wrap="square" rtlCol="0">
            <a:spAutoFit/>
          </a:bodyPr>
          <a:lstStyle/>
          <a:p>
            <a:r>
              <a:rPr lang="en-US" dirty="0"/>
              <a:t>General Constitutions, Article 44, 3.</a:t>
            </a:r>
          </a:p>
        </p:txBody>
      </p:sp>
    </p:spTree>
    <p:extLst>
      <p:ext uri="{BB962C8B-B14F-4D97-AF65-F5344CB8AC3E}">
        <p14:creationId xmlns:p14="http://schemas.microsoft.com/office/powerpoint/2010/main" val="15996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E988-2E96-2DF3-1EB1-A3209C9D5FC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63B3B6E-5D68-B2A0-24BE-94E27A64E4D9}"/>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99444A4F-B367-EEB1-6302-FA8CEB35CC38}"/>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9A8ED34F-6877-2CAD-FCF3-933C42AEE499}"/>
              </a:ext>
            </a:extLst>
          </p:cNvPr>
          <p:cNvSpPr txBox="1"/>
          <p:nvPr/>
        </p:nvSpPr>
        <p:spPr>
          <a:xfrm>
            <a:off x="1092103" y="1495687"/>
            <a:ext cx="10580607" cy="3539430"/>
          </a:xfrm>
          <a:prstGeom prst="rect">
            <a:avLst/>
          </a:prstGeom>
          <a:noFill/>
        </p:spPr>
        <p:txBody>
          <a:bodyPr wrap="square" rtlCol="0">
            <a:spAutoFit/>
          </a:bodyPr>
          <a:lstStyle/>
          <a:p>
            <a:r>
              <a:rPr lang="en-US" sz="3600" dirty="0"/>
              <a:t>We suggest that every member of the fraternity prepare, present and facilitate Franciscan </a:t>
            </a:r>
          </a:p>
          <a:p>
            <a:r>
              <a:rPr lang="en-US" sz="3600" dirty="0"/>
              <a:t>teachings for ongoing formation. </a:t>
            </a:r>
          </a:p>
          <a:p>
            <a:endParaRPr lang="en-US" sz="800" dirty="0"/>
          </a:p>
          <a:p>
            <a:r>
              <a:rPr lang="en-US" sz="3600" dirty="0"/>
              <a:t>Include those individuals in the Orientation, Inquiry and Candidacy Phases of formation. Encourage them to share about their formation experiences. </a:t>
            </a:r>
            <a:endParaRPr lang="en-US" sz="3600" b="1" i="1" dirty="0">
              <a:solidFill>
                <a:srgbClr val="FF0000"/>
              </a:solidFill>
            </a:endParaRPr>
          </a:p>
        </p:txBody>
      </p:sp>
    </p:spTree>
    <p:extLst>
      <p:ext uri="{BB962C8B-B14F-4D97-AF65-F5344CB8AC3E}">
        <p14:creationId xmlns:p14="http://schemas.microsoft.com/office/powerpoint/2010/main" val="97326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33AF-51D0-8F90-3F62-3FF12C039F0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A86C66B-DA85-9267-AF08-D9BD0DD20571}"/>
              </a:ext>
            </a:extLst>
          </p:cNvPr>
          <p:cNvSpPr txBox="1">
            <a:spLocks/>
          </p:cNvSpPr>
          <p:nvPr/>
        </p:nvSpPr>
        <p:spPr>
          <a:xfrm>
            <a:off x="1123052" y="568440"/>
            <a:ext cx="7230725"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ONGOING Formation . . .</a:t>
            </a:r>
          </a:p>
        </p:txBody>
      </p:sp>
      <p:sp>
        <p:nvSpPr>
          <p:cNvPr id="14" name="Title 1">
            <a:extLst>
              <a:ext uri="{FF2B5EF4-FFF2-40B4-BE49-F238E27FC236}">
                <a16:creationId xmlns:a16="http://schemas.microsoft.com/office/drawing/2014/main" id="{4A4C835F-D223-9880-946B-E934D3F0F92F}"/>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5B253B4F-EE40-7971-32C7-C06DE81E98D1}"/>
              </a:ext>
            </a:extLst>
          </p:cNvPr>
          <p:cNvSpPr txBox="1"/>
          <p:nvPr/>
        </p:nvSpPr>
        <p:spPr>
          <a:xfrm>
            <a:off x="4950177" y="1612283"/>
            <a:ext cx="6807199" cy="4216539"/>
          </a:xfrm>
          <a:prstGeom prst="rect">
            <a:avLst/>
          </a:prstGeom>
          <a:noFill/>
        </p:spPr>
        <p:txBody>
          <a:bodyPr wrap="square" rtlCol="0">
            <a:spAutoFit/>
          </a:bodyPr>
          <a:lstStyle/>
          <a:p>
            <a:r>
              <a:rPr lang="en-US" sz="3600" dirty="0"/>
              <a:t>This is a time when the individual members can continue to </a:t>
            </a:r>
          </a:p>
          <a:p>
            <a:r>
              <a:rPr lang="en-US" sz="3600"/>
              <a:t>discern </a:t>
            </a:r>
            <a:r>
              <a:rPr lang="en-US" sz="3600" dirty="0"/>
              <a:t>their calling to </a:t>
            </a:r>
            <a:r>
              <a:rPr lang="en-US" sz="3600"/>
              <a:t>the </a:t>
            </a:r>
          </a:p>
          <a:p>
            <a:r>
              <a:rPr lang="en-US" sz="3600" dirty="0"/>
              <a:t>Secular Franciscan way of life. </a:t>
            </a:r>
            <a:endParaRPr lang="en-US" sz="800" dirty="0"/>
          </a:p>
          <a:p>
            <a:endParaRPr lang="en-US" sz="800" dirty="0"/>
          </a:p>
          <a:p>
            <a:endParaRPr lang="en-US" sz="800" dirty="0"/>
          </a:p>
          <a:p>
            <a:r>
              <a:rPr lang="en-US" sz="3600" dirty="0"/>
              <a:t>Are we “Still on the Way” with Francis and our fraternity?</a:t>
            </a:r>
            <a:br>
              <a:rPr lang="en-US" sz="3600" dirty="0"/>
            </a:br>
            <a:endParaRPr lang="en-US" sz="3600" b="1" i="1" dirty="0">
              <a:solidFill>
                <a:srgbClr val="FF0000"/>
              </a:solidFill>
            </a:endParaRPr>
          </a:p>
        </p:txBody>
      </p:sp>
      <p:pic>
        <p:nvPicPr>
          <p:cNvPr id="1028" name="Picture 4" descr="When God Intervenes – Temple Baptist Church of Rogers, AR">
            <a:extLst>
              <a:ext uri="{FF2B5EF4-FFF2-40B4-BE49-F238E27FC236}">
                <a16:creationId xmlns:a16="http://schemas.microsoft.com/office/drawing/2014/main" id="{918232D2-8A35-DFD2-0FD8-400B0D9CE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95" y="1443841"/>
            <a:ext cx="3850648" cy="385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068C-52FE-46C5-F26D-98885D5285A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C21382A-9743-9AE3-8652-CF6CCDA522F9}"/>
              </a:ext>
            </a:extLst>
          </p:cNvPr>
          <p:cNvSpPr txBox="1">
            <a:spLocks/>
          </p:cNvSpPr>
          <p:nvPr/>
        </p:nvSpPr>
        <p:spPr>
          <a:xfrm>
            <a:off x="1123052" y="568440"/>
            <a:ext cx="9894904"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What does this look like?</a:t>
            </a:r>
          </a:p>
        </p:txBody>
      </p:sp>
      <p:sp>
        <p:nvSpPr>
          <p:cNvPr id="14" name="Title 1">
            <a:extLst>
              <a:ext uri="{FF2B5EF4-FFF2-40B4-BE49-F238E27FC236}">
                <a16:creationId xmlns:a16="http://schemas.microsoft.com/office/drawing/2014/main" id="{83AD9EE9-F402-FFA3-96D2-713A5FE2F737}"/>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BF0F9CCB-298B-3D92-23F7-4D6037727542}"/>
              </a:ext>
            </a:extLst>
          </p:cNvPr>
          <p:cNvSpPr txBox="1"/>
          <p:nvPr/>
        </p:nvSpPr>
        <p:spPr>
          <a:xfrm>
            <a:off x="1092104" y="1682817"/>
            <a:ext cx="10007792" cy="3108543"/>
          </a:xfrm>
          <a:prstGeom prst="rect">
            <a:avLst/>
          </a:prstGeom>
          <a:noFill/>
        </p:spPr>
        <p:txBody>
          <a:bodyPr wrap="square" rtlCol="0">
            <a:spAutoFit/>
          </a:bodyPr>
          <a:lstStyle/>
          <a:p>
            <a:pPr marL="571500" indent="-571500">
              <a:buFont typeface="Arial" panose="020B0604020202020204" pitchFamily="34" charset="0"/>
              <a:buChar char="•"/>
            </a:pPr>
            <a:r>
              <a:rPr lang="en-US" sz="3600" dirty="0"/>
              <a:t>There is a wealth of information available for  formation programs. </a:t>
            </a:r>
          </a:p>
          <a:p>
            <a:pPr marL="571500" indent="-571500">
              <a:buFont typeface="Arial" panose="020B0604020202020204" pitchFamily="34" charset="0"/>
              <a:buChar char="•"/>
            </a:pPr>
            <a:endParaRPr lang="en-US" sz="800" dirty="0"/>
          </a:p>
          <a:p>
            <a:pPr marL="571500" indent="-57150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Keep in mind that NAFRA recommends approximately one hour of ongoing formation at every monthly fraternity gathering.  </a:t>
            </a:r>
            <a:endParaRPr lang="en-US" sz="4000" b="1" i="1" dirty="0">
              <a:solidFill>
                <a:srgbClr val="FF0000"/>
              </a:solidFill>
            </a:endParaRPr>
          </a:p>
        </p:txBody>
      </p:sp>
    </p:spTree>
    <p:extLst>
      <p:ext uri="{BB962C8B-B14F-4D97-AF65-F5344CB8AC3E}">
        <p14:creationId xmlns:p14="http://schemas.microsoft.com/office/powerpoint/2010/main" val="330292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BFC8-1436-9967-7A2E-534D06A0322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ABF6672-DB5F-DE1B-6C2E-CA312E50B129}"/>
              </a:ext>
            </a:extLst>
          </p:cNvPr>
          <p:cNvSpPr txBox="1">
            <a:spLocks/>
          </p:cNvSpPr>
          <p:nvPr/>
        </p:nvSpPr>
        <p:spPr>
          <a:xfrm>
            <a:off x="1123052" y="568440"/>
            <a:ext cx="9894904"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What does this look like?</a:t>
            </a:r>
          </a:p>
        </p:txBody>
      </p:sp>
      <p:sp>
        <p:nvSpPr>
          <p:cNvPr id="14" name="Title 1">
            <a:extLst>
              <a:ext uri="{FF2B5EF4-FFF2-40B4-BE49-F238E27FC236}">
                <a16:creationId xmlns:a16="http://schemas.microsoft.com/office/drawing/2014/main" id="{133A62ED-B765-F9C1-B454-B525457B7F85}"/>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964E3DDE-1626-34AF-C2BC-CDE6FE7F57DB}"/>
              </a:ext>
            </a:extLst>
          </p:cNvPr>
          <p:cNvSpPr txBox="1"/>
          <p:nvPr/>
        </p:nvSpPr>
        <p:spPr>
          <a:xfrm>
            <a:off x="1092104" y="1443841"/>
            <a:ext cx="10007792" cy="3539430"/>
          </a:xfrm>
          <a:prstGeom prst="rect">
            <a:avLst/>
          </a:prstGeom>
          <a:noFill/>
        </p:spPr>
        <p:txBody>
          <a:bodyPr wrap="square" rtlCol="0">
            <a:spAutoFit/>
          </a:bodyPr>
          <a:lstStyle/>
          <a:p>
            <a:pPr marL="571500" indent="-571500">
              <a:buFont typeface="Arial" panose="020B0604020202020204" pitchFamily="34" charset="0"/>
              <a:buChar char="•"/>
            </a:pPr>
            <a:r>
              <a:rPr lang="en-US" sz="3600" dirty="0"/>
              <a:t>Promote variety rather than sameness, e.g., scripture, storytelling, book reviews, crafts, instrumental music, singing, and small group dialogue.  </a:t>
            </a:r>
          </a:p>
          <a:p>
            <a:pPr marL="571500" indent="-57150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Discern and encourage the “teaching gifts” of the members. </a:t>
            </a:r>
            <a:endParaRPr lang="en-US" sz="4000" b="1" i="1" dirty="0">
              <a:solidFill>
                <a:srgbClr val="FF0000"/>
              </a:solidFill>
            </a:endParaRPr>
          </a:p>
        </p:txBody>
      </p:sp>
    </p:spTree>
    <p:extLst>
      <p:ext uri="{BB962C8B-B14F-4D97-AF65-F5344CB8AC3E}">
        <p14:creationId xmlns:p14="http://schemas.microsoft.com/office/powerpoint/2010/main" val="38538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CAFA-5EE4-45A3-5211-225B9E090AA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F140179-E6C6-3B57-658C-77DAB82508B9}"/>
              </a:ext>
            </a:extLst>
          </p:cNvPr>
          <p:cNvSpPr txBox="1">
            <a:spLocks/>
          </p:cNvSpPr>
          <p:nvPr/>
        </p:nvSpPr>
        <p:spPr>
          <a:xfrm>
            <a:off x="1123052" y="568440"/>
            <a:ext cx="9894904"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What does this look like?</a:t>
            </a:r>
          </a:p>
        </p:txBody>
      </p:sp>
      <p:sp>
        <p:nvSpPr>
          <p:cNvPr id="14" name="Title 1">
            <a:extLst>
              <a:ext uri="{FF2B5EF4-FFF2-40B4-BE49-F238E27FC236}">
                <a16:creationId xmlns:a16="http://schemas.microsoft.com/office/drawing/2014/main" id="{77B0E649-A05C-5712-6EF2-A67DE243CA85}"/>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6866BCEB-C5F4-4C2C-6763-BE88869F4EB2}"/>
              </a:ext>
            </a:extLst>
          </p:cNvPr>
          <p:cNvSpPr txBox="1"/>
          <p:nvPr/>
        </p:nvSpPr>
        <p:spPr>
          <a:xfrm>
            <a:off x="1092104" y="1320730"/>
            <a:ext cx="10007792" cy="4216539"/>
          </a:xfrm>
          <a:prstGeom prst="rect">
            <a:avLst/>
          </a:prstGeom>
          <a:noFill/>
        </p:spPr>
        <p:txBody>
          <a:bodyPr wrap="square" rtlCol="0">
            <a:spAutoFit/>
          </a:bodyPr>
          <a:lstStyle/>
          <a:p>
            <a:pPr marL="571500" indent="-571500">
              <a:buFont typeface="Arial" panose="020B0604020202020204" pitchFamily="34" charset="0"/>
              <a:buChar char="•"/>
            </a:pPr>
            <a:r>
              <a:rPr lang="en-US" sz="3600" dirty="0"/>
              <a:t>Include dialogue with presentations.</a:t>
            </a:r>
          </a:p>
          <a:p>
            <a:r>
              <a:rPr lang="en-US" sz="3600" dirty="0"/>
              <a:t>      Dialogue is preferred rather than lectures.  </a:t>
            </a:r>
          </a:p>
          <a:p>
            <a:pPr marL="571500" indent="-57150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Discuss TAU-USA Ongoing Formation articles. </a:t>
            </a:r>
          </a:p>
          <a:p>
            <a:pPr marL="571500" indent="-57150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Plan to have an Annual Renewal of </a:t>
            </a:r>
          </a:p>
          <a:p>
            <a:pPr marL="571500" indent="-571500">
              <a:buFont typeface="Arial" panose="020B0604020202020204" pitchFamily="34" charset="0"/>
              <a:buChar char="•"/>
            </a:pPr>
            <a:r>
              <a:rPr lang="en-US" sz="3600" dirty="0"/>
              <a:t>Franciscan Commitment as a special ceremony on a specific day every year – perhaps near October 3rd.</a:t>
            </a:r>
            <a:endParaRPr lang="en-US" sz="4000" b="1" i="1" dirty="0">
              <a:solidFill>
                <a:srgbClr val="FF0000"/>
              </a:solidFill>
            </a:endParaRPr>
          </a:p>
        </p:txBody>
      </p:sp>
    </p:spTree>
    <p:extLst>
      <p:ext uri="{BB962C8B-B14F-4D97-AF65-F5344CB8AC3E}">
        <p14:creationId xmlns:p14="http://schemas.microsoft.com/office/powerpoint/2010/main" val="17987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F19AC-D09A-630A-4DAB-1654AE83357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ED08F5D-EF30-2090-25AC-9CB073549F2E}"/>
              </a:ext>
            </a:extLst>
          </p:cNvPr>
          <p:cNvSpPr txBox="1">
            <a:spLocks/>
          </p:cNvSpPr>
          <p:nvPr/>
        </p:nvSpPr>
        <p:spPr>
          <a:xfrm>
            <a:off x="1123052" y="568440"/>
            <a:ext cx="9894904"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What does this look like?</a:t>
            </a:r>
          </a:p>
        </p:txBody>
      </p:sp>
      <p:sp>
        <p:nvSpPr>
          <p:cNvPr id="14" name="Title 1">
            <a:extLst>
              <a:ext uri="{FF2B5EF4-FFF2-40B4-BE49-F238E27FC236}">
                <a16:creationId xmlns:a16="http://schemas.microsoft.com/office/drawing/2014/main" id="{E04663F2-F05F-33C8-EA21-56F9F6A599C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2" name="TextBox 1">
            <a:extLst>
              <a:ext uri="{FF2B5EF4-FFF2-40B4-BE49-F238E27FC236}">
                <a16:creationId xmlns:a16="http://schemas.microsoft.com/office/drawing/2014/main" id="{CCDD6689-CD26-9FAB-AB2B-702B56932693}"/>
              </a:ext>
            </a:extLst>
          </p:cNvPr>
          <p:cNvSpPr txBox="1"/>
          <p:nvPr/>
        </p:nvSpPr>
        <p:spPr>
          <a:xfrm>
            <a:off x="1092104" y="1409974"/>
            <a:ext cx="10007792" cy="3416320"/>
          </a:xfrm>
          <a:prstGeom prst="rect">
            <a:avLst/>
          </a:prstGeom>
          <a:noFill/>
        </p:spPr>
        <p:txBody>
          <a:bodyPr wrap="square" rtlCol="0">
            <a:spAutoFit/>
          </a:bodyPr>
          <a:lstStyle/>
          <a:p>
            <a:r>
              <a:rPr lang="en-US" sz="3600" dirty="0">
                <a:solidFill>
                  <a:schemeClr val="tx2"/>
                </a:solidFill>
              </a:rPr>
              <a:t>“This formation should consist of frequent meetings for study and prayer and with concrete experiences of service and of apostolate. These meetings should be held, as far as possible and feasible, </a:t>
            </a:r>
            <a:r>
              <a:rPr lang="en-US" sz="3600" i="1" dirty="0">
                <a:solidFill>
                  <a:schemeClr val="tx2"/>
                </a:solidFill>
              </a:rPr>
              <a:t>in common with the candidates of </a:t>
            </a:r>
          </a:p>
          <a:p>
            <a:r>
              <a:rPr lang="en-US" sz="3600" i="1" dirty="0">
                <a:solidFill>
                  <a:schemeClr val="tx2"/>
                </a:solidFill>
              </a:rPr>
              <a:t>other Fraternities</a:t>
            </a:r>
            <a:r>
              <a:rPr lang="en-US" sz="3600" dirty="0">
                <a:solidFill>
                  <a:schemeClr val="tx2"/>
                </a:solidFill>
              </a:rPr>
              <a:t>.</a:t>
            </a:r>
            <a:r>
              <a:rPr kumimoji="0" lang="en-US" sz="3600" b="0" i="0" u="none" strike="noStrike" kern="1200" cap="none" spc="0" normalizeH="0" baseline="0" noProof="0" dirty="0">
                <a:ln>
                  <a:noFill/>
                </a:ln>
                <a:solidFill>
                  <a:schemeClr val="tx2"/>
                </a:solidFill>
                <a:effectLst/>
                <a:uLnTx/>
                <a:uFillTx/>
                <a:latin typeface="Cambria"/>
                <a:ea typeface="+mn-ea"/>
                <a:cs typeface="+mn-cs"/>
              </a:rPr>
              <a:t>”</a:t>
            </a:r>
            <a:endParaRPr lang="en-US" sz="3600" b="1" dirty="0">
              <a:solidFill>
                <a:schemeClr val="tx2"/>
              </a:solidFill>
            </a:endParaRPr>
          </a:p>
        </p:txBody>
      </p:sp>
      <p:sp>
        <p:nvSpPr>
          <p:cNvPr id="3" name="TextBox 2">
            <a:extLst>
              <a:ext uri="{FF2B5EF4-FFF2-40B4-BE49-F238E27FC236}">
                <a16:creationId xmlns:a16="http://schemas.microsoft.com/office/drawing/2014/main" id="{8AFC453E-E31E-FEBC-CB94-21A5A6E9274A}"/>
              </a:ext>
            </a:extLst>
          </p:cNvPr>
          <p:cNvSpPr txBox="1"/>
          <p:nvPr/>
        </p:nvSpPr>
        <p:spPr>
          <a:xfrm>
            <a:off x="1123052" y="5058228"/>
            <a:ext cx="4538134" cy="369332"/>
          </a:xfrm>
          <a:prstGeom prst="rect">
            <a:avLst/>
          </a:prstGeom>
          <a:noFill/>
        </p:spPr>
        <p:txBody>
          <a:bodyPr wrap="square" rtlCol="0">
            <a:spAutoFit/>
          </a:bodyPr>
          <a:lstStyle/>
          <a:p>
            <a:r>
              <a:rPr lang="en-US" dirty="0"/>
              <a:t>General Constitutions, Article 40, 1.</a:t>
            </a:r>
          </a:p>
        </p:txBody>
      </p:sp>
    </p:spTree>
    <p:extLst>
      <p:ext uri="{BB962C8B-B14F-4D97-AF65-F5344CB8AC3E}">
        <p14:creationId xmlns:p14="http://schemas.microsoft.com/office/powerpoint/2010/main" val="4151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9" name="TextBox 8">
            <a:extLst>
              <a:ext uri="{FF2B5EF4-FFF2-40B4-BE49-F238E27FC236}">
                <a16:creationId xmlns:a16="http://schemas.microsoft.com/office/drawing/2014/main" id="{FA06E3E0-E8E1-4977-9052-22545AD0868D}"/>
              </a:ext>
            </a:extLst>
          </p:cNvPr>
          <p:cNvSpPr txBox="1"/>
          <p:nvPr/>
        </p:nvSpPr>
        <p:spPr>
          <a:xfrm>
            <a:off x="1149587" y="1024832"/>
            <a:ext cx="5617661" cy="3785652"/>
          </a:xfrm>
          <a:prstGeom prst="rect">
            <a:avLst/>
          </a:prstGeom>
          <a:noFill/>
        </p:spPr>
        <p:txBody>
          <a:bodyPr wrap="square" rtlCol="0">
            <a:spAutoFit/>
          </a:bodyPr>
          <a:lstStyle/>
          <a:p>
            <a:pPr algn="r"/>
            <a:r>
              <a:rPr lang="en-US" sz="4800" b="1" dirty="0">
                <a:solidFill>
                  <a:schemeClr val="accent1">
                    <a:lumMod val="75000"/>
                  </a:schemeClr>
                </a:solidFill>
              </a:rPr>
              <a:t>Focus on vocation </a:t>
            </a:r>
          </a:p>
          <a:p>
            <a:pPr algn="r"/>
            <a:r>
              <a:rPr lang="en-US" sz="4800" b="1" dirty="0">
                <a:solidFill>
                  <a:schemeClr val="accent1">
                    <a:lumMod val="75000"/>
                  </a:schemeClr>
                </a:solidFill>
              </a:rPr>
              <a:t>and discernment of </a:t>
            </a:r>
          </a:p>
          <a:p>
            <a:pPr algn="r"/>
            <a:r>
              <a:rPr lang="en-US" sz="4800" b="1" dirty="0">
                <a:solidFill>
                  <a:schemeClr val="accent1">
                    <a:lumMod val="75000"/>
                  </a:schemeClr>
                </a:solidFill>
              </a:rPr>
              <a:t>vocation to the </a:t>
            </a:r>
          </a:p>
          <a:p>
            <a:pPr algn="r"/>
            <a:r>
              <a:rPr lang="en-US" sz="4800" b="1" i="1" dirty="0">
                <a:solidFill>
                  <a:schemeClr val="accent1">
                    <a:lumMod val="75000"/>
                  </a:schemeClr>
                </a:solidFill>
              </a:rPr>
              <a:t>Franciscan way of </a:t>
            </a:r>
          </a:p>
          <a:p>
            <a:pPr algn="r"/>
            <a:r>
              <a:rPr lang="en-US" sz="4800" b="1" i="1" dirty="0">
                <a:solidFill>
                  <a:schemeClr val="accent1">
                    <a:lumMod val="75000"/>
                  </a:schemeClr>
                </a:solidFill>
              </a:rPr>
              <a:t>Secular Life</a:t>
            </a:r>
          </a:p>
        </p:txBody>
      </p:sp>
      <p:pic>
        <p:nvPicPr>
          <p:cNvPr id="4" name="Picture 3" descr="A painting of a person sitting on a bench&#10;&#10;Description automatically generated with low confidence">
            <a:extLst>
              <a:ext uri="{FF2B5EF4-FFF2-40B4-BE49-F238E27FC236}">
                <a16:creationId xmlns:a16="http://schemas.microsoft.com/office/drawing/2014/main" id="{073A0B89-50C2-4353-91F1-7FD03466E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961" y="516195"/>
            <a:ext cx="3347069" cy="4931349"/>
          </a:xfrm>
          <a:prstGeom prst="rect">
            <a:avLst/>
          </a:prstGeom>
        </p:spPr>
      </p:pic>
    </p:spTree>
    <p:extLst>
      <p:ext uri="{BB962C8B-B14F-4D97-AF65-F5344CB8AC3E}">
        <p14:creationId xmlns:p14="http://schemas.microsoft.com/office/powerpoint/2010/main" val="24953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6137-C6D3-A75C-D582-67F102AAE25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474D132-C551-DB29-D9DF-0298CA80004F}"/>
              </a:ext>
            </a:extLst>
          </p:cNvPr>
          <p:cNvSpPr txBox="1">
            <a:spLocks/>
          </p:cNvSpPr>
          <p:nvPr/>
        </p:nvSpPr>
        <p:spPr>
          <a:xfrm>
            <a:off x="410966" y="480776"/>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E5FCBB83-ADF9-059D-FF82-D1AC5E38D11E}"/>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8" name="TextBox 7">
            <a:extLst>
              <a:ext uri="{FF2B5EF4-FFF2-40B4-BE49-F238E27FC236}">
                <a16:creationId xmlns:a16="http://schemas.microsoft.com/office/drawing/2014/main" id="{64B2917C-43D9-8303-02CA-666FA425B9DD}"/>
              </a:ext>
            </a:extLst>
          </p:cNvPr>
          <p:cNvSpPr txBox="1"/>
          <p:nvPr/>
        </p:nvSpPr>
        <p:spPr>
          <a:xfrm>
            <a:off x="1500746" y="1599642"/>
            <a:ext cx="9190507"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Vollkorn"/>
                <a:ea typeface="+mn-ea"/>
                <a:cs typeface="+mn-cs"/>
              </a:rPr>
              <a:t>Formation directs us to identify and utilize our time, talents, and resources. As a wise Secular Franciscan once said, “Formation doesn’t end until ten minutes after we get into heaven!”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srgbClr val="000000"/>
              </a:solidFill>
              <a:effectLst/>
              <a:uLnTx/>
              <a:uFillTx/>
              <a:latin typeface="Vollkor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i="1" dirty="0">
              <a:solidFill>
                <a:srgbClr val="000000"/>
              </a:solidFill>
              <a:latin typeface="Vollkor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0000"/>
                </a:solidFill>
                <a:effectLst/>
                <a:uLnTx/>
                <a:uFillTx/>
                <a:latin typeface="Vollkorn"/>
                <a:ea typeface="+mn-ea"/>
                <a:cs typeface="+mn-cs"/>
              </a:rPr>
              <a:t>It is a lifelong process.</a:t>
            </a:r>
          </a:p>
        </p:txBody>
      </p:sp>
    </p:spTree>
    <p:extLst>
      <p:ext uri="{BB962C8B-B14F-4D97-AF65-F5344CB8AC3E}">
        <p14:creationId xmlns:p14="http://schemas.microsoft.com/office/powerpoint/2010/main" val="266353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9" name="TextBox 8">
            <a:extLst>
              <a:ext uri="{FF2B5EF4-FFF2-40B4-BE49-F238E27FC236}">
                <a16:creationId xmlns:a16="http://schemas.microsoft.com/office/drawing/2014/main" id="{FA06E3E0-E8E1-4977-9052-22545AD0868D}"/>
              </a:ext>
            </a:extLst>
          </p:cNvPr>
          <p:cNvSpPr txBox="1"/>
          <p:nvPr/>
        </p:nvSpPr>
        <p:spPr>
          <a:xfrm>
            <a:off x="7319148" y="1002254"/>
            <a:ext cx="5867664" cy="3785652"/>
          </a:xfrm>
          <a:prstGeom prst="rect">
            <a:avLst/>
          </a:prstGeom>
          <a:noFill/>
        </p:spPr>
        <p:txBody>
          <a:bodyPr wrap="square" rtlCol="0">
            <a:spAutoFit/>
          </a:bodyPr>
          <a:lstStyle/>
          <a:p>
            <a:r>
              <a:rPr lang="en-US" sz="4800" b="1" dirty="0">
                <a:solidFill>
                  <a:schemeClr val="accent1">
                    <a:lumMod val="75000"/>
                  </a:schemeClr>
                </a:solidFill>
              </a:rPr>
              <a:t>Focus on </a:t>
            </a:r>
          </a:p>
          <a:p>
            <a:r>
              <a:rPr lang="en-US" sz="4800" b="1" dirty="0">
                <a:solidFill>
                  <a:schemeClr val="accent1">
                    <a:lumMod val="75000"/>
                  </a:schemeClr>
                </a:solidFill>
              </a:rPr>
              <a:t>commitment </a:t>
            </a:r>
          </a:p>
          <a:p>
            <a:r>
              <a:rPr lang="en-US" sz="4800" b="1" dirty="0">
                <a:solidFill>
                  <a:schemeClr val="accent1">
                    <a:lumMod val="75000"/>
                  </a:schemeClr>
                </a:solidFill>
              </a:rPr>
              <a:t>and the </a:t>
            </a:r>
          </a:p>
          <a:p>
            <a:r>
              <a:rPr lang="en-US" sz="4800" b="1" i="1" dirty="0">
                <a:solidFill>
                  <a:schemeClr val="accent1">
                    <a:lumMod val="75000"/>
                  </a:schemeClr>
                </a:solidFill>
              </a:rPr>
              <a:t>penitential </a:t>
            </a:r>
          </a:p>
          <a:p>
            <a:r>
              <a:rPr lang="en-US" sz="4800" b="1" i="1" dirty="0">
                <a:solidFill>
                  <a:schemeClr val="accent1">
                    <a:lumMod val="75000"/>
                  </a:schemeClr>
                </a:solidFill>
              </a:rPr>
              <a:t>way of life</a:t>
            </a:r>
          </a:p>
        </p:txBody>
      </p:sp>
      <p:pic>
        <p:nvPicPr>
          <p:cNvPr id="5" name="Picture 4" descr="Text&#10;&#10;Description automatically generated">
            <a:extLst>
              <a:ext uri="{FF2B5EF4-FFF2-40B4-BE49-F238E27FC236}">
                <a16:creationId xmlns:a16="http://schemas.microsoft.com/office/drawing/2014/main" id="{5C26B103-87C3-466F-BE5C-63F9A58D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335" y="1026290"/>
            <a:ext cx="5375397" cy="3737581"/>
          </a:xfrm>
          <a:prstGeom prst="rect">
            <a:avLst/>
          </a:prstGeom>
        </p:spPr>
      </p:pic>
    </p:spTree>
    <p:extLst>
      <p:ext uri="{BB962C8B-B14F-4D97-AF65-F5344CB8AC3E}">
        <p14:creationId xmlns:p14="http://schemas.microsoft.com/office/powerpoint/2010/main" val="277074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9" name="TextBox 8">
            <a:extLst>
              <a:ext uri="{FF2B5EF4-FFF2-40B4-BE49-F238E27FC236}">
                <a16:creationId xmlns:a16="http://schemas.microsoft.com/office/drawing/2014/main" id="{FA06E3E0-E8E1-4977-9052-22545AD0868D}"/>
              </a:ext>
            </a:extLst>
          </p:cNvPr>
          <p:cNvSpPr txBox="1"/>
          <p:nvPr/>
        </p:nvSpPr>
        <p:spPr>
          <a:xfrm>
            <a:off x="0" y="1224831"/>
            <a:ext cx="6290387" cy="3046988"/>
          </a:xfrm>
          <a:prstGeom prst="rect">
            <a:avLst/>
          </a:prstGeom>
          <a:noFill/>
        </p:spPr>
        <p:txBody>
          <a:bodyPr wrap="square" rtlCol="0">
            <a:spAutoFit/>
          </a:bodyPr>
          <a:lstStyle/>
          <a:p>
            <a:pPr algn="r"/>
            <a:r>
              <a:rPr lang="en-US" sz="4800" b="1" dirty="0">
                <a:solidFill>
                  <a:schemeClr val="accent1">
                    <a:lumMod val="75000"/>
                  </a:schemeClr>
                </a:solidFill>
              </a:rPr>
              <a:t>Focus on </a:t>
            </a:r>
          </a:p>
          <a:p>
            <a:pPr algn="r"/>
            <a:r>
              <a:rPr lang="en-US" sz="4800" b="1" dirty="0">
                <a:solidFill>
                  <a:schemeClr val="accent1">
                    <a:lumMod val="75000"/>
                  </a:schemeClr>
                </a:solidFill>
              </a:rPr>
              <a:t>Gifts of the Spirit </a:t>
            </a:r>
          </a:p>
          <a:p>
            <a:pPr algn="r"/>
            <a:r>
              <a:rPr lang="en-US" sz="4800" b="1" dirty="0">
                <a:solidFill>
                  <a:schemeClr val="accent1">
                    <a:lumMod val="75000"/>
                  </a:schemeClr>
                </a:solidFill>
              </a:rPr>
              <a:t>in the life of </a:t>
            </a:r>
          </a:p>
          <a:p>
            <a:pPr algn="r"/>
            <a:r>
              <a:rPr lang="en-US" sz="4800" b="1" i="1" dirty="0">
                <a:solidFill>
                  <a:schemeClr val="accent1">
                    <a:lumMod val="75000"/>
                  </a:schemeClr>
                </a:solidFill>
              </a:rPr>
              <a:t>Solemn Profession</a:t>
            </a:r>
          </a:p>
        </p:txBody>
      </p:sp>
      <p:pic>
        <p:nvPicPr>
          <p:cNvPr id="4" name="Picture 3" descr="A picture containing text, standing&#10;&#10;Description automatically generated">
            <a:extLst>
              <a:ext uri="{FF2B5EF4-FFF2-40B4-BE49-F238E27FC236}">
                <a16:creationId xmlns:a16="http://schemas.microsoft.com/office/drawing/2014/main" id="{42A1CF7D-6EB2-4911-A4BA-FD3664DED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52" y="461765"/>
            <a:ext cx="4195458" cy="4945371"/>
          </a:xfrm>
          <a:prstGeom prst="rect">
            <a:avLst/>
          </a:prstGeom>
        </p:spPr>
      </p:pic>
    </p:spTree>
    <p:extLst>
      <p:ext uri="{BB962C8B-B14F-4D97-AF65-F5344CB8AC3E}">
        <p14:creationId xmlns:p14="http://schemas.microsoft.com/office/powerpoint/2010/main" val="121600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0" name="TextBox 9">
            <a:extLst>
              <a:ext uri="{FF2B5EF4-FFF2-40B4-BE49-F238E27FC236}">
                <a16:creationId xmlns:a16="http://schemas.microsoft.com/office/drawing/2014/main" id="{0BFCC3FD-9409-41F8-BFED-2C27E4E37567}"/>
              </a:ext>
            </a:extLst>
          </p:cNvPr>
          <p:cNvSpPr txBox="1"/>
          <p:nvPr/>
        </p:nvSpPr>
        <p:spPr>
          <a:xfrm>
            <a:off x="1334891" y="195947"/>
            <a:ext cx="6341813" cy="4801314"/>
          </a:xfrm>
          <a:prstGeom prst="rect">
            <a:avLst/>
          </a:prstGeom>
          <a:noFill/>
        </p:spPr>
        <p:txBody>
          <a:bodyPr wrap="square" rtlCol="0">
            <a:spAutoFit/>
          </a:bodyPr>
          <a:lstStyle/>
          <a:p>
            <a:r>
              <a:rPr lang="en-US" sz="3400" dirty="0">
                <a:solidFill>
                  <a:schemeClr val="tx2"/>
                </a:solidFill>
                <a:latin typeface="Vollkorn"/>
              </a:rPr>
              <a:t>“Opportunities for </a:t>
            </a:r>
          </a:p>
          <a:p>
            <a:r>
              <a:rPr lang="en-US" sz="3400" dirty="0">
                <a:solidFill>
                  <a:schemeClr val="tx2"/>
                </a:solidFill>
                <a:latin typeface="Vollkorn"/>
              </a:rPr>
              <a:t>fraternities to </a:t>
            </a:r>
          </a:p>
          <a:p>
            <a:r>
              <a:rPr lang="en-US" sz="3400" i="1" dirty="0">
                <a:solidFill>
                  <a:schemeClr val="tx2"/>
                </a:solidFill>
                <a:latin typeface="Vollkorn"/>
              </a:rPr>
              <a:t>meet together </a:t>
            </a:r>
          </a:p>
          <a:p>
            <a:r>
              <a:rPr lang="en-US" sz="3400" dirty="0">
                <a:solidFill>
                  <a:schemeClr val="tx2"/>
                </a:solidFill>
                <a:latin typeface="Vollkorn"/>
              </a:rPr>
              <a:t>for the purposes of </a:t>
            </a:r>
          </a:p>
          <a:p>
            <a:r>
              <a:rPr lang="en-US" sz="3400" i="1" dirty="0">
                <a:solidFill>
                  <a:schemeClr val="tx2"/>
                </a:solidFill>
                <a:latin typeface="Vollkorn"/>
              </a:rPr>
              <a:t>common ongoing and </a:t>
            </a:r>
          </a:p>
          <a:p>
            <a:r>
              <a:rPr lang="en-US" sz="3400" i="1" dirty="0">
                <a:solidFill>
                  <a:schemeClr val="tx2"/>
                </a:solidFill>
                <a:latin typeface="Vollkorn"/>
              </a:rPr>
              <a:t>initial formation </a:t>
            </a:r>
          </a:p>
          <a:p>
            <a:r>
              <a:rPr lang="en-US" sz="3400" dirty="0">
                <a:solidFill>
                  <a:schemeClr val="tx2"/>
                </a:solidFill>
                <a:latin typeface="Vollkorn"/>
              </a:rPr>
              <a:t>shall occur whenever </a:t>
            </a:r>
          </a:p>
          <a:p>
            <a:r>
              <a:rPr lang="en-US" sz="3400" dirty="0">
                <a:solidFill>
                  <a:schemeClr val="tx2"/>
                </a:solidFill>
                <a:latin typeface="Vollkorn"/>
              </a:rPr>
              <a:t>possible at all </a:t>
            </a:r>
          </a:p>
          <a:p>
            <a:r>
              <a:rPr lang="en-US" sz="3400" dirty="0">
                <a:solidFill>
                  <a:schemeClr val="tx2"/>
                </a:solidFill>
                <a:latin typeface="Vollkorn"/>
              </a:rPr>
              <a:t>levels of fraternity.”</a:t>
            </a:r>
            <a:endParaRPr lang="en-US" sz="3400" b="1" dirty="0">
              <a:solidFill>
                <a:schemeClr val="tx2"/>
              </a:solidFill>
              <a:latin typeface="Vollkorn"/>
            </a:endParaRPr>
          </a:p>
        </p:txBody>
      </p:sp>
      <p:sp>
        <p:nvSpPr>
          <p:cNvPr id="8" name="TextBox 7">
            <a:extLst>
              <a:ext uri="{FF2B5EF4-FFF2-40B4-BE49-F238E27FC236}">
                <a16:creationId xmlns:a16="http://schemas.microsoft.com/office/drawing/2014/main" id="{DE1D46E3-FD6D-446B-8330-8F7F44BE589D}"/>
              </a:ext>
            </a:extLst>
          </p:cNvPr>
          <p:cNvSpPr txBox="1"/>
          <p:nvPr/>
        </p:nvSpPr>
        <p:spPr>
          <a:xfrm>
            <a:off x="1334891" y="5059900"/>
            <a:ext cx="5834534" cy="707886"/>
          </a:xfrm>
          <a:prstGeom prst="rect">
            <a:avLst/>
          </a:prstGeom>
          <a:noFill/>
        </p:spPr>
        <p:txBody>
          <a:bodyPr wrap="square" rtlCol="0">
            <a:spAutoFit/>
          </a:bodyPr>
          <a:lstStyle/>
          <a:p>
            <a:r>
              <a:rPr lang="en-US" sz="2000" dirty="0">
                <a:solidFill>
                  <a:schemeClr val="accent1">
                    <a:lumMod val="75000"/>
                  </a:schemeClr>
                </a:solidFill>
              </a:rPr>
              <a:t>NAFRA Statutes, article 19, 5;  </a:t>
            </a:r>
          </a:p>
          <a:p>
            <a:r>
              <a:rPr lang="en-US" sz="2000" dirty="0">
                <a:solidFill>
                  <a:schemeClr val="accent1">
                    <a:lumMod val="75000"/>
                  </a:schemeClr>
                </a:solidFill>
              </a:rPr>
              <a:t>General Constitutions, article 44, 1. </a:t>
            </a:r>
          </a:p>
        </p:txBody>
      </p:sp>
      <p:pic>
        <p:nvPicPr>
          <p:cNvPr id="6" name="Picture 5" descr="A group of people sitting in chairs&#10;&#10;Description automatically generated with medium confidence">
            <a:extLst>
              <a:ext uri="{FF2B5EF4-FFF2-40B4-BE49-F238E27FC236}">
                <a16:creationId xmlns:a16="http://schemas.microsoft.com/office/drawing/2014/main" id="{DBF37302-B039-4B88-9410-4DEEA8BC9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5" y="691179"/>
            <a:ext cx="5998384" cy="3937265"/>
          </a:xfrm>
          <a:prstGeom prst="rect">
            <a:avLst/>
          </a:prstGeom>
        </p:spPr>
      </p:pic>
    </p:spTree>
    <p:extLst>
      <p:ext uri="{BB962C8B-B14F-4D97-AF65-F5344CB8AC3E}">
        <p14:creationId xmlns:p14="http://schemas.microsoft.com/office/powerpoint/2010/main" val="26750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80A92F86-5E1E-4D83-A011-DCF4347C307C}"/>
              </a:ext>
            </a:extLst>
          </p:cNvPr>
          <p:cNvSpPr txBox="1"/>
          <p:nvPr/>
        </p:nvSpPr>
        <p:spPr>
          <a:xfrm>
            <a:off x="666701" y="506014"/>
            <a:ext cx="8744428"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Ongoing formation</a:t>
            </a:r>
          </a:p>
        </p:txBody>
      </p:sp>
      <p:sp>
        <p:nvSpPr>
          <p:cNvPr id="10" name="TextBox 9">
            <a:extLst>
              <a:ext uri="{FF2B5EF4-FFF2-40B4-BE49-F238E27FC236}">
                <a16:creationId xmlns:a16="http://schemas.microsoft.com/office/drawing/2014/main" id="{0BFCC3FD-9409-41F8-BFED-2C27E4E37567}"/>
              </a:ext>
            </a:extLst>
          </p:cNvPr>
          <p:cNvSpPr txBox="1"/>
          <p:nvPr/>
        </p:nvSpPr>
        <p:spPr>
          <a:xfrm>
            <a:off x="1624897" y="1448497"/>
            <a:ext cx="10080067" cy="3539430"/>
          </a:xfrm>
          <a:prstGeom prst="rect">
            <a:avLst/>
          </a:prstGeom>
          <a:noFill/>
        </p:spPr>
        <p:txBody>
          <a:bodyPr wrap="square" rtlCol="0">
            <a:spAutoFit/>
          </a:bodyPr>
          <a:lstStyle/>
          <a:p>
            <a:r>
              <a:rPr lang="en-US" sz="3200" b="0" i="0" dirty="0">
                <a:solidFill>
                  <a:srgbClr val="000000"/>
                </a:solidFill>
                <a:effectLst/>
                <a:latin typeface="Vollkorn"/>
              </a:rPr>
              <a:t>“Ongoing Formation in the Secular Franciscan Order is lifelong and continuous, with the purpose of offering Secular Franciscans an ever growing richer and intensive spiritual life, accompanying them in their faith path, to consolidate their Franciscan discipleship, updating it continually in line with the teaching of the Church and to allow it to evolve in the daily interchange with our Society.” </a:t>
            </a:r>
            <a:endParaRPr lang="en-US" sz="3200" b="1" dirty="0">
              <a:solidFill>
                <a:schemeClr val="accent1">
                  <a:lumMod val="75000"/>
                </a:schemeClr>
              </a:solidFill>
            </a:endParaRPr>
          </a:p>
        </p:txBody>
      </p:sp>
      <p:sp>
        <p:nvSpPr>
          <p:cNvPr id="9" name="TextBox 8">
            <a:extLst>
              <a:ext uri="{FF2B5EF4-FFF2-40B4-BE49-F238E27FC236}">
                <a16:creationId xmlns:a16="http://schemas.microsoft.com/office/drawing/2014/main" id="{59BCABE7-9AA6-4826-AAA6-122BF0221392}"/>
              </a:ext>
            </a:extLst>
          </p:cNvPr>
          <p:cNvSpPr txBox="1"/>
          <p:nvPr/>
        </p:nvSpPr>
        <p:spPr>
          <a:xfrm>
            <a:off x="2514457" y="5055560"/>
            <a:ext cx="9190507" cy="707886"/>
          </a:xfrm>
          <a:prstGeom prst="rect">
            <a:avLst/>
          </a:prstGeom>
          <a:noFill/>
        </p:spPr>
        <p:txBody>
          <a:bodyPr wrap="square" rtlCol="0">
            <a:spAutoFit/>
          </a:bodyPr>
          <a:lstStyle/>
          <a:p>
            <a:pPr marL="342900" indent="-342900" algn="r">
              <a:buFontTx/>
              <a:buChar char="-"/>
            </a:pPr>
            <a:r>
              <a:rPr lang="en-US" sz="2000" dirty="0">
                <a:solidFill>
                  <a:schemeClr val="accent1">
                    <a:lumMod val="75000"/>
                  </a:schemeClr>
                </a:solidFill>
              </a:rPr>
              <a:t>The Presidency of the International Council of the Secular </a:t>
            </a:r>
          </a:p>
          <a:p>
            <a:pPr algn="r"/>
            <a:r>
              <a:rPr lang="en-US" sz="2000" dirty="0">
                <a:solidFill>
                  <a:schemeClr val="accent1">
                    <a:lumMod val="75000"/>
                  </a:schemeClr>
                </a:solidFill>
              </a:rPr>
              <a:t>Franciscan Order, “Guidelines for the Formation of the SFO,” Rome, 2001.</a:t>
            </a:r>
          </a:p>
        </p:txBody>
      </p:sp>
    </p:spTree>
    <p:extLst>
      <p:ext uri="{BB962C8B-B14F-4D97-AF65-F5344CB8AC3E}">
        <p14:creationId xmlns:p14="http://schemas.microsoft.com/office/powerpoint/2010/main" val="219662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90595-21E6-608B-19F7-8BDFEB47CA2A}"/>
            </a:ext>
          </a:extLst>
        </p:cNvPr>
        <p:cNvGrpSpPr/>
        <p:nvPr/>
      </p:nvGrpSpPr>
      <p:grpSpPr>
        <a:xfrm>
          <a:off x="0" y="0"/>
          <a:ext cx="0" cy="0"/>
          <a:chOff x="0" y="0"/>
          <a:chExt cx="0" cy="0"/>
        </a:xfrm>
      </p:grpSpPr>
      <p:sp>
        <p:nvSpPr>
          <p:cNvPr id="7" name="Parallelogram 6">
            <a:extLst>
              <a:ext uri="{FF2B5EF4-FFF2-40B4-BE49-F238E27FC236}">
                <a16:creationId xmlns:a16="http://schemas.microsoft.com/office/drawing/2014/main" id="{0034956B-E4CA-40D7-B6B2-1EC7A9C89C51}"/>
              </a:ext>
            </a:extLst>
          </p:cNvPr>
          <p:cNvSpPr/>
          <p:nvPr/>
        </p:nvSpPr>
        <p:spPr>
          <a:xfrm rot="295635">
            <a:off x="7761986" y="-287754"/>
            <a:ext cx="2914355" cy="7433508"/>
          </a:xfrm>
          <a:prstGeom prst="parallelogram">
            <a:avLst/>
          </a:prstGeom>
          <a:solidFill>
            <a:srgbClr val="FFD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7139BA-A7F8-91E0-AE99-42BB333CD9BC}"/>
              </a:ext>
            </a:extLst>
          </p:cNvPr>
          <p:cNvSpPr txBox="1"/>
          <p:nvPr/>
        </p:nvSpPr>
        <p:spPr>
          <a:xfrm>
            <a:off x="323179" y="224127"/>
            <a:ext cx="4942363" cy="646331"/>
          </a:xfrm>
          <a:prstGeom prst="rect">
            <a:avLst/>
          </a:prstGeom>
          <a:noFill/>
        </p:spPr>
        <p:txBody>
          <a:bodyPr wrap="square" rtlCol="0">
            <a:spAutoFit/>
          </a:bodyPr>
          <a:lstStyle/>
          <a:p>
            <a:pPr algn="r"/>
            <a:r>
              <a:rPr lang="en-US" sz="3600" b="1" dirty="0">
                <a:solidFill>
                  <a:schemeClr val="accent1">
                    <a:lumMod val="75000"/>
                  </a:schemeClr>
                </a:solidFill>
              </a:rPr>
              <a:t>Initial Formation . . . </a:t>
            </a:r>
          </a:p>
        </p:txBody>
      </p:sp>
      <p:sp>
        <p:nvSpPr>
          <p:cNvPr id="2" name="TextBox 1">
            <a:extLst>
              <a:ext uri="{FF2B5EF4-FFF2-40B4-BE49-F238E27FC236}">
                <a16:creationId xmlns:a16="http://schemas.microsoft.com/office/drawing/2014/main" id="{70B47EDB-9E36-7D68-EEC4-9D334CD70939}"/>
              </a:ext>
            </a:extLst>
          </p:cNvPr>
          <p:cNvSpPr txBox="1"/>
          <p:nvPr/>
        </p:nvSpPr>
        <p:spPr>
          <a:xfrm>
            <a:off x="323178" y="870458"/>
            <a:ext cx="4942363" cy="1292662"/>
          </a:xfrm>
          <a:prstGeom prst="rect">
            <a:avLst/>
          </a:prstGeom>
          <a:noFill/>
        </p:spPr>
        <p:txBody>
          <a:bodyPr wrap="square" rtlCol="0">
            <a:spAutoFit/>
          </a:bodyPr>
          <a:lstStyle/>
          <a:p>
            <a:pPr marL="571500" indent="-571500" algn="r">
              <a:buFont typeface="Arial" panose="020B0604020202020204" pitchFamily="34" charset="0"/>
              <a:buChar char="•"/>
            </a:pPr>
            <a:r>
              <a:rPr lang="en-US" sz="2600" b="1" dirty="0"/>
              <a:t>Who does it? </a:t>
            </a:r>
          </a:p>
          <a:p>
            <a:pPr marL="571500" indent="-571500" algn="r">
              <a:buFont typeface="Arial" panose="020B0604020202020204" pitchFamily="34" charset="0"/>
              <a:buChar char="•"/>
            </a:pPr>
            <a:r>
              <a:rPr lang="en-US" sz="2600" b="1" dirty="0"/>
              <a:t>When is it done? </a:t>
            </a:r>
          </a:p>
          <a:p>
            <a:pPr marL="571500" indent="-571500" algn="r">
              <a:buFont typeface="Arial" panose="020B0604020202020204" pitchFamily="34" charset="0"/>
              <a:buChar char="•"/>
            </a:pPr>
            <a:r>
              <a:rPr lang="en-US" sz="2600" b="1" dirty="0"/>
              <a:t>What materials are used? </a:t>
            </a:r>
            <a:endParaRPr lang="en-US" sz="2600" b="1" dirty="0">
              <a:solidFill>
                <a:schemeClr val="accent1">
                  <a:lumMod val="75000"/>
                </a:schemeClr>
              </a:solidFill>
            </a:endParaRPr>
          </a:p>
        </p:txBody>
      </p:sp>
      <p:sp>
        <p:nvSpPr>
          <p:cNvPr id="4" name="TextBox 3">
            <a:extLst>
              <a:ext uri="{FF2B5EF4-FFF2-40B4-BE49-F238E27FC236}">
                <a16:creationId xmlns:a16="http://schemas.microsoft.com/office/drawing/2014/main" id="{9FA0327B-57C7-A52A-F008-965511460284}"/>
              </a:ext>
            </a:extLst>
          </p:cNvPr>
          <p:cNvSpPr txBox="1"/>
          <p:nvPr/>
        </p:nvSpPr>
        <p:spPr>
          <a:xfrm>
            <a:off x="0" y="3429000"/>
            <a:ext cx="5424502" cy="2092881"/>
          </a:xfrm>
          <a:prstGeom prst="rect">
            <a:avLst/>
          </a:prstGeom>
          <a:noFill/>
        </p:spPr>
        <p:txBody>
          <a:bodyPr wrap="square" rtlCol="0">
            <a:spAutoFit/>
          </a:bodyPr>
          <a:lstStyle/>
          <a:p>
            <a:pPr marL="571500" indent="-571500" algn="r">
              <a:buFont typeface="Arial" panose="020B0604020202020204" pitchFamily="34" charset="0"/>
              <a:buChar char="•"/>
            </a:pPr>
            <a:r>
              <a:rPr lang="en-US" sz="2600" b="1" dirty="0"/>
              <a:t>Who does it? </a:t>
            </a:r>
          </a:p>
          <a:p>
            <a:pPr marL="571500" indent="-571500" algn="r">
              <a:buFont typeface="Arial" panose="020B0604020202020204" pitchFamily="34" charset="0"/>
              <a:buChar char="•"/>
            </a:pPr>
            <a:r>
              <a:rPr lang="en-US" sz="2600" b="1" dirty="0"/>
              <a:t>When is it done? </a:t>
            </a:r>
          </a:p>
          <a:p>
            <a:pPr marL="571500" indent="-571500" algn="r">
              <a:buFont typeface="Arial" panose="020B0604020202020204" pitchFamily="34" charset="0"/>
              <a:buChar char="•"/>
            </a:pPr>
            <a:r>
              <a:rPr lang="en-US" sz="2600" b="1" dirty="0"/>
              <a:t>What materials are used?</a:t>
            </a:r>
          </a:p>
          <a:p>
            <a:pPr marL="571500" indent="-571500" algn="r">
              <a:buFont typeface="Arial" panose="020B0604020202020204" pitchFamily="34" charset="0"/>
              <a:buChar char="•"/>
            </a:pPr>
            <a:r>
              <a:rPr lang="en-US" sz="2600" b="1" dirty="0"/>
              <a:t>What formats are used?</a:t>
            </a:r>
          </a:p>
          <a:p>
            <a:pPr marL="571500" indent="-571500" algn="r">
              <a:buFont typeface="Arial" panose="020B0604020202020204" pitchFamily="34" charset="0"/>
              <a:buChar char="•"/>
            </a:pPr>
            <a:r>
              <a:rPr lang="en-US" sz="2600" b="1" dirty="0"/>
              <a:t>How are the topics chosen? </a:t>
            </a:r>
            <a:endParaRPr lang="en-US" sz="2600" b="1" dirty="0">
              <a:solidFill>
                <a:schemeClr val="accent1">
                  <a:lumMod val="75000"/>
                </a:schemeClr>
              </a:solidFill>
            </a:endParaRPr>
          </a:p>
        </p:txBody>
      </p:sp>
      <p:sp>
        <p:nvSpPr>
          <p:cNvPr id="5" name="TextBox 4">
            <a:extLst>
              <a:ext uri="{FF2B5EF4-FFF2-40B4-BE49-F238E27FC236}">
                <a16:creationId xmlns:a16="http://schemas.microsoft.com/office/drawing/2014/main" id="{550E5D43-E87A-9CF8-973A-57542F2F3627}"/>
              </a:ext>
            </a:extLst>
          </p:cNvPr>
          <p:cNvSpPr txBox="1"/>
          <p:nvPr/>
        </p:nvSpPr>
        <p:spPr>
          <a:xfrm>
            <a:off x="-1019907" y="2584773"/>
            <a:ext cx="6285449" cy="646331"/>
          </a:xfrm>
          <a:prstGeom prst="rect">
            <a:avLst/>
          </a:prstGeom>
          <a:noFill/>
        </p:spPr>
        <p:txBody>
          <a:bodyPr wrap="square" rtlCol="0">
            <a:spAutoFit/>
          </a:bodyPr>
          <a:lstStyle/>
          <a:p>
            <a:pPr algn="r"/>
            <a:r>
              <a:rPr lang="en-US" sz="3600" b="1" dirty="0">
                <a:solidFill>
                  <a:schemeClr val="accent1">
                    <a:lumMod val="75000"/>
                  </a:schemeClr>
                </a:solidFill>
              </a:rPr>
              <a:t>On-Going Formation . . . </a:t>
            </a:r>
          </a:p>
        </p:txBody>
      </p:sp>
      <p:pic>
        <p:nvPicPr>
          <p:cNvPr id="6" name="Picture 5">
            <a:extLst>
              <a:ext uri="{FF2B5EF4-FFF2-40B4-BE49-F238E27FC236}">
                <a16:creationId xmlns:a16="http://schemas.microsoft.com/office/drawing/2014/main" id="{182B45B6-87DF-EE02-969D-192BD905DEA7}"/>
              </a:ext>
            </a:extLst>
          </p:cNvPr>
          <p:cNvPicPr>
            <a:picLocks noChangeAspect="1"/>
          </p:cNvPicPr>
          <p:nvPr/>
        </p:nvPicPr>
        <p:blipFill>
          <a:blip r:embed="rId3"/>
          <a:stretch>
            <a:fillRect/>
          </a:stretch>
        </p:blipFill>
        <p:spPr>
          <a:xfrm>
            <a:off x="5775252" y="601730"/>
            <a:ext cx="6416748" cy="4612416"/>
          </a:xfrm>
          <a:prstGeom prst="rect">
            <a:avLst/>
          </a:prstGeom>
          <a:solidFill>
            <a:srgbClr val="006FA7"/>
          </a:solidFill>
        </p:spPr>
      </p:pic>
    </p:spTree>
    <p:extLst>
      <p:ext uri="{BB962C8B-B14F-4D97-AF65-F5344CB8AC3E}">
        <p14:creationId xmlns:p14="http://schemas.microsoft.com/office/powerpoint/2010/main" val="14126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80A92F86-5E1E-4D83-A011-DCF4347C307C}"/>
              </a:ext>
            </a:extLst>
          </p:cNvPr>
          <p:cNvSpPr txBox="1"/>
          <p:nvPr/>
        </p:nvSpPr>
        <p:spPr>
          <a:xfrm>
            <a:off x="1050523" y="794827"/>
            <a:ext cx="10468145" cy="830997"/>
          </a:xfrm>
          <a:prstGeom prst="rect">
            <a:avLst/>
          </a:prstGeom>
          <a:noFill/>
        </p:spPr>
        <p:txBody>
          <a:bodyPr wrap="square" rtlCol="0">
            <a:spAutoFit/>
          </a:bodyPr>
          <a:lstStyle/>
          <a:p>
            <a:r>
              <a:rPr lang="en-US" sz="4800" b="1" dirty="0">
                <a:solidFill>
                  <a:schemeClr val="accent1">
                    <a:lumMod val="75000"/>
                  </a:schemeClr>
                </a:solidFill>
              </a:rPr>
              <a:t>Some final thoughts . . . </a:t>
            </a:r>
          </a:p>
        </p:txBody>
      </p:sp>
      <p:sp>
        <p:nvSpPr>
          <p:cNvPr id="12" name="TextBox 11">
            <a:extLst>
              <a:ext uri="{FF2B5EF4-FFF2-40B4-BE49-F238E27FC236}">
                <a16:creationId xmlns:a16="http://schemas.microsoft.com/office/drawing/2014/main" id="{8897E63D-7436-4E35-96DD-BC31BC317803}"/>
              </a:ext>
            </a:extLst>
          </p:cNvPr>
          <p:cNvSpPr txBox="1"/>
          <p:nvPr/>
        </p:nvSpPr>
        <p:spPr>
          <a:xfrm>
            <a:off x="1575901" y="2153231"/>
            <a:ext cx="10080067" cy="1938992"/>
          </a:xfrm>
          <a:prstGeom prst="rect">
            <a:avLst/>
          </a:prstGeom>
          <a:noFill/>
        </p:spPr>
        <p:txBody>
          <a:bodyPr wrap="square" rtlCol="0">
            <a:spAutoFit/>
          </a:bodyPr>
          <a:lstStyle/>
          <a:p>
            <a:r>
              <a:rPr lang="en-US" sz="4000" dirty="0">
                <a:solidFill>
                  <a:schemeClr val="tx2"/>
                </a:solidFill>
              </a:rPr>
              <a:t>“Formation does not consist in just sending or having ‘material.’ Don’t confuse ‘formation’ with ‘Formation Materials’.” </a:t>
            </a:r>
            <a:endParaRPr lang="en-US" sz="4000" b="1" dirty="0">
              <a:solidFill>
                <a:schemeClr val="tx2"/>
              </a:solidFill>
              <a:latin typeface="Vollkorn"/>
            </a:endParaRPr>
          </a:p>
        </p:txBody>
      </p:sp>
    </p:spTree>
    <p:extLst>
      <p:ext uri="{BB962C8B-B14F-4D97-AF65-F5344CB8AC3E}">
        <p14:creationId xmlns:p14="http://schemas.microsoft.com/office/powerpoint/2010/main" val="5242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A3682-472D-89BE-7B4A-591804128BF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79D6B5E-897F-E395-A848-B45E604597C4}"/>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F7371758-B529-0569-B42E-658A383CDE88}"/>
              </a:ext>
            </a:extLst>
          </p:cNvPr>
          <p:cNvSpPr txBox="1"/>
          <p:nvPr/>
        </p:nvSpPr>
        <p:spPr>
          <a:xfrm>
            <a:off x="1050523" y="794827"/>
            <a:ext cx="10468145" cy="830997"/>
          </a:xfrm>
          <a:prstGeom prst="rect">
            <a:avLst/>
          </a:prstGeom>
          <a:noFill/>
        </p:spPr>
        <p:txBody>
          <a:bodyPr wrap="square" rtlCol="0">
            <a:spAutoFit/>
          </a:bodyPr>
          <a:lstStyle/>
          <a:p>
            <a:r>
              <a:rPr lang="en-US" sz="4800" b="1" dirty="0">
                <a:solidFill>
                  <a:schemeClr val="accent1">
                    <a:lumMod val="75000"/>
                  </a:schemeClr>
                </a:solidFill>
              </a:rPr>
              <a:t>Some final thoughts . . . </a:t>
            </a:r>
          </a:p>
        </p:txBody>
      </p:sp>
      <p:sp>
        <p:nvSpPr>
          <p:cNvPr id="12" name="TextBox 11">
            <a:extLst>
              <a:ext uri="{FF2B5EF4-FFF2-40B4-BE49-F238E27FC236}">
                <a16:creationId xmlns:a16="http://schemas.microsoft.com/office/drawing/2014/main" id="{5C6D9927-8686-0A10-CA2C-60D560015BE0}"/>
              </a:ext>
            </a:extLst>
          </p:cNvPr>
          <p:cNvSpPr txBox="1"/>
          <p:nvPr/>
        </p:nvSpPr>
        <p:spPr>
          <a:xfrm>
            <a:off x="1575901" y="2153231"/>
            <a:ext cx="10080067" cy="2554545"/>
          </a:xfrm>
          <a:prstGeom prst="rect">
            <a:avLst/>
          </a:prstGeom>
          <a:noFill/>
        </p:spPr>
        <p:txBody>
          <a:bodyPr wrap="square" rtlCol="0">
            <a:spAutoFit/>
          </a:bodyPr>
          <a:lstStyle/>
          <a:p>
            <a:r>
              <a:rPr lang="en-US" sz="4000" dirty="0">
                <a:solidFill>
                  <a:schemeClr val="tx2"/>
                </a:solidFill>
              </a:rPr>
              <a:t>“Formation is the transmission of emotions, vital knowledge, vibrations coming from real living experiences which involve our whole being. It’s not just reading.” </a:t>
            </a:r>
            <a:endParaRPr lang="en-US" sz="4000" b="1" dirty="0">
              <a:solidFill>
                <a:schemeClr val="tx2"/>
              </a:solidFill>
              <a:latin typeface="Vollkorn"/>
            </a:endParaRPr>
          </a:p>
        </p:txBody>
      </p:sp>
    </p:spTree>
    <p:extLst>
      <p:ext uri="{BB962C8B-B14F-4D97-AF65-F5344CB8AC3E}">
        <p14:creationId xmlns:p14="http://schemas.microsoft.com/office/powerpoint/2010/main" val="331961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B877-BE35-4B86-874D-A9D2E75BB0D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3468D25-20E7-4E1E-F9BB-E29BB2EAAB0B}"/>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E1567A94-00CE-B520-DA42-75DBB75F3119}"/>
              </a:ext>
            </a:extLst>
          </p:cNvPr>
          <p:cNvSpPr txBox="1"/>
          <p:nvPr/>
        </p:nvSpPr>
        <p:spPr>
          <a:xfrm>
            <a:off x="1050523" y="794827"/>
            <a:ext cx="10468145" cy="830997"/>
          </a:xfrm>
          <a:prstGeom prst="rect">
            <a:avLst/>
          </a:prstGeom>
          <a:noFill/>
        </p:spPr>
        <p:txBody>
          <a:bodyPr wrap="square" rtlCol="0">
            <a:spAutoFit/>
          </a:bodyPr>
          <a:lstStyle/>
          <a:p>
            <a:r>
              <a:rPr lang="en-US" sz="4800" b="1" dirty="0">
                <a:solidFill>
                  <a:schemeClr val="accent1">
                    <a:lumMod val="75000"/>
                  </a:schemeClr>
                </a:solidFill>
              </a:rPr>
              <a:t>Some final thoughts . . . </a:t>
            </a:r>
          </a:p>
        </p:txBody>
      </p:sp>
      <p:sp>
        <p:nvSpPr>
          <p:cNvPr id="12" name="TextBox 11">
            <a:extLst>
              <a:ext uri="{FF2B5EF4-FFF2-40B4-BE49-F238E27FC236}">
                <a16:creationId xmlns:a16="http://schemas.microsoft.com/office/drawing/2014/main" id="{D0BFEECC-6B73-C041-143A-E246905150F4}"/>
              </a:ext>
            </a:extLst>
          </p:cNvPr>
          <p:cNvSpPr txBox="1"/>
          <p:nvPr/>
        </p:nvSpPr>
        <p:spPr>
          <a:xfrm>
            <a:off x="1163412" y="1843950"/>
            <a:ext cx="10080067" cy="3170099"/>
          </a:xfrm>
          <a:prstGeom prst="rect">
            <a:avLst/>
          </a:prstGeom>
          <a:noFill/>
        </p:spPr>
        <p:txBody>
          <a:bodyPr wrap="square" rtlCol="0">
            <a:spAutoFit/>
          </a:bodyPr>
          <a:lstStyle/>
          <a:p>
            <a:r>
              <a:rPr lang="en-US" sz="4000" dirty="0">
                <a:solidFill>
                  <a:schemeClr val="tx2"/>
                </a:solidFill>
              </a:rPr>
              <a:t>“We can no longer afford to accept programs which settle for a bare smattering of notions to enter the Order, though seasoned with a healthy pinch of ‘Franciscan devotions.’ We cannot settle for the bare minimum.” </a:t>
            </a:r>
            <a:endParaRPr lang="en-US" sz="4000" b="1" dirty="0">
              <a:solidFill>
                <a:schemeClr val="tx2"/>
              </a:solidFill>
              <a:latin typeface="Vollkorn"/>
            </a:endParaRPr>
          </a:p>
        </p:txBody>
      </p:sp>
    </p:spTree>
    <p:extLst>
      <p:ext uri="{BB962C8B-B14F-4D97-AF65-F5344CB8AC3E}">
        <p14:creationId xmlns:p14="http://schemas.microsoft.com/office/powerpoint/2010/main" val="318084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70CF8-83B2-2DFA-4143-20C0C741C6E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2CB8559-2CCF-B5CE-2D19-71681B987EC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9B82A034-FC21-5F69-3F98-A7A492FC93B6}"/>
              </a:ext>
            </a:extLst>
          </p:cNvPr>
          <p:cNvSpPr txBox="1"/>
          <p:nvPr/>
        </p:nvSpPr>
        <p:spPr>
          <a:xfrm>
            <a:off x="1050523" y="794827"/>
            <a:ext cx="10468145" cy="830997"/>
          </a:xfrm>
          <a:prstGeom prst="rect">
            <a:avLst/>
          </a:prstGeom>
          <a:noFill/>
        </p:spPr>
        <p:txBody>
          <a:bodyPr wrap="square" rtlCol="0">
            <a:spAutoFit/>
          </a:bodyPr>
          <a:lstStyle/>
          <a:p>
            <a:r>
              <a:rPr lang="en-US" sz="4800" b="1" dirty="0">
                <a:solidFill>
                  <a:schemeClr val="accent1">
                    <a:lumMod val="75000"/>
                  </a:schemeClr>
                </a:solidFill>
              </a:rPr>
              <a:t>Some final thoughts . . . </a:t>
            </a:r>
          </a:p>
        </p:txBody>
      </p:sp>
      <p:sp>
        <p:nvSpPr>
          <p:cNvPr id="12" name="TextBox 11">
            <a:extLst>
              <a:ext uri="{FF2B5EF4-FFF2-40B4-BE49-F238E27FC236}">
                <a16:creationId xmlns:a16="http://schemas.microsoft.com/office/drawing/2014/main" id="{1DC24E9C-AD89-9AAA-E058-A65F19FEDD22}"/>
              </a:ext>
            </a:extLst>
          </p:cNvPr>
          <p:cNvSpPr txBox="1"/>
          <p:nvPr/>
        </p:nvSpPr>
        <p:spPr>
          <a:xfrm>
            <a:off x="1244561" y="1972608"/>
            <a:ext cx="10080067" cy="3170099"/>
          </a:xfrm>
          <a:prstGeom prst="rect">
            <a:avLst/>
          </a:prstGeom>
          <a:noFill/>
        </p:spPr>
        <p:txBody>
          <a:bodyPr wrap="square" rtlCol="0">
            <a:spAutoFit/>
          </a:bodyPr>
          <a:lstStyle/>
          <a:p>
            <a:r>
              <a:rPr lang="en-US" sz="4000" dirty="0">
                <a:solidFill>
                  <a:schemeClr val="tx2"/>
                </a:solidFill>
              </a:rPr>
              <a:t>“We must shun superficiality, carelessness, living from day to day without adequate preparation and most of all we must aim at living what we transmit and transmit what we live with love and passion.”</a:t>
            </a:r>
            <a:endParaRPr lang="en-US" sz="4000" b="1" dirty="0">
              <a:solidFill>
                <a:schemeClr val="tx2"/>
              </a:solidFill>
              <a:latin typeface="Vollkorn"/>
            </a:endParaRPr>
          </a:p>
        </p:txBody>
      </p:sp>
    </p:spTree>
    <p:extLst>
      <p:ext uri="{BB962C8B-B14F-4D97-AF65-F5344CB8AC3E}">
        <p14:creationId xmlns:p14="http://schemas.microsoft.com/office/powerpoint/2010/main" val="342569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B0A4-4778-17F1-C5E9-BBDF5918B70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68599FD-391E-2946-0992-923E5BBA8E91}"/>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25E4B122-1AFA-4FB3-AB76-130E23FA4BF0}"/>
              </a:ext>
            </a:extLst>
          </p:cNvPr>
          <p:cNvSpPr txBox="1"/>
          <p:nvPr/>
        </p:nvSpPr>
        <p:spPr>
          <a:xfrm>
            <a:off x="1050523" y="794827"/>
            <a:ext cx="10468145" cy="830997"/>
          </a:xfrm>
          <a:prstGeom prst="rect">
            <a:avLst/>
          </a:prstGeom>
          <a:noFill/>
        </p:spPr>
        <p:txBody>
          <a:bodyPr wrap="square" rtlCol="0">
            <a:spAutoFit/>
          </a:bodyPr>
          <a:lstStyle/>
          <a:p>
            <a:r>
              <a:rPr lang="en-US" sz="4800" b="1" dirty="0">
                <a:solidFill>
                  <a:schemeClr val="accent1">
                    <a:lumMod val="75000"/>
                  </a:schemeClr>
                </a:solidFill>
              </a:rPr>
              <a:t>Some final thoughts . . . </a:t>
            </a:r>
          </a:p>
        </p:txBody>
      </p:sp>
      <p:sp>
        <p:nvSpPr>
          <p:cNvPr id="12" name="TextBox 11">
            <a:extLst>
              <a:ext uri="{FF2B5EF4-FFF2-40B4-BE49-F238E27FC236}">
                <a16:creationId xmlns:a16="http://schemas.microsoft.com/office/drawing/2014/main" id="{3E156D82-5C65-E684-B245-FD8E21FD88A3}"/>
              </a:ext>
            </a:extLst>
          </p:cNvPr>
          <p:cNvSpPr txBox="1"/>
          <p:nvPr/>
        </p:nvSpPr>
        <p:spPr>
          <a:xfrm>
            <a:off x="1147541" y="1712963"/>
            <a:ext cx="10274107" cy="2923877"/>
          </a:xfrm>
          <a:prstGeom prst="rect">
            <a:avLst/>
          </a:prstGeom>
          <a:noFill/>
        </p:spPr>
        <p:txBody>
          <a:bodyPr wrap="square" rtlCol="0">
            <a:spAutoFit/>
          </a:bodyPr>
          <a:lstStyle/>
          <a:p>
            <a:r>
              <a:rPr lang="en-US" sz="2800" dirty="0">
                <a:solidFill>
                  <a:schemeClr val="tx2"/>
                </a:solidFill>
              </a:rPr>
              <a:t>“If we understand our Vocation, Charism and Mission we will better be able to help others discern theirs.” </a:t>
            </a:r>
          </a:p>
          <a:p>
            <a:endParaRPr lang="en-US" sz="800" dirty="0">
              <a:solidFill>
                <a:schemeClr val="tx2"/>
              </a:solidFill>
            </a:endParaRPr>
          </a:p>
          <a:p>
            <a:endParaRPr lang="en-US" sz="800" dirty="0">
              <a:solidFill>
                <a:schemeClr val="tx2"/>
              </a:solidFill>
            </a:endParaRPr>
          </a:p>
          <a:p>
            <a:r>
              <a:rPr lang="en-US" sz="2800" dirty="0">
                <a:solidFill>
                  <a:schemeClr val="tx2"/>
                </a:solidFill>
              </a:rPr>
              <a:t>“…and the purpose? For salvation - to become holier, more beautiful, stronger in faith and capable to cope with the mandate and the heritage received by St. Francis and the expectations of the Church.”</a:t>
            </a:r>
            <a:endParaRPr lang="en-US" sz="2800" b="1" dirty="0">
              <a:solidFill>
                <a:schemeClr val="tx2"/>
              </a:solidFill>
              <a:latin typeface="Vollkorn"/>
            </a:endParaRPr>
          </a:p>
        </p:txBody>
      </p:sp>
      <p:sp>
        <p:nvSpPr>
          <p:cNvPr id="2" name="TextBox 1">
            <a:extLst>
              <a:ext uri="{FF2B5EF4-FFF2-40B4-BE49-F238E27FC236}">
                <a16:creationId xmlns:a16="http://schemas.microsoft.com/office/drawing/2014/main" id="{B4BEF48D-53AE-4E83-BD73-C24D74D73EDD}"/>
              </a:ext>
            </a:extLst>
          </p:cNvPr>
          <p:cNvSpPr txBox="1"/>
          <p:nvPr/>
        </p:nvSpPr>
        <p:spPr>
          <a:xfrm>
            <a:off x="4320106" y="4585548"/>
            <a:ext cx="7379899" cy="1323439"/>
          </a:xfrm>
          <a:prstGeom prst="rect">
            <a:avLst/>
          </a:prstGeom>
          <a:noFill/>
        </p:spPr>
        <p:txBody>
          <a:bodyPr wrap="square" rtlCol="0">
            <a:spAutoFit/>
          </a:bodyPr>
          <a:lstStyle/>
          <a:p>
            <a:pPr marL="342900" indent="-342900" algn="r">
              <a:buFontTx/>
              <a:buChar char="-"/>
            </a:pPr>
            <a:r>
              <a:rPr lang="en-US" sz="2000" dirty="0">
                <a:solidFill>
                  <a:schemeClr val="accent1">
                    <a:lumMod val="75000"/>
                  </a:schemeClr>
                </a:solidFill>
              </a:rPr>
              <a:t>From Members of the 2008 Presidency Formation Commission; National Formation Commission;</a:t>
            </a:r>
          </a:p>
          <a:p>
            <a:pPr marL="342900" indent="-342900" algn="r">
              <a:buFontTx/>
              <a:buChar char="-"/>
            </a:pPr>
            <a:r>
              <a:rPr lang="en-US" sz="2000" dirty="0">
                <a:solidFill>
                  <a:schemeClr val="accent1">
                    <a:lumMod val="75000"/>
                  </a:schemeClr>
                </a:solidFill>
              </a:rPr>
              <a:t>2018 Regional Formation Director Handbook</a:t>
            </a:r>
          </a:p>
          <a:p>
            <a:pPr algn="r"/>
            <a:endParaRPr lang="en-US" sz="2000" dirty="0">
              <a:solidFill>
                <a:schemeClr val="accent1">
                  <a:lumMod val="75000"/>
                </a:schemeClr>
              </a:solidFill>
            </a:endParaRPr>
          </a:p>
        </p:txBody>
      </p:sp>
    </p:spTree>
    <p:extLst>
      <p:ext uri="{BB962C8B-B14F-4D97-AF65-F5344CB8AC3E}">
        <p14:creationId xmlns:p14="http://schemas.microsoft.com/office/powerpoint/2010/main" val="19935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DC5B-BC34-F8DE-FE09-5855AF1E482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29911F7-2B15-7978-A992-626FA9F8BF52}"/>
              </a:ext>
            </a:extLst>
          </p:cNvPr>
          <p:cNvSpPr txBox="1">
            <a:spLocks/>
          </p:cNvSpPr>
          <p:nvPr/>
        </p:nvSpPr>
        <p:spPr>
          <a:xfrm>
            <a:off x="410966" y="480776"/>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8" name="TextBox 7">
            <a:extLst>
              <a:ext uri="{FF2B5EF4-FFF2-40B4-BE49-F238E27FC236}">
                <a16:creationId xmlns:a16="http://schemas.microsoft.com/office/drawing/2014/main" id="{91DE70C8-32BB-A543-0EB3-56B86045ABDB}"/>
              </a:ext>
            </a:extLst>
          </p:cNvPr>
          <p:cNvSpPr txBox="1"/>
          <p:nvPr/>
        </p:nvSpPr>
        <p:spPr>
          <a:xfrm>
            <a:off x="5401017" y="1090376"/>
            <a:ext cx="513707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Vollkorn"/>
                <a:ea typeface="+mn-ea"/>
                <a:cs typeface="+mn-cs"/>
              </a:rPr>
              <a:t>In this context, formation is to help brothers and sisters to discover the novelty and vitality in their own call as a gift of the Spirit in following Jesus in the manner of Saint Francis of Assisi.</a:t>
            </a:r>
          </a:p>
        </p:txBody>
      </p:sp>
      <p:pic>
        <p:nvPicPr>
          <p:cNvPr id="3074" name="Picture 2" descr="St Francis Of Assisi Sketch at PaintingValley.com | Explore collection ...">
            <a:extLst>
              <a:ext uri="{FF2B5EF4-FFF2-40B4-BE49-F238E27FC236}">
                <a16:creationId xmlns:a16="http://schemas.microsoft.com/office/drawing/2014/main" id="{AD92EC97-0A71-67E0-BDB1-5BEB24565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652" y="1143250"/>
            <a:ext cx="2477462" cy="441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9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22C74F09-32A2-4FB9-AA6F-96A0B041F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044" y="603031"/>
            <a:ext cx="6215551" cy="4801271"/>
          </a:xfrm>
          <a:prstGeom prst="rect">
            <a:avLst/>
          </a:prstGeom>
        </p:spPr>
      </p:pic>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80A92F86-5E1E-4D83-A011-DCF4347C307C}"/>
              </a:ext>
            </a:extLst>
          </p:cNvPr>
          <p:cNvSpPr txBox="1"/>
          <p:nvPr/>
        </p:nvSpPr>
        <p:spPr>
          <a:xfrm>
            <a:off x="287676" y="1453698"/>
            <a:ext cx="5447081" cy="3046988"/>
          </a:xfrm>
          <a:prstGeom prst="rect">
            <a:avLst/>
          </a:prstGeom>
          <a:noFill/>
        </p:spPr>
        <p:txBody>
          <a:bodyPr wrap="square" rtlCol="0">
            <a:spAutoFit/>
          </a:bodyPr>
          <a:lstStyle/>
          <a:p>
            <a:r>
              <a:rPr lang="en-US" sz="4800" dirty="0">
                <a:effectLst/>
                <a:latin typeface="Vollkorn"/>
                <a:ea typeface="Aptos" panose="020B0004020202020204" pitchFamily="34" charset="0"/>
                <a:cs typeface="Times New Roman" panose="02020603050405020304" pitchFamily="18" charset="0"/>
              </a:rPr>
              <a:t>There are four pillars on which our </a:t>
            </a:r>
          </a:p>
          <a:p>
            <a:r>
              <a:rPr lang="en-US" sz="4800" dirty="0">
                <a:effectLst/>
                <a:latin typeface="Vollkorn"/>
                <a:ea typeface="Aptos" panose="020B0004020202020204" pitchFamily="34" charset="0"/>
                <a:cs typeface="Times New Roman" panose="02020603050405020304" pitchFamily="18" charset="0"/>
              </a:rPr>
              <a:t>Secular Franciscan way of life is built.</a:t>
            </a:r>
            <a:endParaRPr lang="en-US" sz="4800" dirty="0">
              <a:solidFill>
                <a:schemeClr val="accent1">
                  <a:lumMod val="75000"/>
                </a:schemeClr>
              </a:solidFill>
              <a:latin typeface="Vollkorn"/>
            </a:endParaRPr>
          </a:p>
        </p:txBody>
      </p:sp>
    </p:spTree>
    <p:extLst>
      <p:ext uri="{BB962C8B-B14F-4D97-AF65-F5344CB8AC3E}">
        <p14:creationId xmlns:p14="http://schemas.microsoft.com/office/powerpoint/2010/main" val="27057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DDC4-114C-13F2-4008-3299E5B8ED84}"/>
            </a:ext>
          </a:extLst>
        </p:cNvPr>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1A572971-859B-1ABE-2CFD-442CA4562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044" y="603031"/>
            <a:ext cx="6215551" cy="4801271"/>
          </a:xfrm>
          <a:prstGeom prst="rect">
            <a:avLst/>
          </a:prstGeom>
        </p:spPr>
      </p:pic>
      <p:sp>
        <p:nvSpPr>
          <p:cNvPr id="14" name="Title 1">
            <a:extLst>
              <a:ext uri="{FF2B5EF4-FFF2-40B4-BE49-F238E27FC236}">
                <a16:creationId xmlns:a16="http://schemas.microsoft.com/office/drawing/2014/main" id="{38610984-C954-243A-DDFC-BE61B150C65D}"/>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A54E363B-33B3-1D52-4C34-174FBCE38C4D}"/>
              </a:ext>
            </a:extLst>
          </p:cNvPr>
          <p:cNvSpPr txBox="1"/>
          <p:nvPr/>
        </p:nvSpPr>
        <p:spPr>
          <a:xfrm>
            <a:off x="428405" y="1018507"/>
            <a:ext cx="5447081" cy="3970318"/>
          </a:xfrm>
          <a:prstGeom prst="rect">
            <a:avLst/>
          </a:prstGeom>
          <a:noFill/>
        </p:spPr>
        <p:txBody>
          <a:bodyPr wrap="square" rtlCol="0">
            <a:spAutoFit/>
          </a:bodyPr>
          <a:lstStyle/>
          <a:p>
            <a:r>
              <a:rPr lang="en-US" sz="3600" dirty="0">
                <a:effectLst/>
                <a:latin typeface="Vollkorn"/>
                <a:ea typeface="Aptos" panose="020B0004020202020204" pitchFamily="34" charset="0"/>
                <a:cs typeface="Times New Roman" panose="02020603050405020304" pitchFamily="18" charset="0"/>
              </a:rPr>
              <a:t>The four pillars give us the aim in which we want our professed members to develop their vocation. </a:t>
            </a:r>
          </a:p>
          <a:p>
            <a:r>
              <a:rPr lang="en-US" sz="3600" dirty="0">
                <a:effectLst/>
                <a:latin typeface="Vollkorn"/>
                <a:ea typeface="Aptos" panose="020B0004020202020204" pitchFamily="34" charset="0"/>
                <a:cs typeface="Times New Roman" panose="02020603050405020304" pitchFamily="18" charset="0"/>
              </a:rPr>
              <a:t>It is crucial to include all the pillars in the total formation program.</a:t>
            </a:r>
            <a:endParaRPr lang="en-US" sz="3600" dirty="0">
              <a:solidFill>
                <a:schemeClr val="accent1">
                  <a:lumMod val="75000"/>
                </a:schemeClr>
              </a:solidFill>
              <a:latin typeface="Vollkorn"/>
            </a:endParaRPr>
          </a:p>
        </p:txBody>
      </p:sp>
    </p:spTree>
    <p:extLst>
      <p:ext uri="{BB962C8B-B14F-4D97-AF65-F5344CB8AC3E}">
        <p14:creationId xmlns:p14="http://schemas.microsoft.com/office/powerpoint/2010/main" val="200799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5551FE3-CB2F-41FB-8739-4168951EF817}"/>
              </a:ext>
            </a:extLst>
          </p:cNvPr>
          <p:cNvSpPr txBox="1">
            <a:spLocks/>
          </p:cNvSpPr>
          <p:nvPr/>
        </p:nvSpPr>
        <p:spPr>
          <a:xfrm>
            <a:off x="1123053" y="568440"/>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097777EB-C832-46E8-A087-BB0D238DA2F9}"/>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80A92F86-5E1E-4D83-A011-DCF4347C307C}"/>
              </a:ext>
            </a:extLst>
          </p:cNvPr>
          <p:cNvSpPr txBox="1"/>
          <p:nvPr/>
        </p:nvSpPr>
        <p:spPr>
          <a:xfrm>
            <a:off x="1947142" y="1623572"/>
            <a:ext cx="5034337"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Orientation</a:t>
            </a:r>
          </a:p>
        </p:txBody>
      </p:sp>
    </p:spTree>
    <p:extLst>
      <p:ext uri="{BB962C8B-B14F-4D97-AF65-F5344CB8AC3E}">
        <p14:creationId xmlns:p14="http://schemas.microsoft.com/office/powerpoint/2010/main" val="50520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2C4D-9EA8-7817-DFF3-E54E54CFC2B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133D735-379D-DAD9-7B6F-2F942957C5FB}"/>
              </a:ext>
            </a:extLst>
          </p:cNvPr>
          <p:cNvSpPr txBox="1">
            <a:spLocks/>
          </p:cNvSpPr>
          <p:nvPr/>
        </p:nvSpPr>
        <p:spPr>
          <a:xfrm>
            <a:off x="1123053" y="568440"/>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sz="4800" dirty="0">
                <a:solidFill>
                  <a:schemeClr val="accent1">
                    <a:lumMod val="75000"/>
                  </a:schemeClr>
                </a:solidFill>
              </a:rPr>
              <a:t>Formation . . .</a:t>
            </a:r>
          </a:p>
        </p:txBody>
      </p:sp>
      <p:sp>
        <p:nvSpPr>
          <p:cNvPr id="14" name="Title 1">
            <a:extLst>
              <a:ext uri="{FF2B5EF4-FFF2-40B4-BE49-F238E27FC236}">
                <a16:creationId xmlns:a16="http://schemas.microsoft.com/office/drawing/2014/main" id="{BAC59755-35DD-B8DE-9CF0-080B008DDFDE}"/>
              </a:ext>
            </a:extLst>
          </p:cNvPr>
          <p:cNvSpPr txBox="1">
            <a:spLocks/>
          </p:cNvSpPr>
          <p:nvPr/>
        </p:nvSpPr>
        <p:spPr>
          <a:xfrm>
            <a:off x="287676" y="2138725"/>
            <a:ext cx="5137078"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endParaRPr lang="en-US" sz="3600" dirty="0">
              <a:solidFill>
                <a:schemeClr val="accent1">
                  <a:lumMod val="75000"/>
                </a:schemeClr>
              </a:solidFill>
            </a:endParaRPr>
          </a:p>
        </p:txBody>
      </p:sp>
      <p:sp>
        <p:nvSpPr>
          <p:cNvPr id="15" name="TextBox 14">
            <a:extLst>
              <a:ext uri="{FF2B5EF4-FFF2-40B4-BE49-F238E27FC236}">
                <a16:creationId xmlns:a16="http://schemas.microsoft.com/office/drawing/2014/main" id="{9C3B73EE-DD20-0D2D-525B-0694C51B1B3B}"/>
              </a:ext>
            </a:extLst>
          </p:cNvPr>
          <p:cNvSpPr txBox="1"/>
          <p:nvPr/>
        </p:nvSpPr>
        <p:spPr>
          <a:xfrm>
            <a:off x="1947142" y="1623572"/>
            <a:ext cx="5034337"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Orientation</a:t>
            </a:r>
          </a:p>
        </p:txBody>
      </p:sp>
      <p:sp>
        <p:nvSpPr>
          <p:cNvPr id="16" name="TextBox 15">
            <a:extLst>
              <a:ext uri="{FF2B5EF4-FFF2-40B4-BE49-F238E27FC236}">
                <a16:creationId xmlns:a16="http://schemas.microsoft.com/office/drawing/2014/main" id="{E50D080C-D853-8FF8-A3AE-EBCCA7A14011}"/>
              </a:ext>
            </a:extLst>
          </p:cNvPr>
          <p:cNvSpPr txBox="1"/>
          <p:nvPr/>
        </p:nvSpPr>
        <p:spPr>
          <a:xfrm>
            <a:off x="3459852" y="2810035"/>
            <a:ext cx="6067970" cy="830997"/>
          </a:xfrm>
          <a:prstGeom prst="rect">
            <a:avLst/>
          </a:prstGeom>
          <a:noFill/>
        </p:spPr>
        <p:txBody>
          <a:bodyPr wrap="square" rtlCol="0">
            <a:spAutoFit/>
          </a:bodyPr>
          <a:lstStyle/>
          <a:p>
            <a:pPr marL="342900" indent="-342900">
              <a:buFont typeface="Arial" panose="020B0604020202020204" pitchFamily="34" charset="0"/>
              <a:buChar char="•"/>
            </a:pPr>
            <a:r>
              <a:rPr lang="en-US" sz="4800" b="1" dirty="0">
                <a:solidFill>
                  <a:schemeClr val="accent1">
                    <a:lumMod val="75000"/>
                  </a:schemeClr>
                </a:solidFill>
              </a:rPr>
              <a:t>Initial formation</a:t>
            </a:r>
          </a:p>
        </p:txBody>
      </p:sp>
    </p:spTree>
    <p:extLst>
      <p:ext uri="{BB962C8B-B14F-4D97-AF65-F5344CB8AC3E}">
        <p14:creationId xmlns:p14="http://schemas.microsoft.com/office/powerpoint/2010/main" val="20521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5663</TotalTime>
  <Words>2221</Words>
  <Application>Microsoft Office PowerPoint</Application>
  <PresentationFormat>Widescreen</PresentationFormat>
  <Paragraphs>216</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Aptos Display</vt:lpstr>
      <vt:lpstr>Arial</vt:lpstr>
      <vt:lpstr>Cambria</vt:lpstr>
      <vt:lpstr>Vollkorn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Kroncke</dc:creator>
  <cp:lastModifiedBy>Mark Kroncke</cp:lastModifiedBy>
  <cp:revision>3</cp:revision>
  <cp:lastPrinted>2022-02-26T02:53:32Z</cp:lastPrinted>
  <dcterms:created xsi:type="dcterms:W3CDTF">2022-02-25T21:07:12Z</dcterms:created>
  <dcterms:modified xsi:type="dcterms:W3CDTF">2025-02-17T07:06:03Z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