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8"/>
  </p:notesMasterIdLst>
  <p:sldIdLst>
    <p:sldId id="274" r:id="rId2"/>
    <p:sldId id="331" r:id="rId3"/>
    <p:sldId id="317" r:id="rId4"/>
    <p:sldId id="275" r:id="rId5"/>
    <p:sldId id="277" r:id="rId6"/>
    <p:sldId id="332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14141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375889"/>
              <a:satOff val="-9195"/>
              <a:lumOff val="-14901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C9C3BA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7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39D60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2525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hueOff val="708446"/>
              <a:satOff val="-4821"/>
              <a:lumOff val="-14251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-113918"/>
              <a:satOff val="19024"/>
              <a:lumOff val="19749"/>
              <a:alpha val="35000"/>
            </a:scheme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AA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6"/>
              <a:satOff val="13972"/>
              <a:lumOff val="-24493"/>
            </a:schemeClr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113918"/>
                  <a:satOff val="19024"/>
                  <a:lumOff val="19749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369194"/>
              <a:satOff val="6343"/>
              <a:lumOff val="-13963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solidFill>
                <a:srgbClr val="C9C3BA"/>
              </a:solidFill>
              <a:prstDash val="solid"/>
              <a:miter lim="400000"/>
            </a:ln>
          </a:left>
          <a:right>
            <a:ln w="12700" cap="flat">
              <a:solidFill>
                <a:srgbClr val="C9C3BA"/>
              </a:solidFill>
              <a:prstDash val="solid"/>
              <a:miter lim="400000"/>
            </a:ln>
          </a:right>
          <a:top>
            <a:ln w="12700" cap="flat">
              <a:solidFill>
                <a:srgbClr val="C9C3BA"/>
              </a:solidFill>
              <a:prstDash val="solid"/>
              <a:miter lim="400000"/>
            </a:ln>
          </a:top>
          <a:bottom>
            <a:ln w="12700" cap="flat">
              <a:solidFill>
                <a:srgbClr val="C9C3BA"/>
              </a:solidFill>
              <a:prstDash val="solid"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solidFill>
                <a:srgbClr val="C9C3B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5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6635F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9C3B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9847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9C3BA">
              <a:alpha val="3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984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89847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9" autoAdjust="0"/>
    <p:restoredTop sz="86441" autoAdjust="0"/>
  </p:normalViewPr>
  <p:slideViewPr>
    <p:cSldViewPr>
      <p:cViewPr varScale="1">
        <p:scale>
          <a:sx n="49" d="100"/>
          <a:sy n="49" d="100"/>
        </p:scale>
        <p:origin x="1230" y="6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914238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8492134"/>
            <a:ext cx="13004800" cy="126146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13005" y="8609178"/>
            <a:ext cx="3199181" cy="101437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3355238" y="8596173"/>
            <a:ext cx="9649562" cy="101437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359574" y="5743787"/>
            <a:ext cx="9211733" cy="26009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359574" y="8604497"/>
            <a:ext cx="9536853" cy="975360"/>
          </a:xfrm>
        </p:spPr>
        <p:txBody>
          <a:bodyPr anchor="ctr">
            <a:normAutofit/>
          </a:bodyPr>
          <a:lstStyle>
            <a:lvl1pPr marL="0" indent="0" algn="l">
              <a:buNone/>
              <a:defRPr sz="3700">
                <a:solidFill>
                  <a:srgbClr val="FFFFFF"/>
                </a:solidFill>
              </a:defRPr>
            </a:lvl1pPr>
            <a:lvl2pPr marL="650230" indent="0" algn="ctr">
              <a:buNone/>
            </a:lvl2pPr>
            <a:lvl3pPr marL="1300460" indent="0" algn="ctr">
              <a:buNone/>
            </a:lvl3pPr>
            <a:lvl4pPr marL="1950690" indent="0" algn="ctr">
              <a:buNone/>
            </a:lvl4pPr>
            <a:lvl5pPr marL="2600919" indent="0" algn="ctr">
              <a:buNone/>
            </a:lvl5pPr>
            <a:lvl6pPr marL="3251149" indent="0" algn="ctr">
              <a:buNone/>
            </a:lvl6pPr>
            <a:lvl7pPr marL="3901379" indent="0" algn="ctr">
              <a:buNone/>
            </a:lvl7pPr>
            <a:lvl8pPr marL="4551609" indent="0" algn="ctr">
              <a:buNone/>
            </a:lvl8pPr>
            <a:lvl9pPr marL="5201839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08373" y="8631039"/>
            <a:ext cx="2926080" cy="975360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7/7/2024</a:t>
            </a:fld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965892" y="336410"/>
            <a:ext cx="8344747" cy="519289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1379200" y="325120"/>
            <a:ext cx="1192107" cy="5418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20107" y="866988"/>
            <a:ext cx="2926080" cy="7845778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240" y="866987"/>
            <a:ext cx="7911253" cy="784578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320107" y="8886617"/>
            <a:ext cx="3142827" cy="519289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50242" y="8886340"/>
            <a:ext cx="7926731" cy="519289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8670319" y="0"/>
            <a:ext cx="455168" cy="97536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8735343" y="866987"/>
            <a:ext cx="325120" cy="8886613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8735343" y="0"/>
            <a:ext cx="325120" cy="758613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8518596" y="205457"/>
            <a:ext cx="758613" cy="347699"/>
          </a:xfrm>
        </p:spPr>
        <p:txBody>
          <a:bodyPr/>
          <a:lstStyle/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Lorem Ipsum Dolor"/>
          <p:cNvSpPr txBox="1">
            <a:spLocks noGrp="1"/>
          </p:cNvSpPr>
          <p:nvPr>
            <p:ph type="body" sz="quarter" idx="13"/>
          </p:nvPr>
        </p:nvSpPr>
        <p:spPr>
          <a:xfrm>
            <a:off x="508000" y="6096000"/>
            <a:ext cx="7200900" cy="508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ClrTx/>
              <a:buSzTx/>
              <a:buFontTx/>
              <a:buNone/>
              <a:defRPr sz="2400" i="1"/>
            </a:lvl1pPr>
          </a:lstStyle>
          <a:p>
            <a:r>
              <a:t>Lorem Ipsum Dolor</a:t>
            </a:r>
          </a:p>
        </p:txBody>
      </p:sp>
      <p:sp>
        <p:nvSpPr>
          <p:cNvPr id="31" name="Image"/>
          <p:cNvSpPr>
            <a:spLocks noGrp="1"/>
          </p:cNvSpPr>
          <p:nvPr>
            <p:ph type="pic" idx="14"/>
          </p:nvPr>
        </p:nvSpPr>
        <p:spPr>
          <a:xfrm>
            <a:off x="596900" y="633461"/>
            <a:ext cx="11811000" cy="52070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Texte du titre"/>
          <p:cNvSpPr txBox="1">
            <a:spLocks noGrp="1"/>
          </p:cNvSpPr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Texte du titre</a:t>
            </a:r>
          </a:p>
        </p:txBody>
      </p:sp>
      <p:sp>
        <p:nvSpPr>
          <p:cNvPr id="3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Image"/>
          <p:cNvSpPr>
            <a:spLocks noGrp="1"/>
          </p:cNvSpPr>
          <p:nvPr>
            <p:ph type="pic" sz="half" idx="13"/>
          </p:nvPr>
        </p:nvSpPr>
        <p:spPr>
          <a:xfrm>
            <a:off x="6818219" y="647699"/>
            <a:ext cx="5588001" cy="8331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r>
              <a:t>Texte du titre</a:t>
            </a:r>
          </a:p>
        </p:txBody>
      </p:sp>
      <p:sp>
        <p:nvSpPr>
          <p:cNvPr id="5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8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1321" y="325120"/>
            <a:ext cx="11595947" cy="1408853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871321" y="2275840"/>
            <a:ext cx="11595947" cy="6394027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50721" y="3901441"/>
            <a:ext cx="10130650" cy="2379698"/>
          </a:xfrm>
        </p:spPr>
        <p:txBody>
          <a:bodyPr anchor="t"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2167467"/>
            <a:ext cx="13004800" cy="1625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2275840"/>
            <a:ext cx="1842347" cy="14088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950720" y="2275840"/>
            <a:ext cx="11054080" cy="14088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0720" y="2275840"/>
            <a:ext cx="10837333" cy="1408853"/>
          </a:xfrm>
        </p:spPr>
        <p:txBody>
          <a:bodyPr/>
          <a:lstStyle>
            <a:lvl1pPr algn="l">
              <a:buNone/>
              <a:defRPr sz="63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2492587"/>
            <a:ext cx="1842347" cy="997939"/>
          </a:xfrm>
        </p:spPr>
        <p:txBody>
          <a:bodyPr>
            <a:noAutofit/>
          </a:bodyPr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866987" y="2260718"/>
            <a:ext cx="5527040" cy="6502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890526" y="2260718"/>
            <a:ext cx="5527040" cy="6502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613" y="388338"/>
            <a:ext cx="11595947" cy="12372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866987" y="3467947"/>
            <a:ext cx="5527040" cy="5093547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6827520" y="3467947"/>
            <a:ext cx="5527040" cy="5093547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866987" y="2492587"/>
            <a:ext cx="5527040" cy="91033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6827520" y="2492587"/>
            <a:ext cx="5527040" cy="91033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8886613"/>
            <a:ext cx="758613" cy="5418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6987" y="388338"/>
            <a:ext cx="11487573" cy="1237262"/>
          </a:xfrm>
        </p:spPr>
        <p:txBody>
          <a:bodyPr anchor="ctr"/>
          <a:lstStyle>
            <a:lvl1pPr algn="l">
              <a:buNone/>
              <a:defRPr sz="63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866987" y="2492587"/>
            <a:ext cx="2275840" cy="617728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95069" tIns="260092" rIns="195069" bIns="130046"/>
          <a:lstStyle>
            <a:lvl1pPr marL="0" indent="0">
              <a:spcAft>
                <a:spcPts val="1422"/>
              </a:spcAft>
              <a:buNone/>
              <a:defRPr sz="26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3359573" y="2492587"/>
            <a:ext cx="9103360" cy="6285653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75840" y="7802880"/>
            <a:ext cx="10403840" cy="975360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buFontTx/>
              <a:buNone/>
              <a:defRPr sz="1700"/>
            </a:lvl2pPr>
            <a:lvl3pPr>
              <a:buFontTx/>
              <a:buNone/>
              <a:defRPr sz="1400"/>
            </a:lvl3pPr>
            <a:lvl4pPr>
              <a:buFontTx/>
              <a:buNone/>
              <a:defRPr sz="1300"/>
            </a:lvl4pPr>
            <a:lvl5pPr>
              <a:buFontTx/>
              <a:buNone/>
              <a:defRPr sz="13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13005" y="6502400"/>
            <a:ext cx="13004800" cy="126146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13005" y="6632448"/>
            <a:ext cx="2080768" cy="101437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197811" y="6619443"/>
            <a:ext cx="10806989" cy="101437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840" y="6610773"/>
            <a:ext cx="10403840" cy="975360"/>
          </a:xfrm>
        </p:spPr>
        <p:txBody>
          <a:bodyPr anchor="ctr"/>
          <a:lstStyle>
            <a:lvl1pPr algn="l">
              <a:buNone/>
              <a:defRPr sz="40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2059093" y="0"/>
            <a:ext cx="143053" cy="976660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8886613" y="8886614"/>
            <a:ext cx="3793067" cy="519289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7/7/2024</a:t>
            </a:fld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6637865"/>
            <a:ext cx="2059093" cy="943755"/>
          </a:xfrm>
        </p:spPr>
        <p:txBody>
          <a:bodyPr rtlCol="0"/>
          <a:lstStyle>
            <a:lvl1pPr>
              <a:defRPr sz="4000"/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2275840" y="8886338"/>
            <a:ext cx="6502400" cy="519289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19486" y="0"/>
            <a:ext cx="10785314" cy="6498065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866986" y="325120"/>
            <a:ext cx="11595947" cy="1408853"/>
          </a:xfrm>
          <a:prstGeom prst="rect">
            <a:avLst/>
          </a:prstGeom>
        </p:spPr>
        <p:txBody>
          <a:bodyPr vert="horz" lIns="130046" tIns="65023" rIns="130046" bIns="65023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871321" y="2275840"/>
            <a:ext cx="11595947" cy="6437376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669867" y="8886614"/>
            <a:ext cx="3793067" cy="519289"/>
          </a:xfrm>
          <a:prstGeom prst="rect">
            <a:avLst/>
          </a:prstGeom>
        </p:spPr>
        <p:txBody>
          <a:bodyPr vert="horz" lIns="130046" tIns="65023" rIns="130046" bIns="65023" anchor="ctr" anchorCtr="0"/>
          <a:lstStyle>
            <a:lvl1pPr algn="l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7/7/2024</a:t>
            </a:fld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866987" y="8886338"/>
            <a:ext cx="7709985" cy="519289"/>
          </a:xfrm>
          <a:prstGeom prst="rect">
            <a:avLst/>
          </a:prstGeom>
        </p:spPr>
        <p:txBody>
          <a:bodyPr vert="horz" lIns="130046" tIns="65023" rIns="130046" bIns="65023" anchor="ctr"/>
          <a:lstStyle>
            <a:lvl1pPr algn="r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20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755648"/>
            <a:ext cx="13004800" cy="4551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820672"/>
            <a:ext cx="758613" cy="3251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839893" y="1820672"/>
            <a:ext cx="12164907" cy="3251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809383"/>
            <a:ext cx="758613" cy="347699"/>
          </a:xfrm>
          <a:prstGeom prst="rect">
            <a:avLst/>
          </a:prstGeom>
        </p:spPr>
        <p:txBody>
          <a:bodyPr vert="horz" lIns="130046" tIns="65023" rIns="130046" bIns="65023" anchor="ctr" anchorCtr="0">
            <a:normAutofit/>
          </a:bodyPr>
          <a:lstStyle>
            <a:lvl1pPr algn="ctr" eaLnBrk="1" latinLnBrk="0" hangingPunct="1">
              <a:defRPr kumimoji="0" sz="20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pt-BR" smtClean="0"/>
              <a:pPr/>
              <a:t>‹N°›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xStyles>
    <p:titleStyle>
      <a:lvl1pPr algn="l" rtl="0" eaLnBrk="1" latinLnBrk="0" hangingPunct="1">
        <a:spcBef>
          <a:spcPct val="0"/>
        </a:spcBef>
        <a:buNone/>
        <a:defRPr kumimoji="0" sz="6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5161" indent="-455161" algn="l" rtl="0" eaLnBrk="1" latinLnBrk="0" hangingPunct="1">
        <a:spcBef>
          <a:spcPts val="996"/>
        </a:spcBef>
        <a:buClr>
          <a:schemeClr val="accent2"/>
        </a:buClr>
        <a:buSzPct val="60000"/>
        <a:buFont typeface="Wingdings"/>
        <a:buChar char=""/>
        <a:defRPr kumimoji="0"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10322" indent="-390138" algn="l" rtl="0" eaLnBrk="1" latinLnBrk="0" hangingPunct="1">
        <a:spcBef>
          <a:spcPts val="782"/>
        </a:spcBef>
        <a:buClr>
          <a:schemeClr val="accent1"/>
        </a:buClr>
        <a:buSzPct val="70000"/>
        <a:buFont typeface="Wingdings 2"/>
        <a:buChar char="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indent="-325115" algn="l" rtl="0" eaLnBrk="1" latinLnBrk="0" hangingPunct="1">
        <a:spcBef>
          <a:spcPts val="711"/>
        </a:spcBef>
        <a:buClr>
          <a:schemeClr val="accent2"/>
        </a:buClr>
        <a:buSzPct val="75000"/>
        <a:buFont typeface="Wingdings"/>
        <a:buChar char="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indent="-325115" algn="l" rtl="0" eaLnBrk="1" latinLnBrk="0" hangingPunct="1">
        <a:spcBef>
          <a:spcPts val="569"/>
        </a:spcBef>
        <a:buClr>
          <a:schemeClr val="accent3"/>
        </a:buClr>
        <a:buSzPct val="75000"/>
        <a:buFont typeface="Wingdings"/>
        <a:buChar char="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indent="-325115" algn="l" rtl="0" eaLnBrk="1" latinLnBrk="0" hangingPunct="1">
        <a:spcBef>
          <a:spcPts val="569"/>
        </a:spcBef>
        <a:buClr>
          <a:schemeClr val="accent4"/>
        </a:buClr>
        <a:buSzPct val="65000"/>
        <a:buFont typeface="Wingdings"/>
        <a:buChar char="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057" indent="-325115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381195" indent="-325115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771333" indent="-325115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61471" indent="-325115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Lecture…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Lycée Marcel Dassault</a:t>
            </a:r>
            <a:endParaRPr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3808" y="2500536"/>
            <a:ext cx="110892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200" dirty="0">
                <a:solidFill>
                  <a:schemeClr val="tx2"/>
                </a:solidFill>
                <a:latin typeface="+mn-lt"/>
              </a:rPr>
              <a:t>Enseignement Scientifique  </a:t>
            </a:r>
          </a:p>
          <a:p>
            <a:r>
              <a:rPr lang="fr-FR" sz="7200" dirty="0">
                <a:solidFill>
                  <a:schemeClr val="tx2"/>
                </a:solidFill>
                <a:latin typeface="+mn-lt"/>
              </a:rPr>
              <a:t>classe de  Terminale</a:t>
            </a:r>
            <a:endParaRPr lang="fr-FR" sz="72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accent1"/>
                </a:solidFill>
              </a:rPr>
              <a:t>Des</a:t>
            </a: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err="1">
                <a:solidFill>
                  <a:schemeClr val="accent1"/>
                </a:solidFill>
              </a:rPr>
              <a:t>constats</a:t>
            </a: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err="1">
                <a:solidFill>
                  <a:schemeClr val="accent1"/>
                </a:solidFill>
              </a:rPr>
              <a:t>en</a:t>
            </a:r>
            <a:r>
              <a:rPr lang="pt-BR" dirty="0">
                <a:solidFill>
                  <a:schemeClr val="accent1"/>
                </a:solidFill>
              </a:rPr>
              <a:t> </a:t>
            </a:r>
            <a:r>
              <a:rPr lang="pt-BR" dirty="0" err="1">
                <a:solidFill>
                  <a:schemeClr val="accent1"/>
                </a:solidFill>
              </a:rPr>
              <a:t>préambule</a:t>
            </a:r>
            <a:r>
              <a:rPr lang="pt-BR" dirty="0">
                <a:solidFill>
                  <a:schemeClr val="accent1"/>
                </a:solidFill>
              </a:rPr>
              <a:t>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30170" y="2305032"/>
            <a:ext cx="12346251" cy="6394027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b="1" dirty="0">
                <a:solidFill>
                  <a:schemeClr val="tx2"/>
                </a:solidFill>
              </a:rPr>
              <a:t>Un monde gouverné par des gens qui ne connaissent pas de culture scientifique solide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b="1" dirty="0" err="1">
                <a:solidFill>
                  <a:schemeClr val="tx2"/>
                </a:solidFill>
              </a:rPr>
              <a:t>Des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scientifiques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qui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font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évoluer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le</a:t>
            </a:r>
            <a:r>
              <a:rPr lang="pt-BR" b="1" dirty="0">
                <a:solidFill>
                  <a:schemeClr val="tx2"/>
                </a:solidFill>
              </a:rPr>
              <a:t> monde mais </a:t>
            </a:r>
            <a:r>
              <a:rPr lang="pt-BR" b="1" dirty="0" err="1">
                <a:solidFill>
                  <a:schemeClr val="tx2"/>
                </a:solidFill>
              </a:rPr>
              <a:t>qui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n´ont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pas</a:t>
            </a:r>
            <a:r>
              <a:rPr lang="pt-BR" b="1" dirty="0">
                <a:solidFill>
                  <a:schemeClr val="tx2"/>
                </a:solidFill>
              </a:rPr>
              <a:t> de </a:t>
            </a:r>
            <a:r>
              <a:rPr lang="pt-BR" b="1" dirty="0" err="1">
                <a:solidFill>
                  <a:schemeClr val="tx2"/>
                </a:solidFill>
              </a:rPr>
              <a:t>pouvoir</a:t>
            </a:r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b="1" dirty="0">
                <a:solidFill>
                  <a:schemeClr val="tx2"/>
                </a:solidFill>
              </a:rPr>
              <a:t>Une </a:t>
            </a:r>
            <a:r>
              <a:rPr lang="pt-BR" b="1" dirty="0" err="1">
                <a:solidFill>
                  <a:schemeClr val="tx2"/>
                </a:solidFill>
              </a:rPr>
              <a:t>cassure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qu´il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faut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b="1" dirty="0" err="1">
                <a:solidFill>
                  <a:schemeClr val="tx2"/>
                </a:solidFill>
              </a:rPr>
              <a:t>réparer</a:t>
            </a:r>
            <a:r>
              <a:rPr lang="pt-BR" b="1" dirty="0">
                <a:solidFill>
                  <a:schemeClr val="tx2"/>
                </a:solidFill>
              </a:rPr>
              <a:t> 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3046" y="325120"/>
            <a:ext cx="12215897" cy="1408853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70C0"/>
                </a:solidFill>
              </a:rPr>
              <a:t>Enseignement scientifique : pour qui, pourquoi, pour quoi ?</a:t>
            </a:r>
            <a:endParaRPr lang="pt-BR" sz="4800" dirty="0">
              <a:solidFill>
                <a:srgbClr val="0070C0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sz="quarter" idx="1"/>
          </p:nvPr>
        </p:nvSpPr>
        <p:spPr>
          <a:xfrm>
            <a:off x="407185" y="2275840"/>
            <a:ext cx="12215896" cy="4185136"/>
          </a:xfrm>
        </p:spPr>
        <p:txBody>
          <a:bodyPr>
            <a:normAutofit fontScale="62500" lnSpcReduction="20000"/>
          </a:bodyPr>
          <a:lstStyle/>
          <a:p>
            <a:r>
              <a:rPr lang="fr-FR" sz="5100" dirty="0">
                <a:solidFill>
                  <a:schemeClr val="tx2"/>
                </a:solidFill>
              </a:rPr>
              <a:t>Former des citoyens lucides, conscients de leur présence au monde, de leur place dans le monde, de leur rapport au monde : </a:t>
            </a:r>
            <a:r>
              <a:rPr lang="fr-FR" sz="5100" b="1" dirty="0">
                <a:solidFill>
                  <a:schemeClr val="tx2"/>
                </a:solidFill>
              </a:rPr>
              <a:t>la science pour savoir, pour comprendre</a:t>
            </a:r>
          </a:p>
          <a:p>
            <a:r>
              <a:rPr lang="fr-FR" sz="5100" dirty="0">
                <a:solidFill>
                  <a:schemeClr val="tx2"/>
                </a:solidFill>
              </a:rPr>
              <a:t>Former des citoyens responsables, conscient de leur effet sur le monde, de leur responsabilité à l’égard du monde : </a:t>
            </a:r>
            <a:r>
              <a:rPr lang="fr-FR" sz="5100" b="1" dirty="0">
                <a:solidFill>
                  <a:schemeClr val="tx2"/>
                </a:solidFill>
              </a:rPr>
              <a:t>la science pour faire, pour agir</a:t>
            </a:r>
          </a:p>
          <a:p>
            <a:r>
              <a:rPr lang="fr-FR" sz="5100" dirty="0">
                <a:solidFill>
                  <a:schemeClr val="tx2"/>
                </a:solidFill>
              </a:rPr>
              <a:t>Former des citoyens rationnels, distinguant croyance et connaissance : </a:t>
            </a:r>
            <a:r>
              <a:rPr lang="fr-FR" sz="5100" b="1" dirty="0">
                <a:solidFill>
                  <a:schemeClr val="tx2"/>
                </a:solidFill>
              </a:rPr>
              <a:t>la science pour former l’esprit et notamment l´esprit critique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47F072-FBAF-4819-91F1-62A9516243B1}"/>
              </a:ext>
            </a:extLst>
          </p:cNvPr>
          <p:cNvSpPr/>
          <p:nvPr/>
        </p:nvSpPr>
        <p:spPr>
          <a:xfrm>
            <a:off x="6073772" y="7877196"/>
            <a:ext cx="41772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Instaurer dans la classe un dialogue et une coopération entre TOUS les élèves autour des sciences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CDE9C6-A2E9-47AF-B2C3-C031BD4A8FD2}"/>
              </a:ext>
            </a:extLst>
          </p:cNvPr>
          <p:cNvSpPr/>
          <p:nvPr/>
        </p:nvSpPr>
        <p:spPr>
          <a:xfrm>
            <a:off x="549287" y="6232385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Permettre à tous, spécialistes ou non, de se construire une culture scientifique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C4E687-BA79-49C5-ADDB-D0EF2288B9E8}"/>
              </a:ext>
            </a:extLst>
          </p:cNvPr>
          <p:cNvSpPr/>
          <p:nvPr/>
        </p:nvSpPr>
        <p:spPr>
          <a:xfrm>
            <a:off x="9330911" y="6511771"/>
            <a:ext cx="3329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Faire de la science et non pas apprendre un contenu scientifique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43A7E5-5877-4FFB-A5F0-9249DF1BDE93}"/>
              </a:ext>
            </a:extLst>
          </p:cNvPr>
          <p:cNvSpPr/>
          <p:nvPr/>
        </p:nvSpPr>
        <p:spPr>
          <a:xfrm>
            <a:off x="2829992" y="8217544"/>
            <a:ext cx="3118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Comprendre ce qu´est la science et comment elle s’est construite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0C4A926-A2CE-4435-AB0C-DB1B03582967}"/>
              </a:ext>
            </a:extLst>
          </p:cNvPr>
          <p:cNvCxnSpPr>
            <a:cxnSpLocks/>
          </p:cNvCxnSpPr>
          <p:nvPr/>
        </p:nvCxnSpPr>
        <p:spPr>
          <a:xfrm flipH="1">
            <a:off x="4017503" y="5979172"/>
            <a:ext cx="1564574" cy="689554"/>
          </a:xfrm>
          <a:prstGeom prst="straightConnector1">
            <a:avLst/>
          </a:prstGeom>
          <a:ln w="60325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2678B5FD-FD5D-4205-A44F-15F4B26B60C5}"/>
              </a:ext>
            </a:extLst>
          </p:cNvPr>
          <p:cNvCxnSpPr>
            <a:cxnSpLocks/>
          </p:cNvCxnSpPr>
          <p:nvPr/>
        </p:nvCxnSpPr>
        <p:spPr>
          <a:xfrm flipH="1">
            <a:off x="4363799" y="5979172"/>
            <a:ext cx="1610662" cy="2018257"/>
          </a:xfrm>
          <a:prstGeom prst="straightConnector1">
            <a:avLst/>
          </a:prstGeom>
          <a:ln w="60325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738FB7D2-0C08-4125-9AB2-63B4F5ABADCC}"/>
              </a:ext>
            </a:extLst>
          </p:cNvPr>
          <p:cNvCxnSpPr>
            <a:cxnSpLocks/>
          </p:cNvCxnSpPr>
          <p:nvPr/>
        </p:nvCxnSpPr>
        <p:spPr>
          <a:xfrm>
            <a:off x="6589224" y="5979172"/>
            <a:ext cx="633256" cy="1975623"/>
          </a:xfrm>
          <a:prstGeom prst="straightConnector1">
            <a:avLst/>
          </a:prstGeom>
          <a:ln w="60325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FCC2F37-0227-4521-84F9-F5E9B3BAEE90}"/>
              </a:ext>
            </a:extLst>
          </p:cNvPr>
          <p:cNvCxnSpPr>
            <a:cxnSpLocks/>
          </p:cNvCxnSpPr>
          <p:nvPr/>
        </p:nvCxnSpPr>
        <p:spPr>
          <a:xfrm>
            <a:off x="7422725" y="5979172"/>
            <a:ext cx="1597911" cy="1102889"/>
          </a:xfrm>
          <a:prstGeom prst="straightConnector1">
            <a:avLst/>
          </a:prstGeom>
          <a:ln w="60325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1750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>
                <a:solidFill>
                  <a:srgbClr val="0070C0"/>
                </a:solidFill>
              </a:rPr>
              <a:t>Des objectifs généraux de formation</a:t>
            </a:r>
          </a:p>
        </p:txBody>
      </p:sp>
      <p:sp>
        <p:nvSpPr>
          <p:cNvPr id="242" name="Il ne vise pas à la construction d’un savoir encyclopédique…"/>
          <p:cNvSpPr txBox="1">
            <a:spLocks noGrp="1"/>
          </p:cNvSpPr>
          <p:nvPr>
            <p:ph type="body" idx="1"/>
          </p:nvPr>
        </p:nvSpPr>
        <p:spPr>
          <a:xfrm>
            <a:off x="381721" y="2275840"/>
            <a:ext cx="12085548" cy="643737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 defTabSz="566674">
              <a:spcBef>
                <a:spcPts val="2300"/>
              </a:spcBef>
              <a:buClrTx/>
              <a:buSzPct val="100000"/>
              <a:buFont typeface="Wingdings" panose="05000000000000000000" pitchFamily="2" charset="2"/>
              <a:buChar char="Ø"/>
              <a:defRPr sz="3298"/>
            </a:pPr>
            <a:r>
              <a:rPr sz="3900" b="1" dirty="0" err="1">
                <a:solidFill>
                  <a:schemeClr val="tx2"/>
                </a:solidFill>
              </a:rPr>
              <a:t>Comprendre</a:t>
            </a:r>
            <a:r>
              <a:rPr sz="3900" b="1" dirty="0">
                <a:solidFill>
                  <a:schemeClr val="tx2"/>
                </a:solidFill>
              </a:rPr>
              <a:t> la nature du savoir et </a:t>
            </a:r>
            <a:r>
              <a:rPr lang="fr-FR" sz="3900" b="1" dirty="0">
                <a:solidFill>
                  <a:schemeClr val="tx2"/>
                </a:solidFill>
              </a:rPr>
              <a:t>d</a:t>
            </a:r>
            <a:r>
              <a:rPr sz="3900" b="1" dirty="0" err="1">
                <a:solidFill>
                  <a:schemeClr val="tx2"/>
                </a:solidFill>
              </a:rPr>
              <a:t>es</a:t>
            </a:r>
            <a:r>
              <a:rPr sz="3900" b="1" dirty="0">
                <a:solidFill>
                  <a:schemeClr val="tx2"/>
                </a:solidFill>
              </a:rPr>
              <a:t> </a:t>
            </a:r>
            <a:r>
              <a:rPr sz="3900" b="1" dirty="0" err="1">
                <a:solidFill>
                  <a:schemeClr val="tx2"/>
                </a:solidFill>
              </a:rPr>
              <a:t>méthodes</a:t>
            </a:r>
            <a:r>
              <a:rPr sz="3900" b="1" dirty="0">
                <a:solidFill>
                  <a:schemeClr val="tx2"/>
                </a:solidFill>
              </a:rPr>
              <a:t> </a:t>
            </a:r>
            <a:r>
              <a:rPr sz="3900" b="1" dirty="0" err="1">
                <a:solidFill>
                  <a:schemeClr val="tx2"/>
                </a:solidFill>
              </a:rPr>
              <a:t>scientifiques</a:t>
            </a:r>
            <a:endParaRPr sz="3900" b="1" dirty="0">
              <a:solidFill>
                <a:schemeClr val="tx2"/>
              </a:solidFill>
            </a:endParaRPr>
          </a:p>
          <a:p>
            <a:pPr algn="just" defTabSz="566674">
              <a:spcBef>
                <a:spcPts val="2300"/>
              </a:spcBef>
              <a:buClrTx/>
              <a:buSzPct val="100000"/>
              <a:buFont typeface="Wingdings" panose="05000000000000000000" pitchFamily="2" charset="2"/>
              <a:buChar char="Ø"/>
              <a:defRPr sz="3298"/>
            </a:pPr>
            <a:r>
              <a:rPr sz="3900" b="1" dirty="0">
                <a:solidFill>
                  <a:schemeClr val="tx2"/>
                </a:solidFill>
              </a:rPr>
              <a:t>Identifier et </a:t>
            </a:r>
            <a:r>
              <a:rPr sz="3900" b="1" dirty="0" err="1">
                <a:solidFill>
                  <a:schemeClr val="tx2"/>
                </a:solidFill>
              </a:rPr>
              <a:t>mettre</a:t>
            </a:r>
            <a:r>
              <a:rPr sz="3900" b="1" dirty="0">
                <a:solidFill>
                  <a:schemeClr val="tx2"/>
                </a:solidFill>
              </a:rPr>
              <a:t> en oeuvre des </a:t>
            </a:r>
            <a:r>
              <a:rPr sz="3900" b="1" dirty="0" err="1">
                <a:solidFill>
                  <a:schemeClr val="tx2"/>
                </a:solidFill>
              </a:rPr>
              <a:t>pratiques</a:t>
            </a:r>
            <a:r>
              <a:rPr sz="3900" b="1" dirty="0">
                <a:solidFill>
                  <a:schemeClr val="tx2"/>
                </a:solidFill>
              </a:rPr>
              <a:t> </a:t>
            </a:r>
            <a:r>
              <a:rPr sz="3900" b="1" dirty="0" err="1">
                <a:solidFill>
                  <a:schemeClr val="tx2"/>
                </a:solidFill>
              </a:rPr>
              <a:t>scientifiques</a:t>
            </a:r>
            <a:r>
              <a:rPr sz="3900" b="1" dirty="0">
                <a:solidFill>
                  <a:schemeClr val="tx2"/>
                </a:solidFill>
              </a:rPr>
              <a:t> </a:t>
            </a:r>
          </a:p>
          <a:p>
            <a:pPr algn="just" defTabSz="566674">
              <a:spcBef>
                <a:spcPts val="2300"/>
              </a:spcBef>
              <a:buClrTx/>
              <a:buSzPct val="100000"/>
              <a:buFont typeface="Wingdings" panose="05000000000000000000" pitchFamily="2" charset="2"/>
              <a:buChar char="Ø"/>
              <a:defRPr sz="3298"/>
            </a:pPr>
            <a:r>
              <a:rPr sz="3900" b="1" dirty="0">
                <a:solidFill>
                  <a:schemeClr val="tx2"/>
                </a:solidFill>
              </a:rPr>
              <a:t>Identifier et </a:t>
            </a:r>
            <a:r>
              <a:rPr sz="3900" b="1" dirty="0" err="1">
                <a:solidFill>
                  <a:schemeClr val="tx2"/>
                </a:solidFill>
              </a:rPr>
              <a:t>comprendre</a:t>
            </a:r>
            <a:r>
              <a:rPr sz="3900" b="1" dirty="0">
                <a:solidFill>
                  <a:schemeClr val="tx2"/>
                </a:solidFill>
              </a:rPr>
              <a:t> les </a:t>
            </a:r>
            <a:r>
              <a:rPr sz="3900" b="1" dirty="0" err="1">
                <a:solidFill>
                  <a:schemeClr val="tx2"/>
                </a:solidFill>
              </a:rPr>
              <a:t>effets</a:t>
            </a:r>
            <a:r>
              <a:rPr sz="3900" b="1" dirty="0">
                <a:solidFill>
                  <a:schemeClr val="tx2"/>
                </a:solidFill>
              </a:rPr>
              <a:t> de la science sur </a:t>
            </a:r>
            <a:r>
              <a:rPr sz="3900" b="1">
                <a:solidFill>
                  <a:schemeClr val="tx2"/>
                </a:solidFill>
              </a:rPr>
              <a:t>les sociétés</a:t>
            </a:r>
            <a:r>
              <a:rPr lang="fr-FR" sz="3900" b="1" dirty="0">
                <a:solidFill>
                  <a:schemeClr val="tx2"/>
                </a:solidFill>
              </a:rPr>
              <a:t> (identification des contre-vérités scientifiques)</a:t>
            </a:r>
            <a:endParaRPr lang="fr-FR" sz="4400" dirty="0">
              <a:solidFill>
                <a:schemeClr val="tx2">
                  <a:lumMod val="75000"/>
                </a:schemeClr>
              </a:solidFill>
            </a:endParaRPr>
          </a:p>
          <a:p>
            <a:pPr marL="430480" indent="-430480" algn="just" defTabSz="566674">
              <a:spcBef>
                <a:spcPts val="2300"/>
              </a:spcBef>
              <a:buNone/>
              <a:defRPr sz="3298"/>
            </a:pPr>
            <a:endParaRPr lang="fr-FR" sz="4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 defTabSz="566674">
              <a:lnSpc>
                <a:spcPct val="110000"/>
              </a:lnSpc>
              <a:spcBef>
                <a:spcPts val="600"/>
              </a:spcBef>
              <a:buNone/>
              <a:defRPr sz="3298"/>
            </a:pPr>
            <a:r>
              <a:rPr lang="fr-FR" sz="4400" b="1" dirty="0">
                <a:solidFill>
                  <a:srgbClr val="0070C0"/>
                </a:solidFill>
              </a:rPr>
              <a:t>L´objectif du programme </a:t>
            </a:r>
          </a:p>
          <a:p>
            <a:pPr marL="0" indent="0" algn="ctr" defTabSz="566674">
              <a:lnSpc>
                <a:spcPct val="110000"/>
              </a:lnSpc>
              <a:spcBef>
                <a:spcPts val="600"/>
              </a:spcBef>
              <a:buNone/>
              <a:defRPr sz="3298"/>
            </a:pPr>
            <a:r>
              <a:rPr lang="fr-FR" sz="4400" b="1" dirty="0">
                <a:solidFill>
                  <a:srgbClr val="0070C0"/>
                </a:solidFill>
              </a:rPr>
              <a:t>N´est donc PAS la construction d´un savoir disciplinaire approfondi </a:t>
            </a:r>
          </a:p>
          <a:p>
            <a:pPr marL="0" indent="0" algn="ctr" defTabSz="566674">
              <a:lnSpc>
                <a:spcPct val="110000"/>
              </a:lnSpc>
              <a:spcBef>
                <a:spcPts val="600"/>
              </a:spcBef>
              <a:buNone/>
              <a:defRPr sz="3298"/>
            </a:pPr>
            <a:r>
              <a:rPr lang="fr-FR" sz="4400" b="1" dirty="0">
                <a:solidFill>
                  <a:srgbClr val="0070C0"/>
                </a:solidFill>
              </a:rPr>
              <a:t>qui ne s´adresserait qu´à des spécialistes !!!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30170" y="325120"/>
            <a:ext cx="12032763" cy="1408853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 Des objectifs thématiques</a:t>
            </a:r>
          </a:p>
        </p:txBody>
      </p:sp>
      <p:sp>
        <p:nvSpPr>
          <p:cNvPr id="248" name="Une longue histoire de la matière…"/>
          <p:cNvSpPr txBox="1">
            <a:spLocks noGrp="1"/>
          </p:cNvSpPr>
          <p:nvPr>
            <p:ph type="body" idx="1"/>
          </p:nvPr>
        </p:nvSpPr>
        <p:spPr>
          <a:xfrm>
            <a:off x="430170" y="2733660"/>
            <a:ext cx="11988800" cy="55721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200" dirty="0">
                <a:solidFill>
                  <a:schemeClr val="tx2"/>
                </a:solidFill>
              </a:rPr>
              <a:t>3 thématiques en terminale qui complètent les 5 de première afin d´écrire le </a:t>
            </a:r>
            <a:r>
              <a:rPr lang="fr-FR" sz="3200" b="1" dirty="0">
                <a:solidFill>
                  <a:schemeClr val="tx2"/>
                </a:solidFill>
              </a:rPr>
              <a:t>Grand Récit Scientifique </a:t>
            </a:r>
            <a:r>
              <a:rPr lang="fr-FR" sz="3200" dirty="0">
                <a:solidFill>
                  <a:schemeClr val="tx2"/>
                </a:solidFill>
              </a:rPr>
              <a:t>de 13 milliards d´années</a:t>
            </a:r>
          </a:p>
          <a:p>
            <a:pPr algn="ctr">
              <a:buNone/>
            </a:pPr>
            <a:r>
              <a:rPr lang="fr-FR" sz="3200" dirty="0">
                <a:solidFill>
                  <a:schemeClr val="tx2"/>
                </a:solidFill>
              </a:rPr>
              <a:t>« Du big-bang ...à l´Intelligence Artificielle »</a:t>
            </a:r>
          </a:p>
          <a:p>
            <a:pPr algn="ctr">
              <a:buNone/>
            </a:pPr>
            <a:endParaRPr lang="fr-FR" sz="3200" dirty="0">
              <a:solidFill>
                <a:schemeClr val="tx2"/>
              </a:solidFill>
            </a:endParaRPr>
          </a:p>
          <a:p>
            <a:r>
              <a:rPr lang="fr-FR" sz="3200" dirty="0">
                <a:solidFill>
                  <a:schemeClr val="tx2"/>
                </a:solidFill>
              </a:rPr>
              <a:t>Science, climat et société</a:t>
            </a:r>
          </a:p>
          <a:p>
            <a:pPr>
              <a:buNone/>
            </a:pPr>
            <a:r>
              <a:rPr lang="fr-FR" sz="3200" dirty="0">
                <a:solidFill>
                  <a:schemeClr val="tx2"/>
                </a:solidFill>
              </a:rPr>
              <a:t> </a:t>
            </a:r>
          </a:p>
          <a:p>
            <a:r>
              <a:rPr lang="fr-FR" sz="3200" dirty="0">
                <a:solidFill>
                  <a:schemeClr val="tx2"/>
                </a:solidFill>
              </a:rPr>
              <a:t>Le futur des énergies                       </a:t>
            </a:r>
            <a:r>
              <a:rPr lang="fr-FR" sz="3200" b="1" dirty="0">
                <a:solidFill>
                  <a:schemeClr val="tx2"/>
                </a:solidFill>
              </a:rPr>
              <a:t>Très ancrées dans des   </a:t>
            </a:r>
          </a:p>
          <a:p>
            <a:pPr>
              <a:buNone/>
            </a:pPr>
            <a:r>
              <a:rPr lang="fr-FR" sz="3200" b="1" dirty="0">
                <a:solidFill>
                  <a:schemeClr val="tx2"/>
                </a:solidFill>
              </a:rPr>
              <a:t>                                                            questions de société</a:t>
            </a:r>
          </a:p>
          <a:p>
            <a:r>
              <a:rPr lang="fr-FR" sz="3200" dirty="0">
                <a:solidFill>
                  <a:schemeClr val="tx2"/>
                </a:solidFill>
              </a:rPr>
              <a:t>Une histoire du vivant </a:t>
            </a:r>
          </a:p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8" name="Chave direita 7"/>
          <p:cNvSpPr/>
          <p:nvPr/>
        </p:nvSpPr>
        <p:spPr>
          <a:xfrm>
            <a:off x="5216516" y="5162552"/>
            <a:ext cx="1357322" cy="30003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Captur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160" y="233330"/>
            <a:ext cx="12789639" cy="944703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4">
  <a:themeElements>
    <a:clrScheme name="New_Template4">
      <a:dk1>
        <a:srgbClr val="000000"/>
      </a:dk1>
      <a:lt1>
        <a:srgbClr val="FFFFFF"/>
      </a:lt1>
      <a:dk2>
        <a:srgbClr val="66635F"/>
      </a:dk2>
      <a:lt2>
        <a:srgbClr val="C9C3BA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New_Template4">
      <a:majorFont>
        <a:latin typeface="Bodoni SvtyTwo ITC TT-Book"/>
        <a:ea typeface="Bodoni SvtyTwo ITC TT-Book"/>
        <a:cs typeface="Bodoni SvtyTwo ITC TT-Book"/>
      </a:majorFont>
      <a:minorFont>
        <a:latin typeface="Bodoni SvtyTwo ITC TT-Book"/>
        <a:ea typeface="Bodoni SvtyTwo ITC TT-Book"/>
        <a:cs typeface="Bodoni SvtyTwo ITC TT-Book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14141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7273</TotalTime>
  <Words>324</Words>
  <Application>Microsoft Office PowerPoint</Application>
  <PresentationFormat>Personnalisé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Helvetica Neue</vt:lpstr>
      <vt:lpstr>Palatino</vt:lpstr>
      <vt:lpstr>Tw Cen MT</vt:lpstr>
      <vt:lpstr>Wingdings</vt:lpstr>
      <vt:lpstr>Wingdings 2</vt:lpstr>
      <vt:lpstr>Mediano</vt:lpstr>
      <vt:lpstr>Présentation PowerPoint</vt:lpstr>
      <vt:lpstr>Des constats en préambule...</vt:lpstr>
      <vt:lpstr>Enseignement scientifique : pour qui, pourquoi, pour quoi ?</vt:lpstr>
      <vt:lpstr>Des objectifs généraux de formation</vt:lpstr>
      <vt:lpstr> Des objectifs thématiques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SVT 2021 : ruptures et continuités</dc:title>
  <dc:creator>laurent micoud</dc:creator>
  <cp:lastModifiedBy>jp HNN</cp:lastModifiedBy>
  <cp:revision>188</cp:revision>
  <dcterms:modified xsi:type="dcterms:W3CDTF">2024-07-07T09:25:00Z</dcterms:modified>
</cp:coreProperties>
</file>