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k7mzZRRGVOrjE1PS/sAMAfOG9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p17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5" name="Google Shape;15;p17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16" name="Google Shape;16;p17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32" name="Google Shape;32;p19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49" name="Google Shape;49;p21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0" name="Google Shape;50;p21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395536" y="908720"/>
            <a:ext cx="8305800" cy="23042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</a:pPr>
            <a:r>
              <a:rPr lang="fr-FR"/>
              <a:t>Présentation du programme </a:t>
            </a:r>
            <a:br>
              <a:rPr lang="fr-FR"/>
            </a:br>
            <a:r>
              <a:rPr lang="fr-FR"/>
              <a:t>Enseignement scientifique</a:t>
            </a:r>
            <a:br>
              <a:rPr lang="fr-FR"/>
            </a:br>
            <a:r>
              <a:rPr lang="fr-FR"/>
              <a:t>Terminale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331886" y="3132925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7200"/>
              <a:buFont typeface="Constantia"/>
              <a:buNone/>
            </a:pPr>
            <a:r>
              <a:rPr lang="fr-FR" sz="7200"/>
              <a:t>Thème 3. Une histoire du vivant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onstantia"/>
              <a:buNone/>
            </a:pPr>
            <a:r>
              <a:rPr lang="fr-FR" sz="4000"/>
              <a:t>Thème 3.1 La biodiversité et son évolution</a:t>
            </a:r>
            <a:endParaRPr sz="4000"/>
          </a:p>
        </p:txBody>
      </p:sp>
      <p:pic>
        <p:nvPicPr>
          <p:cNvPr id="163" name="Google Shape;163;p11" descr="Biodiversité : comment gérer notre interaction avec l'écosystèm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772816"/>
            <a:ext cx="4752528" cy="356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5436096" y="1225689"/>
            <a:ext cx="345638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Inventorier la biodiversité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Equilibre de Hardy Weinberg et écarts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Conséquences des activités humaines sur la biodiversité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Actions de préservations de la biodiversité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5004048" y="6211669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Spécialité SVT</a:t>
            </a:r>
            <a:endParaRPr sz="3600">
              <a:solidFill>
                <a:srgbClr val="00B0F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fr-FR" sz="3780"/>
              <a:t>Thème 3.2 L’évolution comme grille de lecture du monde</a:t>
            </a:r>
            <a:endParaRPr sz="3780"/>
          </a:p>
        </p:txBody>
      </p:sp>
      <p:pic>
        <p:nvPicPr>
          <p:cNvPr id="171" name="Google Shape;171;p12" descr="Mr Terre: [La théorie synthétique de l'évolution] L'évolution de l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556792"/>
            <a:ext cx="50006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3789040"/>
            <a:ext cx="315012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/>
        </p:nvSpPr>
        <p:spPr>
          <a:xfrm>
            <a:off x="5652120" y="1772816"/>
            <a:ext cx="305983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Evolution de quelques structures anatomiques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Evolution et  micro-organismes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Evolution et pratiques agricoles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fr-FR"/>
              <a:t>Thème 3.3 L’évolution humaine</a:t>
            </a:r>
            <a:endParaRPr/>
          </a:p>
        </p:txBody>
      </p:sp>
      <p:pic>
        <p:nvPicPr>
          <p:cNvPr id="179" name="Google Shape;179;p13" descr="Évolution de l'Homme - l'être humain évolue-t-il encore ?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28800"/>
            <a:ext cx="3890302" cy="1872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3"/>
          <p:cNvCxnSpPr/>
          <p:nvPr/>
        </p:nvCxnSpPr>
        <p:spPr>
          <a:xfrm rot="10800000" flipH="1">
            <a:off x="395536" y="1412776"/>
            <a:ext cx="4464496" cy="2160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13"/>
          <p:cNvCxnSpPr/>
          <p:nvPr/>
        </p:nvCxnSpPr>
        <p:spPr>
          <a:xfrm>
            <a:off x="395536" y="1556792"/>
            <a:ext cx="4248472" cy="201622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" name="Google Shape;182;p13" descr="Le singe descend de l'homme - Philosophie magazine - Hominidé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2137048"/>
            <a:ext cx="4351617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611560" y="3717032"/>
            <a:ext cx="331236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Place de l’Homme parmi les Primates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Origines anciennes de l’Homme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Le genre Homo, l’histoire récente</a:t>
            </a: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655272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</a:pPr>
            <a:r>
              <a:rPr lang="fr-FR" sz="4800"/>
              <a:t>Thème 3.4 Les modèles démographiques</a:t>
            </a:r>
            <a:endParaRPr sz="4800"/>
          </a:p>
        </p:txBody>
      </p:sp>
      <p:pic>
        <p:nvPicPr>
          <p:cNvPr id="189" name="Google Shape;189;p14" descr="DemoGoT – Accueil - Une étude démographique de &lt;i&gt;GoT&lt;/i&gt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3573016"/>
            <a:ext cx="379602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/>
        </p:nvSpPr>
        <p:spPr>
          <a:xfrm>
            <a:off x="611560" y="1844824"/>
            <a:ext cx="48245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Modèle linéaire</a:t>
            </a:r>
            <a:endParaRPr/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Modèle exponentiel</a:t>
            </a:r>
            <a:endParaRPr/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Modèle démographique de Malthus et ses limites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2" name="Google Shape;192;p14" descr="Combien d'humains demain ? L'ONU révise ses projec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3645024"/>
            <a:ext cx="2952328" cy="295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fr-FR"/>
              <a:t>Thème 3.5. L’intelligence artificielle</a:t>
            </a:r>
            <a:endParaRPr/>
          </a:p>
        </p:txBody>
      </p:sp>
      <p:pic>
        <p:nvPicPr>
          <p:cNvPr id="198" name="Google Shape;198;p15" descr="Eclairage scientifique – Petite histoire de l'informatique — Pix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412776"/>
            <a:ext cx="3456384" cy="488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467544" y="1412776"/>
            <a:ext cx="44644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Histoire de l’informatique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Fonctionnement d’un ordinateur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Définition de l’intelligence artificielle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Problèmes éthiques liés à l’intelligence artificielle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L’inférence bayésienne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57200" y="3547049"/>
            <a:ext cx="8229600" cy="134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4400" b="1">
                <a:highlight>
                  <a:schemeClr val="dk1"/>
                </a:highlight>
              </a:rPr>
              <a:t>            SVT / PC / Maths                </a:t>
            </a:r>
            <a:endParaRPr sz="4400" b="1">
              <a:highlight>
                <a:schemeClr val="dk1"/>
              </a:highlight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5400"/>
              <a:buFont typeface="Constantia"/>
              <a:buNone/>
            </a:pPr>
            <a:r>
              <a:rPr lang="fr-FR" sz="5400"/>
              <a:t>Organisation de l’enseignement</a:t>
            </a:r>
            <a:endParaRPr sz="5400"/>
          </a:p>
        </p:txBody>
      </p:sp>
      <p:sp>
        <p:nvSpPr>
          <p:cNvPr id="97" name="Google Shape;97;p2"/>
          <p:cNvSpPr txBox="1"/>
          <p:nvPr/>
        </p:nvSpPr>
        <p:spPr>
          <a:xfrm>
            <a:off x="971600" y="2095767"/>
            <a:ext cx="7200900" cy="120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fr-FR" sz="36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Constantia"/>
                <a:ea typeface="Constantia"/>
                <a:cs typeface="Constantia"/>
                <a:sym typeface="Constantia"/>
              </a:rPr>
              <a:t>Un enseignement pluridisciplinaire</a:t>
            </a:r>
            <a:endParaRPr sz="3600" b="0" i="0" u="none" strike="noStrike" cap="none">
              <a:solidFill>
                <a:schemeClr val="lt1"/>
              </a:solidFill>
              <a:highlight>
                <a:srgbClr val="000000"/>
              </a:highlight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417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fr-FR" sz="3200" dirty="0"/>
              <a:t>Comprendre ce qu’est la science : qu’est-ce qu’un savoir scientifique et comment il s’élabore ?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720"/>
              <a:buChar char="⚫"/>
            </a:pPr>
            <a:r>
              <a:rPr lang="fr-FR" sz="3200" dirty="0"/>
              <a:t>Comprendre comment travaillent les scientifiques au quotidien (outils, pratiques scientifiques….)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720"/>
              <a:buChar char="⚫"/>
            </a:pPr>
            <a:r>
              <a:rPr lang="fr-FR" sz="3200" dirty="0"/>
              <a:t>Comprendre les liens entre sciences et société</a:t>
            </a:r>
            <a:endParaRPr sz="3200"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400"/>
              <a:buFont typeface="Constantia"/>
              <a:buNone/>
            </a:pPr>
            <a:r>
              <a:rPr lang="fr-FR" sz="4400"/>
              <a:t>Objectifs généraux de l’enseignement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67544" y="1196752"/>
            <a:ext cx="822960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8000"/>
              <a:buFont typeface="Constantia"/>
              <a:buNone/>
            </a:pPr>
            <a:r>
              <a:rPr lang="fr-FR" sz="8000"/>
              <a:t>Thème 1 : Sciences, climat et société</a:t>
            </a:r>
            <a:endParaRPr sz="8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fr-FR" sz="3780"/>
              <a:t>Thème 1.1 L’atmosphère terrestre et la vie</a:t>
            </a:r>
            <a:endParaRPr sz="3780"/>
          </a:p>
        </p:txBody>
      </p:sp>
      <p:pic>
        <p:nvPicPr>
          <p:cNvPr id="121" name="Google Shape;121;p5" descr="Pourquoi la Terre a-t-elle une atmosphère? | Terra Project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916832"/>
            <a:ext cx="5263500" cy="3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6012160" y="1988840"/>
            <a:ext cx="266429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Evolution atmosphère terrestre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Origine du dioxygène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Origine et importance de la couche d’ozone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fr-FR" sz="3780"/>
              <a:t>Thème 1.2 La complexité du système climatique</a:t>
            </a:r>
            <a:endParaRPr sz="3780"/>
          </a:p>
        </p:txBody>
      </p:sp>
      <p:pic>
        <p:nvPicPr>
          <p:cNvPr id="128" name="Google Shape;128;p6" descr="Les modèles climatiques simulent les rouages de la machine climatique dans sa complexité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484784"/>
            <a:ext cx="69532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547664" y="4653136"/>
            <a:ext cx="712879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Différence climat et météo</a:t>
            </a:r>
            <a:endParaRPr/>
          </a:p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Mesure du climat mondial actuel et passé</a:t>
            </a:r>
            <a:endParaRPr/>
          </a:p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Evolutions passées  sous l’effet de causes naturelles</a:t>
            </a:r>
            <a:endParaRPr/>
          </a:p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Rôle des gaz à effet de serre dans le climat</a:t>
            </a:r>
            <a:endParaRPr/>
          </a:p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Rétroactions climatiques</a:t>
            </a:r>
            <a:endParaRPr/>
          </a:p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Rôle de l’océan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0" y="5949280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Spécialité  SVT</a:t>
            </a:r>
            <a:endParaRPr sz="3600">
              <a:solidFill>
                <a:srgbClr val="00B0F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fr-FR"/>
              <a:t>Thème 1.3 Le climat du futur</a:t>
            </a:r>
            <a:endParaRPr/>
          </a:p>
        </p:txBody>
      </p:sp>
      <p:pic>
        <p:nvPicPr>
          <p:cNvPr id="136" name="Google Shape;136;p7" descr="Drias prévoit le climat en France jusqu'en 20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700808"/>
            <a:ext cx="8229600" cy="255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683568" y="4365104"/>
            <a:ext cx="770485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Les modèles climatiques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Attribuer le changement climatique à l’Homme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Conséquences attendues du changement climatique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0" y="5949280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Spécialité  SVT</a:t>
            </a:r>
            <a:endParaRPr sz="3600">
              <a:solidFill>
                <a:srgbClr val="00B0F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fr-FR" sz="3780"/>
              <a:t>Thème 1.4 Energie, choix de développement et futur climatique</a:t>
            </a:r>
            <a:endParaRPr sz="3780"/>
          </a:p>
        </p:txBody>
      </p:sp>
      <p:pic>
        <p:nvPicPr>
          <p:cNvPr id="144" name="Google Shape;144;p8" descr="L'empreinte carbone des français, un sujet tabou ? – Ravij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204864"/>
            <a:ext cx="5616624" cy="4212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6372200" y="2492896"/>
            <a:ext cx="230425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Utilisation des sources d’énergie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Combustion des carburants fossiles et santé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Empreinte carbone et transition écologique</a:t>
            </a:r>
            <a:endParaRPr sz="2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395536" y="836712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5400"/>
              <a:buFont typeface="Constantia"/>
              <a:buNone/>
            </a:pPr>
            <a:r>
              <a:rPr lang="fr-FR" sz="5400"/>
              <a:t>Thème 2. Le futur des énergies</a:t>
            </a:r>
            <a:endParaRPr sz="5400"/>
          </a:p>
        </p:txBody>
      </p:sp>
      <p:pic>
        <p:nvPicPr>
          <p:cNvPr id="151" name="Google Shape;151;p9" descr="Les grandes familles de sources d'énergies. - Groupede3eme4jfimpm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464092"/>
            <a:ext cx="4536504" cy="3629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5436100" y="2055897"/>
            <a:ext cx="3456300" cy="4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Deux siècles d’énergie électrique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Les atouts de l’électricité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Optimisation du transport de l’électricité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Choix énergétiques et impact sur les sociétés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ier">
  <a:themeElements>
    <a:clrScheme name="Papi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Affichage à l'écran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Constantia</vt:lpstr>
      <vt:lpstr>Arial</vt:lpstr>
      <vt:lpstr>Noto Sans Symbols</vt:lpstr>
      <vt:lpstr>Papier</vt:lpstr>
      <vt:lpstr>Présentation du programme  Enseignement scientifique Terminale</vt:lpstr>
      <vt:lpstr>Organisation de l’enseignement</vt:lpstr>
      <vt:lpstr>Objectifs généraux de l’enseignement</vt:lpstr>
      <vt:lpstr>Thème 1 : Sciences, climat et société</vt:lpstr>
      <vt:lpstr>Thème 1.1 L’atmosphère terrestre et la vie</vt:lpstr>
      <vt:lpstr>Thème 1.2 La complexité du système climatique</vt:lpstr>
      <vt:lpstr>Thème 1.3 Le climat du futur</vt:lpstr>
      <vt:lpstr>Thème 1.4 Energie, choix de développement et futur climatique</vt:lpstr>
      <vt:lpstr>Thème 2. Le futur des énergies</vt:lpstr>
      <vt:lpstr>Thème 3. Une histoire du vivant</vt:lpstr>
      <vt:lpstr>Thème 3.1 La biodiversité et son évolution</vt:lpstr>
      <vt:lpstr>Thème 3.2 L’évolution comme grille de lecture du monde</vt:lpstr>
      <vt:lpstr>Thème 3.3 L’évolution humaine</vt:lpstr>
      <vt:lpstr>Thème 3.4 Les modèles démographiques</vt:lpstr>
      <vt:lpstr>Thème 3.5. L’intelligence artificielle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marin</dc:creator>
  <cp:lastModifiedBy>jp HNN</cp:lastModifiedBy>
  <cp:revision>1</cp:revision>
  <dcterms:created xsi:type="dcterms:W3CDTF">2020-08-11T13:51:48Z</dcterms:created>
  <dcterms:modified xsi:type="dcterms:W3CDTF">2024-08-28T15:45:20Z</dcterms:modified>
</cp:coreProperties>
</file>