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jrYjxq865TESoxgl7sDdSu7CnGM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53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71" name="Google Shape;371;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91" name="Google Shape;391;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41</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4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5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1"/>
        <p:cNvGrpSpPr/>
        <p:nvPr/>
      </p:nvGrpSpPr>
      <p:grpSpPr>
        <a:xfrm>
          <a:off x="0" y="0"/>
          <a:ext cx="0" cy="0"/>
          <a:chOff x="0" y="0"/>
          <a:chExt cx="0" cy="0"/>
        </a:xfrm>
      </p:grpSpPr>
      <p:sp>
        <p:nvSpPr>
          <p:cNvPr id="22" name="Google Shape;22;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7"/>
        <p:cNvGrpSpPr/>
        <p:nvPr/>
      </p:nvGrpSpPr>
      <p:grpSpPr>
        <a:xfrm>
          <a:off x="0" y="0"/>
          <a:ext cx="0" cy="0"/>
          <a:chOff x="0" y="0"/>
          <a:chExt cx="0" cy="0"/>
        </a:xfrm>
      </p:grpSpPr>
      <p:sp>
        <p:nvSpPr>
          <p:cNvPr id="28" name="Google Shape;28;p4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3"/>
        <p:cNvGrpSpPr/>
        <p:nvPr/>
      </p:nvGrpSpPr>
      <p:grpSpPr>
        <a:xfrm>
          <a:off x="0" y="0"/>
          <a:ext cx="0" cy="0"/>
          <a:chOff x="0" y="0"/>
          <a:chExt cx="0" cy="0"/>
        </a:xfrm>
      </p:grpSpPr>
      <p:sp>
        <p:nvSpPr>
          <p:cNvPr id="34" name="Google Shape;34;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4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0"/>
        <p:cNvGrpSpPr/>
        <p:nvPr/>
      </p:nvGrpSpPr>
      <p:grpSpPr>
        <a:xfrm>
          <a:off x="0" y="0"/>
          <a:ext cx="0" cy="0"/>
          <a:chOff x="0" y="0"/>
          <a:chExt cx="0" cy="0"/>
        </a:xfrm>
      </p:grpSpPr>
      <p:sp>
        <p:nvSpPr>
          <p:cNvPr id="41" name="Google Shape;41;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4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4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4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9"/>
        <p:cNvGrpSpPr/>
        <p:nvPr/>
      </p:nvGrpSpPr>
      <p:grpSpPr>
        <a:xfrm>
          <a:off x="0" y="0"/>
          <a:ext cx="0" cy="0"/>
          <a:chOff x="0" y="0"/>
          <a:chExt cx="0" cy="0"/>
        </a:xfrm>
      </p:grpSpPr>
      <p:sp>
        <p:nvSpPr>
          <p:cNvPr id="50" name="Google Shape;50;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4"/>
        <p:cNvGrpSpPr/>
        <p:nvPr/>
      </p:nvGrpSpPr>
      <p:grpSpPr>
        <a:xfrm>
          <a:off x="0" y="0"/>
          <a:ext cx="0" cy="0"/>
          <a:chOff x="0" y="0"/>
          <a:chExt cx="0" cy="0"/>
        </a:xfrm>
      </p:grpSpPr>
      <p:sp>
        <p:nvSpPr>
          <p:cNvPr id="55" name="Google Shape;55;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5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5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5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5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lesechos.fr/tech-medias/intelligence-artificielle/revues-scientifiques-quand-les-chercheurs-se-rebiffent-133596" TargetMode="Externa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predatoryjournals.com/journals/" TargetMode="Externa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pseudo-sciences.org/La-qualite-de-la-preuve-en-medecin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quoidansmonassiette.fr/wp-content/uploads/2020/05/synth%C3%A8se-hydroxychloroquine-Thibault-FIOLET-24-mai-V2-scaled.jp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quoidansmonassiette.fr/covid-19-synthese-etudes-hydroxychloroquine-chloroquin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www.leparisien.fr/societe/sante/covid-19-59-des-francais-croient-a-l-efficacite-de-la-chloroquine-05-04-2020-8294535.php" TargetMode="Externa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hyperlink" Target="https://www.futura-sciences.com/sante/actualites/coronavirus-fin-partie-chloroquine-80151/"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hyperlink" Target="https://www.futura-sciences.com/sante/actualites/coronavirus-fin-partie-chloroquine-80151/"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hyperlink" Target="https://www.lepoint.fr/sante/covid-19-et-hydroxychloroquine-fin-de-partie-23-05-2020-2376607_40.php"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hyperlink" Target="https://www.ouest-france.fr/sante/virus/coronavirus/chloroquine-et-coronavirus-nouveau-rebondissement-l-etude-de-the-lancet-largement-critiquee-6851745"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hyperlink" Target="https://www.lepoint.fr/sante/chloroquine-des-dizaines-de-scientifiques-remettent-en-cause-l-etude-du-lancet-29-05-2020-2377483_40.php"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lemonde.fr/sciences/article/2020/06/04/hydroxychloroquine-trois-auteurs-de-l-etude-du-lancet-se-retractent_6041803_1650684.html"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www.mimiryudo.com/blog/2020/08/le-meilleur-article-de-tous-les-temps/"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www.francetvinfo.fr/sante/maladie/coronavirus/il-faut-etre-vigilant-pour-ne-pas-se-faire-pieger-comment-les-revues-predatrices-parasitent-les-etudes-scientifiques_4057529.html" TargetMode="External"/><Relationship Id="rId5" Type="http://schemas.openxmlformats.org/officeDocument/2006/relationships/image" Target="../media/image60.png"/><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hyperlink" Target="https://www.francetvinfo.fr/sante/maladie/coronavirus/chloroquine/comment-une-etude-fumeuse-sur-les-trottinettes-et-l-hydroxychloroquine-a-pu-etre-publiee-dans-une-revue-scientifique_4073359.html"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www.mimiryudo.com/blog/2020/08/le-meilleur-article-de-tous-les-temps/" TargetMode="External"/><Relationship Id="rId5" Type="http://schemas.openxmlformats.org/officeDocument/2006/relationships/image" Target="../media/image63.png"/><Relationship Id="rId4" Type="http://schemas.openxmlformats.org/officeDocument/2006/relationships/image" Target="../media/image62.png"/></Relationships>
</file>

<file path=ppt/slides/_rels/slide41.xml.rels><?xml version="1.0" encoding="UTF-8" standalone="yes"?>
<Relationships xmlns="http://schemas.openxmlformats.org/package/2006/relationships"><Relationship Id="rId3" Type="http://schemas.openxmlformats.org/officeDocument/2006/relationships/image" Target="../media/image64.jpg"/><Relationship Id="rId7" Type="http://schemas.openxmlformats.org/officeDocument/2006/relationships/image" Target="../media/image68.jp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539552" y="4365104"/>
            <a:ext cx="3538736"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959"/>
              <a:buFont typeface="Calibri"/>
              <a:buNone/>
            </a:pPr>
            <a:r>
              <a:rPr lang="fr-FR" sz="3959"/>
              <a:t>Publish or perish</a:t>
            </a:r>
            <a:endParaRPr sz="3959"/>
          </a:p>
        </p:txBody>
      </p:sp>
      <p:pic>
        <p:nvPicPr>
          <p:cNvPr id="89" name="Google Shape;89;p13" descr="Something is wrong with academia (en + fr) | by Max Pinsard | Medium"/>
          <p:cNvPicPr preferRelativeResize="0">
            <a:picLocks noGrp="1"/>
          </p:cNvPicPr>
          <p:nvPr>
            <p:ph type="body" idx="1"/>
          </p:nvPr>
        </p:nvPicPr>
        <p:blipFill rotWithShape="1">
          <a:blip r:embed="rId3">
            <a:alphaModFix/>
          </a:blip>
          <a:srcRect/>
          <a:stretch/>
        </p:blipFill>
        <p:spPr>
          <a:xfrm>
            <a:off x="251520" y="260648"/>
            <a:ext cx="4251463" cy="3456384"/>
          </a:xfrm>
          <a:prstGeom prst="rect">
            <a:avLst/>
          </a:prstGeom>
          <a:noFill/>
          <a:ln>
            <a:noFill/>
          </a:ln>
        </p:spPr>
      </p:pic>
      <p:pic>
        <p:nvPicPr>
          <p:cNvPr id="90" name="Google Shape;90;p13" descr="Scientist vs academic | Humor científico, Humor, Cientificos"/>
          <p:cNvPicPr preferRelativeResize="0"/>
          <p:nvPr/>
        </p:nvPicPr>
        <p:blipFill rotWithShape="1">
          <a:blip r:embed="rId4">
            <a:alphaModFix/>
          </a:blip>
          <a:srcRect/>
          <a:stretch/>
        </p:blipFill>
        <p:spPr>
          <a:xfrm>
            <a:off x="4067944" y="2541265"/>
            <a:ext cx="4869642" cy="431673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pic>
        <p:nvPicPr>
          <p:cNvPr id="167" name="Google Shape;167;p10"/>
          <p:cNvPicPr preferRelativeResize="0"/>
          <p:nvPr/>
        </p:nvPicPr>
        <p:blipFill rotWithShape="1">
          <a:blip r:embed="rId3">
            <a:alphaModFix/>
          </a:blip>
          <a:srcRect/>
          <a:stretch/>
        </p:blipFill>
        <p:spPr>
          <a:xfrm>
            <a:off x="0" y="0"/>
            <a:ext cx="9326465" cy="4021435"/>
          </a:xfrm>
          <a:prstGeom prst="rect">
            <a:avLst/>
          </a:prstGeom>
          <a:noFill/>
          <a:ln>
            <a:noFill/>
          </a:ln>
        </p:spPr>
      </p:pic>
      <p:pic>
        <p:nvPicPr>
          <p:cNvPr id="168" name="Google Shape;168;p10"/>
          <p:cNvPicPr preferRelativeResize="0"/>
          <p:nvPr/>
        </p:nvPicPr>
        <p:blipFill rotWithShape="1">
          <a:blip r:embed="rId4">
            <a:alphaModFix/>
          </a:blip>
          <a:srcRect/>
          <a:stretch/>
        </p:blipFill>
        <p:spPr>
          <a:xfrm>
            <a:off x="0" y="4307707"/>
            <a:ext cx="7308304" cy="2550293"/>
          </a:xfrm>
          <a:prstGeom prst="rect">
            <a:avLst/>
          </a:prstGeom>
          <a:noFill/>
          <a:ln>
            <a:noFill/>
          </a:ln>
        </p:spPr>
      </p:pic>
      <p:sp>
        <p:nvSpPr>
          <p:cNvPr id="169" name="Google Shape;169;p10"/>
          <p:cNvSpPr/>
          <p:nvPr/>
        </p:nvSpPr>
        <p:spPr>
          <a:xfrm>
            <a:off x="5004048" y="6093296"/>
            <a:ext cx="413995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https://www.lesechos.fr/tech-medias/intelligence-artificielle/revues-scientifiques-quand-les-chercheurs-se-rebiffent-133596</a:t>
            </a:r>
            <a:endParaRPr sz="12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1"/>
          <p:cNvSpPr txBox="1">
            <a:spLocks noGrp="1"/>
          </p:cNvSpPr>
          <p:nvPr>
            <p:ph type="title"/>
          </p:nvPr>
        </p:nvSpPr>
        <p:spPr>
          <a:xfrm>
            <a:off x="395536" y="476672"/>
            <a:ext cx="4680520" cy="194421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6600"/>
              <a:buFont typeface="Calibri"/>
              <a:buNone/>
            </a:pPr>
            <a:r>
              <a:rPr lang="fr-FR" sz="6600"/>
              <a:t>Les revues prédatrices</a:t>
            </a:r>
            <a:endParaRPr sz="6600"/>
          </a:p>
        </p:txBody>
      </p:sp>
      <p:pic>
        <p:nvPicPr>
          <p:cNvPr id="175" name="Google Shape;175;p11" descr="Reconnaître les journaux prédateurs | DIAL.pr - BOREAL"/>
          <p:cNvPicPr preferRelativeResize="0">
            <a:picLocks noGrp="1"/>
          </p:cNvPicPr>
          <p:nvPr>
            <p:ph type="body" idx="1"/>
          </p:nvPr>
        </p:nvPicPr>
        <p:blipFill rotWithShape="1">
          <a:blip r:embed="rId3">
            <a:alphaModFix/>
          </a:blip>
          <a:srcRect/>
          <a:stretch/>
        </p:blipFill>
        <p:spPr>
          <a:xfrm>
            <a:off x="251520" y="2780928"/>
            <a:ext cx="4973352" cy="3744416"/>
          </a:xfrm>
          <a:prstGeom prst="rect">
            <a:avLst/>
          </a:prstGeom>
          <a:noFill/>
          <a:ln>
            <a:noFill/>
          </a:ln>
        </p:spPr>
      </p:pic>
      <p:pic>
        <p:nvPicPr>
          <p:cNvPr id="176" name="Google Shape;176;p11" descr="http://ptc.uquebec.ca/pdci/system/files/images/administration/predateur_11x17_fr.jpg"/>
          <p:cNvPicPr preferRelativeResize="0"/>
          <p:nvPr/>
        </p:nvPicPr>
        <p:blipFill rotWithShape="1">
          <a:blip r:embed="rId4">
            <a:alphaModFix/>
          </a:blip>
          <a:srcRect/>
          <a:stretch/>
        </p:blipFill>
        <p:spPr>
          <a:xfrm>
            <a:off x="5312744" y="953344"/>
            <a:ext cx="3831256" cy="5904656"/>
          </a:xfrm>
          <a:prstGeom prst="rect">
            <a:avLst/>
          </a:prstGeom>
          <a:noFill/>
          <a:ln>
            <a:noFill/>
          </a:ln>
        </p:spPr>
      </p:pic>
      <p:sp>
        <p:nvSpPr>
          <p:cNvPr id="177" name="Google Shape;177;p11"/>
          <p:cNvSpPr/>
          <p:nvPr/>
        </p:nvSpPr>
        <p:spPr>
          <a:xfrm>
            <a:off x="5163680" y="188640"/>
            <a:ext cx="39803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https://predatoryjournals.com/journals/</a:t>
            </a: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fr-FR"/>
              <a:t>Les preprints</a:t>
            </a:r>
            <a:endParaRPr/>
          </a:p>
        </p:txBody>
      </p:sp>
      <p:pic>
        <p:nvPicPr>
          <p:cNvPr id="183" name="Google Shape;183;p12"/>
          <p:cNvPicPr preferRelativeResize="0">
            <a:picLocks noGrp="1"/>
          </p:cNvPicPr>
          <p:nvPr>
            <p:ph type="body" idx="1"/>
          </p:nvPr>
        </p:nvPicPr>
        <p:blipFill rotWithShape="1">
          <a:blip r:embed="rId3">
            <a:alphaModFix/>
          </a:blip>
          <a:srcRect/>
          <a:stretch/>
        </p:blipFill>
        <p:spPr>
          <a:xfrm>
            <a:off x="323528" y="1484784"/>
            <a:ext cx="8229600" cy="349968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800"/>
              <a:buFont typeface="Calibri"/>
              <a:buNone/>
            </a:pPr>
            <a:r>
              <a:rPr lang="fr-FR" sz="2800" b="1" u="sng"/>
              <a:t>Le traitement médiatique de l’information scientifique (d’après Hygiène mentale, Episode 8)</a:t>
            </a:r>
            <a:br>
              <a:rPr lang="fr-FR" sz="2800"/>
            </a:br>
            <a:endParaRPr sz="2800"/>
          </a:p>
        </p:txBody>
      </p:sp>
      <p:pic>
        <p:nvPicPr>
          <p:cNvPr id="189" name="Google Shape;189;p14" descr="Hygiène Mentale on Twitter: &quot;Le traitement mediatique de l ..."/>
          <p:cNvPicPr preferRelativeResize="0">
            <a:picLocks noGrp="1"/>
          </p:cNvPicPr>
          <p:nvPr>
            <p:ph type="body" idx="1"/>
          </p:nvPr>
        </p:nvPicPr>
        <p:blipFill rotWithShape="1">
          <a:blip r:embed="rId3">
            <a:alphaModFix/>
          </a:blip>
          <a:srcRect/>
          <a:stretch/>
        </p:blipFill>
        <p:spPr>
          <a:xfrm>
            <a:off x="548922" y="1600200"/>
            <a:ext cx="8046156" cy="452596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5"/>
          <p:cNvSpPr txBox="1">
            <a:spLocks noGrp="1"/>
          </p:cNvSpPr>
          <p:nvPr>
            <p:ph type="title"/>
          </p:nvPr>
        </p:nvSpPr>
        <p:spPr>
          <a:xfrm>
            <a:off x="467544" y="1916832"/>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959"/>
              <a:buFont typeface="Calibri"/>
              <a:buNone/>
            </a:pPr>
            <a:r>
              <a:rPr lang="fr-FR" sz="3959" b="1" u="sng"/>
              <a:t>III. Qu’est ce qu’une théorie scientifique ?</a:t>
            </a:r>
            <a:endParaRPr sz="3959"/>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6"/>
          <p:cNvSpPr txBox="1">
            <a:spLocks noGrp="1"/>
          </p:cNvSpPr>
          <p:nvPr>
            <p:ph type="title"/>
          </p:nvPr>
        </p:nvSpPr>
        <p:spPr>
          <a:xfrm>
            <a:off x="5796136" y="1052736"/>
            <a:ext cx="2962672"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959"/>
              <a:buFont typeface="Calibri"/>
              <a:buNone/>
            </a:pPr>
            <a:r>
              <a:rPr lang="fr-FR" sz="3959"/>
              <a:t>Les niveaux de preuve en science</a:t>
            </a:r>
            <a:endParaRPr sz="3959"/>
          </a:p>
        </p:txBody>
      </p:sp>
      <p:pic>
        <p:nvPicPr>
          <p:cNvPr id="200" name="Google Shape;200;p16"/>
          <p:cNvPicPr preferRelativeResize="0"/>
          <p:nvPr/>
        </p:nvPicPr>
        <p:blipFill rotWithShape="1">
          <a:blip r:embed="rId3">
            <a:alphaModFix/>
          </a:blip>
          <a:srcRect/>
          <a:stretch/>
        </p:blipFill>
        <p:spPr>
          <a:xfrm>
            <a:off x="-1531400" y="-186425"/>
            <a:ext cx="7403975" cy="7230851"/>
          </a:xfrm>
          <a:prstGeom prst="rect">
            <a:avLst/>
          </a:prstGeom>
          <a:noFill/>
          <a:ln>
            <a:noFill/>
          </a:ln>
        </p:spPr>
      </p:pic>
      <p:sp>
        <p:nvSpPr>
          <p:cNvPr id="201" name="Google Shape;201;p16"/>
          <p:cNvSpPr/>
          <p:nvPr/>
        </p:nvSpPr>
        <p:spPr>
          <a:xfrm>
            <a:off x="6012160" y="5445224"/>
            <a:ext cx="2483768"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https://www.pseudo-sciences.org/La-qualite-de-la-preuve-en-medecine</a:t>
            </a: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pic>
        <p:nvPicPr>
          <p:cNvPr id="207" name="Google Shape;207;p17"/>
          <p:cNvPicPr preferRelativeResize="0"/>
          <p:nvPr/>
        </p:nvPicPr>
        <p:blipFill rotWithShape="1">
          <a:blip r:embed="rId3">
            <a:alphaModFix/>
          </a:blip>
          <a:srcRect/>
          <a:stretch/>
        </p:blipFill>
        <p:spPr>
          <a:xfrm>
            <a:off x="-1" y="0"/>
            <a:ext cx="9198765"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pic>
        <p:nvPicPr>
          <p:cNvPr id="213" name="Google Shape;213;p18"/>
          <p:cNvPicPr preferRelativeResize="0">
            <a:picLocks noGrp="1"/>
          </p:cNvPicPr>
          <p:nvPr>
            <p:ph type="body" idx="1"/>
          </p:nvPr>
        </p:nvPicPr>
        <p:blipFill rotWithShape="1">
          <a:blip r:embed="rId3">
            <a:alphaModFix/>
          </a:blip>
          <a:srcRect/>
          <a:stretch/>
        </p:blipFill>
        <p:spPr>
          <a:xfrm>
            <a:off x="22589" y="0"/>
            <a:ext cx="9121411"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9"/>
          <p:cNvSpPr txBox="1">
            <a:spLocks noGrp="1"/>
          </p:cNvSpPr>
          <p:nvPr>
            <p:ph type="title"/>
          </p:nvPr>
        </p:nvSpPr>
        <p:spPr>
          <a:xfrm>
            <a:off x="395536" y="0"/>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959"/>
              <a:buFont typeface="Calibri"/>
              <a:buNone/>
            </a:pPr>
            <a:r>
              <a:rPr lang="fr-FR" sz="3959"/>
              <a:t>Un exemple de polémique scientifique</a:t>
            </a:r>
            <a:endParaRPr sz="3959"/>
          </a:p>
        </p:txBody>
      </p:sp>
      <p:pic>
        <p:nvPicPr>
          <p:cNvPr id="219" name="Google Shape;219;p19"/>
          <p:cNvPicPr preferRelativeResize="0">
            <a:picLocks noGrp="1"/>
          </p:cNvPicPr>
          <p:nvPr>
            <p:ph type="body" idx="1"/>
          </p:nvPr>
        </p:nvPicPr>
        <p:blipFill rotWithShape="1">
          <a:blip r:embed="rId3">
            <a:alphaModFix/>
          </a:blip>
          <a:srcRect/>
          <a:stretch/>
        </p:blipFill>
        <p:spPr>
          <a:xfrm>
            <a:off x="0" y="1052736"/>
            <a:ext cx="6660232" cy="5034953"/>
          </a:xfrm>
          <a:prstGeom prst="rect">
            <a:avLst/>
          </a:prstGeom>
          <a:noFill/>
          <a:ln>
            <a:noFill/>
          </a:ln>
        </p:spPr>
      </p:pic>
      <p:pic>
        <p:nvPicPr>
          <p:cNvPr id="220" name="Google Shape;220;p19" descr="https://photos.lci.fr/images/613/344/hydroxychloroquine-58666c-0@1x.jpeg"/>
          <p:cNvPicPr preferRelativeResize="0"/>
          <p:nvPr/>
        </p:nvPicPr>
        <p:blipFill rotWithShape="1">
          <a:blip r:embed="rId4">
            <a:alphaModFix/>
          </a:blip>
          <a:srcRect/>
          <a:stretch/>
        </p:blipFill>
        <p:spPr>
          <a:xfrm>
            <a:off x="5134788" y="1844824"/>
            <a:ext cx="3721180" cy="208823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fr-FR"/>
              <a:t>Quelques titres fin février</a:t>
            </a:r>
            <a:endParaRPr/>
          </a:p>
        </p:txBody>
      </p:sp>
      <p:pic>
        <p:nvPicPr>
          <p:cNvPr id="226" name="Google Shape;226;p20"/>
          <p:cNvPicPr preferRelativeResize="0">
            <a:picLocks noGrp="1"/>
          </p:cNvPicPr>
          <p:nvPr>
            <p:ph type="body" idx="1"/>
          </p:nvPr>
        </p:nvPicPr>
        <p:blipFill rotWithShape="1">
          <a:blip r:embed="rId3">
            <a:alphaModFix/>
          </a:blip>
          <a:srcRect/>
          <a:stretch/>
        </p:blipFill>
        <p:spPr>
          <a:xfrm>
            <a:off x="467544" y="1556792"/>
            <a:ext cx="5962650" cy="1990725"/>
          </a:xfrm>
          <a:prstGeom prst="rect">
            <a:avLst/>
          </a:prstGeom>
          <a:noFill/>
          <a:ln>
            <a:noFill/>
          </a:ln>
        </p:spPr>
      </p:pic>
      <p:sp>
        <p:nvSpPr>
          <p:cNvPr id="227" name="Google Shape;227;p20"/>
          <p:cNvSpPr txBox="1"/>
          <p:nvPr/>
        </p:nvSpPr>
        <p:spPr>
          <a:xfrm>
            <a:off x="3779912" y="2924944"/>
            <a:ext cx="194421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800">
                <a:solidFill>
                  <a:schemeClr val="dk1"/>
                </a:solidFill>
                <a:latin typeface="Calibri"/>
                <a:ea typeface="Calibri"/>
                <a:cs typeface="Calibri"/>
                <a:sym typeface="Calibri"/>
              </a:rPr>
              <a:t>La Croix</a:t>
            </a:r>
            <a:endParaRPr sz="1800">
              <a:solidFill>
                <a:schemeClr val="dk1"/>
              </a:solidFill>
              <a:latin typeface="Calibri"/>
              <a:ea typeface="Calibri"/>
              <a:cs typeface="Calibri"/>
              <a:sym typeface="Calibri"/>
            </a:endParaRPr>
          </a:p>
        </p:txBody>
      </p:sp>
      <p:pic>
        <p:nvPicPr>
          <p:cNvPr id="228" name="Google Shape;228;p20"/>
          <p:cNvPicPr preferRelativeResize="0"/>
          <p:nvPr/>
        </p:nvPicPr>
        <p:blipFill rotWithShape="1">
          <a:blip r:embed="rId4">
            <a:alphaModFix/>
          </a:blip>
          <a:srcRect/>
          <a:stretch/>
        </p:blipFill>
        <p:spPr>
          <a:xfrm>
            <a:off x="1331640" y="3645024"/>
            <a:ext cx="7582017" cy="2304256"/>
          </a:xfrm>
          <a:prstGeom prst="rect">
            <a:avLst/>
          </a:prstGeom>
          <a:noFill/>
          <a:ln>
            <a:noFill/>
          </a:ln>
        </p:spPr>
      </p:pic>
      <p:sp>
        <p:nvSpPr>
          <p:cNvPr id="229" name="Google Shape;229;p20"/>
          <p:cNvSpPr txBox="1"/>
          <p:nvPr/>
        </p:nvSpPr>
        <p:spPr>
          <a:xfrm>
            <a:off x="6804248" y="5517232"/>
            <a:ext cx="187220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Le Monde</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 descr="Les nuls » pour les nuls | Plus on est de fous, plus on li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 name="Google Shape;96;p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pic>
        <p:nvPicPr>
          <p:cNvPr id="97" name="Google Shape;97;p1"/>
          <p:cNvPicPr preferRelativeResize="0"/>
          <p:nvPr/>
        </p:nvPicPr>
        <p:blipFill rotWithShape="1">
          <a:blip r:embed="rId3">
            <a:alphaModFix/>
          </a:blip>
          <a:srcRect l="3500" r="6637"/>
          <a:stretch/>
        </p:blipFill>
        <p:spPr>
          <a:xfrm>
            <a:off x="-252536" y="0"/>
            <a:ext cx="9905462" cy="6858000"/>
          </a:xfrm>
          <a:prstGeom prst="rect">
            <a:avLst/>
          </a:prstGeom>
          <a:noFill/>
          <a:ln>
            <a:noFill/>
          </a:ln>
        </p:spPr>
      </p:pic>
      <p:sp>
        <p:nvSpPr>
          <p:cNvPr id="98" name="Google Shape;98;p1"/>
          <p:cNvSpPr/>
          <p:nvPr/>
        </p:nvSpPr>
        <p:spPr>
          <a:xfrm>
            <a:off x="1835696" y="980728"/>
            <a:ext cx="6624736" cy="1944216"/>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 name="Google Shape;99;p1"/>
          <p:cNvSpPr txBox="1"/>
          <p:nvPr/>
        </p:nvSpPr>
        <p:spPr>
          <a:xfrm>
            <a:off x="2483768" y="1484784"/>
            <a:ext cx="4896544"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8000">
                <a:solidFill>
                  <a:schemeClr val="lt1"/>
                </a:solidFill>
                <a:latin typeface="Calibri"/>
                <a:ea typeface="Calibri"/>
                <a:cs typeface="Calibri"/>
                <a:sym typeface="Calibri"/>
              </a:rPr>
              <a:t>La science</a:t>
            </a:r>
            <a:endParaRPr sz="800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235" name="Google Shape;235;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None/>
            </a:pPr>
            <a:endParaRPr/>
          </a:p>
        </p:txBody>
      </p:sp>
      <p:pic>
        <p:nvPicPr>
          <p:cNvPr id="236" name="Google Shape;236;p21" descr="L’image contient peut-être : 1 personne, texte qui dit ’JE SUIS UNE STAR DES MALADIES INFEC TIEUSES (...) JE SUIS UN DES VIROLOGUES LES PLUS CÉLEBRES AU MONDE (...) C'EST MOI, L'ÉLITE MARS LA CHANCE QU'IL AIT UNE AUGMENTATION FRANCE VISIBLE NIVEAU DE MORTALITE CORONAVIRUS AUX INFECTIONS INCLUANT PROCHE DE ZERO MORTALITÉ PAR MILLION TOUTES CAUSES, FRANCE 2020 2005-2019 (INSEE) 41% +19% +0.6% 0.2% JAN FEV MAR AVR MAI TOUT LE MONDE PEUT SE TROMPER NE CROYEZ PERSONNE SUR PAROLE Herverifie JUIN’"/>
          <p:cNvPicPr preferRelativeResize="0"/>
          <p:nvPr/>
        </p:nvPicPr>
        <p:blipFill rotWithShape="1">
          <a:blip r:embed="rId3">
            <a:alphaModFix/>
          </a:blip>
          <a:srcRect/>
          <a:stretch/>
        </p:blipFill>
        <p:spPr>
          <a:xfrm>
            <a:off x="0" y="-57870"/>
            <a:ext cx="9144000" cy="691587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2"/>
          <p:cNvSpPr txBox="1">
            <a:spLocks noGrp="1"/>
          </p:cNvSpPr>
          <p:nvPr>
            <p:ph type="title"/>
          </p:nvPr>
        </p:nvSpPr>
        <p:spPr>
          <a:xfrm>
            <a:off x="5580112" y="5517232"/>
            <a:ext cx="3563888"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800"/>
              <a:buFont typeface="Calibri"/>
              <a:buNone/>
            </a:pPr>
            <a:r>
              <a:rPr lang="fr-FR" sz="1800" u="sng">
                <a:solidFill>
                  <a:schemeClr val="hlink"/>
                </a:solidFill>
                <a:hlinkClick r:id="rId3"/>
              </a:rPr>
              <a:t>https://quoidansmonassiette.fr/wp-content/uploads/2020/05/synth%C3%A8se-hydroxychloroquine-Thibault-FIOLET-24-mai-V2-scaled.jpg</a:t>
            </a:r>
            <a:endParaRPr sz="1800"/>
          </a:p>
        </p:txBody>
      </p:sp>
      <p:pic>
        <p:nvPicPr>
          <p:cNvPr id="242" name="Google Shape;242;p22" descr="https://quoidansmonassiette.fr/wp-content/uploads/2020/05/synth%C3%A8se-hydroxychloroquine-Thibault-FIOLET-24-mai-V2-scaled.jpg"/>
          <p:cNvPicPr preferRelativeResize="0"/>
          <p:nvPr/>
        </p:nvPicPr>
        <p:blipFill rotWithShape="1">
          <a:blip r:embed="rId4">
            <a:alphaModFix/>
          </a:blip>
          <a:srcRect/>
          <a:stretch/>
        </p:blipFill>
        <p:spPr>
          <a:xfrm>
            <a:off x="76200" y="0"/>
            <a:ext cx="5220518" cy="6857999"/>
          </a:xfrm>
          <a:prstGeom prst="rect">
            <a:avLst/>
          </a:prstGeom>
          <a:noFill/>
          <a:ln>
            <a:noFill/>
          </a:ln>
        </p:spPr>
      </p:pic>
      <p:sp>
        <p:nvSpPr>
          <p:cNvPr id="243" name="Google Shape;243;p22"/>
          <p:cNvSpPr txBox="1"/>
          <p:nvPr/>
        </p:nvSpPr>
        <p:spPr>
          <a:xfrm>
            <a:off x="5652120" y="1052736"/>
            <a:ext cx="2592288"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600">
                <a:solidFill>
                  <a:schemeClr val="dk1"/>
                </a:solidFill>
                <a:latin typeface="Calibri"/>
                <a:ea typeface="Calibri"/>
                <a:cs typeface="Calibri"/>
                <a:sym typeface="Calibri"/>
              </a:rPr>
              <a:t>Un exemple de méta-analyse</a:t>
            </a:r>
            <a:endParaRPr sz="36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249" name="Google Shape;249;p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None/>
            </a:pPr>
            <a:endParaRPr/>
          </a:p>
        </p:txBody>
      </p:sp>
      <p:pic>
        <p:nvPicPr>
          <p:cNvPr id="250" name="Google Shape;250;p23" descr="https://quoidansmonassiette.fr/wp-content/uploads/2020/07/synth%C3%A8se-hydroxychloroquine-COVID-19-RCT-essais-contr%C3%B4le-randomis%C3%A9s-1024x734.jpg"/>
          <p:cNvPicPr preferRelativeResize="0"/>
          <p:nvPr/>
        </p:nvPicPr>
        <p:blipFill rotWithShape="1">
          <a:blip r:embed="rId3">
            <a:alphaModFix/>
          </a:blip>
          <a:srcRect/>
          <a:stretch/>
        </p:blipFill>
        <p:spPr>
          <a:xfrm>
            <a:off x="140981" y="0"/>
            <a:ext cx="8751499" cy="6273047"/>
          </a:xfrm>
          <a:prstGeom prst="rect">
            <a:avLst/>
          </a:prstGeom>
          <a:noFill/>
          <a:ln>
            <a:noFill/>
          </a:ln>
        </p:spPr>
      </p:pic>
      <p:sp>
        <p:nvSpPr>
          <p:cNvPr id="251" name="Google Shape;251;p23"/>
          <p:cNvSpPr txBox="1"/>
          <p:nvPr/>
        </p:nvSpPr>
        <p:spPr>
          <a:xfrm>
            <a:off x="0" y="6309320"/>
            <a:ext cx="9144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https://quoidansmonassiette.fr/covid-19-synthese-etudes-hydroxychloroquine-chloroquine/</a:t>
            </a:r>
            <a:endParaRPr sz="18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24"/>
          <p:cNvPicPr preferRelativeResize="0"/>
          <p:nvPr/>
        </p:nvPicPr>
        <p:blipFill rotWithShape="1">
          <a:blip r:embed="rId3">
            <a:alphaModFix/>
          </a:blip>
          <a:srcRect/>
          <a:stretch/>
        </p:blipFill>
        <p:spPr>
          <a:xfrm>
            <a:off x="0" y="1988840"/>
            <a:ext cx="8942543" cy="3816424"/>
          </a:xfrm>
          <a:prstGeom prst="rect">
            <a:avLst/>
          </a:prstGeom>
          <a:noFill/>
          <a:ln>
            <a:noFill/>
          </a:ln>
        </p:spPr>
      </p:pic>
      <p:pic>
        <p:nvPicPr>
          <p:cNvPr id="257" name="Google Shape;257;p24"/>
          <p:cNvPicPr preferRelativeResize="0"/>
          <p:nvPr/>
        </p:nvPicPr>
        <p:blipFill rotWithShape="1">
          <a:blip r:embed="rId4">
            <a:alphaModFix/>
          </a:blip>
          <a:srcRect/>
          <a:stretch/>
        </p:blipFill>
        <p:spPr>
          <a:xfrm>
            <a:off x="251520" y="0"/>
            <a:ext cx="8746622" cy="2060848"/>
          </a:xfrm>
          <a:prstGeom prst="rect">
            <a:avLst/>
          </a:prstGeom>
          <a:noFill/>
          <a:ln>
            <a:noFill/>
          </a:ln>
        </p:spPr>
      </p:pic>
      <p:sp>
        <p:nvSpPr>
          <p:cNvPr id="258" name="Google Shape;258;p24"/>
          <p:cNvSpPr/>
          <p:nvPr/>
        </p:nvSpPr>
        <p:spPr>
          <a:xfrm>
            <a:off x="4283968" y="5934670"/>
            <a:ext cx="45720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https://www.leparisien.fr/societe/sante/covid-19-59-des-francais-croient-a-l-efficacite-de-la-chloroquine-05-04-2020-8294535.php</a:t>
            </a:r>
            <a:endParaRPr sz="1800">
              <a:solidFill>
                <a:schemeClr val="dk1"/>
              </a:solidFill>
              <a:latin typeface="Calibri"/>
              <a:ea typeface="Calibri"/>
              <a:cs typeface="Calibri"/>
              <a:sym typeface="Calibri"/>
            </a:endParaRPr>
          </a:p>
        </p:txBody>
      </p:sp>
      <p:sp>
        <p:nvSpPr>
          <p:cNvPr id="259" name="Google Shape;259;p24"/>
          <p:cNvSpPr txBox="1"/>
          <p:nvPr/>
        </p:nvSpPr>
        <p:spPr>
          <a:xfrm>
            <a:off x="611560" y="5805264"/>
            <a:ext cx="2376264"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200">
                <a:solidFill>
                  <a:schemeClr val="dk1"/>
                </a:solidFill>
                <a:latin typeface="Calibri"/>
                <a:ea typeface="Calibri"/>
                <a:cs typeface="Calibri"/>
                <a:sym typeface="Calibri"/>
              </a:rPr>
              <a:t>5 avril 2020</a:t>
            </a:r>
            <a:endParaRPr sz="32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pic>
        <p:nvPicPr>
          <p:cNvPr id="265" name="Google Shape;265;p25"/>
          <p:cNvPicPr preferRelativeResize="0">
            <a:picLocks noGrp="1"/>
          </p:cNvPicPr>
          <p:nvPr>
            <p:ph type="body" idx="1"/>
          </p:nvPr>
        </p:nvPicPr>
        <p:blipFill rotWithShape="1">
          <a:blip r:embed="rId3">
            <a:alphaModFix/>
          </a:blip>
          <a:srcRect/>
          <a:stretch/>
        </p:blipFill>
        <p:spPr>
          <a:xfrm>
            <a:off x="251520" y="0"/>
            <a:ext cx="7696200" cy="1571625"/>
          </a:xfrm>
          <a:prstGeom prst="rect">
            <a:avLst/>
          </a:prstGeom>
          <a:noFill/>
          <a:ln>
            <a:noFill/>
          </a:ln>
        </p:spPr>
      </p:pic>
      <p:pic>
        <p:nvPicPr>
          <p:cNvPr id="266" name="Google Shape;266;p25"/>
          <p:cNvPicPr preferRelativeResize="0"/>
          <p:nvPr/>
        </p:nvPicPr>
        <p:blipFill rotWithShape="1">
          <a:blip r:embed="rId4">
            <a:alphaModFix/>
          </a:blip>
          <a:srcRect/>
          <a:stretch/>
        </p:blipFill>
        <p:spPr>
          <a:xfrm>
            <a:off x="179512" y="1628800"/>
            <a:ext cx="8543925" cy="895350"/>
          </a:xfrm>
          <a:prstGeom prst="rect">
            <a:avLst/>
          </a:prstGeom>
          <a:noFill/>
          <a:ln>
            <a:noFill/>
          </a:ln>
        </p:spPr>
      </p:pic>
      <p:pic>
        <p:nvPicPr>
          <p:cNvPr id="267" name="Google Shape;267;p25"/>
          <p:cNvPicPr preferRelativeResize="0"/>
          <p:nvPr/>
        </p:nvPicPr>
        <p:blipFill rotWithShape="1">
          <a:blip r:embed="rId5">
            <a:alphaModFix/>
          </a:blip>
          <a:srcRect/>
          <a:stretch/>
        </p:blipFill>
        <p:spPr>
          <a:xfrm>
            <a:off x="7524750" y="1052736"/>
            <a:ext cx="1619250" cy="581025"/>
          </a:xfrm>
          <a:prstGeom prst="rect">
            <a:avLst/>
          </a:prstGeom>
          <a:noFill/>
          <a:ln>
            <a:noFill/>
          </a:ln>
        </p:spPr>
      </p:pic>
      <p:pic>
        <p:nvPicPr>
          <p:cNvPr id="268" name="Google Shape;268;p25"/>
          <p:cNvPicPr preferRelativeResize="0"/>
          <p:nvPr/>
        </p:nvPicPr>
        <p:blipFill rotWithShape="1">
          <a:blip r:embed="rId6">
            <a:alphaModFix/>
          </a:blip>
          <a:srcRect/>
          <a:stretch/>
        </p:blipFill>
        <p:spPr>
          <a:xfrm>
            <a:off x="0" y="2492896"/>
            <a:ext cx="8439150" cy="2228850"/>
          </a:xfrm>
          <a:prstGeom prst="rect">
            <a:avLst/>
          </a:prstGeom>
          <a:noFill/>
          <a:ln>
            <a:noFill/>
          </a:ln>
        </p:spPr>
      </p:pic>
      <p:sp>
        <p:nvSpPr>
          <p:cNvPr id="269" name="Google Shape;269;p25"/>
          <p:cNvSpPr/>
          <p:nvPr/>
        </p:nvSpPr>
        <p:spPr>
          <a:xfrm>
            <a:off x="2987824" y="5934670"/>
            <a:ext cx="45720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https://www.futura-sciences.com/sante/actualites/coronavirus-fin-partie-chloroquine-80151/</a:t>
            </a:r>
            <a:endParaRPr sz="18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fr-FR"/>
              <a:t>Conclusion de l’article</a:t>
            </a:r>
            <a:endParaRPr/>
          </a:p>
        </p:txBody>
      </p:sp>
      <p:pic>
        <p:nvPicPr>
          <p:cNvPr id="275" name="Google Shape;275;p26"/>
          <p:cNvPicPr preferRelativeResize="0">
            <a:picLocks noGrp="1"/>
          </p:cNvPicPr>
          <p:nvPr>
            <p:ph type="body" idx="1"/>
          </p:nvPr>
        </p:nvPicPr>
        <p:blipFill rotWithShape="1">
          <a:blip r:embed="rId3">
            <a:alphaModFix/>
          </a:blip>
          <a:srcRect/>
          <a:stretch/>
        </p:blipFill>
        <p:spPr>
          <a:xfrm>
            <a:off x="395536" y="2420888"/>
            <a:ext cx="8229600" cy="3027086"/>
          </a:xfrm>
          <a:prstGeom prst="rect">
            <a:avLst/>
          </a:prstGeom>
          <a:noFill/>
          <a:ln>
            <a:noFill/>
          </a:ln>
        </p:spPr>
      </p:pic>
      <p:sp>
        <p:nvSpPr>
          <p:cNvPr id="276" name="Google Shape;276;p26"/>
          <p:cNvSpPr/>
          <p:nvPr/>
        </p:nvSpPr>
        <p:spPr>
          <a:xfrm>
            <a:off x="3707904" y="5445224"/>
            <a:ext cx="45720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https://www.futura-sciences.com/sante/actualites/coronavirus-fin-partie-chloroquine-80151/</a:t>
            </a:r>
            <a:endParaRPr sz="1800">
              <a:solidFill>
                <a:schemeClr val="dk1"/>
              </a:solidFill>
              <a:latin typeface="Calibri"/>
              <a:ea typeface="Calibri"/>
              <a:cs typeface="Calibri"/>
              <a:sym typeface="Calibri"/>
            </a:endParaRPr>
          </a:p>
        </p:txBody>
      </p:sp>
      <p:pic>
        <p:nvPicPr>
          <p:cNvPr id="277" name="Google Shape;277;p26"/>
          <p:cNvPicPr preferRelativeResize="0"/>
          <p:nvPr/>
        </p:nvPicPr>
        <p:blipFill rotWithShape="1">
          <a:blip r:embed="rId5">
            <a:alphaModFix/>
          </a:blip>
          <a:srcRect/>
          <a:stretch/>
        </p:blipFill>
        <p:spPr>
          <a:xfrm>
            <a:off x="467544" y="1340768"/>
            <a:ext cx="8286750" cy="10191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27"/>
          <p:cNvPicPr preferRelativeResize="0">
            <a:picLocks noGrp="1"/>
          </p:cNvPicPr>
          <p:nvPr>
            <p:ph type="body" idx="1"/>
          </p:nvPr>
        </p:nvPicPr>
        <p:blipFill rotWithShape="1">
          <a:blip r:embed="rId3">
            <a:alphaModFix/>
          </a:blip>
          <a:srcRect/>
          <a:stretch/>
        </p:blipFill>
        <p:spPr>
          <a:xfrm>
            <a:off x="0" y="0"/>
            <a:ext cx="8229600" cy="2237952"/>
          </a:xfrm>
          <a:prstGeom prst="rect">
            <a:avLst/>
          </a:prstGeom>
          <a:noFill/>
          <a:ln>
            <a:noFill/>
          </a:ln>
        </p:spPr>
      </p:pic>
      <p:sp>
        <p:nvSpPr>
          <p:cNvPr id="283" name="Google Shape;283;p27"/>
          <p:cNvSpPr txBox="1"/>
          <p:nvPr/>
        </p:nvSpPr>
        <p:spPr>
          <a:xfrm>
            <a:off x="0" y="2204864"/>
            <a:ext cx="9144000"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Qu’en pense un observateur plus éloigné des querelles franco-françaises autour de l’hydroxychloroquine, Anton Pottegard, professeur de pharmacoépidémiologie (University of Southern Denmark) ? […]. </a:t>
            </a:r>
            <a:r>
              <a:rPr lang="fr-FR" sz="1800" i="1">
                <a:solidFill>
                  <a:schemeClr val="dk1"/>
                </a:solidFill>
                <a:latin typeface="Calibri"/>
                <a:ea typeface="Calibri"/>
                <a:cs typeface="Calibri"/>
                <a:sym typeface="Calibri"/>
              </a:rPr>
              <a:t>« Pour faire court, je n’ai pas confiance dans les résultats de l’étude</a:t>
            </a:r>
            <a:r>
              <a:rPr lang="fr-FR" sz="1800">
                <a:solidFill>
                  <a:schemeClr val="dk1"/>
                </a:solidFill>
                <a:latin typeface="Calibri"/>
                <a:ea typeface="Calibri"/>
                <a:cs typeface="Calibri"/>
                <a:sym typeface="Calibri"/>
              </a:rPr>
              <a:t>, indique-t-il. </a:t>
            </a:r>
            <a:r>
              <a:rPr lang="fr-FR" sz="1800" i="1">
                <a:solidFill>
                  <a:schemeClr val="dk1"/>
                </a:solidFill>
                <a:latin typeface="Calibri"/>
                <a:ea typeface="Calibri"/>
                <a:cs typeface="Calibri"/>
                <a:sym typeface="Calibri"/>
              </a:rPr>
              <a:t>Pourquoi ? </a:t>
            </a:r>
            <a:r>
              <a:rPr lang="fr-FR" sz="1800" i="1">
                <a:solidFill>
                  <a:srgbClr val="FF0000"/>
                </a:solidFill>
                <a:latin typeface="Calibri"/>
                <a:ea typeface="Calibri"/>
                <a:cs typeface="Calibri"/>
                <a:sym typeface="Calibri"/>
              </a:rPr>
              <a:t>Parce qu’elle ne répond pas aux exigences les plus basiques auxquelles elle devrait souscrire. Il y a de nombreux problèmes, chacun étant très préoccupant. Pris ensemble, ils rendent cette étude 100 % inutile pour guider la pratique clinique. »</a:t>
            </a:r>
            <a:endParaRPr sz="1800">
              <a:solidFill>
                <a:srgbClr val="FF0000"/>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a:solidFill>
                  <a:schemeClr val="dk1"/>
                </a:solidFill>
                <a:latin typeface="Calibri"/>
                <a:ea typeface="Calibri"/>
                <a:cs typeface="Calibri"/>
                <a:sym typeface="Calibri"/>
              </a:rPr>
              <a:t>Il explique : </a:t>
            </a:r>
            <a:r>
              <a:rPr lang="fr-FR" sz="1800" i="1">
                <a:solidFill>
                  <a:schemeClr val="dk1"/>
                </a:solidFill>
                <a:latin typeface="Calibri"/>
                <a:ea typeface="Calibri"/>
                <a:cs typeface="Calibri"/>
                <a:sym typeface="Calibri"/>
              </a:rPr>
              <a:t>« Ceux qui sont traités sont comparés à ceux qui ne le sont pas. Le principal problème est que ceux qui ne survivent pas au traitement sont classés comme non traités. »</a:t>
            </a:r>
            <a:r>
              <a:rPr lang="fr-FR" sz="1800">
                <a:solidFill>
                  <a:schemeClr val="dk1"/>
                </a:solidFill>
                <a:latin typeface="Calibri"/>
                <a:ea typeface="Calibri"/>
                <a:cs typeface="Calibri"/>
                <a:sym typeface="Calibri"/>
              </a:rPr>
              <a:t> Il propose une comparaison volontairement grotesque : </a:t>
            </a:r>
            <a:r>
              <a:rPr lang="fr-FR" sz="1800" i="1">
                <a:solidFill>
                  <a:schemeClr val="dk1"/>
                </a:solidFill>
                <a:latin typeface="Calibri"/>
                <a:ea typeface="Calibri"/>
                <a:cs typeface="Calibri"/>
                <a:sym typeface="Calibri"/>
              </a:rPr>
              <a:t>« Je pourrais proposer un nouvel essai clinique : embrasser les patients sur le front pendant trois jours. Je comparerais ceux qui auraient reçu les trois baisers à ceux… qui n’auraient pas survécu pour les recevoir. L’effet du traitement serait formidable : aucun des patients ayant reçu mon traitement ne serait mort. »</a:t>
            </a:r>
            <a:r>
              <a:rPr lang="fr-FR" sz="1800">
                <a:solidFill>
                  <a:schemeClr val="dk1"/>
                </a:solidFill>
                <a:latin typeface="Calibri"/>
                <a:ea typeface="Calibri"/>
                <a:cs typeface="Calibri"/>
                <a:sym typeface="Calibri"/>
              </a:rPr>
              <a:t> Tandis qu’il n’en irait pas de même chez ceux n’ayant pas reçu tout le traitement… Il pointe lui aussi les patients du groupe contrôle placés dans celui-ci en raison de contre-indications cardiaques – qui sont des facteurs de risques d’être atteint d’un Covid-19 plus grave.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8"/>
          <p:cNvSpPr txBox="1">
            <a:spLocks noGrp="1"/>
          </p:cNvSpPr>
          <p:nvPr>
            <p:ph type="title"/>
          </p:nvPr>
        </p:nvSpPr>
        <p:spPr>
          <a:xfrm>
            <a:off x="395536" y="1340768"/>
            <a:ext cx="8229600" cy="3024336"/>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fr-FR"/>
              <a:t>Revues scientifiques et hydroxychloroquine, retour sur deux évènements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pic>
        <p:nvPicPr>
          <p:cNvPr id="294" name="Google Shape;294;p29"/>
          <p:cNvPicPr preferRelativeResize="0">
            <a:picLocks noGrp="1"/>
          </p:cNvPicPr>
          <p:nvPr>
            <p:ph type="body" idx="1"/>
          </p:nvPr>
        </p:nvPicPr>
        <p:blipFill rotWithShape="1">
          <a:blip r:embed="rId3">
            <a:alphaModFix/>
          </a:blip>
          <a:srcRect/>
          <a:stretch/>
        </p:blipFill>
        <p:spPr>
          <a:xfrm>
            <a:off x="251520" y="332656"/>
            <a:ext cx="8574511" cy="3528392"/>
          </a:xfrm>
          <a:prstGeom prst="rect">
            <a:avLst/>
          </a:prstGeom>
          <a:noFill/>
          <a:ln>
            <a:noFill/>
          </a:ln>
        </p:spPr>
      </p:pic>
      <p:sp>
        <p:nvSpPr>
          <p:cNvPr id="295" name="Google Shape;295;p29"/>
          <p:cNvSpPr/>
          <p:nvPr/>
        </p:nvSpPr>
        <p:spPr>
          <a:xfrm>
            <a:off x="4355976" y="2564904"/>
            <a:ext cx="45720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https://www.lepoint.fr/sante/covid-19-et-hydroxychloroquine-fin-de-partie-23-05-2020-2376607_40.php</a:t>
            </a:r>
            <a:endParaRPr sz="1800">
              <a:solidFill>
                <a:schemeClr val="dk1"/>
              </a:solidFill>
              <a:latin typeface="Calibri"/>
              <a:ea typeface="Calibri"/>
              <a:cs typeface="Calibri"/>
              <a:sym typeface="Calibri"/>
            </a:endParaRPr>
          </a:p>
        </p:txBody>
      </p:sp>
      <p:pic>
        <p:nvPicPr>
          <p:cNvPr id="296" name="Google Shape;296;p29"/>
          <p:cNvPicPr preferRelativeResize="0"/>
          <p:nvPr/>
        </p:nvPicPr>
        <p:blipFill rotWithShape="1">
          <a:blip r:embed="rId5">
            <a:alphaModFix/>
          </a:blip>
          <a:srcRect/>
          <a:stretch/>
        </p:blipFill>
        <p:spPr>
          <a:xfrm>
            <a:off x="467544" y="3933056"/>
            <a:ext cx="8129916" cy="244827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pic>
        <p:nvPicPr>
          <p:cNvPr id="302" name="Google Shape;302;p30"/>
          <p:cNvPicPr preferRelativeResize="0">
            <a:picLocks noGrp="1"/>
          </p:cNvPicPr>
          <p:nvPr>
            <p:ph type="body" idx="1"/>
          </p:nvPr>
        </p:nvPicPr>
        <p:blipFill rotWithShape="1">
          <a:blip r:embed="rId3">
            <a:alphaModFix/>
          </a:blip>
          <a:srcRect/>
          <a:stretch/>
        </p:blipFill>
        <p:spPr>
          <a:xfrm>
            <a:off x="251520" y="260648"/>
            <a:ext cx="8318327" cy="3240360"/>
          </a:xfrm>
          <a:prstGeom prst="rect">
            <a:avLst/>
          </a:prstGeom>
          <a:noFill/>
          <a:ln>
            <a:noFill/>
          </a:ln>
        </p:spPr>
      </p:pic>
      <p:sp>
        <p:nvSpPr>
          <p:cNvPr id="303" name="Google Shape;303;p30"/>
          <p:cNvSpPr/>
          <p:nvPr/>
        </p:nvSpPr>
        <p:spPr>
          <a:xfrm>
            <a:off x="4211960" y="2060848"/>
            <a:ext cx="457200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https://www.lepoint.fr/sante/chloroquine-des-dizaines-de-scientifiques-remettent-en-cause-l-etude-du-lancet-29-05-2020-2377483_40.php</a:t>
            </a:r>
            <a:endParaRPr sz="1800">
              <a:solidFill>
                <a:schemeClr val="dk1"/>
              </a:solidFill>
              <a:latin typeface="Calibri"/>
              <a:ea typeface="Calibri"/>
              <a:cs typeface="Calibri"/>
              <a:sym typeface="Calibri"/>
            </a:endParaRPr>
          </a:p>
        </p:txBody>
      </p:sp>
      <p:pic>
        <p:nvPicPr>
          <p:cNvPr id="304" name="Google Shape;304;p30"/>
          <p:cNvPicPr preferRelativeResize="0"/>
          <p:nvPr/>
        </p:nvPicPr>
        <p:blipFill rotWithShape="1">
          <a:blip r:embed="rId5">
            <a:alphaModFix/>
          </a:blip>
          <a:srcRect/>
          <a:stretch/>
        </p:blipFill>
        <p:spPr>
          <a:xfrm>
            <a:off x="48255" y="3861048"/>
            <a:ext cx="9095745" cy="1728192"/>
          </a:xfrm>
          <a:prstGeom prst="rect">
            <a:avLst/>
          </a:prstGeom>
          <a:noFill/>
          <a:ln>
            <a:noFill/>
          </a:ln>
        </p:spPr>
      </p:pic>
      <p:pic>
        <p:nvPicPr>
          <p:cNvPr id="305" name="Google Shape;305;p30"/>
          <p:cNvPicPr preferRelativeResize="0"/>
          <p:nvPr/>
        </p:nvPicPr>
        <p:blipFill rotWithShape="1">
          <a:blip r:embed="rId6">
            <a:alphaModFix/>
          </a:blip>
          <a:srcRect/>
          <a:stretch/>
        </p:blipFill>
        <p:spPr>
          <a:xfrm>
            <a:off x="6732240" y="5676900"/>
            <a:ext cx="2105025" cy="1181100"/>
          </a:xfrm>
          <a:prstGeom prst="rect">
            <a:avLst/>
          </a:prstGeom>
          <a:noFill/>
          <a:ln>
            <a:noFill/>
          </a:ln>
        </p:spPr>
      </p:pic>
      <p:sp>
        <p:nvSpPr>
          <p:cNvPr id="306" name="Google Shape;306;p30"/>
          <p:cNvSpPr/>
          <p:nvPr/>
        </p:nvSpPr>
        <p:spPr>
          <a:xfrm>
            <a:off x="0" y="5657671"/>
            <a:ext cx="6335688"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https://www.ouest-france.fr/sante/virus/coronavirus/chloroquine-et-coronavirus-nouveau-rebondissement-l-etude-de-the-lancet-largement-critiquee-6851745</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103"/>
        <p:cNvGrpSpPr/>
        <p:nvPr/>
      </p:nvGrpSpPr>
      <p:grpSpPr>
        <a:xfrm>
          <a:off x="0" y="0"/>
          <a:ext cx="0" cy="0"/>
          <a:chOff x="0" y="0"/>
          <a:chExt cx="0" cy="0"/>
        </a:xfrm>
      </p:grpSpPr>
      <p:sp>
        <p:nvSpPr>
          <p:cNvPr id="104" name="Google Shape;104;p2"/>
          <p:cNvSpPr txBox="1">
            <a:spLocks noGrp="1"/>
          </p:cNvSpPr>
          <p:nvPr>
            <p:ph type="title"/>
          </p:nvPr>
        </p:nvSpPr>
        <p:spPr>
          <a:xfrm>
            <a:off x="0" y="0"/>
            <a:ext cx="6660232" cy="90872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fr-FR">
                <a:solidFill>
                  <a:schemeClr val="lt1"/>
                </a:solidFill>
              </a:rPr>
              <a:t>Printemps 2020</a:t>
            </a:r>
            <a:endParaRPr>
              <a:solidFill>
                <a:schemeClr val="lt1"/>
              </a:solidFill>
            </a:endParaRPr>
          </a:p>
        </p:txBody>
      </p:sp>
      <p:pic>
        <p:nvPicPr>
          <p:cNvPr id="105" name="Google Shape;105;p2" descr="https://www.courrierinternational.com/sites/ci_master/files/styles/image_original_1280/public/assets/images/rts301gn.jpg?itok=qMEtOH4U"/>
          <p:cNvPicPr preferRelativeResize="0">
            <a:picLocks noGrp="1"/>
          </p:cNvPicPr>
          <p:nvPr>
            <p:ph type="body" idx="1"/>
          </p:nvPr>
        </p:nvPicPr>
        <p:blipFill rotWithShape="1">
          <a:blip r:embed="rId3">
            <a:alphaModFix/>
          </a:blip>
          <a:srcRect l="16433" r="11606"/>
          <a:stretch/>
        </p:blipFill>
        <p:spPr>
          <a:xfrm>
            <a:off x="2555776" y="980728"/>
            <a:ext cx="3835624" cy="3888432"/>
          </a:xfrm>
          <a:prstGeom prst="ellipse">
            <a:avLst/>
          </a:prstGeom>
          <a:noFill/>
          <a:ln>
            <a:noFill/>
          </a:ln>
        </p:spPr>
      </p:pic>
      <p:pic>
        <p:nvPicPr>
          <p:cNvPr id="106" name="Google Shape;106;p2" descr="Pour Didier Raoult, le Coronavirus est l'une des maladies ..."/>
          <p:cNvPicPr preferRelativeResize="0"/>
          <p:nvPr/>
        </p:nvPicPr>
        <p:blipFill rotWithShape="1">
          <a:blip r:embed="rId4">
            <a:alphaModFix/>
          </a:blip>
          <a:srcRect l="24226" r="16779"/>
          <a:stretch/>
        </p:blipFill>
        <p:spPr>
          <a:xfrm>
            <a:off x="323528" y="1196752"/>
            <a:ext cx="2088232" cy="1991108"/>
          </a:xfrm>
          <a:prstGeom prst="rect">
            <a:avLst/>
          </a:prstGeom>
          <a:noFill/>
          <a:ln>
            <a:noFill/>
          </a:ln>
        </p:spPr>
      </p:pic>
      <p:pic>
        <p:nvPicPr>
          <p:cNvPr id="107" name="Google Shape;107;p2" descr="Prix Nobel 2008 de l'Institut Pasteur - Françoise Barré-Sinoussi"/>
          <p:cNvPicPr preferRelativeResize="0"/>
          <p:nvPr/>
        </p:nvPicPr>
        <p:blipFill rotWithShape="1">
          <a:blip r:embed="rId5">
            <a:alphaModFix/>
          </a:blip>
          <a:srcRect b="24520"/>
          <a:stretch/>
        </p:blipFill>
        <p:spPr>
          <a:xfrm>
            <a:off x="5940152" y="4725144"/>
            <a:ext cx="1800200" cy="1986427"/>
          </a:xfrm>
          <a:prstGeom prst="rect">
            <a:avLst/>
          </a:prstGeom>
          <a:noFill/>
          <a:ln>
            <a:noFill/>
          </a:ln>
        </p:spPr>
      </p:pic>
      <p:pic>
        <p:nvPicPr>
          <p:cNvPr id="108" name="Google Shape;108;p2" descr="Covid-19 : le professeur Caumes craint «une seconde vague dès cet ..."/>
          <p:cNvPicPr preferRelativeResize="0"/>
          <p:nvPr/>
        </p:nvPicPr>
        <p:blipFill rotWithShape="1">
          <a:blip r:embed="rId6">
            <a:alphaModFix/>
          </a:blip>
          <a:srcRect l="27467" t="12297" r="19554" b="14629"/>
          <a:stretch/>
        </p:blipFill>
        <p:spPr>
          <a:xfrm>
            <a:off x="6660232" y="2564904"/>
            <a:ext cx="1800200" cy="1740193"/>
          </a:xfrm>
          <a:prstGeom prst="rect">
            <a:avLst/>
          </a:prstGeom>
          <a:noFill/>
          <a:ln>
            <a:noFill/>
          </a:ln>
        </p:spPr>
      </p:pic>
      <p:pic>
        <p:nvPicPr>
          <p:cNvPr id="109" name="Google Shape;109;p2" descr="https://photos.lci.fr/images/1280/720/karine-lacombe-82e3e7-0@1x.jpeg"/>
          <p:cNvPicPr preferRelativeResize="0"/>
          <p:nvPr/>
        </p:nvPicPr>
        <p:blipFill rotWithShape="1">
          <a:blip r:embed="rId7">
            <a:alphaModFix/>
          </a:blip>
          <a:srcRect l="15356" r="13178"/>
          <a:stretch/>
        </p:blipFill>
        <p:spPr>
          <a:xfrm>
            <a:off x="6444208" y="188640"/>
            <a:ext cx="2121664" cy="1872208"/>
          </a:xfrm>
          <a:prstGeom prst="rect">
            <a:avLst/>
          </a:prstGeom>
          <a:noFill/>
          <a:ln>
            <a:noFill/>
          </a:ln>
        </p:spPr>
      </p:pic>
      <p:pic>
        <p:nvPicPr>
          <p:cNvPr id="110" name="Google Shape;110;p2"/>
          <p:cNvPicPr preferRelativeResize="0"/>
          <p:nvPr/>
        </p:nvPicPr>
        <p:blipFill rotWithShape="1">
          <a:blip r:embed="rId8">
            <a:alphaModFix/>
          </a:blip>
          <a:srcRect/>
          <a:stretch/>
        </p:blipFill>
        <p:spPr>
          <a:xfrm>
            <a:off x="683568" y="3645024"/>
            <a:ext cx="1909281" cy="2077021"/>
          </a:xfrm>
          <a:prstGeom prst="rect">
            <a:avLst/>
          </a:prstGeom>
          <a:noFill/>
          <a:ln>
            <a:noFill/>
          </a:ln>
        </p:spPr>
      </p:pic>
      <p:pic>
        <p:nvPicPr>
          <p:cNvPr id="111" name="Google Shape;111;p2" descr="Coronavirus : Jean-François Delfraissy estime que &quot;le virus ..."/>
          <p:cNvPicPr preferRelativeResize="0"/>
          <p:nvPr/>
        </p:nvPicPr>
        <p:blipFill rotWithShape="1">
          <a:blip r:embed="rId9">
            <a:alphaModFix/>
          </a:blip>
          <a:srcRect l="27972" r="27238"/>
          <a:stretch/>
        </p:blipFill>
        <p:spPr>
          <a:xfrm>
            <a:off x="3203848" y="4797152"/>
            <a:ext cx="1656184" cy="184884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p31"/>
          <p:cNvPicPr preferRelativeResize="0">
            <a:picLocks noGrp="1"/>
          </p:cNvPicPr>
          <p:nvPr>
            <p:ph type="body" idx="1"/>
          </p:nvPr>
        </p:nvPicPr>
        <p:blipFill rotWithShape="1">
          <a:blip r:embed="rId3">
            <a:alphaModFix/>
          </a:blip>
          <a:srcRect/>
          <a:stretch/>
        </p:blipFill>
        <p:spPr>
          <a:xfrm>
            <a:off x="251520" y="332656"/>
            <a:ext cx="8481103" cy="2808312"/>
          </a:xfrm>
          <a:prstGeom prst="rect">
            <a:avLst/>
          </a:prstGeom>
          <a:noFill/>
          <a:ln>
            <a:noFill/>
          </a:ln>
        </p:spPr>
      </p:pic>
      <p:sp>
        <p:nvSpPr>
          <p:cNvPr id="312" name="Google Shape;312;p31"/>
          <p:cNvSpPr/>
          <p:nvPr/>
        </p:nvSpPr>
        <p:spPr>
          <a:xfrm>
            <a:off x="2339752" y="2708920"/>
            <a:ext cx="6534472"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https://www.lemonde.fr/sciences/article/2020/06/04/hydroxychloroquine-trois-auteurs-de-l-etude-du-lancet-se-retractent_6041803_1650684.html</a:t>
            </a:r>
            <a:endParaRPr sz="18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pic>
        <p:nvPicPr>
          <p:cNvPr id="318" name="Google Shape;318;p32"/>
          <p:cNvPicPr preferRelativeResize="0">
            <a:picLocks noGrp="1"/>
          </p:cNvPicPr>
          <p:nvPr>
            <p:ph type="body" idx="1"/>
          </p:nvPr>
        </p:nvPicPr>
        <p:blipFill rotWithShape="1">
          <a:blip r:embed="rId3">
            <a:alphaModFix/>
          </a:blip>
          <a:srcRect/>
          <a:stretch/>
        </p:blipFill>
        <p:spPr>
          <a:xfrm>
            <a:off x="251519" y="332656"/>
            <a:ext cx="7818371" cy="604867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33" descr="L’image contient peut-être : 5 personnes, texte qui dit ’L'ÉTUDE LA CHLOROQUINE A RÉTRACTÉE, ON NE PEUT PAS SE FIER AUX ÉTUDES SCIENTIFIQUES, Etude duP PATIENTS Raoult #2 UNPATIENT PREVENTIF Lancet OSPITALISÉS SEULEMENT TRAITÉS REANIMATIONS AUCUNEFFE DÉMONTRÉ FORMATION UXPATIENTS CLASSEE FOURNISSEUR LESFOURNIR SEMAINES apblaion SEMAINES SEMAINES Celui méprise NON CETTE RÉTRACTATION DÉMONTRE PRÉCISÉMENT méthode émet remet question reconnait apideme reurs respecte pas scientifique émet des conc critiques, CONTRAIRE nensonges). Herverifie’"/>
          <p:cNvPicPr preferRelativeResize="0"/>
          <p:nvPr/>
        </p:nvPicPr>
        <p:blipFill rotWithShape="1">
          <a:blip r:embed="rId3">
            <a:alphaModFix/>
          </a:blip>
          <a:srcRect/>
          <a:stretch/>
        </p:blipFill>
        <p:spPr>
          <a:xfrm>
            <a:off x="611560" y="0"/>
            <a:ext cx="6552727" cy="683020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34" descr="L’image contient peut-être : 5 personnes, texte qui dit ’L'ÉTUDE LA CHLOROQUINE A RÉTRACTÉE, ON NE PEUT PAS SE FIER AUX ÉTUDES SCIENTIFIQUES, Etude duP PATIENTS Raoult #2 UNPATIENT PREVENTIF Lancet OSPITALISÉS SEULEMENT TRAITÉS REANIMATIONS AUCUNEFFE DÉMONTRÉ FORMATION UXPATIENTS CLASSEE FOURNISSEUR LESFOURNIR SEMAINES apblaion SEMAINES SEMAINES Celui méprise NON CETTE RÉTRACTATION DÉMONTRE PRÉCISÉMENT méthode émet remet question reconnait apideme reurs respecte pas scientifique émet des conc critiques, CONTRAIRE nensonges). Herverifie’"/>
          <p:cNvPicPr preferRelativeResize="0"/>
          <p:nvPr/>
        </p:nvPicPr>
        <p:blipFill rotWithShape="1">
          <a:blip r:embed="rId3">
            <a:alphaModFix/>
          </a:blip>
          <a:srcRect t="10101" b="20599"/>
          <a:stretch/>
        </p:blipFill>
        <p:spPr>
          <a:xfrm>
            <a:off x="0" y="0"/>
            <a:ext cx="10429306" cy="753345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pic>
        <p:nvPicPr>
          <p:cNvPr id="334" name="Google Shape;334;p35"/>
          <p:cNvPicPr preferRelativeResize="0">
            <a:picLocks noGrp="1"/>
          </p:cNvPicPr>
          <p:nvPr>
            <p:ph type="body" idx="1"/>
          </p:nvPr>
        </p:nvPicPr>
        <p:blipFill rotWithShape="1">
          <a:blip r:embed="rId3">
            <a:alphaModFix/>
          </a:blip>
          <a:srcRect/>
          <a:stretch/>
        </p:blipFill>
        <p:spPr>
          <a:xfrm>
            <a:off x="323528" y="404664"/>
            <a:ext cx="8514071" cy="5976664"/>
          </a:xfrm>
          <a:prstGeom prst="rect">
            <a:avLst/>
          </a:prstGeom>
          <a:noFill/>
          <a:ln>
            <a:noFill/>
          </a:ln>
        </p:spPr>
      </p:pic>
      <p:sp>
        <p:nvSpPr>
          <p:cNvPr id="335" name="Google Shape;335;p35"/>
          <p:cNvSpPr/>
          <p:nvPr/>
        </p:nvSpPr>
        <p:spPr>
          <a:xfrm>
            <a:off x="0" y="6211669"/>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http://www.mimiryudo.com/blog/2020/08/le-meilleur-article-de-tous-les-temps/</a:t>
            </a:r>
            <a:endParaRPr sz="18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pic>
        <p:nvPicPr>
          <p:cNvPr id="341" name="Google Shape;341;p36"/>
          <p:cNvPicPr preferRelativeResize="0">
            <a:picLocks noGrp="1"/>
          </p:cNvPicPr>
          <p:nvPr>
            <p:ph type="body" idx="1"/>
          </p:nvPr>
        </p:nvPicPr>
        <p:blipFill rotWithShape="1">
          <a:blip r:embed="rId3">
            <a:alphaModFix/>
          </a:blip>
          <a:srcRect/>
          <a:stretch/>
        </p:blipFill>
        <p:spPr>
          <a:xfrm>
            <a:off x="0" y="0"/>
            <a:ext cx="8933379" cy="659735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pic>
        <p:nvPicPr>
          <p:cNvPr id="347" name="Google Shape;347;p37"/>
          <p:cNvPicPr preferRelativeResize="0">
            <a:picLocks noGrp="1"/>
          </p:cNvPicPr>
          <p:nvPr>
            <p:ph type="body" idx="1"/>
          </p:nvPr>
        </p:nvPicPr>
        <p:blipFill rotWithShape="1">
          <a:blip r:embed="rId3">
            <a:alphaModFix/>
          </a:blip>
          <a:srcRect/>
          <a:stretch/>
        </p:blipFill>
        <p:spPr>
          <a:xfrm>
            <a:off x="0" y="0"/>
            <a:ext cx="4477604" cy="5085184"/>
          </a:xfrm>
          <a:prstGeom prst="rect">
            <a:avLst/>
          </a:prstGeom>
          <a:noFill/>
          <a:ln>
            <a:noFill/>
          </a:ln>
        </p:spPr>
      </p:pic>
      <p:pic>
        <p:nvPicPr>
          <p:cNvPr id="348" name="Google Shape;348;p37"/>
          <p:cNvPicPr preferRelativeResize="0"/>
          <p:nvPr/>
        </p:nvPicPr>
        <p:blipFill rotWithShape="1">
          <a:blip r:embed="rId4">
            <a:alphaModFix/>
          </a:blip>
          <a:srcRect/>
          <a:stretch/>
        </p:blipFill>
        <p:spPr>
          <a:xfrm>
            <a:off x="4823520" y="0"/>
            <a:ext cx="4320480" cy="4618892"/>
          </a:xfrm>
          <a:prstGeom prst="rect">
            <a:avLst/>
          </a:prstGeom>
          <a:noFill/>
          <a:ln>
            <a:noFill/>
          </a:ln>
        </p:spPr>
      </p:pic>
      <p:pic>
        <p:nvPicPr>
          <p:cNvPr id="349" name="Google Shape;349;p37"/>
          <p:cNvPicPr preferRelativeResize="0"/>
          <p:nvPr/>
        </p:nvPicPr>
        <p:blipFill rotWithShape="1">
          <a:blip r:embed="rId5">
            <a:alphaModFix/>
          </a:blip>
          <a:srcRect/>
          <a:stretch/>
        </p:blipFill>
        <p:spPr>
          <a:xfrm>
            <a:off x="4680495" y="4653136"/>
            <a:ext cx="4463505" cy="2204864"/>
          </a:xfrm>
          <a:prstGeom prst="rect">
            <a:avLst/>
          </a:prstGeom>
          <a:noFill/>
          <a:ln>
            <a:noFill/>
          </a:ln>
        </p:spPr>
      </p:pic>
      <p:cxnSp>
        <p:nvCxnSpPr>
          <p:cNvPr id="350" name="Google Shape;350;p37"/>
          <p:cNvCxnSpPr/>
          <p:nvPr/>
        </p:nvCxnSpPr>
        <p:spPr>
          <a:xfrm>
            <a:off x="4572000" y="0"/>
            <a:ext cx="0" cy="6858000"/>
          </a:xfrm>
          <a:prstGeom prst="straightConnector1">
            <a:avLst/>
          </a:prstGeom>
          <a:noFill/>
          <a:ln w="9525" cap="flat" cmpd="sng">
            <a:solidFill>
              <a:srgbClr val="4A7DBA"/>
            </a:solidFill>
            <a:prstDash val="solid"/>
            <a:round/>
            <a:headEnd type="none" w="sm" len="sm"/>
            <a:tailEnd type="none" w="sm" len="sm"/>
          </a:ln>
        </p:spPr>
      </p:cxnSp>
      <p:sp>
        <p:nvSpPr>
          <p:cNvPr id="351" name="Google Shape;351;p37"/>
          <p:cNvSpPr txBox="1"/>
          <p:nvPr/>
        </p:nvSpPr>
        <p:spPr>
          <a:xfrm>
            <a:off x="395536" y="5229200"/>
            <a:ext cx="3744416"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600">
                <a:solidFill>
                  <a:schemeClr val="dk1"/>
                </a:solidFill>
                <a:latin typeface="Calibri"/>
                <a:ea typeface="Calibri"/>
                <a:cs typeface="Calibri"/>
                <a:sym typeface="Calibri"/>
              </a:rPr>
              <a:t>Quelques extraits de l’article</a:t>
            </a:r>
            <a:endParaRPr sz="360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fr-FR"/>
              <a:t>Jusqu’aux références </a:t>
            </a:r>
            <a:endParaRPr/>
          </a:p>
        </p:txBody>
      </p:sp>
      <p:pic>
        <p:nvPicPr>
          <p:cNvPr id="357" name="Google Shape;357;p38"/>
          <p:cNvPicPr preferRelativeResize="0">
            <a:picLocks noGrp="1"/>
          </p:cNvPicPr>
          <p:nvPr>
            <p:ph type="body" idx="1"/>
          </p:nvPr>
        </p:nvPicPr>
        <p:blipFill rotWithShape="1">
          <a:blip r:embed="rId3">
            <a:alphaModFix/>
          </a:blip>
          <a:srcRect/>
          <a:stretch/>
        </p:blipFill>
        <p:spPr>
          <a:xfrm>
            <a:off x="323528" y="1916832"/>
            <a:ext cx="3832776" cy="2880320"/>
          </a:xfrm>
          <a:prstGeom prst="rect">
            <a:avLst/>
          </a:prstGeom>
          <a:noFill/>
          <a:ln>
            <a:noFill/>
          </a:ln>
        </p:spPr>
      </p:pic>
      <p:pic>
        <p:nvPicPr>
          <p:cNvPr id="358" name="Google Shape;358;p38"/>
          <p:cNvPicPr preferRelativeResize="0"/>
          <p:nvPr/>
        </p:nvPicPr>
        <p:blipFill rotWithShape="1">
          <a:blip r:embed="rId4">
            <a:alphaModFix/>
          </a:blip>
          <a:srcRect/>
          <a:stretch/>
        </p:blipFill>
        <p:spPr>
          <a:xfrm>
            <a:off x="4427984" y="2132856"/>
            <a:ext cx="4467560" cy="1944216"/>
          </a:xfrm>
          <a:prstGeom prst="rect">
            <a:avLst/>
          </a:prstGeom>
          <a:noFill/>
          <a:ln>
            <a:noFill/>
          </a:ln>
        </p:spPr>
      </p:pic>
      <p:pic>
        <p:nvPicPr>
          <p:cNvPr id="359" name="Google Shape;359;p38"/>
          <p:cNvPicPr preferRelativeResize="0"/>
          <p:nvPr/>
        </p:nvPicPr>
        <p:blipFill rotWithShape="1">
          <a:blip r:embed="rId5">
            <a:alphaModFix/>
          </a:blip>
          <a:srcRect/>
          <a:stretch/>
        </p:blipFill>
        <p:spPr>
          <a:xfrm>
            <a:off x="3707904" y="5157192"/>
            <a:ext cx="5209089" cy="144016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39"/>
          <p:cNvPicPr preferRelativeResize="0">
            <a:picLocks noGrp="1"/>
          </p:cNvPicPr>
          <p:nvPr>
            <p:ph type="body" idx="1"/>
          </p:nvPr>
        </p:nvPicPr>
        <p:blipFill rotWithShape="1">
          <a:blip r:embed="rId3">
            <a:alphaModFix/>
          </a:blip>
          <a:srcRect/>
          <a:stretch/>
        </p:blipFill>
        <p:spPr>
          <a:xfrm>
            <a:off x="251521" y="1"/>
            <a:ext cx="4459494" cy="4293095"/>
          </a:xfrm>
          <a:prstGeom prst="rect">
            <a:avLst/>
          </a:prstGeom>
          <a:noFill/>
          <a:ln>
            <a:noFill/>
          </a:ln>
        </p:spPr>
      </p:pic>
      <p:pic>
        <p:nvPicPr>
          <p:cNvPr id="365" name="Google Shape;365;p39"/>
          <p:cNvPicPr preferRelativeResize="0"/>
          <p:nvPr/>
        </p:nvPicPr>
        <p:blipFill rotWithShape="1">
          <a:blip r:embed="rId4">
            <a:alphaModFix/>
          </a:blip>
          <a:srcRect/>
          <a:stretch/>
        </p:blipFill>
        <p:spPr>
          <a:xfrm>
            <a:off x="257730" y="4293096"/>
            <a:ext cx="8762341" cy="2564905"/>
          </a:xfrm>
          <a:prstGeom prst="rect">
            <a:avLst/>
          </a:prstGeom>
          <a:noFill/>
          <a:ln>
            <a:noFill/>
          </a:ln>
        </p:spPr>
      </p:pic>
      <p:sp>
        <p:nvSpPr>
          <p:cNvPr id="366" name="Google Shape;366;p39"/>
          <p:cNvSpPr txBox="1"/>
          <p:nvPr/>
        </p:nvSpPr>
        <p:spPr>
          <a:xfrm>
            <a:off x="5292080" y="0"/>
            <a:ext cx="385192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4000">
                <a:solidFill>
                  <a:schemeClr val="dk1"/>
                </a:solidFill>
                <a:latin typeface="Calibri"/>
                <a:ea typeface="Calibri"/>
                <a:cs typeface="Calibri"/>
                <a:sym typeface="Calibri"/>
              </a:rPr>
              <a:t>Le contexte</a:t>
            </a:r>
            <a:endParaRPr sz="4000">
              <a:solidFill>
                <a:schemeClr val="dk1"/>
              </a:solidFill>
              <a:latin typeface="Calibri"/>
              <a:ea typeface="Calibri"/>
              <a:cs typeface="Calibri"/>
              <a:sym typeface="Calibri"/>
            </a:endParaRPr>
          </a:p>
        </p:txBody>
      </p:sp>
      <p:pic>
        <p:nvPicPr>
          <p:cNvPr id="367" name="Google Shape;367;p39"/>
          <p:cNvPicPr preferRelativeResize="0"/>
          <p:nvPr/>
        </p:nvPicPr>
        <p:blipFill rotWithShape="1">
          <a:blip r:embed="rId5">
            <a:alphaModFix/>
          </a:blip>
          <a:srcRect/>
          <a:stretch/>
        </p:blipFill>
        <p:spPr>
          <a:xfrm>
            <a:off x="4932040" y="1052736"/>
            <a:ext cx="3600400" cy="3170502"/>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3" name="Google Shape;373;p40"/>
          <p:cNvPicPr preferRelativeResize="0"/>
          <p:nvPr/>
        </p:nvPicPr>
        <p:blipFill rotWithShape="1">
          <a:blip r:embed="rId3">
            <a:alphaModFix/>
          </a:blip>
          <a:srcRect/>
          <a:stretch/>
        </p:blipFill>
        <p:spPr>
          <a:xfrm>
            <a:off x="323528" y="0"/>
            <a:ext cx="8028384" cy="2217211"/>
          </a:xfrm>
          <a:prstGeom prst="rect">
            <a:avLst/>
          </a:prstGeom>
          <a:noFill/>
          <a:ln>
            <a:noFill/>
          </a:ln>
        </p:spPr>
      </p:pic>
      <p:pic>
        <p:nvPicPr>
          <p:cNvPr id="374" name="Google Shape;374;p40"/>
          <p:cNvPicPr preferRelativeResize="0"/>
          <p:nvPr/>
        </p:nvPicPr>
        <p:blipFill rotWithShape="1">
          <a:blip r:embed="rId4">
            <a:alphaModFix/>
          </a:blip>
          <a:srcRect/>
          <a:stretch/>
        </p:blipFill>
        <p:spPr>
          <a:xfrm>
            <a:off x="251520" y="2204864"/>
            <a:ext cx="5724525" cy="4267200"/>
          </a:xfrm>
          <a:prstGeom prst="rect">
            <a:avLst/>
          </a:prstGeom>
          <a:noFill/>
          <a:ln>
            <a:noFill/>
          </a:ln>
        </p:spPr>
      </p:pic>
      <p:pic>
        <p:nvPicPr>
          <p:cNvPr id="375" name="Google Shape;375;p40"/>
          <p:cNvPicPr preferRelativeResize="0"/>
          <p:nvPr/>
        </p:nvPicPr>
        <p:blipFill rotWithShape="1">
          <a:blip r:embed="rId5">
            <a:alphaModFix/>
          </a:blip>
          <a:srcRect/>
          <a:stretch/>
        </p:blipFill>
        <p:spPr>
          <a:xfrm>
            <a:off x="323528" y="5113207"/>
            <a:ext cx="8233941" cy="1744793"/>
          </a:xfrm>
          <a:prstGeom prst="rect">
            <a:avLst/>
          </a:prstGeom>
          <a:noFill/>
          <a:ln>
            <a:noFill/>
          </a:ln>
        </p:spPr>
      </p:pic>
      <p:sp>
        <p:nvSpPr>
          <p:cNvPr id="376" name="Google Shape;376;p40"/>
          <p:cNvSpPr/>
          <p:nvPr/>
        </p:nvSpPr>
        <p:spPr>
          <a:xfrm>
            <a:off x="6588224" y="2996952"/>
            <a:ext cx="2267744"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https://www.francetvinfo.fr/sante/maladie/coronavirus/il-faut-etre-vigilant-pour-ne-pas-se-faire-pieger-comment-les-revues-predatrices-parasitent-les-etudes-scientifiques_4057529.html</a:t>
            </a:r>
            <a:endParaRPr sz="1400">
              <a:solidFill>
                <a:schemeClr val="dk1"/>
              </a:solidFill>
              <a:latin typeface="Calibri"/>
              <a:ea typeface="Calibri"/>
              <a:cs typeface="Calibri"/>
              <a:sym typeface="Calibri"/>
            </a:endParaRPr>
          </a:p>
        </p:txBody>
      </p:sp>
      <p:sp>
        <p:nvSpPr>
          <p:cNvPr id="377" name="Google Shape;377;p40"/>
          <p:cNvSpPr txBox="1"/>
          <p:nvPr/>
        </p:nvSpPr>
        <p:spPr>
          <a:xfrm>
            <a:off x="6228184" y="1988840"/>
            <a:ext cx="2592288"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a:solidFill>
                  <a:schemeClr val="dk1"/>
                </a:solidFill>
                <a:latin typeface="Calibri"/>
                <a:ea typeface="Calibri"/>
                <a:cs typeface="Calibri"/>
                <a:sym typeface="Calibri"/>
              </a:rPr>
              <a:t>France Info, 04/08/2020</a:t>
            </a:r>
            <a:endParaRPr sz="24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p:cNvSpPr txBox="1">
            <a:spLocks noGrp="1"/>
          </p:cNvSpPr>
          <p:nvPr>
            <p:ph type="title"/>
          </p:nvPr>
        </p:nvSpPr>
        <p:spPr>
          <a:xfrm>
            <a:off x="467544" y="1844824"/>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fr-FR" b="1" u="sng"/>
              <a:t>I. Qu’est ce que la science ?</a:t>
            </a:r>
            <a:endParaRPr b="1" u="sng"/>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pic>
        <p:nvPicPr>
          <p:cNvPr id="383" name="Google Shape;383;p41"/>
          <p:cNvPicPr preferRelativeResize="0">
            <a:picLocks noGrp="1"/>
          </p:cNvPicPr>
          <p:nvPr>
            <p:ph type="body" idx="1"/>
          </p:nvPr>
        </p:nvPicPr>
        <p:blipFill rotWithShape="1">
          <a:blip r:embed="rId3">
            <a:alphaModFix/>
          </a:blip>
          <a:srcRect/>
          <a:stretch/>
        </p:blipFill>
        <p:spPr>
          <a:xfrm>
            <a:off x="0" y="260648"/>
            <a:ext cx="6660300" cy="2013600"/>
          </a:xfrm>
          <a:prstGeom prst="rect">
            <a:avLst/>
          </a:prstGeom>
          <a:noFill/>
          <a:ln>
            <a:noFill/>
          </a:ln>
        </p:spPr>
      </p:pic>
      <p:pic>
        <p:nvPicPr>
          <p:cNvPr id="384" name="Google Shape;384;p41"/>
          <p:cNvPicPr preferRelativeResize="0"/>
          <p:nvPr/>
        </p:nvPicPr>
        <p:blipFill rotWithShape="1">
          <a:blip r:embed="rId4">
            <a:alphaModFix/>
          </a:blip>
          <a:srcRect/>
          <a:stretch/>
        </p:blipFill>
        <p:spPr>
          <a:xfrm>
            <a:off x="0" y="2276872"/>
            <a:ext cx="4828579" cy="2514421"/>
          </a:xfrm>
          <a:prstGeom prst="rect">
            <a:avLst/>
          </a:prstGeom>
          <a:noFill/>
          <a:ln>
            <a:noFill/>
          </a:ln>
        </p:spPr>
      </p:pic>
      <p:pic>
        <p:nvPicPr>
          <p:cNvPr id="385" name="Google Shape;385;p41"/>
          <p:cNvPicPr preferRelativeResize="0"/>
          <p:nvPr/>
        </p:nvPicPr>
        <p:blipFill rotWithShape="1">
          <a:blip r:embed="rId5">
            <a:alphaModFix/>
          </a:blip>
          <a:srcRect/>
          <a:stretch/>
        </p:blipFill>
        <p:spPr>
          <a:xfrm>
            <a:off x="5004048" y="2348880"/>
            <a:ext cx="3945480" cy="4509120"/>
          </a:xfrm>
          <a:prstGeom prst="rect">
            <a:avLst/>
          </a:prstGeom>
          <a:noFill/>
          <a:ln>
            <a:noFill/>
          </a:ln>
        </p:spPr>
      </p:pic>
      <p:sp>
        <p:nvSpPr>
          <p:cNvPr id="386" name="Google Shape;386;p41"/>
          <p:cNvSpPr/>
          <p:nvPr/>
        </p:nvSpPr>
        <p:spPr>
          <a:xfrm>
            <a:off x="0" y="6211669"/>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http://www.mimiryudo.com/blog/2020/08/le-meilleur-article-de-tous-les-temps/</a:t>
            </a:r>
            <a:endParaRPr sz="1800">
              <a:solidFill>
                <a:schemeClr val="dk1"/>
              </a:solidFill>
              <a:latin typeface="Calibri"/>
              <a:ea typeface="Calibri"/>
              <a:cs typeface="Calibri"/>
              <a:sym typeface="Calibri"/>
            </a:endParaRPr>
          </a:p>
        </p:txBody>
      </p:sp>
      <p:sp>
        <p:nvSpPr>
          <p:cNvPr id="387" name="Google Shape;387;p41"/>
          <p:cNvSpPr/>
          <p:nvPr/>
        </p:nvSpPr>
        <p:spPr>
          <a:xfrm>
            <a:off x="0" y="4725144"/>
            <a:ext cx="4572000"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https://www.francetvinfo.fr/sante/maladie/coronavirus/chloroquine/comment-une-etude-fumeuse-sur-les-trottinettes-et-l-hydroxychloroquine-a-pu-etre-publiee-dans-une-revue-scientifique_4073359.html</a:t>
            </a:r>
            <a:endParaRPr sz="180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393" name="Google Shape;393;p42" descr="Galilée : astronomie, lunette astronomique, biographie, tout ..."/>
          <p:cNvPicPr preferRelativeResize="0"/>
          <p:nvPr/>
        </p:nvPicPr>
        <p:blipFill rotWithShape="1">
          <a:blip r:embed="rId3">
            <a:alphaModFix/>
          </a:blip>
          <a:srcRect l="27719" r="26920"/>
          <a:stretch/>
        </p:blipFill>
        <p:spPr>
          <a:xfrm>
            <a:off x="6574298" y="160340"/>
            <a:ext cx="2381902" cy="2952328"/>
          </a:xfrm>
          <a:prstGeom prst="rect">
            <a:avLst/>
          </a:prstGeom>
          <a:noFill/>
          <a:ln>
            <a:noFill/>
          </a:ln>
        </p:spPr>
      </p:pic>
      <p:pic>
        <p:nvPicPr>
          <p:cNvPr id="394" name="Google Shape;394;p42" descr="Ada Lovelace, l'histoire d'une pionnière de l'informatique ..."/>
          <p:cNvPicPr preferRelativeResize="0"/>
          <p:nvPr/>
        </p:nvPicPr>
        <p:blipFill rotWithShape="1">
          <a:blip r:embed="rId4">
            <a:alphaModFix/>
          </a:blip>
          <a:srcRect l="13688" t="7891" r="3507" b="7152"/>
          <a:stretch/>
        </p:blipFill>
        <p:spPr>
          <a:xfrm>
            <a:off x="6577112" y="3284984"/>
            <a:ext cx="2376264" cy="3395990"/>
          </a:xfrm>
          <a:prstGeom prst="rect">
            <a:avLst/>
          </a:prstGeom>
          <a:noFill/>
          <a:ln>
            <a:noFill/>
          </a:ln>
        </p:spPr>
      </p:pic>
      <p:sp>
        <p:nvSpPr>
          <p:cNvPr id="395" name="Google Shape;395;p42" descr="Il y a un an s'éteignait Stephen Hawking : ce qu'il a apporté à la ..."/>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96" name="Google Shape;396;p42" descr="Stephen Hawking : Le triomphe de l'esprit sur la matière - UP ..."/>
          <p:cNvPicPr preferRelativeResize="0"/>
          <p:nvPr/>
        </p:nvPicPr>
        <p:blipFill rotWithShape="1">
          <a:blip r:embed="rId5">
            <a:alphaModFix/>
          </a:blip>
          <a:srcRect/>
          <a:stretch/>
        </p:blipFill>
        <p:spPr>
          <a:xfrm>
            <a:off x="2339752" y="332656"/>
            <a:ext cx="3672408" cy="2059430"/>
          </a:xfrm>
          <a:prstGeom prst="rect">
            <a:avLst/>
          </a:prstGeom>
          <a:noFill/>
          <a:ln>
            <a:noFill/>
          </a:ln>
        </p:spPr>
      </p:pic>
      <p:pic>
        <p:nvPicPr>
          <p:cNvPr id="397" name="Google Shape;397;p42" descr="Neil deGrasse Tyson - NAC Nov 2005.jpg"/>
          <p:cNvPicPr preferRelativeResize="0"/>
          <p:nvPr/>
        </p:nvPicPr>
        <p:blipFill rotWithShape="1">
          <a:blip r:embed="rId6">
            <a:alphaModFix/>
          </a:blip>
          <a:srcRect/>
          <a:stretch/>
        </p:blipFill>
        <p:spPr>
          <a:xfrm>
            <a:off x="107504" y="188640"/>
            <a:ext cx="1949909" cy="2088232"/>
          </a:xfrm>
          <a:prstGeom prst="rect">
            <a:avLst/>
          </a:prstGeom>
          <a:noFill/>
          <a:ln>
            <a:noFill/>
          </a:ln>
        </p:spPr>
      </p:pic>
      <p:sp>
        <p:nvSpPr>
          <p:cNvPr id="398" name="Google Shape;398;p42"/>
          <p:cNvSpPr txBox="1"/>
          <p:nvPr/>
        </p:nvSpPr>
        <p:spPr>
          <a:xfrm>
            <a:off x="395536" y="4797152"/>
            <a:ext cx="2160240" cy="18158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800">
                <a:solidFill>
                  <a:schemeClr val="dk1"/>
                </a:solidFill>
                <a:latin typeface="Calibri"/>
                <a:ea typeface="Calibri"/>
                <a:cs typeface="Calibri"/>
                <a:sym typeface="Calibri"/>
              </a:rPr>
              <a:t>Quelques visages connus (ou pas)</a:t>
            </a:r>
            <a:endParaRPr sz="2800">
              <a:solidFill>
                <a:schemeClr val="dk1"/>
              </a:solidFill>
              <a:latin typeface="Calibri"/>
              <a:ea typeface="Calibri"/>
              <a:cs typeface="Calibri"/>
              <a:sym typeface="Calibri"/>
            </a:endParaRPr>
          </a:p>
        </p:txBody>
      </p:sp>
      <p:sp>
        <p:nvSpPr>
          <p:cNvPr id="399" name="Google Shape;399;p42" descr="File:Guillaume Lecointre - Samedi - Utopiales 2015 - E96A1733.jpg ..."/>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00" name="Google Shape;400;p42" descr="Guillaume lecointre"/>
          <p:cNvPicPr preferRelativeResize="0"/>
          <p:nvPr/>
        </p:nvPicPr>
        <p:blipFill rotWithShape="1">
          <a:blip r:embed="rId7">
            <a:alphaModFix/>
          </a:blip>
          <a:srcRect l="12390" r="12029"/>
          <a:stretch/>
        </p:blipFill>
        <p:spPr>
          <a:xfrm>
            <a:off x="179512" y="2348880"/>
            <a:ext cx="1837032" cy="244827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60D6CBD-8E57-A41E-655E-BD3078E34EB7}"/>
              </a:ext>
            </a:extLst>
          </p:cNvPr>
          <p:cNvSpPr txBox="1"/>
          <p:nvPr/>
        </p:nvSpPr>
        <p:spPr>
          <a:xfrm>
            <a:off x="5342126" y="3588018"/>
            <a:ext cx="2282997" cy="954107"/>
          </a:xfrm>
          <a:prstGeom prst="rect">
            <a:avLst/>
          </a:prstGeom>
          <a:noFill/>
        </p:spPr>
        <p:txBody>
          <a:bodyPr wrap="none" rtlCol="0">
            <a:spAutoFit/>
          </a:bodyPr>
          <a:lstStyle/>
          <a:p>
            <a:r>
              <a:rPr lang="fr-FR" dirty="0"/>
              <a:t>Ada lovelace </a:t>
            </a:r>
          </a:p>
          <a:p>
            <a:r>
              <a:rPr lang="fr-FR" dirty="0"/>
              <a:t>Programmeuse et </a:t>
            </a:r>
          </a:p>
          <a:p>
            <a:r>
              <a:rPr lang="fr-FR" dirty="0"/>
              <a:t>pionnière de l’informatique</a:t>
            </a:r>
          </a:p>
          <a:p>
            <a:r>
              <a:rPr lang="fr-FR" dirty="0"/>
              <a:t>1815-1852</a:t>
            </a:r>
          </a:p>
        </p:txBody>
      </p:sp>
      <p:sp>
        <p:nvSpPr>
          <p:cNvPr id="3" name="ZoneTexte 2">
            <a:extLst>
              <a:ext uri="{FF2B5EF4-FFF2-40B4-BE49-F238E27FC236}">
                <a16:creationId xmlns:a16="http://schemas.microsoft.com/office/drawing/2014/main" id="{ACB50BE0-86BD-AC44-8A0C-6A3A122194F1}"/>
              </a:ext>
            </a:extLst>
          </p:cNvPr>
          <p:cNvSpPr txBox="1"/>
          <p:nvPr/>
        </p:nvSpPr>
        <p:spPr>
          <a:xfrm>
            <a:off x="5342126" y="1361768"/>
            <a:ext cx="3307316" cy="738664"/>
          </a:xfrm>
          <a:prstGeom prst="rect">
            <a:avLst/>
          </a:prstGeom>
          <a:noFill/>
        </p:spPr>
        <p:txBody>
          <a:bodyPr wrap="none" rtlCol="0">
            <a:spAutoFit/>
          </a:bodyPr>
          <a:lstStyle/>
          <a:p>
            <a:r>
              <a:rPr lang="fr-FR" dirty="0"/>
              <a:t>Galilée </a:t>
            </a:r>
          </a:p>
          <a:p>
            <a:r>
              <a:rPr lang="fr-FR" dirty="0"/>
              <a:t>Astronome et fondateur de la physique </a:t>
            </a:r>
          </a:p>
          <a:p>
            <a:r>
              <a:rPr lang="fr-FR" dirty="0"/>
              <a:t>1564- 1642</a:t>
            </a:r>
          </a:p>
        </p:txBody>
      </p:sp>
      <p:sp>
        <p:nvSpPr>
          <p:cNvPr id="4" name="ZoneTexte 3">
            <a:extLst>
              <a:ext uri="{FF2B5EF4-FFF2-40B4-BE49-F238E27FC236}">
                <a16:creationId xmlns:a16="http://schemas.microsoft.com/office/drawing/2014/main" id="{D2A5F127-EB74-C2DF-48FF-AFD6E4FED9EA}"/>
              </a:ext>
            </a:extLst>
          </p:cNvPr>
          <p:cNvSpPr txBox="1"/>
          <p:nvPr/>
        </p:nvSpPr>
        <p:spPr>
          <a:xfrm>
            <a:off x="2850547" y="623104"/>
            <a:ext cx="2295821" cy="738664"/>
          </a:xfrm>
          <a:prstGeom prst="rect">
            <a:avLst/>
          </a:prstGeom>
          <a:noFill/>
        </p:spPr>
        <p:txBody>
          <a:bodyPr wrap="none" rtlCol="0">
            <a:spAutoFit/>
          </a:bodyPr>
          <a:lstStyle/>
          <a:p>
            <a:r>
              <a:rPr lang="fr-FR" dirty="0"/>
              <a:t>Stephen Hawking </a:t>
            </a:r>
          </a:p>
          <a:p>
            <a:r>
              <a:rPr lang="fr-FR" dirty="0"/>
              <a:t>Physicien et cosmologiste</a:t>
            </a:r>
          </a:p>
          <a:p>
            <a:r>
              <a:rPr lang="fr-FR" dirty="0"/>
              <a:t>1942 - 2018</a:t>
            </a:r>
          </a:p>
        </p:txBody>
      </p:sp>
      <p:sp>
        <p:nvSpPr>
          <p:cNvPr id="5" name="ZoneTexte 4">
            <a:extLst>
              <a:ext uri="{FF2B5EF4-FFF2-40B4-BE49-F238E27FC236}">
                <a16:creationId xmlns:a16="http://schemas.microsoft.com/office/drawing/2014/main" id="{CE1D4F00-F2DC-4E17-1255-88F0C588A256}"/>
              </a:ext>
            </a:extLst>
          </p:cNvPr>
          <p:cNvSpPr txBox="1"/>
          <p:nvPr/>
        </p:nvSpPr>
        <p:spPr>
          <a:xfrm>
            <a:off x="494558" y="1731100"/>
            <a:ext cx="1846980" cy="738664"/>
          </a:xfrm>
          <a:prstGeom prst="rect">
            <a:avLst/>
          </a:prstGeom>
          <a:noFill/>
        </p:spPr>
        <p:txBody>
          <a:bodyPr wrap="none" rtlCol="0">
            <a:spAutoFit/>
          </a:bodyPr>
          <a:lstStyle/>
          <a:p>
            <a:r>
              <a:rPr lang="fr-FR" dirty="0"/>
              <a:t>Neil </a:t>
            </a:r>
            <a:r>
              <a:rPr lang="fr-FR" dirty="0" err="1"/>
              <a:t>Degrasse</a:t>
            </a:r>
            <a:r>
              <a:rPr lang="fr-FR" dirty="0"/>
              <a:t> Tyson</a:t>
            </a:r>
          </a:p>
          <a:p>
            <a:r>
              <a:rPr lang="fr-FR" dirty="0"/>
              <a:t>Astrophysicien </a:t>
            </a:r>
          </a:p>
          <a:p>
            <a:r>
              <a:rPr lang="fr-FR" dirty="0"/>
              <a:t>1958 - </a:t>
            </a:r>
          </a:p>
        </p:txBody>
      </p:sp>
      <p:sp>
        <p:nvSpPr>
          <p:cNvPr id="6" name="ZoneTexte 5">
            <a:extLst>
              <a:ext uri="{FF2B5EF4-FFF2-40B4-BE49-F238E27FC236}">
                <a16:creationId xmlns:a16="http://schemas.microsoft.com/office/drawing/2014/main" id="{7FA6036A-D6BD-FD85-886F-F9B7B60146A5}"/>
              </a:ext>
            </a:extLst>
          </p:cNvPr>
          <p:cNvSpPr txBox="1"/>
          <p:nvPr/>
        </p:nvSpPr>
        <p:spPr>
          <a:xfrm>
            <a:off x="604419" y="3695740"/>
            <a:ext cx="1776448" cy="738664"/>
          </a:xfrm>
          <a:prstGeom prst="rect">
            <a:avLst/>
          </a:prstGeom>
          <a:noFill/>
        </p:spPr>
        <p:txBody>
          <a:bodyPr wrap="none" rtlCol="0">
            <a:spAutoFit/>
          </a:bodyPr>
          <a:lstStyle/>
          <a:p>
            <a:r>
              <a:rPr lang="fr-FR" dirty="0"/>
              <a:t>Guillaume Lecointre</a:t>
            </a:r>
          </a:p>
          <a:p>
            <a:r>
              <a:rPr lang="fr-FR" dirty="0"/>
              <a:t>Zoologiste</a:t>
            </a:r>
          </a:p>
          <a:p>
            <a:r>
              <a:rPr lang="fr-FR" dirty="0"/>
              <a:t>1964 - </a:t>
            </a:r>
          </a:p>
        </p:txBody>
      </p:sp>
    </p:spTree>
    <p:extLst>
      <p:ext uri="{BB962C8B-B14F-4D97-AF65-F5344CB8AC3E}">
        <p14:creationId xmlns:p14="http://schemas.microsoft.com/office/powerpoint/2010/main" val="3530933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a:spLocks noGrp="1"/>
          </p:cNvSpPr>
          <p:nvPr>
            <p:ph type="body" idx="1"/>
          </p:nvPr>
        </p:nvSpPr>
        <p:spPr>
          <a:xfrm>
            <a:off x="395536" y="404664"/>
            <a:ext cx="5626968" cy="74868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None/>
            </a:pPr>
            <a:r>
              <a:rPr lang="fr-FR"/>
              <a:t>Quelle est la forme de la Terre ?</a:t>
            </a:r>
            <a:endParaRPr/>
          </a:p>
        </p:txBody>
      </p:sp>
      <p:sp>
        <p:nvSpPr>
          <p:cNvPr id="122" name="Google Shape;122;p4"/>
          <p:cNvSpPr txBox="1"/>
          <p:nvPr/>
        </p:nvSpPr>
        <p:spPr>
          <a:xfrm>
            <a:off x="1835696" y="2996952"/>
            <a:ext cx="5626968" cy="748680"/>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dk1"/>
              </a:buClr>
              <a:buSzPts val="3200"/>
              <a:buFont typeface="Arial"/>
              <a:buNone/>
            </a:pPr>
            <a:r>
              <a:rPr lang="fr-FR" sz="3200" b="0" i="0" u="none" strike="noStrike" cap="none">
                <a:solidFill>
                  <a:schemeClr val="dk1"/>
                </a:solidFill>
                <a:latin typeface="Calibri"/>
                <a:ea typeface="Calibri"/>
                <a:cs typeface="Calibri"/>
                <a:sym typeface="Calibri"/>
              </a:rPr>
              <a:t>Comment soigner la Covi</a:t>
            </a:r>
            <a:r>
              <a:rPr lang="fr-FR" sz="3200">
                <a:solidFill>
                  <a:schemeClr val="dk1"/>
                </a:solidFill>
                <a:latin typeface="Calibri"/>
                <a:ea typeface="Calibri"/>
                <a:cs typeface="Calibri"/>
                <a:sym typeface="Calibri"/>
              </a:rPr>
              <a:t>d19 ?</a:t>
            </a:r>
            <a:endParaRPr sz="3200" b="0" i="0" u="none" strike="noStrike" cap="none">
              <a:solidFill>
                <a:schemeClr val="dk1"/>
              </a:solidFill>
              <a:latin typeface="Calibri"/>
              <a:ea typeface="Calibri"/>
              <a:cs typeface="Calibri"/>
              <a:sym typeface="Calibri"/>
            </a:endParaRPr>
          </a:p>
        </p:txBody>
      </p:sp>
      <p:sp>
        <p:nvSpPr>
          <p:cNvPr id="123" name="Google Shape;123;p4"/>
          <p:cNvSpPr txBox="1"/>
          <p:nvPr/>
        </p:nvSpPr>
        <p:spPr>
          <a:xfrm>
            <a:off x="323528" y="5877272"/>
            <a:ext cx="5832648" cy="748680"/>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dk1"/>
              </a:buClr>
              <a:buSzPts val="3200"/>
              <a:buFont typeface="Arial"/>
              <a:buNone/>
            </a:pPr>
            <a:r>
              <a:rPr lang="fr-FR" sz="3200" b="0" i="0" u="none" strike="noStrike" cap="none">
                <a:solidFill>
                  <a:schemeClr val="dk1"/>
                </a:solidFill>
                <a:latin typeface="Calibri"/>
                <a:ea typeface="Calibri"/>
                <a:cs typeface="Calibri"/>
                <a:sym typeface="Calibri"/>
              </a:rPr>
              <a:t>Comment l’Homme a-t-il évolué </a:t>
            </a:r>
            <a:r>
              <a:rPr lang="fr-FR" sz="3200">
                <a:solidFill>
                  <a:schemeClr val="dk1"/>
                </a:solidFill>
                <a:latin typeface="Calibri"/>
                <a:ea typeface="Calibri"/>
                <a:cs typeface="Calibri"/>
                <a:sym typeface="Calibri"/>
              </a:rPr>
              <a:t>?</a:t>
            </a:r>
            <a:endParaRPr sz="3200" b="0" i="0" u="none" strike="noStrike" cap="none">
              <a:solidFill>
                <a:schemeClr val="dk1"/>
              </a:solidFill>
              <a:latin typeface="Calibri"/>
              <a:ea typeface="Calibri"/>
              <a:cs typeface="Calibri"/>
              <a:sym typeface="Calibri"/>
            </a:endParaRPr>
          </a:p>
        </p:txBody>
      </p:sp>
      <p:sp>
        <p:nvSpPr>
          <p:cNvPr id="124" name="Google Shape;124;p4"/>
          <p:cNvSpPr txBox="1"/>
          <p:nvPr/>
        </p:nvSpPr>
        <p:spPr>
          <a:xfrm>
            <a:off x="467544" y="1196752"/>
            <a:ext cx="518457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3200">
                <a:solidFill>
                  <a:schemeClr val="dk1"/>
                </a:solidFill>
                <a:latin typeface="Calibri"/>
                <a:ea typeface="Calibri"/>
                <a:cs typeface="Calibri"/>
                <a:sym typeface="Calibri"/>
              </a:rPr>
              <a:t>Quelle est l’histoire de la vie ?</a:t>
            </a:r>
            <a:endParaRPr sz="3200">
              <a:solidFill>
                <a:schemeClr val="dk1"/>
              </a:solidFill>
              <a:latin typeface="Calibri"/>
              <a:ea typeface="Calibri"/>
              <a:cs typeface="Calibri"/>
              <a:sym typeface="Calibri"/>
            </a:endParaRPr>
          </a:p>
        </p:txBody>
      </p:sp>
      <p:sp>
        <p:nvSpPr>
          <p:cNvPr id="125" name="Google Shape;125;p4"/>
          <p:cNvSpPr txBox="1"/>
          <p:nvPr/>
        </p:nvSpPr>
        <p:spPr>
          <a:xfrm>
            <a:off x="1547664" y="4437112"/>
            <a:ext cx="612068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3200">
                <a:solidFill>
                  <a:schemeClr val="dk1"/>
                </a:solidFill>
                <a:latin typeface="Calibri"/>
                <a:ea typeface="Calibri"/>
                <a:cs typeface="Calibri"/>
                <a:sym typeface="Calibri"/>
              </a:rPr>
              <a:t>Comment l’univers est il apparu ?</a:t>
            </a:r>
            <a:endParaRPr sz="3200">
              <a:solidFill>
                <a:schemeClr val="dk1"/>
              </a:solidFill>
              <a:latin typeface="Calibri"/>
              <a:ea typeface="Calibri"/>
              <a:cs typeface="Calibri"/>
              <a:sym typeface="Calibri"/>
            </a:endParaRPr>
          </a:p>
        </p:txBody>
      </p:sp>
      <p:sp>
        <p:nvSpPr>
          <p:cNvPr id="126" name="Google Shape;126;p4"/>
          <p:cNvSpPr txBox="1"/>
          <p:nvPr/>
        </p:nvSpPr>
        <p:spPr>
          <a:xfrm>
            <a:off x="395536" y="3861048"/>
            <a:ext cx="302433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3200">
                <a:solidFill>
                  <a:schemeClr val="dk1"/>
                </a:solidFill>
                <a:latin typeface="Calibri"/>
                <a:ea typeface="Calibri"/>
                <a:cs typeface="Calibri"/>
                <a:sym typeface="Calibri"/>
              </a:rPr>
              <a:t>Dieu existe-t-il ?</a:t>
            </a:r>
            <a:endParaRPr sz="3200">
              <a:solidFill>
                <a:schemeClr val="dk1"/>
              </a:solidFill>
              <a:latin typeface="Calibri"/>
              <a:ea typeface="Calibri"/>
              <a:cs typeface="Calibri"/>
              <a:sym typeface="Calibri"/>
            </a:endParaRPr>
          </a:p>
        </p:txBody>
      </p:sp>
      <p:sp>
        <p:nvSpPr>
          <p:cNvPr id="127" name="Google Shape;127;p4"/>
          <p:cNvSpPr txBox="1"/>
          <p:nvPr/>
        </p:nvSpPr>
        <p:spPr>
          <a:xfrm>
            <a:off x="179512" y="2060848"/>
            <a:ext cx="619268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3200">
                <a:solidFill>
                  <a:schemeClr val="dk1"/>
                </a:solidFill>
                <a:latin typeface="Calibri"/>
                <a:ea typeface="Calibri"/>
                <a:cs typeface="Calibri"/>
                <a:sym typeface="Calibri"/>
              </a:rPr>
              <a:t>Pourquoi l’Homme est-il sur Terre ?</a:t>
            </a:r>
            <a:endParaRPr sz="3200">
              <a:solidFill>
                <a:schemeClr val="dk1"/>
              </a:solidFill>
              <a:latin typeface="Calibri"/>
              <a:ea typeface="Calibri"/>
              <a:cs typeface="Calibri"/>
              <a:sym typeface="Calibri"/>
            </a:endParaRPr>
          </a:p>
        </p:txBody>
      </p:sp>
      <p:sp>
        <p:nvSpPr>
          <p:cNvPr id="128" name="Google Shape;128;p4"/>
          <p:cNvSpPr txBox="1"/>
          <p:nvPr/>
        </p:nvSpPr>
        <p:spPr>
          <a:xfrm>
            <a:off x="971600" y="5085184"/>
            <a:ext cx="727280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3200">
                <a:solidFill>
                  <a:schemeClr val="dk1"/>
                </a:solidFill>
                <a:latin typeface="Calibri"/>
                <a:ea typeface="Calibri"/>
                <a:cs typeface="Calibri"/>
                <a:sym typeface="Calibri"/>
              </a:rPr>
              <a:t>Qu’est ce que le Bien et le Mal ?</a:t>
            </a:r>
            <a:endParaRPr sz="3200">
              <a:solidFill>
                <a:schemeClr val="dk1"/>
              </a:solidFill>
              <a:latin typeface="Calibri"/>
              <a:ea typeface="Calibri"/>
              <a:cs typeface="Calibri"/>
              <a:sym typeface="Calibri"/>
            </a:endParaRPr>
          </a:p>
        </p:txBody>
      </p:sp>
      <p:sp>
        <p:nvSpPr>
          <p:cNvPr id="129" name="Google Shape;129;p4"/>
          <p:cNvSpPr txBox="1"/>
          <p:nvPr/>
        </p:nvSpPr>
        <p:spPr>
          <a:xfrm>
            <a:off x="3779912" y="3573016"/>
            <a:ext cx="5364088"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800">
                <a:solidFill>
                  <a:schemeClr val="dk1"/>
                </a:solidFill>
                <a:latin typeface="Calibri"/>
                <a:ea typeface="Calibri"/>
                <a:cs typeface="Calibri"/>
                <a:sym typeface="Calibri"/>
              </a:rPr>
              <a:t>Les femmes sont elles les égales de l’homme ?</a:t>
            </a:r>
            <a:endParaRPr sz="2800">
              <a:solidFill>
                <a:schemeClr val="dk1"/>
              </a:solidFill>
              <a:latin typeface="Calibri"/>
              <a:ea typeface="Calibri"/>
              <a:cs typeface="Calibri"/>
              <a:sym typeface="Calibri"/>
            </a:endParaRPr>
          </a:p>
        </p:txBody>
      </p:sp>
      <p:sp>
        <p:nvSpPr>
          <p:cNvPr id="130" name="Google Shape;130;p4"/>
          <p:cNvSpPr txBox="1"/>
          <p:nvPr/>
        </p:nvSpPr>
        <p:spPr>
          <a:xfrm>
            <a:off x="5940152" y="404664"/>
            <a:ext cx="2736304"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800">
                <a:solidFill>
                  <a:schemeClr val="dk1"/>
                </a:solidFill>
                <a:latin typeface="Calibri"/>
                <a:ea typeface="Calibri"/>
                <a:cs typeface="Calibri"/>
                <a:sym typeface="Calibri"/>
              </a:rPr>
              <a:t>Quel est l’âge de la Terre ?</a:t>
            </a:r>
            <a:endParaRPr sz="2800">
              <a:solidFill>
                <a:schemeClr val="dk1"/>
              </a:solidFill>
              <a:latin typeface="Calibri"/>
              <a:ea typeface="Calibri"/>
              <a:cs typeface="Calibri"/>
              <a:sym typeface="Calibri"/>
            </a:endParaRPr>
          </a:p>
        </p:txBody>
      </p:sp>
      <p:sp>
        <p:nvSpPr>
          <p:cNvPr id="131" name="Google Shape;131;p4"/>
          <p:cNvSpPr txBox="1"/>
          <p:nvPr/>
        </p:nvSpPr>
        <p:spPr>
          <a:xfrm>
            <a:off x="6300192" y="1484784"/>
            <a:ext cx="2448272"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800">
                <a:solidFill>
                  <a:schemeClr val="dk1"/>
                </a:solidFill>
                <a:latin typeface="Calibri"/>
                <a:ea typeface="Calibri"/>
                <a:cs typeface="Calibri"/>
                <a:sym typeface="Calibri"/>
              </a:rPr>
              <a:t>Le Déluge biblique existe-t-il ?</a:t>
            </a:r>
            <a:endParaRPr sz="2800">
              <a:solidFill>
                <a:schemeClr val="dk1"/>
              </a:solidFill>
              <a:latin typeface="Calibri"/>
              <a:ea typeface="Calibri"/>
              <a:cs typeface="Calibri"/>
              <a:sym typeface="Calibri"/>
            </a:endParaRPr>
          </a:p>
        </p:txBody>
      </p:sp>
      <p:sp>
        <p:nvSpPr>
          <p:cNvPr id="132" name="Google Shape;132;p4"/>
          <p:cNvSpPr txBox="1"/>
          <p:nvPr/>
        </p:nvSpPr>
        <p:spPr>
          <a:xfrm>
            <a:off x="6444208" y="5157192"/>
            <a:ext cx="2448272"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400">
                <a:solidFill>
                  <a:schemeClr val="dk1"/>
                </a:solidFill>
                <a:latin typeface="Calibri"/>
                <a:ea typeface="Calibri"/>
                <a:cs typeface="Calibri"/>
                <a:sym typeface="Calibri"/>
              </a:rPr>
              <a:t>Les prières permettent-elles la guérison des malades ?</a:t>
            </a:r>
            <a:endParaRPr sz="24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txBox="1">
            <a:spLocks noGrp="1"/>
          </p:cNvSpPr>
          <p:nvPr>
            <p:ph type="title"/>
          </p:nvPr>
        </p:nvSpPr>
        <p:spPr>
          <a:xfrm>
            <a:off x="539552" y="170080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959"/>
              <a:buFont typeface="Calibri"/>
              <a:buNone/>
            </a:pPr>
            <a:r>
              <a:rPr lang="fr-FR" sz="3959" b="1" u="sng"/>
              <a:t>II. Comment fonctionne la démarche et la recherche scientifique ?</a:t>
            </a:r>
            <a:endParaRPr sz="3959"/>
          </a:p>
        </p:txBody>
      </p:sp>
      <p:sp>
        <p:nvSpPr>
          <p:cNvPr id="138" name="Google Shape;138;p5"/>
          <p:cNvSpPr txBox="1">
            <a:spLocks noGrp="1"/>
          </p:cNvSpPr>
          <p:nvPr>
            <p:ph type="body" idx="1"/>
          </p:nvPr>
        </p:nvSpPr>
        <p:spPr>
          <a:xfrm>
            <a:off x="457200" y="3933056"/>
            <a:ext cx="8229600" cy="2193107"/>
          </a:xfrm>
          <a:prstGeom prst="rect">
            <a:avLst/>
          </a:prstGeom>
          <a:noFill/>
          <a:ln>
            <a:noFill/>
          </a:ln>
        </p:spPr>
        <p:txBody>
          <a:bodyPr spcFirstLastPara="1" wrap="square" lIns="91425" tIns="45700" rIns="91425" bIns="45700" anchor="t" anchorCtr="0">
            <a:normAutofit/>
          </a:bodyPr>
          <a:lstStyle/>
          <a:p>
            <a:pPr marL="342900" lvl="0" indent="-342900" algn="ctr" rtl="0">
              <a:spcBef>
                <a:spcPts val="0"/>
              </a:spcBef>
              <a:spcAft>
                <a:spcPts val="0"/>
              </a:spcAft>
              <a:buClr>
                <a:srgbClr val="FF0000"/>
              </a:buClr>
              <a:buSzPts val="3200"/>
              <a:buNone/>
            </a:pPr>
            <a:r>
              <a:rPr lang="fr-FR">
                <a:solidFill>
                  <a:srgbClr val="FF0000"/>
                </a:solidFill>
              </a:rPr>
              <a:t>Comment fonctionne la démarche scientifique telle que vous l’avez apprise depuis le collège (au moins) ?</a:t>
            </a:r>
            <a:endParaRPr>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6" descr="Sciences Claires - Peer review"/>
          <p:cNvPicPr preferRelativeResize="0">
            <a:picLocks noGrp="1"/>
          </p:cNvPicPr>
          <p:nvPr>
            <p:ph type="body" idx="1"/>
          </p:nvPr>
        </p:nvPicPr>
        <p:blipFill rotWithShape="1">
          <a:blip r:embed="rId3">
            <a:alphaModFix/>
          </a:blip>
          <a:srcRect/>
          <a:stretch/>
        </p:blipFill>
        <p:spPr>
          <a:xfrm>
            <a:off x="899592" y="260648"/>
            <a:ext cx="6869373" cy="61926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fr-FR"/>
              <a:t>Les revues scientifiques</a:t>
            </a:r>
            <a:endParaRPr/>
          </a:p>
        </p:txBody>
      </p:sp>
      <p:pic>
        <p:nvPicPr>
          <p:cNvPr id="149" name="Google Shape;149;p7" descr="La force des meilleures  publications scientifiques comme « Nature », « The Lancet » ou « Cell » est d'être devenues la référence dans l'évaluation des chercheurs."/>
          <p:cNvPicPr preferRelativeResize="0">
            <a:picLocks noGrp="1"/>
          </p:cNvPicPr>
          <p:nvPr>
            <p:ph type="body" idx="1"/>
          </p:nvPr>
        </p:nvPicPr>
        <p:blipFill rotWithShape="1">
          <a:blip r:embed="rId3">
            <a:alphaModFix/>
          </a:blip>
          <a:srcRect/>
          <a:stretch/>
        </p:blipFill>
        <p:spPr>
          <a:xfrm>
            <a:off x="548922" y="1600200"/>
            <a:ext cx="8046156" cy="452596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fr-FR"/>
              <a:t>La rétractation d’article</a:t>
            </a:r>
            <a:endParaRPr/>
          </a:p>
        </p:txBody>
      </p:sp>
      <p:pic>
        <p:nvPicPr>
          <p:cNvPr id="155" name="Google Shape;155;p8"/>
          <p:cNvPicPr preferRelativeResize="0">
            <a:picLocks noGrp="1"/>
          </p:cNvPicPr>
          <p:nvPr>
            <p:ph type="body" idx="1"/>
          </p:nvPr>
        </p:nvPicPr>
        <p:blipFill rotWithShape="1">
          <a:blip r:embed="rId3">
            <a:alphaModFix/>
          </a:blip>
          <a:srcRect/>
          <a:stretch/>
        </p:blipFill>
        <p:spPr>
          <a:xfrm>
            <a:off x="467544" y="1556792"/>
            <a:ext cx="5289315" cy="4896544"/>
          </a:xfrm>
          <a:prstGeom prst="rect">
            <a:avLst/>
          </a:prstGeom>
          <a:noFill/>
          <a:ln>
            <a:noFill/>
          </a:ln>
        </p:spPr>
      </p:pic>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717</Words>
  <Application>Microsoft Office PowerPoint</Application>
  <PresentationFormat>Affichage à l'écran (4:3)</PresentationFormat>
  <Paragraphs>75</Paragraphs>
  <Slides>42</Slides>
  <Notes>41</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42</vt:i4>
      </vt:variant>
    </vt:vector>
  </HeadingPairs>
  <TitlesOfParts>
    <vt:vector size="45" baseType="lpstr">
      <vt:lpstr>Arial</vt:lpstr>
      <vt:lpstr>Calibri</vt:lpstr>
      <vt:lpstr>Thème Office</vt:lpstr>
      <vt:lpstr>Publish or perish</vt:lpstr>
      <vt:lpstr>Présentation PowerPoint</vt:lpstr>
      <vt:lpstr>Printemps 2020</vt:lpstr>
      <vt:lpstr>I. Qu’est ce que la science ?</vt:lpstr>
      <vt:lpstr>Présentation PowerPoint</vt:lpstr>
      <vt:lpstr>II. Comment fonctionne la démarche et la recherche scientifique ?</vt:lpstr>
      <vt:lpstr>Présentation PowerPoint</vt:lpstr>
      <vt:lpstr>Les revues scientifiques</vt:lpstr>
      <vt:lpstr>La rétractation d’article</vt:lpstr>
      <vt:lpstr>Présentation PowerPoint</vt:lpstr>
      <vt:lpstr>Les revues prédatrices</vt:lpstr>
      <vt:lpstr>Les preprints</vt:lpstr>
      <vt:lpstr>Le traitement médiatique de l’information scientifique (d’après Hygiène mentale, Episode 8) </vt:lpstr>
      <vt:lpstr>III. Qu’est ce qu’une théorie scientifique ?</vt:lpstr>
      <vt:lpstr>Les niveaux de preuve en science</vt:lpstr>
      <vt:lpstr>Présentation PowerPoint</vt:lpstr>
      <vt:lpstr>Présentation PowerPoint</vt:lpstr>
      <vt:lpstr>Un exemple de polémique scientifique</vt:lpstr>
      <vt:lpstr>Quelques titres fin février</vt:lpstr>
      <vt:lpstr>Présentation PowerPoint</vt:lpstr>
      <vt:lpstr>https://quoidansmonassiette.fr/wp-content/uploads/2020/05/synth%C3%A8se-hydroxychloroquine-Thibault-FIOLET-24-mai-V2-scaled.jpg</vt:lpstr>
      <vt:lpstr>Présentation PowerPoint</vt:lpstr>
      <vt:lpstr>Présentation PowerPoint</vt:lpstr>
      <vt:lpstr>Présentation PowerPoint</vt:lpstr>
      <vt:lpstr>Conclusion de l’article</vt:lpstr>
      <vt:lpstr>Présentation PowerPoint</vt:lpstr>
      <vt:lpstr>Revues scientifiques et hydroxychloroquine, retour sur deux évènements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Jusqu’aux références </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marin</dc:creator>
  <cp:lastModifiedBy>jp HNN</cp:lastModifiedBy>
  <cp:revision>1</cp:revision>
  <dcterms:created xsi:type="dcterms:W3CDTF">2020-08-12T13:45:38Z</dcterms:created>
  <dcterms:modified xsi:type="dcterms:W3CDTF">2024-08-28T16:11:32Z</dcterms:modified>
</cp:coreProperties>
</file>