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2" r:id="rId4"/>
    <p:sldId id="263" r:id="rId5"/>
    <p:sldId id="264"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DA4E126-E9A1-4486-9308-FCCC14B462B9}" type="datetimeFigureOut">
              <a:rPr lang="fr-FR" smtClean="0"/>
              <a:pPr/>
              <a:t>19/09/2025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486DBF-10E1-4EC2-A247-D6F59B38C45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4E126-E9A1-4486-9308-FCCC14B462B9}" type="datetimeFigureOut">
              <a:rPr lang="fr-FR" smtClean="0"/>
              <a:pPr/>
              <a:t>19/09/2025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486DBF-10E1-4EC2-A247-D6F59B38C45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ChangeArrowheads="1"/>
          </p:cNvSpPr>
          <p:nvPr/>
        </p:nvSpPr>
        <p:spPr bwMode="auto">
          <a:xfrm>
            <a:off x="323528" y="116632"/>
            <a:ext cx="8280400" cy="1754188"/>
          </a:xfrm>
          <a:prstGeom prst="rect">
            <a:avLst/>
          </a:prstGeom>
          <a:noFill/>
          <a:ln w="9525">
            <a:noFill/>
            <a:miter lim="800000"/>
            <a:headEnd/>
            <a:tailEnd/>
          </a:ln>
        </p:spPr>
        <p:txBody>
          <a:bodyPr>
            <a:spAutoFit/>
          </a:bodyPr>
          <a:lstStyle/>
          <a:p>
            <a:pPr algn="ctr" eaLnBrk="1" hangingPunct="1"/>
            <a:r>
              <a:rPr lang="fr-FR" altLang="fr-FR" sz="3600" b="1" u="sng" dirty="0">
                <a:solidFill>
                  <a:srgbClr val="FF0000"/>
                </a:solidFill>
              </a:rPr>
              <a:t>Action mutagène des UV sur une population de levures</a:t>
            </a:r>
          </a:p>
          <a:p>
            <a:pPr eaLnBrk="1" hangingPunct="1"/>
            <a:endParaRPr lang="fr-FR" altLang="fr-FR" sz="3600" dirty="0">
              <a:latin typeface="Verdana" pitchFamily="34" charset="0"/>
            </a:endParaRPr>
          </a:p>
        </p:txBody>
      </p:sp>
      <p:pic>
        <p:nvPicPr>
          <p:cNvPr id="45059" name="Picture 2" descr="http://www.didier-pol.net/4ade2m01.jpg"/>
          <p:cNvPicPr>
            <a:picLocks noChangeAspect="1" noChangeArrowheads="1"/>
          </p:cNvPicPr>
          <p:nvPr/>
        </p:nvPicPr>
        <p:blipFill>
          <a:blip r:embed="rId2" cstate="print"/>
          <a:srcRect/>
          <a:stretch>
            <a:fillRect/>
          </a:stretch>
        </p:blipFill>
        <p:spPr bwMode="auto">
          <a:xfrm>
            <a:off x="3275856" y="2996952"/>
            <a:ext cx="3313113" cy="3246438"/>
          </a:xfrm>
          <a:prstGeom prst="rect">
            <a:avLst/>
          </a:prstGeom>
          <a:noFill/>
          <a:ln w="9525">
            <a:noFill/>
            <a:miter lim="800000"/>
            <a:headEnd/>
            <a:tailEnd/>
          </a:ln>
        </p:spPr>
      </p:pic>
      <p:cxnSp>
        <p:nvCxnSpPr>
          <p:cNvPr id="5" name="Connecteur droit avec flèche 4"/>
          <p:cNvCxnSpPr/>
          <p:nvPr/>
        </p:nvCxnSpPr>
        <p:spPr>
          <a:xfrm flipH="1">
            <a:off x="6084168" y="4437112"/>
            <a:ext cx="57626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a:off x="2987824" y="4581128"/>
            <a:ext cx="71913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062" name="ZoneTexte 10"/>
          <p:cNvSpPr txBox="1">
            <a:spLocks noChangeArrowheads="1"/>
          </p:cNvSpPr>
          <p:nvPr/>
        </p:nvSpPr>
        <p:spPr bwMode="auto">
          <a:xfrm>
            <a:off x="219927" y="4149080"/>
            <a:ext cx="2771913" cy="1261884"/>
          </a:xfrm>
          <a:prstGeom prst="rect">
            <a:avLst/>
          </a:prstGeom>
          <a:noFill/>
          <a:ln w="9525">
            <a:noFill/>
            <a:miter lim="800000"/>
            <a:headEnd/>
            <a:tailEnd/>
          </a:ln>
        </p:spPr>
        <p:txBody>
          <a:bodyPr wrap="none">
            <a:spAutoFit/>
          </a:bodyPr>
          <a:lstStyle/>
          <a:p>
            <a:pPr algn="ctr" eaLnBrk="1" hangingPunct="1"/>
            <a:r>
              <a:rPr lang="fr-FR" altLang="fr-FR" sz="2800" dirty="0">
                <a:latin typeface="Verdana" pitchFamily="34" charset="0"/>
              </a:rPr>
              <a:t>C</a:t>
            </a:r>
            <a:r>
              <a:rPr lang="fr-FR" altLang="fr-FR" sz="2400" dirty="0">
                <a:latin typeface="Verdana" pitchFamily="34" charset="0"/>
              </a:rPr>
              <a:t>olonie blanche </a:t>
            </a:r>
          </a:p>
          <a:p>
            <a:pPr algn="ctr" eaLnBrk="1" hangingPunct="1"/>
            <a:r>
              <a:rPr lang="fr-FR" altLang="fr-FR" sz="2400" dirty="0">
                <a:latin typeface="Verdana" pitchFamily="34" charset="0"/>
              </a:rPr>
              <a:t>ayant mutée</a:t>
            </a:r>
          </a:p>
          <a:p>
            <a:pPr algn="ctr" eaLnBrk="1" hangingPunct="1"/>
            <a:endParaRPr lang="fr-FR" altLang="fr-FR" sz="2400" dirty="0">
              <a:latin typeface="Verdana" pitchFamily="34" charset="0"/>
            </a:endParaRPr>
          </a:p>
        </p:txBody>
      </p:sp>
      <p:sp>
        <p:nvSpPr>
          <p:cNvPr id="45063" name="ZoneTexte 11"/>
          <p:cNvSpPr txBox="1">
            <a:spLocks noChangeArrowheads="1"/>
          </p:cNvSpPr>
          <p:nvPr/>
        </p:nvSpPr>
        <p:spPr bwMode="auto">
          <a:xfrm>
            <a:off x="6660232" y="4149080"/>
            <a:ext cx="1939925" cy="708025"/>
          </a:xfrm>
          <a:prstGeom prst="rect">
            <a:avLst/>
          </a:prstGeom>
          <a:noFill/>
          <a:ln w="9525">
            <a:noFill/>
            <a:miter lim="800000"/>
            <a:headEnd/>
            <a:tailEnd/>
          </a:ln>
        </p:spPr>
        <p:txBody>
          <a:bodyPr wrap="none">
            <a:spAutoFit/>
          </a:bodyPr>
          <a:lstStyle/>
          <a:p>
            <a:pPr algn="ctr" eaLnBrk="1" hangingPunct="1"/>
            <a:r>
              <a:rPr lang="fr-FR" altLang="fr-FR" sz="2000" dirty="0">
                <a:latin typeface="Verdana" pitchFamily="34" charset="0"/>
              </a:rPr>
              <a:t>Colonie ade2 </a:t>
            </a:r>
          </a:p>
          <a:p>
            <a:pPr algn="ctr" eaLnBrk="1" hangingPunct="1"/>
            <a:r>
              <a:rPr lang="fr-FR" altLang="fr-FR" sz="2000" dirty="0">
                <a:latin typeface="Verdana" pitchFamily="34" charset="0"/>
              </a:rPr>
              <a:t>(rouge)</a:t>
            </a:r>
          </a:p>
        </p:txBody>
      </p:sp>
      <p:sp>
        <p:nvSpPr>
          <p:cNvPr id="45064" name="ZoneTexte 14"/>
          <p:cNvSpPr txBox="1">
            <a:spLocks noChangeArrowheads="1"/>
          </p:cNvSpPr>
          <p:nvPr/>
        </p:nvSpPr>
        <p:spPr bwMode="auto">
          <a:xfrm>
            <a:off x="6596063" y="3284538"/>
            <a:ext cx="1441450" cy="369887"/>
          </a:xfrm>
          <a:prstGeom prst="rect">
            <a:avLst/>
          </a:prstGeom>
          <a:noFill/>
          <a:ln w="9525">
            <a:noFill/>
            <a:miter lim="800000"/>
            <a:headEnd/>
            <a:tailEnd/>
          </a:ln>
        </p:spPr>
        <p:txBody>
          <a:bodyPr>
            <a:spAutoFit/>
          </a:bodyPr>
          <a:lstStyle/>
          <a:p>
            <a:pPr eaLnBrk="1" hangingPunct="1"/>
            <a:endParaRPr lang="fr-FR" altLang="fr-FR"/>
          </a:p>
        </p:txBody>
      </p:sp>
      <p:sp>
        <p:nvSpPr>
          <p:cNvPr id="9" name="ZoneTexte 8"/>
          <p:cNvSpPr txBox="1"/>
          <p:nvPr/>
        </p:nvSpPr>
        <p:spPr>
          <a:xfrm>
            <a:off x="251520" y="1340768"/>
            <a:ext cx="8568952" cy="1200329"/>
          </a:xfrm>
          <a:prstGeom prst="rect">
            <a:avLst/>
          </a:prstGeom>
          <a:noFill/>
        </p:spPr>
        <p:txBody>
          <a:bodyPr wrap="square" rtlCol="0">
            <a:spAutoFit/>
          </a:bodyPr>
          <a:lstStyle/>
          <a:p>
            <a:r>
              <a:rPr lang="fr-FR" dirty="0"/>
              <a:t>Les levures (champignons unicellulaires) peuvent former des colonies rondes suite à leur prolifération. Pour cela il suffit d’étaler des levures en solution sur une boîte de pétri remplie d’une gélose nutritive. Certaines de ces colonies sont rouges. Des mutations peuvent provoquer un changement de couleur (blanche).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2132856"/>
            <a:ext cx="7560840" cy="2031325"/>
          </a:xfrm>
          <a:prstGeom prst="rect">
            <a:avLst/>
          </a:prstGeom>
          <a:noFill/>
        </p:spPr>
        <p:txBody>
          <a:bodyPr wrap="square" rtlCol="0">
            <a:spAutoFit/>
          </a:bodyPr>
          <a:lstStyle/>
          <a:p>
            <a:r>
              <a:rPr lang="fr-FR" b="1" i="1" u="sng" dirty="0"/>
              <a:t>Le principe </a:t>
            </a:r>
            <a:r>
              <a:rPr lang="fr-FR" dirty="0"/>
              <a:t>de la manipulation est de </a:t>
            </a:r>
            <a:r>
              <a:rPr lang="fr-FR" b="1" dirty="0"/>
              <a:t>provoquer des mutations</a:t>
            </a:r>
            <a:r>
              <a:rPr lang="fr-FR" dirty="0"/>
              <a:t> chez l'une de ces souches rouges. Certaines de ces mutations se traduiront par la </a:t>
            </a:r>
            <a:r>
              <a:rPr lang="fr-FR" b="1" dirty="0"/>
              <a:t>couleur crème </a:t>
            </a:r>
            <a:r>
              <a:rPr lang="fr-FR" dirty="0"/>
              <a:t>des colonies et seront donc aisément détectables.</a:t>
            </a:r>
          </a:p>
          <a:p>
            <a:r>
              <a:rPr lang="fr-FR" dirty="0"/>
              <a:t> Pour voir l’action des UV sur une population de levure ade2, on a donc</a:t>
            </a:r>
            <a:r>
              <a:rPr lang="fr-FR" b="1" dirty="0"/>
              <a:t> exposé</a:t>
            </a:r>
            <a:r>
              <a:rPr lang="fr-FR" dirty="0"/>
              <a:t>, une </a:t>
            </a:r>
            <a:r>
              <a:rPr lang="fr-FR" b="1" dirty="0"/>
              <a:t>même quantité de levures ade2</a:t>
            </a:r>
            <a:r>
              <a:rPr lang="fr-FR" dirty="0"/>
              <a:t>, aux </a:t>
            </a:r>
            <a:r>
              <a:rPr lang="fr-FR" b="1" dirty="0"/>
              <a:t>UV</a:t>
            </a:r>
            <a:r>
              <a:rPr lang="fr-FR" dirty="0"/>
              <a:t>. On a fait </a:t>
            </a:r>
            <a:r>
              <a:rPr lang="fr-FR" b="1" dirty="0"/>
              <a:t>varier la durée d’exposition</a:t>
            </a:r>
            <a:r>
              <a:rPr lang="fr-FR" dirty="0"/>
              <a:t> à ces UV : 0 seconde (témoin), 45 s, 60 s, 90 s et 120 s.</a:t>
            </a:r>
          </a:p>
          <a:p>
            <a:endParaRPr lang="fr-FR" dirty="0"/>
          </a:p>
        </p:txBody>
      </p:sp>
      <p:sp>
        <p:nvSpPr>
          <p:cNvPr id="3" name="ZoneTexte 2"/>
          <p:cNvSpPr txBox="1"/>
          <p:nvPr/>
        </p:nvSpPr>
        <p:spPr>
          <a:xfrm>
            <a:off x="899592" y="404664"/>
            <a:ext cx="7416824" cy="369332"/>
          </a:xfrm>
          <a:prstGeom prst="rect">
            <a:avLst/>
          </a:prstGeom>
          <a:noFill/>
        </p:spPr>
        <p:txBody>
          <a:bodyPr wrap="square" rtlCol="0">
            <a:spAutoFit/>
          </a:bodyPr>
          <a:lstStyle/>
          <a:p>
            <a:r>
              <a:rPr lang="fr-FR" b="1" i="1" u="sng" dirty="0"/>
              <a:t>Problème: </a:t>
            </a:r>
            <a:r>
              <a:rPr lang="fr-FR" dirty="0"/>
              <a:t>quel est l’effet des UV sur une population de levures?</a:t>
            </a:r>
          </a:p>
        </p:txBody>
      </p:sp>
      <p:sp>
        <p:nvSpPr>
          <p:cNvPr id="4" name="ZoneTexte 3"/>
          <p:cNvSpPr txBox="1"/>
          <p:nvPr/>
        </p:nvSpPr>
        <p:spPr>
          <a:xfrm>
            <a:off x="899592" y="980728"/>
            <a:ext cx="7200800" cy="923330"/>
          </a:xfrm>
          <a:prstGeom prst="rect">
            <a:avLst/>
          </a:prstGeom>
          <a:noFill/>
        </p:spPr>
        <p:txBody>
          <a:bodyPr wrap="square" rtlCol="0">
            <a:spAutoFit/>
          </a:bodyPr>
          <a:lstStyle/>
          <a:p>
            <a:r>
              <a:rPr lang="fr-FR" b="1" i="1" u="sng" dirty="0"/>
              <a:t>Hypothèse: </a:t>
            </a:r>
            <a:r>
              <a:rPr lang="fr-FR" dirty="0"/>
              <a:t>les UV provoquent des mutations dans le patrimoine génétique des levures, ces mutations peuvent entrainer la mort ou un changement de couleur de ces levures qui deviennent blanches.</a:t>
            </a:r>
            <a:endParaRPr lang="fr-FR" b="1" i="1" u="sng" dirty="0"/>
          </a:p>
        </p:txBody>
      </p:sp>
      <p:sp>
        <p:nvSpPr>
          <p:cNvPr id="5" name="ZoneTexte 5"/>
          <p:cNvSpPr txBox="1">
            <a:spLocks noChangeArrowheads="1"/>
          </p:cNvSpPr>
          <p:nvPr/>
        </p:nvSpPr>
        <p:spPr bwMode="auto">
          <a:xfrm>
            <a:off x="1043608" y="4365104"/>
            <a:ext cx="1800225" cy="646113"/>
          </a:xfrm>
          <a:prstGeom prst="rect">
            <a:avLst/>
          </a:prstGeom>
          <a:noFill/>
          <a:ln w="9525">
            <a:noFill/>
            <a:miter lim="800000"/>
            <a:headEnd/>
            <a:tailEnd/>
          </a:ln>
        </p:spPr>
        <p:txBody>
          <a:bodyPr>
            <a:spAutoFit/>
          </a:bodyPr>
          <a:lstStyle/>
          <a:p>
            <a:pPr eaLnBrk="1" hangingPunct="1"/>
            <a:r>
              <a:rPr lang="fr-FR" altLang="fr-FR" b="1" i="1" dirty="0"/>
              <a:t>Résultats des expériences</a:t>
            </a:r>
          </a:p>
        </p:txBody>
      </p:sp>
      <p:pic>
        <p:nvPicPr>
          <p:cNvPr id="6" name="Image 4" descr="C:\Users\bluenn\Documents\premiere S\mes cours 2012-2013\génétique\TP7\doc 1.jpg"/>
          <p:cNvPicPr>
            <a:picLocks noChangeAspect="1" noChangeArrowheads="1"/>
          </p:cNvPicPr>
          <p:nvPr/>
        </p:nvPicPr>
        <p:blipFill>
          <a:blip r:embed="rId2" cstate="print"/>
          <a:srcRect l="52501" t="51575" r="1234" b="16925"/>
          <a:stretch>
            <a:fillRect/>
          </a:stretch>
        </p:blipFill>
        <p:spPr bwMode="auto">
          <a:xfrm>
            <a:off x="3707904" y="4077072"/>
            <a:ext cx="4897437" cy="2646362"/>
          </a:xfrm>
          <a:prstGeom prst="rect">
            <a:avLst/>
          </a:prstGeom>
          <a:noFill/>
          <a:ln w="9525">
            <a:noFill/>
            <a:miter lim="800000"/>
            <a:headEnd/>
            <a:tailEnd/>
          </a:ln>
        </p:spPr>
      </p:pic>
      <p:sp>
        <p:nvSpPr>
          <p:cNvPr id="7" name="Rectangle 6"/>
          <p:cNvSpPr/>
          <p:nvPr/>
        </p:nvSpPr>
        <p:spPr>
          <a:xfrm>
            <a:off x="323528" y="980728"/>
            <a:ext cx="8424936" cy="57427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2000"/>
                                        <p:tgtEl>
                                          <p:spTgt spid="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allAtOnce"/>
      <p:bldP spid="5"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2132856"/>
            <a:ext cx="7560840" cy="2031325"/>
          </a:xfrm>
          <a:prstGeom prst="rect">
            <a:avLst/>
          </a:prstGeom>
          <a:noFill/>
        </p:spPr>
        <p:txBody>
          <a:bodyPr wrap="square" rtlCol="0">
            <a:spAutoFit/>
          </a:bodyPr>
          <a:lstStyle/>
          <a:p>
            <a:r>
              <a:rPr lang="fr-FR" b="1" i="1" u="sng" dirty="0"/>
              <a:t>Le principe </a:t>
            </a:r>
            <a:r>
              <a:rPr lang="fr-FR" dirty="0"/>
              <a:t>de la manipulation est de </a:t>
            </a:r>
            <a:r>
              <a:rPr lang="fr-FR" b="1" dirty="0"/>
              <a:t>provoquer des mutations</a:t>
            </a:r>
            <a:r>
              <a:rPr lang="fr-FR" dirty="0"/>
              <a:t> chez l'une de ces souches rouges. Certaines de ces mutations se traduiront par la </a:t>
            </a:r>
            <a:r>
              <a:rPr lang="fr-FR" b="1" dirty="0"/>
              <a:t>couleur crème </a:t>
            </a:r>
            <a:r>
              <a:rPr lang="fr-FR" dirty="0"/>
              <a:t>des colonies et seront donc aisément détectables.</a:t>
            </a:r>
          </a:p>
          <a:p>
            <a:r>
              <a:rPr lang="fr-FR" dirty="0"/>
              <a:t> Pour voir l’action des UV sur une population de levure ade2, on a donc</a:t>
            </a:r>
            <a:r>
              <a:rPr lang="fr-FR" b="1" dirty="0"/>
              <a:t> exposé</a:t>
            </a:r>
            <a:r>
              <a:rPr lang="fr-FR" dirty="0"/>
              <a:t>, une </a:t>
            </a:r>
            <a:r>
              <a:rPr lang="fr-FR" b="1" dirty="0"/>
              <a:t>même quantité de levures ade2</a:t>
            </a:r>
            <a:r>
              <a:rPr lang="fr-FR" dirty="0"/>
              <a:t>, aux </a:t>
            </a:r>
            <a:r>
              <a:rPr lang="fr-FR" b="1" dirty="0"/>
              <a:t>UV</a:t>
            </a:r>
            <a:r>
              <a:rPr lang="fr-FR" dirty="0"/>
              <a:t>. On a fait </a:t>
            </a:r>
            <a:r>
              <a:rPr lang="fr-FR" b="1" dirty="0"/>
              <a:t>varier la durée d’exposition</a:t>
            </a:r>
            <a:r>
              <a:rPr lang="fr-FR" dirty="0"/>
              <a:t> à ces UV : 0 seconde (témoin), 45 s, 60 s, 90 s et 120 s.</a:t>
            </a:r>
          </a:p>
          <a:p>
            <a:endParaRPr lang="fr-FR" dirty="0"/>
          </a:p>
        </p:txBody>
      </p:sp>
      <p:sp>
        <p:nvSpPr>
          <p:cNvPr id="3" name="ZoneTexte 2"/>
          <p:cNvSpPr txBox="1"/>
          <p:nvPr/>
        </p:nvSpPr>
        <p:spPr>
          <a:xfrm>
            <a:off x="899592" y="404664"/>
            <a:ext cx="7416824" cy="369332"/>
          </a:xfrm>
          <a:prstGeom prst="rect">
            <a:avLst/>
          </a:prstGeom>
          <a:noFill/>
        </p:spPr>
        <p:txBody>
          <a:bodyPr wrap="square" rtlCol="0">
            <a:spAutoFit/>
          </a:bodyPr>
          <a:lstStyle/>
          <a:p>
            <a:r>
              <a:rPr lang="fr-FR" b="1" i="1" u="sng" dirty="0"/>
              <a:t>Problème: </a:t>
            </a:r>
            <a:r>
              <a:rPr lang="fr-FR" dirty="0"/>
              <a:t>quel est l’effet des UV sur une population de levures?</a:t>
            </a:r>
          </a:p>
        </p:txBody>
      </p:sp>
      <p:sp>
        <p:nvSpPr>
          <p:cNvPr id="4" name="ZoneTexte 3"/>
          <p:cNvSpPr txBox="1"/>
          <p:nvPr/>
        </p:nvSpPr>
        <p:spPr>
          <a:xfrm>
            <a:off x="899592" y="980728"/>
            <a:ext cx="7200800" cy="923330"/>
          </a:xfrm>
          <a:prstGeom prst="rect">
            <a:avLst/>
          </a:prstGeom>
          <a:noFill/>
        </p:spPr>
        <p:txBody>
          <a:bodyPr wrap="square" rtlCol="0">
            <a:spAutoFit/>
          </a:bodyPr>
          <a:lstStyle/>
          <a:p>
            <a:r>
              <a:rPr lang="fr-FR" b="1" i="1" u="sng" dirty="0"/>
              <a:t>Hypothèse: </a:t>
            </a:r>
            <a:r>
              <a:rPr lang="fr-FR" dirty="0"/>
              <a:t>les UV provoquent des mutations dans le patrimoine génétique des levures, ces mutations peuvent entrainer la mort ou un changement de couleur de ces levures qui deviennent blanches.</a:t>
            </a:r>
            <a:endParaRPr lang="fr-FR" b="1" i="1" u="sng" dirty="0"/>
          </a:p>
        </p:txBody>
      </p:sp>
      <p:sp>
        <p:nvSpPr>
          <p:cNvPr id="5" name="ZoneTexte 5"/>
          <p:cNvSpPr txBox="1">
            <a:spLocks noChangeArrowheads="1"/>
          </p:cNvSpPr>
          <p:nvPr/>
        </p:nvSpPr>
        <p:spPr bwMode="auto">
          <a:xfrm>
            <a:off x="1043608" y="4365104"/>
            <a:ext cx="1800225" cy="646113"/>
          </a:xfrm>
          <a:prstGeom prst="rect">
            <a:avLst/>
          </a:prstGeom>
          <a:noFill/>
          <a:ln w="9525">
            <a:noFill/>
            <a:miter lim="800000"/>
            <a:headEnd/>
            <a:tailEnd/>
          </a:ln>
        </p:spPr>
        <p:txBody>
          <a:bodyPr>
            <a:spAutoFit/>
          </a:bodyPr>
          <a:lstStyle/>
          <a:p>
            <a:pPr eaLnBrk="1" hangingPunct="1"/>
            <a:r>
              <a:rPr lang="fr-FR" altLang="fr-FR" b="1" i="1" dirty="0"/>
              <a:t>Résultats des expériences</a:t>
            </a:r>
          </a:p>
        </p:txBody>
      </p:sp>
      <p:pic>
        <p:nvPicPr>
          <p:cNvPr id="6" name="Image 4" descr="C:\Users\bluenn\Documents\premiere S\mes cours 2012-2013\génétique\TP7\doc 1.jpg"/>
          <p:cNvPicPr>
            <a:picLocks noChangeAspect="1" noChangeArrowheads="1"/>
          </p:cNvPicPr>
          <p:nvPr/>
        </p:nvPicPr>
        <p:blipFill>
          <a:blip r:embed="rId2" cstate="print"/>
          <a:srcRect l="52501" t="51575" r="1234" b="16925"/>
          <a:stretch>
            <a:fillRect/>
          </a:stretch>
        </p:blipFill>
        <p:spPr bwMode="auto">
          <a:xfrm>
            <a:off x="3707904" y="4077072"/>
            <a:ext cx="4897437" cy="2646362"/>
          </a:xfrm>
          <a:prstGeom prst="rect">
            <a:avLst/>
          </a:prstGeom>
          <a:noFill/>
          <a:ln w="9525">
            <a:noFill/>
            <a:miter lim="800000"/>
            <a:headEnd/>
            <a:tailEnd/>
          </a:ln>
        </p:spPr>
      </p:pic>
      <p:sp>
        <p:nvSpPr>
          <p:cNvPr id="7" name="Rectangle 6"/>
          <p:cNvSpPr/>
          <p:nvPr/>
        </p:nvSpPr>
        <p:spPr>
          <a:xfrm>
            <a:off x="467544" y="2110790"/>
            <a:ext cx="8424936" cy="46126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5178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2000"/>
                                        <p:tgtEl>
                                          <p:spTgt spid="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allAtOnce"/>
      <p:bldP spid="5"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2132856"/>
            <a:ext cx="7560840" cy="2031325"/>
          </a:xfrm>
          <a:prstGeom prst="rect">
            <a:avLst/>
          </a:prstGeom>
          <a:noFill/>
        </p:spPr>
        <p:txBody>
          <a:bodyPr wrap="square" rtlCol="0">
            <a:spAutoFit/>
          </a:bodyPr>
          <a:lstStyle/>
          <a:p>
            <a:r>
              <a:rPr lang="fr-FR" b="1" i="1" u="sng" dirty="0"/>
              <a:t>Le principe </a:t>
            </a:r>
            <a:r>
              <a:rPr lang="fr-FR" dirty="0"/>
              <a:t>de la manipulation est de </a:t>
            </a:r>
            <a:r>
              <a:rPr lang="fr-FR" b="1" dirty="0"/>
              <a:t>provoquer des mutations</a:t>
            </a:r>
            <a:r>
              <a:rPr lang="fr-FR" dirty="0"/>
              <a:t> chez l'une de ces souches rouges. Certaines de ces mutations se traduiront par la </a:t>
            </a:r>
            <a:r>
              <a:rPr lang="fr-FR" b="1" dirty="0"/>
              <a:t>couleur crème </a:t>
            </a:r>
            <a:r>
              <a:rPr lang="fr-FR" dirty="0"/>
              <a:t>des colonies et seront donc aisément détectables.</a:t>
            </a:r>
          </a:p>
          <a:p>
            <a:r>
              <a:rPr lang="fr-FR" dirty="0"/>
              <a:t> Pour voir l’action des UV sur une population de levure ade2, on a donc</a:t>
            </a:r>
            <a:r>
              <a:rPr lang="fr-FR" b="1" dirty="0"/>
              <a:t> exposé</a:t>
            </a:r>
            <a:r>
              <a:rPr lang="fr-FR" dirty="0"/>
              <a:t>, une </a:t>
            </a:r>
            <a:r>
              <a:rPr lang="fr-FR" b="1" dirty="0"/>
              <a:t>même quantité de levures ade2</a:t>
            </a:r>
            <a:r>
              <a:rPr lang="fr-FR" dirty="0"/>
              <a:t>, aux </a:t>
            </a:r>
            <a:r>
              <a:rPr lang="fr-FR" b="1" dirty="0"/>
              <a:t>UV</a:t>
            </a:r>
            <a:r>
              <a:rPr lang="fr-FR" dirty="0"/>
              <a:t>. On a fait </a:t>
            </a:r>
            <a:r>
              <a:rPr lang="fr-FR" b="1" dirty="0"/>
              <a:t>varier la durée d’exposition</a:t>
            </a:r>
            <a:r>
              <a:rPr lang="fr-FR" dirty="0"/>
              <a:t> à ces UV : 0 seconde (témoin), 45 s, 60 s, 90 s et 120 s.</a:t>
            </a:r>
          </a:p>
          <a:p>
            <a:endParaRPr lang="fr-FR" dirty="0"/>
          </a:p>
        </p:txBody>
      </p:sp>
      <p:sp>
        <p:nvSpPr>
          <p:cNvPr id="3" name="ZoneTexte 2"/>
          <p:cNvSpPr txBox="1"/>
          <p:nvPr/>
        </p:nvSpPr>
        <p:spPr>
          <a:xfrm>
            <a:off x="899592" y="404664"/>
            <a:ext cx="7416824" cy="369332"/>
          </a:xfrm>
          <a:prstGeom prst="rect">
            <a:avLst/>
          </a:prstGeom>
          <a:noFill/>
        </p:spPr>
        <p:txBody>
          <a:bodyPr wrap="square" rtlCol="0">
            <a:spAutoFit/>
          </a:bodyPr>
          <a:lstStyle/>
          <a:p>
            <a:r>
              <a:rPr lang="fr-FR" b="1" i="1" u="sng" dirty="0"/>
              <a:t>Problème: </a:t>
            </a:r>
            <a:r>
              <a:rPr lang="fr-FR" dirty="0"/>
              <a:t>quel est l’effet des UV sur une population de levures?</a:t>
            </a:r>
          </a:p>
        </p:txBody>
      </p:sp>
      <p:sp>
        <p:nvSpPr>
          <p:cNvPr id="4" name="ZoneTexte 3"/>
          <p:cNvSpPr txBox="1"/>
          <p:nvPr/>
        </p:nvSpPr>
        <p:spPr>
          <a:xfrm>
            <a:off x="899592" y="980728"/>
            <a:ext cx="7200800" cy="923330"/>
          </a:xfrm>
          <a:prstGeom prst="rect">
            <a:avLst/>
          </a:prstGeom>
          <a:noFill/>
        </p:spPr>
        <p:txBody>
          <a:bodyPr wrap="square" rtlCol="0">
            <a:spAutoFit/>
          </a:bodyPr>
          <a:lstStyle/>
          <a:p>
            <a:r>
              <a:rPr lang="fr-FR" b="1" i="1" u="sng" dirty="0"/>
              <a:t>Hypothèse: </a:t>
            </a:r>
            <a:r>
              <a:rPr lang="fr-FR" dirty="0"/>
              <a:t>les UV provoquent des mutations dans le patrimoine génétique des levures, ces mutations peuvent entrainer la mort ou un changement de couleur de ces levures qui deviennent blanches.</a:t>
            </a:r>
            <a:endParaRPr lang="fr-FR" b="1" i="1" u="sng" dirty="0"/>
          </a:p>
        </p:txBody>
      </p:sp>
      <p:sp>
        <p:nvSpPr>
          <p:cNvPr id="5" name="ZoneTexte 5"/>
          <p:cNvSpPr txBox="1">
            <a:spLocks noChangeArrowheads="1"/>
          </p:cNvSpPr>
          <p:nvPr/>
        </p:nvSpPr>
        <p:spPr bwMode="auto">
          <a:xfrm>
            <a:off x="1043608" y="4365104"/>
            <a:ext cx="1800225" cy="646113"/>
          </a:xfrm>
          <a:prstGeom prst="rect">
            <a:avLst/>
          </a:prstGeom>
          <a:noFill/>
          <a:ln w="9525">
            <a:noFill/>
            <a:miter lim="800000"/>
            <a:headEnd/>
            <a:tailEnd/>
          </a:ln>
        </p:spPr>
        <p:txBody>
          <a:bodyPr>
            <a:spAutoFit/>
          </a:bodyPr>
          <a:lstStyle/>
          <a:p>
            <a:pPr eaLnBrk="1" hangingPunct="1"/>
            <a:r>
              <a:rPr lang="fr-FR" altLang="fr-FR" b="1" i="1" dirty="0"/>
              <a:t>Résultats des expériences</a:t>
            </a:r>
          </a:p>
        </p:txBody>
      </p:sp>
      <p:pic>
        <p:nvPicPr>
          <p:cNvPr id="6" name="Image 4" descr="C:\Users\bluenn\Documents\premiere S\mes cours 2012-2013\génétique\TP7\doc 1.jpg"/>
          <p:cNvPicPr>
            <a:picLocks noChangeAspect="1" noChangeArrowheads="1"/>
          </p:cNvPicPr>
          <p:nvPr/>
        </p:nvPicPr>
        <p:blipFill>
          <a:blip r:embed="rId2" cstate="print"/>
          <a:srcRect l="52501" t="51575" r="1234" b="16925"/>
          <a:stretch>
            <a:fillRect/>
          </a:stretch>
        </p:blipFill>
        <p:spPr bwMode="auto">
          <a:xfrm>
            <a:off x="3707904" y="4077072"/>
            <a:ext cx="4897437" cy="2646362"/>
          </a:xfrm>
          <a:prstGeom prst="rect">
            <a:avLst/>
          </a:prstGeom>
          <a:noFill/>
          <a:ln w="9525">
            <a:noFill/>
            <a:miter lim="800000"/>
            <a:headEnd/>
            <a:tailEnd/>
          </a:ln>
        </p:spPr>
      </p:pic>
      <p:sp>
        <p:nvSpPr>
          <p:cNvPr id="7" name="Rectangle 6"/>
          <p:cNvSpPr/>
          <p:nvPr/>
        </p:nvSpPr>
        <p:spPr>
          <a:xfrm>
            <a:off x="467544" y="4077072"/>
            <a:ext cx="8424936" cy="2646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5495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2000"/>
                                        <p:tgtEl>
                                          <p:spTgt spid="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allAtOnce"/>
      <p:bldP spid="5"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2132856"/>
            <a:ext cx="7560840" cy="2031325"/>
          </a:xfrm>
          <a:prstGeom prst="rect">
            <a:avLst/>
          </a:prstGeom>
          <a:noFill/>
        </p:spPr>
        <p:txBody>
          <a:bodyPr wrap="square" rtlCol="0">
            <a:spAutoFit/>
          </a:bodyPr>
          <a:lstStyle/>
          <a:p>
            <a:r>
              <a:rPr lang="fr-FR" b="1" i="1" u="sng" dirty="0"/>
              <a:t>Le principe </a:t>
            </a:r>
            <a:r>
              <a:rPr lang="fr-FR" dirty="0"/>
              <a:t>de la manipulation est de </a:t>
            </a:r>
            <a:r>
              <a:rPr lang="fr-FR" b="1" dirty="0"/>
              <a:t>provoquer des mutations</a:t>
            </a:r>
            <a:r>
              <a:rPr lang="fr-FR" dirty="0"/>
              <a:t> chez l'une de ces souches rouges. Certaines de ces mutations se traduiront par la </a:t>
            </a:r>
            <a:r>
              <a:rPr lang="fr-FR" b="1" dirty="0"/>
              <a:t>couleur crème </a:t>
            </a:r>
            <a:r>
              <a:rPr lang="fr-FR" dirty="0"/>
              <a:t>des colonies et seront donc aisément détectables.</a:t>
            </a:r>
          </a:p>
          <a:p>
            <a:r>
              <a:rPr lang="fr-FR" dirty="0"/>
              <a:t> Pour voir l’action des UV sur une population de levure ade2, on a donc</a:t>
            </a:r>
            <a:r>
              <a:rPr lang="fr-FR" b="1" dirty="0"/>
              <a:t> exposé</a:t>
            </a:r>
            <a:r>
              <a:rPr lang="fr-FR" dirty="0"/>
              <a:t>, une </a:t>
            </a:r>
            <a:r>
              <a:rPr lang="fr-FR" b="1" dirty="0"/>
              <a:t>même quantité de levures ade2</a:t>
            </a:r>
            <a:r>
              <a:rPr lang="fr-FR" dirty="0"/>
              <a:t>, aux </a:t>
            </a:r>
            <a:r>
              <a:rPr lang="fr-FR" b="1" dirty="0"/>
              <a:t>UV</a:t>
            </a:r>
            <a:r>
              <a:rPr lang="fr-FR" dirty="0"/>
              <a:t>. On a fait </a:t>
            </a:r>
            <a:r>
              <a:rPr lang="fr-FR" b="1" dirty="0"/>
              <a:t>varier la durée d’exposition</a:t>
            </a:r>
            <a:r>
              <a:rPr lang="fr-FR" dirty="0"/>
              <a:t> à ces UV : 0 seconde (témoin), 45 s, 60 s, 90 s et 120 s.</a:t>
            </a:r>
          </a:p>
          <a:p>
            <a:endParaRPr lang="fr-FR" dirty="0"/>
          </a:p>
        </p:txBody>
      </p:sp>
      <p:sp>
        <p:nvSpPr>
          <p:cNvPr id="3" name="ZoneTexte 2"/>
          <p:cNvSpPr txBox="1"/>
          <p:nvPr/>
        </p:nvSpPr>
        <p:spPr>
          <a:xfrm>
            <a:off x="899592" y="404664"/>
            <a:ext cx="7416824" cy="369332"/>
          </a:xfrm>
          <a:prstGeom prst="rect">
            <a:avLst/>
          </a:prstGeom>
          <a:noFill/>
        </p:spPr>
        <p:txBody>
          <a:bodyPr wrap="square" rtlCol="0">
            <a:spAutoFit/>
          </a:bodyPr>
          <a:lstStyle/>
          <a:p>
            <a:r>
              <a:rPr lang="fr-FR" b="1" i="1" u="sng" dirty="0"/>
              <a:t>Problème: </a:t>
            </a:r>
            <a:r>
              <a:rPr lang="fr-FR" dirty="0"/>
              <a:t>quel est l’effet des UV sur une population de levures?</a:t>
            </a:r>
          </a:p>
        </p:txBody>
      </p:sp>
      <p:sp>
        <p:nvSpPr>
          <p:cNvPr id="4" name="ZoneTexte 3"/>
          <p:cNvSpPr txBox="1"/>
          <p:nvPr/>
        </p:nvSpPr>
        <p:spPr>
          <a:xfrm>
            <a:off x="899592" y="980728"/>
            <a:ext cx="7200800" cy="923330"/>
          </a:xfrm>
          <a:prstGeom prst="rect">
            <a:avLst/>
          </a:prstGeom>
          <a:noFill/>
        </p:spPr>
        <p:txBody>
          <a:bodyPr wrap="square" rtlCol="0">
            <a:spAutoFit/>
          </a:bodyPr>
          <a:lstStyle/>
          <a:p>
            <a:r>
              <a:rPr lang="fr-FR" b="1" i="1" u="sng" dirty="0"/>
              <a:t>Hypothèse: </a:t>
            </a:r>
            <a:r>
              <a:rPr lang="fr-FR" dirty="0"/>
              <a:t>les UV provoquent des mutations dans le patrimoine génétique des levures, ces mutations peuvent entrainer la mort ou un changement de couleur de ces levures qui deviennent blanches.</a:t>
            </a:r>
            <a:endParaRPr lang="fr-FR" b="1" i="1" u="sng" dirty="0"/>
          </a:p>
        </p:txBody>
      </p:sp>
      <p:sp>
        <p:nvSpPr>
          <p:cNvPr id="5" name="ZoneTexte 5"/>
          <p:cNvSpPr txBox="1">
            <a:spLocks noChangeArrowheads="1"/>
          </p:cNvSpPr>
          <p:nvPr/>
        </p:nvSpPr>
        <p:spPr bwMode="auto">
          <a:xfrm>
            <a:off x="1043608" y="4365104"/>
            <a:ext cx="1800225" cy="646113"/>
          </a:xfrm>
          <a:prstGeom prst="rect">
            <a:avLst/>
          </a:prstGeom>
          <a:noFill/>
          <a:ln w="9525">
            <a:noFill/>
            <a:miter lim="800000"/>
            <a:headEnd/>
            <a:tailEnd/>
          </a:ln>
        </p:spPr>
        <p:txBody>
          <a:bodyPr>
            <a:spAutoFit/>
          </a:bodyPr>
          <a:lstStyle/>
          <a:p>
            <a:pPr eaLnBrk="1" hangingPunct="1"/>
            <a:r>
              <a:rPr lang="fr-FR" altLang="fr-FR" b="1" i="1" dirty="0"/>
              <a:t>Résultats des expériences</a:t>
            </a:r>
          </a:p>
        </p:txBody>
      </p:sp>
      <p:pic>
        <p:nvPicPr>
          <p:cNvPr id="6" name="Image 4" descr="C:\Users\bluenn\Documents\premiere S\mes cours 2012-2013\génétique\TP7\doc 1.jpg"/>
          <p:cNvPicPr>
            <a:picLocks noChangeAspect="1" noChangeArrowheads="1"/>
          </p:cNvPicPr>
          <p:nvPr/>
        </p:nvPicPr>
        <p:blipFill>
          <a:blip r:embed="rId2" cstate="print"/>
          <a:srcRect l="52501" t="51575" r="1234" b="16925"/>
          <a:stretch>
            <a:fillRect/>
          </a:stretch>
        </p:blipFill>
        <p:spPr bwMode="auto">
          <a:xfrm>
            <a:off x="3707904" y="4077072"/>
            <a:ext cx="4897437" cy="2646362"/>
          </a:xfrm>
          <a:prstGeom prst="rect">
            <a:avLst/>
          </a:prstGeom>
          <a:noFill/>
          <a:ln w="9525">
            <a:noFill/>
            <a:miter lim="800000"/>
            <a:headEnd/>
            <a:tailEnd/>
          </a:ln>
        </p:spPr>
      </p:pic>
    </p:spTree>
    <p:extLst>
      <p:ext uri="{BB962C8B-B14F-4D97-AF65-F5344CB8AC3E}">
        <p14:creationId xmlns:p14="http://schemas.microsoft.com/office/powerpoint/2010/main" val="63906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2000"/>
                                        <p:tgtEl>
                                          <p:spTgt spid="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allAtOnce"/>
      <p:bldP spid="5"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2852936"/>
            <a:ext cx="7992888" cy="2862322"/>
          </a:xfrm>
          <a:prstGeom prst="rect">
            <a:avLst/>
          </a:prstGeom>
          <a:noFill/>
        </p:spPr>
        <p:txBody>
          <a:bodyPr wrap="square" rtlCol="0">
            <a:spAutoFit/>
          </a:bodyPr>
          <a:lstStyle/>
          <a:p>
            <a:r>
              <a:rPr lang="fr-FR" b="1" i="1" u="sng" dirty="0"/>
              <a:t>Observation et interprétation des résultats de l’expérience : </a:t>
            </a:r>
            <a:endParaRPr lang="fr-FR" dirty="0"/>
          </a:p>
          <a:p>
            <a:r>
              <a:rPr lang="fr-FR" b="1" dirty="0"/>
              <a:t>On observe</a:t>
            </a:r>
            <a:r>
              <a:rPr lang="fr-FR" dirty="0"/>
              <a:t> que plus le temps d’exposition augmente, plus le nombre de </a:t>
            </a:r>
            <a:r>
              <a:rPr lang="fr-FR" b="1" dirty="0"/>
              <a:t>colonies totales diminue</a:t>
            </a:r>
            <a:r>
              <a:rPr lang="fr-FR" dirty="0"/>
              <a:t>, on passe de 3000 colonies pour 0 secondes d’exposition à 60 colonies de levures pour 120 secondes d’exposition. Le </a:t>
            </a:r>
            <a:r>
              <a:rPr lang="fr-FR" b="1" dirty="0"/>
              <a:t>% de mutant</a:t>
            </a:r>
            <a:r>
              <a:rPr lang="fr-FR" dirty="0"/>
              <a:t> (colonies blanches) </a:t>
            </a:r>
            <a:r>
              <a:rPr lang="fr-FR" b="1" dirty="0"/>
              <a:t>augmente </a:t>
            </a:r>
            <a:r>
              <a:rPr lang="fr-FR" dirty="0"/>
              <a:t>avec le temps d’exposition, on passe de </a:t>
            </a:r>
            <a:r>
              <a:rPr lang="fr-FR" b="1" dirty="0"/>
              <a:t>1%</a:t>
            </a:r>
            <a:r>
              <a:rPr lang="fr-FR" dirty="0"/>
              <a:t> (45 sec) à </a:t>
            </a:r>
            <a:r>
              <a:rPr lang="fr-FR" b="1" dirty="0"/>
              <a:t>15% </a:t>
            </a:r>
            <a:r>
              <a:rPr lang="fr-FR" dirty="0"/>
              <a:t>pour 120 secondes d’exposition. </a:t>
            </a:r>
          </a:p>
          <a:p>
            <a:r>
              <a:rPr lang="fr-FR" b="1" dirty="0"/>
              <a:t>On en déduit</a:t>
            </a:r>
            <a:r>
              <a:rPr lang="fr-FR" dirty="0"/>
              <a:t> que les UV, ont </a:t>
            </a:r>
            <a:r>
              <a:rPr lang="fr-FR" b="1" dirty="0"/>
              <a:t>deux effets</a:t>
            </a:r>
            <a:r>
              <a:rPr lang="fr-FR" dirty="0"/>
              <a:t> forts, ils </a:t>
            </a:r>
            <a:r>
              <a:rPr lang="fr-FR" b="1" dirty="0"/>
              <a:t>détruisent </a:t>
            </a:r>
            <a:r>
              <a:rPr lang="fr-FR" dirty="0"/>
              <a:t>les cellules de levures et provoquent une </a:t>
            </a:r>
            <a:r>
              <a:rPr lang="fr-FR" b="1" dirty="0"/>
              <a:t>transformation du caractère cellulaire</a:t>
            </a:r>
            <a:r>
              <a:rPr lang="fr-FR" dirty="0"/>
              <a:t>, les levures </a:t>
            </a:r>
            <a:r>
              <a:rPr lang="fr-FR" b="1" dirty="0"/>
              <a:t>deviennent blanches</a:t>
            </a:r>
            <a:r>
              <a:rPr lang="fr-FR" dirty="0"/>
              <a:t> plus le temps d’exposition augmente. </a:t>
            </a:r>
          </a:p>
          <a:p>
            <a:endParaRPr lang="fr-FR" dirty="0"/>
          </a:p>
        </p:txBody>
      </p:sp>
      <p:graphicFrame>
        <p:nvGraphicFramePr>
          <p:cNvPr id="5" name="Tableau 4"/>
          <p:cNvGraphicFramePr>
            <a:graphicFrameLocks noGrp="1"/>
          </p:cNvGraphicFramePr>
          <p:nvPr/>
        </p:nvGraphicFramePr>
        <p:xfrm>
          <a:off x="539552" y="764704"/>
          <a:ext cx="7921625" cy="1439864"/>
        </p:xfrm>
        <a:graphic>
          <a:graphicData uri="http://schemas.openxmlformats.org/drawingml/2006/table">
            <a:tbl>
              <a:tblPr firstRow="1" bandRow="1">
                <a:tableStyleId>{5C22544A-7EE6-4342-B048-85BDC9FD1C3A}</a:tableStyleId>
              </a:tblPr>
              <a:tblGrid>
                <a:gridCol w="4153085">
                  <a:extLst>
                    <a:ext uri="{9D8B030D-6E8A-4147-A177-3AD203B41FA5}">
                      <a16:colId xmlns:a16="http://schemas.microsoft.com/office/drawing/2014/main" val="20000"/>
                    </a:ext>
                  </a:extLst>
                </a:gridCol>
                <a:gridCol w="769089">
                  <a:extLst>
                    <a:ext uri="{9D8B030D-6E8A-4147-A177-3AD203B41FA5}">
                      <a16:colId xmlns:a16="http://schemas.microsoft.com/office/drawing/2014/main" val="20001"/>
                    </a:ext>
                  </a:extLst>
                </a:gridCol>
                <a:gridCol w="845998">
                  <a:extLst>
                    <a:ext uri="{9D8B030D-6E8A-4147-A177-3AD203B41FA5}">
                      <a16:colId xmlns:a16="http://schemas.microsoft.com/office/drawing/2014/main" val="20002"/>
                    </a:ext>
                  </a:extLst>
                </a:gridCol>
                <a:gridCol w="692181">
                  <a:extLst>
                    <a:ext uri="{9D8B030D-6E8A-4147-A177-3AD203B41FA5}">
                      <a16:colId xmlns:a16="http://schemas.microsoft.com/office/drawing/2014/main" val="20003"/>
                    </a:ext>
                  </a:extLst>
                </a:gridCol>
                <a:gridCol w="692181">
                  <a:extLst>
                    <a:ext uri="{9D8B030D-6E8A-4147-A177-3AD203B41FA5}">
                      <a16:colId xmlns:a16="http://schemas.microsoft.com/office/drawing/2014/main" val="20004"/>
                    </a:ext>
                  </a:extLst>
                </a:gridCol>
                <a:gridCol w="769091">
                  <a:extLst>
                    <a:ext uri="{9D8B030D-6E8A-4147-A177-3AD203B41FA5}">
                      <a16:colId xmlns:a16="http://schemas.microsoft.com/office/drawing/2014/main" val="20005"/>
                    </a:ext>
                  </a:extLst>
                </a:gridCol>
              </a:tblGrid>
              <a:tr h="719932">
                <a:tc>
                  <a:txBody>
                    <a:bodyPr/>
                    <a:lstStyle/>
                    <a:p>
                      <a:r>
                        <a:rPr lang="fr-FR" sz="1800" dirty="0"/>
                        <a:t>Durée d’exposition aux UV en s</a:t>
                      </a:r>
                    </a:p>
                  </a:txBody>
                  <a:tcPr marL="91449" marR="91449" marT="45711" marB="45711"/>
                </a:tc>
                <a:tc>
                  <a:txBody>
                    <a:bodyPr/>
                    <a:lstStyle/>
                    <a:p>
                      <a:pPr algn="ctr"/>
                      <a:r>
                        <a:rPr lang="fr-FR" sz="1800" dirty="0"/>
                        <a:t>0</a:t>
                      </a:r>
                    </a:p>
                  </a:txBody>
                  <a:tcPr marL="91449" marR="91449" marT="45711" marB="45711"/>
                </a:tc>
                <a:tc>
                  <a:txBody>
                    <a:bodyPr/>
                    <a:lstStyle/>
                    <a:p>
                      <a:pPr algn="ctr"/>
                      <a:r>
                        <a:rPr lang="fr-FR" sz="1800" dirty="0"/>
                        <a:t>45</a:t>
                      </a:r>
                    </a:p>
                  </a:txBody>
                  <a:tcPr marL="91449" marR="91449" marT="45711" marB="45711"/>
                </a:tc>
                <a:tc>
                  <a:txBody>
                    <a:bodyPr/>
                    <a:lstStyle/>
                    <a:p>
                      <a:pPr algn="ctr"/>
                      <a:r>
                        <a:rPr lang="fr-FR" sz="1800" dirty="0"/>
                        <a:t>60</a:t>
                      </a:r>
                    </a:p>
                  </a:txBody>
                  <a:tcPr marL="91449" marR="91449" marT="45711" marB="45711"/>
                </a:tc>
                <a:tc>
                  <a:txBody>
                    <a:bodyPr/>
                    <a:lstStyle/>
                    <a:p>
                      <a:pPr algn="ctr"/>
                      <a:r>
                        <a:rPr lang="fr-FR" sz="1800" dirty="0"/>
                        <a:t>90</a:t>
                      </a:r>
                    </a:p>
                  </a:txBody>
                  <a:tcPr marL="91449" marR="91449" marT="45711" marB="45711"/>
                </a:tc>
                <a:tc>
                  <a:txBody>
                    <a:bodyPr/>
                    <a:lstStyle/>
                    <a:p>
                      <a:pPr algn="ctr"/>
                      <a:r>
                        <a:rPr lang="fr-FR" sz="1800" dirty="0"/>
                        <a:t>120</a:t>
                      </a:r>
                    </a:p>
                  </a:txBody>
                  <a:tcPr marL="91449" marR="91449" marT="45711" marB="45711"/>
                </a:tc>
                <a:extLst>
                  <a:ext uri="{0D108BD9-81ED-4DB2-BD59-A6C34878D82A}">
                    <a16:rowId xmlns:a16="http://schemas.microsoft.com/office/drawing/2014/main" val="10000"/>
                  </a:ext>
                </a:extLst>
              </a:tr>
              <a:tr h="719932">
                <a:tc>
                  <a:txBody>
                    <a:bodyPr/>
                    <a:lstStyle/>
                    <a:p>
                      <a:r>
                        <a:rPr lang="fr-FR" sz="1800" dirty="0"/>
                        <a:t>Proportion de colonie blanche par rapport au nombre de colonie totale restante</a:t>
                      </a:r>
                    </a:p>
                  </a:txBody>
                  <a:tcPr marL="91449" marR="91449" marT="45711" marB="45711"/>
                </a:tc>
                <a:tc>
                  <a:txBody>
                    <a:bodyPr/>
                    <a:lstStyle/>
                    <a:p>
                      <a:pPr algn="ctr"/>
                      <a:r>
                        <a:rPr lang="fr-FR" sz="1800" dirty="0"/>
                        <a:t>0%</a:t>
                      </a:r>
                    </a:p>
                  </a:txBody>
                  <a:tcPr marL="91449" marR="91449" marT="45711" marB="45711"/>
                </a:tc>
                <a:tc>
                  <a:txBody>
                    <a:bodyPr/>
                    <a:lstStyle/>
                    <a:p>
                      <a:pPr algn="ctr"/>
                      <a:r>
                        <a:rPr lang="fr-FR" sz="1800" dirty="0"/>
                        <a:t>1%</a:t>
                      </a:r>
                    </a:p>
                  </a:txBody>
                  <a:tcPr marL="91449" marR="91449" marT="45711" marB="45711"/>
                </a:tc>
                <a:tc>
                  <a:txBody>
                    <a:bodyPr/>
                    <a:lstStyle/>
                    <a:p>
                      <a:pPr algn="ctr"/>
                      <a:r>
                        <a:rPr lang="fr-FR" sz="1800" dirty="0"/>
                        <a:t>4.5%</a:t>
                      </a:r>
                    </a:p>
                  </a:txBody>
                  <a:tcPr marL="91449" marR="91449" marT="45711" marB="45711"/>
                </a:tc>
                <a:tc>
                  <a:txBody>
                    <a:bodyPr/>
                    <a:lstStyle/>
                    <a:p>
                      <a:pPr algn="ctr"/>
                      <a:r>
                        <a:rPr lang="fr-FR" sz="1800" dirty="0"/>
                        <a:t>8%</a:t>
                      </a:r>
                    </a:p>
                  </a:txBody>
                  <a:tcPr marL="91449" marR="91449" marT="45711" marB="45711"/>
                </a:tc>
                <a:tc>
                  <a:txBody>
                    <a:bodyPr/>
                    <a:lstStyle/>
                    <a:p>
                      <a:pPr algn="ctr"/>
                      <a:r>
                        <a:rPr lang="fr-FR" sz="1800" dirty="0"/>
                        <a:t>15%</a:t>
                      </a:r>
                    </a:p>
                  </a:txBody>
                  <a:tcPr marL="91449" marR="91449" marT="45711" marB="45711"/>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1288</TotalTime>
  <Words>771</Words>
  <Application>Microsoft Office PowerPoint</Application>
  <PresentationFormat>Affichage à l'écran (4:3)</PresentationFormat>
  <Paragraphs>41</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Verdana</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jp HNN</cp:lastModifiedBy>
  <cp:revision>37</cp:revision>
  <dcterms:created xsi:type="dcterms:W3CDTF">2018-09-06T08:40:27Z</dcterms:created>
  <dcterms:modified xsi:type="dcterms:W3CDTF">2025-09-19T08:04:33Z</dcterms:modified>
</cp:coreProperties>
</file>