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7" r:id="rId2"/>
    <p:sldId id="266" r:id="rId3"/>
    <p:sldId id="259" r:id="rId4"/>
    <p:sldId id="260" r:id="rId5"/>
    <p:sldId id="258" r:id="rId6"/>
    <p:sldId id="267" r:id="rId7"/>
    <p:sldId id="268" r:id="rId8"/>
    <p:sldId id="269" r:id="rId9"/>
    <p:sldId id="265" r:id="rId10"/>
    <p:sldId id="261" r:id="rId11"/>
    <p:sldId id="262" r:id="rId12"/>
    <p:sldId id="263" r:id="rId13"/>
    <p:sldId id="264" r:id="rId14"/>
    <p:sldId id="270"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70FB927-4CF9-4928-81BA-76DE40FEBFC5}" type="datetimeFigureOut">
              <a:rPr lang="fr-FR" smtClean="0"/>
              <a:pPr/>
              <a:t>07/11/2024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1D064D-6637-46E3-839F-59B5F194D6E6}" type="slidenum">
              <a:rPr lang="fr-FR" smtClean="0"/>
              <a:pPr/>
              <a:t>‹N°›</a:t>
            </a:fld>
            <a:endParaRPr lang="fr-FR"/>
          </a:p>
        </p:txBody>
      </p:sp>
    </p:spTree>
    <p:extLst>
      <p:ext uri="{BB962C8B-B14F-4D97-AF65-F5344CB8AC3E}">
        <p14:creationId xmlns:p14="http://schemas.microsoft.com/office/powerpoint/2010/main" val="41983128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 name="PlaceHolder 1"/>
          <p:cNvSpPr>
            <a:spLocks noGrp="1"/>
          </p:cNvSpPr>
          <p:nvPr>
            <p:ph type="body"/>
          </p:nvPr>
        </p:nvSpPr>
        <p:spPr>
          <a:xfrm>
            <a:off x="685800" y="4343400"/>
            <a:ext cx="5486040" cy="4114440"/>
          </a:xfrm>
          <a:prstGeom prst="rect">
            <a:avLst/>
          </a:prstGeom>
        </p:spPr>
        <p:txBody>
          <a:bodyPr/>
          <a:lstStyle/>
          <a:p>
            <a:endParaRPr/>
          </a:p>
        </p:txBody>
      </p:sp>
      <p:sp>
        <p:nvSpPr>
          <p:cNvPr id="173" name="TextShape 2"/>
          <p:cNvSpPr txBox="1"/>
          <p:nvPr/>
        </p:nvSpPr>
        <p:spPr>
          <a:xfrm>
            <a:off x="3884760" y="8685360"/>
            <a:ext cx="2971440" cy="456840"/>
          </a:xfrm>
          <a:prstGeom prst="rect">
            <a:avLst/>
          </a:prstGeom>
          <a:noFill/>
          <a:ln>
            <a:noFill/>
          </a:ln>
        </p:spPr>
        <p:txBody>
          <a:bodyPr anchor="b"/>
          <a:lstStyle/>
          <a:p>
            <a:pPr algn="r">
              <a:lnSpc>
                <a:spcPct val="100000"/>
              </a:lnSpc>
            </a:pPr>
            <a:fld id="{6769C94C-756E-4AC7-B457-DF883A416231}" type="slidenum">
              <a:rPr lang="fr-FR" sz="1200" strike="noStrike">
                <a:solidFill>
                  <a:srgbClr val="000000"/>
                </a:solidFill>
                <a:latin typeface="+mn-lt"/>
                <a:ea typeface="+mn-ea"/>
              </a:rPr>
              <a:pPr algn="r">
                <a:lnSpc>
                  <a:spcPct val="100000"/>
                </a:lnSpc>
              </a:pPr>
              <a:t>11</a:t>
            </a:fld>
            <a:endParaRPr/>
          </a:p>
        </p:txBody>
      </p:sp>
    </p:spTree>
    <p:extLst>
      <p:ext uri="{BB962C8B-B14F-4D97-AF65-F5344CB8AC3E}">
        <p14:creationId xmlns:p14="http://schemas.microsoft.com/office/powerpoint/2010/main" val="3903377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PlaceHolder 1"/>
          <p:cNvSpPr>
            <a:spLocks noGrp="1"/>
          </p:cNvSpPr>
          <p:nvPr>
            <p:ph type="body"/>
          </p:nvPr>
        </p:nvSpPr>
        <p:spPr>
          <a:xfrm>
            <a:off x="685800" y="4343400"/>
            <a:ext cx="5486040" cy="4114440"/>
          </a:xfrm>
          <a:prstGeom prst="rect">
            <a:avLst/>
          </a:prstGeom>
        </p:spPr>
        <p:txBody>
          <a:bodyPr/>
          <a:lstStyle/>
          <a:p>
            <a:endParaRPr/>
          </a:p>
        </p:txBody>
      </p:sp>
      <p:sp>
        <p:nvSpPr>
          <p:cNvPr id="175" name="TextShape 2"/>
          <p:cNvSpPr txBox="1"/>
          <p:nvPr/>
        </p:nvSpPr>
        <p:spPr>
          <a:xfrm>
            <a:off x="3884760" y="8685360"/>
            <a:ext cx="2971440" cy="456840"/>
          </a:xfrm>
          <a:prstGeom prst="rect">
            <a:avLst/>
          </a:prstGeom>
          <a:noFill/>
          <a:ln>
            <a:noFill/>
          </a:ln>
        </p:spPr>
        <p:txBody>
          <a:bodyPr anchor="b"/>
          <a:lstStyle/>
          <a:p>
            <a:pPr algn="r">
              <a:lnSpc>
                <a:spcPct val="100000"/>
              </a:lnSpc>
            </a:pPr>
            <a:fld id="{51586651-5100-45A2-BF64-11D83912ADA6}" type="slidenum">
              <a:rPr lang="fr-FR" sz="1200" strike="noStrike">
                <a:solidFill>
                  <a:srgbClr val="000000"/>
                </a:solidFill>
                <a:latin typeface="+mn-lt"/>
                <a:ea typeface="+mn-ea"/>
              </a:rPr>
              <a:pPr algn="r">
                <a:lnSpc>
                  <a:spcPct val="100000"/>
                </a:lnSpc>
              </a:pPr>
              <a:t>12</a:t>
            </a:fld>
            <a:endParaRPr/>
          </a:p>
        </p:txBody>
      </p:sp>
    </p:spTree>
    <p:extLst>
      <p:ext uri="{BB962C8B-B14F-4D97-AF65-F5344CB8AC3E}">
        <p14:creationId xmlns:p14="http://schemas.microsoft.com/office/powerpoint/2010/main" val="2833045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99216062-9766-4354-B4CA-07331735D774}" type="datetimeFigureOut">
              <a:rPr lang="fr-FR" smtClean="0"/>
              <a:pPr/>
              <a:t>07/11/2024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F2F8138-314D-4718-9177-CEB7CF8D0D9D}"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99216062-9766-4354-B4CA-07331735D774}" type="datetimeFigureOut">
              <a:rPr lang="fr-FR" smtClean="0"/>
              <a:pPr/>
              <a:t>07/11/2024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F2F8138-314D-4718-9177-CEB7CF8D0D9D}"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99216062-9766-4354-B4CA-07331735D774}" type="datetimeFigureOut">
              <a:rPr lang="fr-FR" smtClean="0"/>
              <a:pPr/>
              <a:t>07/11/2024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F2F8138-314D-4718-9177-CEB7CF8D0D9D}"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99216062-9766-4354-B4CA-07331735D774}" type="datetimeFigureOut">
              <a:rPr lang="fr-FR" smtClean="0"/>
              <a:pPr/>
              <a:t>07/11/2024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F2F8138-314D-4718-9177-CEB7CF8D0D9D}"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99216062-9766-4354-B4CA-07331735D774}" type="datetimeFigureOut">
              <a:rPr lang="fr-FR" smtClean="0"/>
              <a:pPr/>
              <a:t>07/11/2024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F2F8138-314D-4718-9177-CEB7CF8D0D9D}"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99216062-9766-4354-B4CA-07331735D774}" type="datetimeFigureOut">
              <a:rPr lang="fr-FR" smtClean="0"/>
              <a:pPr/>
              <a:t>07/11/2024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F2F8138-314D-4718-9177-CEB7CF8D0D9D}"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99216062-9766-4354-B4CA-07331735D774}" type="datetimeFigureOut">
              <a:rPr lang="fr-FR" smtClean="0"/>
              <a:pPr/>
              <a:t>07/11/2024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F2F8138-314D-4718-9177-CEB7CF8D0D9D}"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99216062-9766-4354-B4CA-07331735D774}" type="datetimeFigureOut">
              <a:rPr lang="fr-FR" smtClean="0"/>
              <a:pPr/>
              <a:t>07/11/2024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8F2F8138-314D-4718-9177-CEB7CF8D0D9D}"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9216062-9766-4354-B4CA-07331735D774}" type="datetimeFigureOut">
              <a:rPr lang="fr-FR" smtClean="0"/>
              <a:pPr/>
              <a:t>07/11/2024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F2F8138-314D-4718-9177-CEB7CF8D0D9D}"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99216062-9766-4354-B4CA-07331735D774}" type="datetimeFigureOut">
              <a:rPr lang="fr-FR" smtClean="0"/>
              <a:pPr/>
              <a:t>07/11/2024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F2F8138-314D-4718-9177-CEB7CF8D0D9D}"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99216062-9766-4354-B4CA-07331735D774}" type="datetimeFigureOut">
              <a:rPr lang="fr-FR" smtClean="0"/>
              <a:pPr/>
              <a:t>07/11/2024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F2F8138-314D-4718-9177-CEB7CF8D0D9D}"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216062-9766-4354-B4CA-07331735D774}" type="datetimeFigureOut">
              <a:rPr lang="fr-FR" smtClean="0"/>
              <a:pPr/>
              <a:t>07/11/2024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2F8138-314D-4718-9177-CEB7CF8D0D9D}"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google.fr/url?sa=i&amp;rct=j&amp;q=&amp;esrc=s&amp;source=images&amp;cd=&amp;cad=rja&amp;uact=8&amp;ved=0ahUKEwi_t5ybl__VAhXGaRQKHZMPCsoQjRwIBw&amp;url=http://ressources.unisciel.fr/DAEU-biologie/P3/co/P3_chap2_c02.html&amp;psig=AFQjCNHH0lN9SEJB8CydFQ_l0vJg0tjEuw&amp;ust=1504190146435619"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ZoneTexte 2"/>
          <p:cNvSpPr txBox="1">
            <a:spLocks noChangeArrowheads="1"/>
          </p:cNvSpPr>
          <p:nvPr/>
        </p:nvSpPr>
        <p:spPr bwMode="auto">
          <a:xfrm>
            <a:off x="395536" y="1196752"/>
            <a:ext cx="3671888" cy="3395663"/>
          </a:xfrm>
          <a:prstGeom prst="rect">
            <a:avLst/>
          </a:prstGeom>
          <a:noFill/>
          <a:ln w="9525">
            <a:noFill/>
            <a:miter lim="800000"/>
            <a:headEnd/>
            <a:tailEnd/>
          </a:ln>
        </p:spPr>
        <p:txBody>
          <a:bodyPr>
            <a:spAutoFit/>
          </a:bodyPr>
          <a:lstStyle/>
          <a:p>
            <a:pPr algn="ctr" eaLnBrk="1" hangingPunct="1">
              <a:spcAft>
                <a:spcPts val="1000"/>
              </a:spcAft>
            </a:pPr>
            <a:r>
              <a:rPr lang="fr-FR" altLang="fr-FR" dirty="0"/>
              <a:t>L’homme est un </a:t>
            </a:r>
            <a:r>
              <a:rPr lang="fr-FR" altLang="fr-FR" dirty="0">
                <a:solidFill>
                  <a:srgbClr val="FF0000"/>
                </a:solidFill>
              </a:rPr>
              <a:t>organisme diploïde.</a:t>
            </a:r>
            <a:r>
              <a:rPr lang="fr-FR" altLang="fr-FR" dirty="0"/>
              <a:t> Chaque chromosome est présent en 2 exemplaires, on parle de </a:t>
            </a:r>
            <a:r>
              <a:rPr lang="fr-FR" altLang="fr-FR" dirty="0">
                <a:solidFill>
                  <a:srgbClr val="FF0000"/>
                </a:solidFill>
              </a:rPr>
              <a:t>chromosomes homologues. </a:t>
            </a:r>
          </a:p>
          <a:p>
            <a:pPr algn="ctr" eaLnBrk="1" hangingPunct="1">
              <a:spcAft>
                <a:spcPts val="1000"/>
              </a:spcAft>
            </a:pPr>
            <a:r>
              <a:rPr lang="fr-FR" altLang="fr-FR" dirty="0"/>
              <a:t>Deux </a:t>
            </a:r>
            <a:r>
              <a:rPr lang="fr-FR" altLang="fr-FR" dirty="0">
                <a:solidFill>
                  <a:srgbClr val="FF0000"/>
                </a:solidFill>
              </a:rPr>
              <a:t>chromosomes homologues</a:t>
            </a:r>
            <a:r>
              <a:rPr lang="fr-FR" altLang="fr-FR" dirty="0"/>
              <a:t> ont la même taille, la même place du centromère et portent aux mêmes locus les mêmes gènes (pas forcément les mêmes allèles)</a:t>
            </a:r>
          </a:p>
          <a:p>
            <a:pPr eaLnBrk="1" hangingPunct="1"/>
            <a:endParaRPr lang="fr-FR" altLang="fr-FR" dirty="0"/>
          </a:p>
        </p:txBody>
      </p:sp>
      <p:sp>
        <p:nvSpPr>
          <p:cNvPr id="54275" name="Freeform 18"/>
          <p:cNvSpPr>
            <a:spLocks/>
          </p:cNvSpPr>
          <p:nvPr/>
        </p:nvSpPr>
        <p:spPr bwMode="auto">
          <a:xfrm>
            <a:off x="5795963" y="2060575"/>
            <a:ext cx="133350" cy="923925"/>
          </a:xfrm>
          <a:custGeom>
            <a:avLst/>
            <a:gdLst>
              <a:gd name="T0" fmla="*/ 2147483647 w 714"/>
              <a:gd name="T1" fmla="*/ 0 h 3857"/>
              <a:gd name="T2" fmla="*/ 2147483647 w 714"/>
              <a:gd name="T3" fmla="*/ 2147483647 h 3857"/>
              <a:gd name="T4" fmla="*/ 2147483647 w 714"/>
              <a:gd name="T5" fmla="*/ 2147483647 h 3857"/>
              <a:gd name="T6" fmla="*/ 2147483647 w 714"/>
              <a:gd name="T7" fmla="*/ 2147483647 h 3857"/>
              <a:gd name="T8" fmla="*/ 2147483647 w 714"/>
              <a:gd name="T9" fmla="*/ 2147483647 h 3857"/>
              <a:gd name="T10" fmla="*/ 0 60000 65536"/>
              <a:gd name="T11" fmla="*/ 0 60000 65536"/>
              <a:gd name="T12" fmla="*/ 0 60000 65536"/>
              <a:gd name="T13" fmla="*/ 0 60000 65536"/>
              <a:gd name="T14" fmla="*/ 0 60000 65536"/>
              <a:gd name="T15" fmla="*/ 0 w 714"/>
              <a:gd name="T16" fmla="*/ 0 h 3857"/>
              <a:gd name="T17" fmla="*/ 714 w 714"/>
              <a:gd name="T18" fmla="*/ 3857 h 3857"/>
            </a:gdLst>
            <a:ahLst/>
            <a:cxnLst>
              <a:cxn ang="T10">
                <a:pos x="T0" y="T1"/>
              </a:cxn>
              <a:cxn ang="T11">
                <a:pos x="T2" y="T3"/>
              </a:cxn>
              <a:cxn ang="T12">
                <a:pos x="T4" y="T5"/>
              </a:cxn>
              <a:cxn ang="T13">
                <a:pos x="T6" y="T7"/>
              </a:cxn>
              <a:cxn ang="T14">
                <a:pos x="T8" y="T9"/>
              </a:cxn>
            </a:cxnLst>
            <a:rect l="T15" t="T16" r="T17" b="T18"/>
            <a:pathLst>
              <a:path w="714" h="3857">
                <a:moveTo>
                  <a:pt x="289" y="0"/>
                </a:moveTo>
                <a:cubicBezTo>
                  <a:pt x="256" y="273"/>
                  <a:pt x="223" y="546"/>
                  <a:pt x="289" y="754"/>
                </a:cubicBezTo>
                <a:cubicBezTo>
                  <a:pt x="355" y="962"/>
                  <a:pt x="714" y="1023"/>
                  <a:pt x="683" y="1251"/>
                </a:cubicBezTo>
                <a:cubicBezTo>
                  <a:pt x="652" y="1479"/>
                  <a:pt x="200" y="1691"/>
                  <a:pt x="100" y="2125"/>
                </a:cubicBezTo>
                <a:cubicBezTo>
                  <a:pt x="0" y="2559"/>
                  <a:pt x="86" y="3568"/>
                  <a:pt x="83" y="3857"/>
                </a:cubicBezTo>
              </a:path>
            </a:pathLst>
          </a:custGeom>
          <a:noFill/>
          <a:ln w="19050">
            <a:solidFill>
              <a:srgbClr val="000000"/>
            </a:solidFill>
            <a:round/>
            <a:headEnd/>
            <a:tailEnd/>
          </a:ln>
        </p:spPr>
        <p:txBody>
          <a:bodyPr/>
          <a:lstStyle/>
          <a:p>
            <a:endParaRPr lang="fr-FR"/>
          </a:p>
        </p:txBody>
      </p:sp>
      <p:sp>
        <p:nvSpPr>
          <p:cNvPr id="54276" name="Freeform 32"/>
          <p:cNvSpPr>
            <a:spLocks/>
          </p:cNvSpPr>
          <p:nvPr/>
        </p:nvSpPr>
        <p:spPr bwMode="auto">
          <a:xfrm flipH="1">
            <a:off x="5940425" y="2060575"/>
            <a:ext cx="123825" cy="923925"/>
          </a:xfrm>
          <a:custGeom>
            <a:avLst/>
            <a:gdLst>
              <a:gd name="T0" fmla="*/ 2147483647 w 714"/>
              <a:gd name="T1" fmla="*/ 0 h 3857"/>
              <a:gd name="T2" fmla="*/ 2147483647 w 714"/>
              <a:gd name="T3" fmla="*/ 2147483647 h 3857"/>
              <a:gd name="T4" fmla="*/ 2147483647 w 714"/>
              <a:gd name="T5" fmla="*/ 2147483647 h 3857"/>
              <a:gd name="T6" fmla="*/ 2147483647 w 714"/>
              <a:gd name="T7" fmla="*/ 2147483647 h 3857"/>
              <a:gd name="T8" fmla="*/ 2147483647 w 714"/>
              <a:gd name="T9" fmla="*/ 2147483647 h 3857"/>
              <a:gd name="T10" fmla="*/ 0 60000 65536"/>
              <a:gd name="T11" fmla="*/ 0 60000 65536"/>
              <a:gd name="T12" fmla="*/ 0 60000 65536"/>
              <a:gd name="T13" fmla="*/ 0 60000 65536"/>
              <a:gd name="T14" fmla="*/ 0 60000 65536"/>
              <a:gd name="T15" fmla="*/ 0 w 714"/>
              <a:gd name="T16" fmla="*/ 0 h 3857"/>
              <a:gd name="T17" fmla="*/ 714 w 714"/>
              <a:gd name="T18" fmla="*/ 3857 h 3857"/>
            </a:gdLst>
            <a:ahLst/>
            <a:cxnLst>
              <a:cxn ang="T10">
                <a:pos x="T0" y="T1"/>
              </a:cxn>
              <a:cxn ang="T11">
                <a:pos x="T2" y="T3"/>
              </a:cxn>
              <a:cxn ang="T12">
                <a:pos x="T4" y="T5"/>
              </a:cxn>
              <a:cxn ang="T13">
                <a:pos x="T6" y="T7"/>
              </a:cxn>
              <a:cxn ang="T14">
                <a:pos x="T8" y="T9"/>
              </a:cxn>
            </a:cxnLst>
            <a:rect l="T15" t="T16" r="T17" b="T18"/>
            <a:pathLst>
              <a:path w="714" h="3857">
                <a:moveTo>
                  <a:pt x="289" y="0"/>
                </a:moveTo>
                <a:cubicBezTo>
                  <a:pt x="256" y="273"/>
                  <a:pt x="223" y="546"/>
                  <a:pt x="289" y="754"/>
                </a:cubicBezTo>
                <a:cubicBezTo>
                  <a:pt x="355" y="962"/>
                  <a:pt x="714" y="1023"/>
                  <a:pt x="683" y="1251"/>
                </a:cubicBezTo>
                <a:cubicBezTo>
                  <a:pt x="652" y="1479"/>
                  <a:pt x="200" y="1691"/>
                  <a:pt x="100" y="2125"/>
                </a:cubicBezTo>
                <a:cubicBezTo>
                  <a:pt x="0" y="2559"/>
                  <a:pt x="86" y="3568"/>
                  <a:pt x="83" y="3857"/>
                </a:cubicBezTo>
              </a:path>
            </a:pathLst>
          </a:custGeom>
          <a:noFill/>
          <a:ln w="19050">
            <a:solidFill>
              <a:srgbClr val="000000"/>
            </a:solidFill>
            <a:round/>
            <a:headEnd/>
            <a:tailEnd/>
          </a:ln>
        </p:spPr>
        <p:txBody>
          <a:bodyPr/>
          <a:lstStyle/>
          <a:p>
            <a:endParaRPr lang="fr-FR"/>
          </a:p>
        </p:txBody>
      </p:sp>
      <p:sp>
        <p:nvSpPr>
          <p:cNvPr id="54277" name="Freeform 18"/>
          <p:cNvSpPr>
            <a:spLocks/>
          </p:cNvSpPr>
          <p:nvPr/>
        </p:nvSpPr>
        <p:spPr bwMode="auto">
          <a:xfrm>
            <a:off x="6443663" y="2060575"/>
            <a:ext cx="133350" cy="923925"/>
          </a:xfrm>
          <a:custGeom>
            <a:avLst/>
            <a:gdLst>
              <a:gd name="T0" fmla="*/ 2147483647 w 714"/>
              <a:gd name="T1" fmla="*/ 0 h 3857"/>
              <a:gd name="T2" fmla="*/ 2147483647 w 714"/>
              <a:gd name="T3" fmla="*/ 2147483647 h 3857"/>
              <a:gd name="T4" fmla="*/ 2147483647 w 714"/>
              <a:gd name="T5" fmla="*/ 2147483647 h 3857"/>
              <a:gd name="T6" fmla="*/ 2147483647 w 714"/>
              <a:gd name="T7" fmla="*/ 2147483647 h 3857"/>
              <a:gd name="T8" fmla="*/ 2147483647 w 714"/>
              <a:gd name="T9" fmla="*/ 2147483647 h 3857"/>
              <a:gd name="T10" fmla="*/ 0 60000 65536"/>
              <a:gd name="T11" fmla="*/ 0 60000 65536"/>
              <a:gd name="T12" fmla="*/ 0 60000 65536"/>
              <a:gd name="T13" fmla="*/ 0 60000 65536"/>
              <a:gd name="T14" fmla="*/ 0 60000 65536"/>
              <a:gd name="T15" fmla="*/ 0 w 714"/>
              <a:gd name="T16" fmla="*/ 0 h 3857"/>
              <a:gd name="T17" fmla="*/ 714 w 714"/>
              <a:gd name="T18" fmla="*/ 3857 h 3857"/>
            </a:gdLst>
            <a:ahLst/>
            <a:cxnLst>
              <a:cxn ang="T10">
                <a:pos x="T0" y="T1"/>
              </a:cxn>
              <a:cxn ang="T11">
                <a:pos x="T2" y="T3"/>
              </a:cxn>
              <a:cxn ang="T12">
                <a:pos x="T4" y="T5"/>
              </a:cxn>
              <a:cxn ang="T13">
                <a:pos x="T6" y="T7"/>
              </a:cxn>
              <a:cxn ang="T14">
                <a:pos x="T8" y="T9"/>
              </a:cxn>
            </a:cxnLst>
            <a:rect l="T15" t="T16" r="T17" b="T18"/>
            <a:pathLst>
              <a:path w="714" h="3857">
                <a:moveTo>
                  <a:pt x="289" y="0"/>
                </a:moveTo>
                <a:cubicBezTo>
                  <a:pt x="256" y="273"/>
                  <a:pt x="223" y="546"/>
                  <a:pt x="289" y="754"/>
                </a:cubicBezTo>
                <a:cubicBezTo>
                  <a:pt x="355" y="962"/>
                  <a:pt x="714" y="1023"/>
                  <a:pt x="683" y="1251"/>
                </a:cubicBezTo>
                <a:cubicBezTo>
                  <a:pt x="652" y="1479"/>
                  <a:pt x="200" y="1691"/>
                  <a:pt x="100" y="2125"/>
                </a:cubicBezTo>
                <a:cubicBezTo>
                  <a:pt x="0" y="2559"/>
                  <a:pt x="86" y="3568"/>
                  <a:pt x="83" y="3857"/>
                </a:cubicBezTo>
              </a:path>
            </a:pathLst>
          </a:custGeom>
          <a:noFill/>
          <a:ln w="19050">
            <a:solidFill>
              <a:srgbClr val="000000"/>
            </a:solidFill>
            <a:round/>
            <a:headEnd/>
            <a:tailEnd/>
          </a:ln>
        </p:spPr>
        <p:txBody>
          <a:bodyPr/>
          <a:lstStyle/>
          <a:p>
            <a:endParaRPr lang="fr-FR"/>
          </a:p>
        </p:txBody>
      </p:sp>
      <p:sp>
        <p:nvSpPr>
          <p:cNvPr id="54278" name="Freeform 32"/>
          <p:cNvSpPr>
            <a:spLocks/>
          </p:cNvSpPr>
          <p:nvPr/>
        </p:nvSpPr>
        <p:spPr bwMode="auto">
          <a:xfrm flipH="1">
            <a:off x="6588125" y="2060575"/>
            <a:ext cx="125413" cy="923925"/>
          </a:xfrm>
          <a:custGeom>
            <a:avLst/>
            <a:gdLst>
              <a:gd name="T0" fmla="*/ 2147483647 w 714"/>
              <a:gd name="T1" fmla="*/ 0 h 3857"/>
              <a:gd name="T2" fmla="*/ 2147483647 w 714"/>
              <a:gd name="T3" fmla="*/ 2147483647 h 3857"/>
              <a:gd name="T4" fmla="*/ 2147483647 w 714"/>
              <a:gd name="T5" fmla="*/ 2147483647 h 3857"/>
              <a:gd name="T6" fmla="*/ 2147483647 w 714"/>
              <a:gd name="T7" fmla="*/ 2147483647 h 3857"/>
              <a:gd name="T8" fmla="*/ 2147483647 w 714"/>
              <a:gd name="T9" fmla="*/ 2147483647 h 3857"/>
              <a:gd name="T10" fmla="*/ 0 60000 65536"/>
              <a:gd name="T11" fmla="*/ 0 60000 65536"/>
              <a:gd name="T12" fmla="*/ 0 60000 65536"/>
              <a:gd name="T13" fmla="*/ 0 60000 65536"/>
              <a:gd name="T14" fmla="*/ 0 60000 65536"/>
              <a:gd name="T15" fmla="*/ 0 w 714"/>
              <a:gd name="T16" fmla="*/ 0 h 3857"/>
              <a:gd name="T17" fmla="*/ 714 w 714"/>
              <a:gd name="T18" fmla="*/ 3857 h 3857"/>
            </a:gdLst>
            <a:ahLst/>
            <a:cxnLst>
              <a:cxn ang="T10">
                <a:pos x="T0" y="T1"/>
              </a:cxn>
              <a:cxn ang="T11">
                <a:pos x="T2" y="T3"/>
              </a:cxn>
              <a:cxn ang="T12">
                <a:pos x="T4" y="T5"/>
              </a:cxn>
              <a:cxn ang="T13">
                <a:pos x="T6" y="T7"/>
              </a:cxn>
              <a:cxn ang="T14">
                <a:pos x="T8" y="T9"/>
              </a:cxn>
            </a:cxnLst>
            <a:rect l="T15" t="T16" r="T17" b="T18"/>
            <a:pathLst>
              <a:path w="714" h="3857">
                <a:moveTo>
                  <a:pt x="289" y="0"/>
                </a:moveTo>
                <a:cubicBezTo>
                  <a:pt x="256" y="273"/>
                  <a:pt x="223" y="546"/>
                  <a:pt x="289" y="754"/>
                </a:cubicBezTo>
                <a:cubicBezTo>
                  <a:pt x="355" y="962"/>
                  <a:pt x="714" y="1023"/>
                  <a:pt x="683" y="1251"/>
                </a:cubicBezTo>
                <a:cubicBezTo>
                  <a:pt x="652" y="1479"/>
                  <a:pt x="200" y="1691"/>
                  <a:pt x="100" y="2125"/>
                </a:cubicBezTo>
                <a:cubicBezTo>
                  <a:pt x="0" y="2559"/>
                  <a:pt x="86" y="3568"/>
                  <a:pt x="83" y="3857"/>
                </a:cubicBezTo>
              </a:path>
            </a:pathLst>
          </a:custGeom>
          <a:noFill/>
          <a:ln w="19050">
            <a:solidFill>
              <a:srgbClr val="000000"/>
            </a:solidFill>
            <a:round/>
            <a:headEnd/>
            <a:tailEnd/>
          </a:ln>
        </p:spPr>
        <p:txBody>
          <a:bodyPr/>
          <a:lstStyle/>
          <a:p>
            <a:endParaRPr lang="fr-FR"/>
          </a:p>
        </p:txBody>
      </p:sp>
      <p:sp>
        <p:nvSpPr>
          <p:cNvPr id="69639" name="AutoShape 33"/>
          <p:cNvSpPr>
            <a:spLocks noChangeArrowheads="1"/>
          </p:cNvSpPr>
          <p:nvPr/>
        </p:nvSpPr>
        <p:spPr bwMode="auto">
          <a:xfrm>
            <a:off x="4643438" y="2276475"/>
            <a:ext cx="838200" cy="287338"/>
          </a:xfrm>
          <a:prstGeom prst="roundRect">
            <a:avLst>
              <a:gd name="adj" fmla="val 0"/>
            </a:avLst>
          </a:prstGeom>
          <a:gradFill rotWithShape="0">
            <a:gsLst>
              <a:gs pos="0">
                <a:srgbClr val="FFFFFF"/>
              </a:gs>
              <a:gs pos="100000">
                <a:srgbClr val="B8CCE4"/>
              </a:gs>
            </a:gsLst>
            <a:lin ang="5400000" scaled="1"/>
          </a:gradFill>
          <a:ln w="12700">
            <a:solidFill>
              <a:srgbClr val="95B3D7"/>
            </a:solidFill>
            <a:prstDash val="dash"/>
            <a:round/>
            <a:headEnd/>
            <a:tailEnd/>
          </a:ln>
          <a:effectLst>
            <a:outerShdw dist="28398" dir="3806097" algn="ctr" rotWithShape="0">
              <a:srgbClr val="243F60">
                <a:alpha val="50000"/>
              </a:srgbClr>
            </a:outerShdw>
          </a:effectLst>
        </p:spPr>
        <p:txBody>
          <a:bodyPr/>
          <a:lstStyle/>
          <a:p>
            <a:pPr eaLnBrk="1" hangingPunct="1">
              <a:spcAft>
                <a:spcPts val="1000"/>
              </a:spcAft>
              <a:defRPr/>
            </a:pPr>
            <a:r>
              <a:rPr lang="fr-FR" altLang="fr-FR" sz="800">
                <a:latin typeface="Comic Sans MS" pitchFamily="66" charset="0"/>
                <a:cs typeface="Arial" pitchFamily="34" charset="0"/>
              </a:rPr>
              <a:t>Centromère</a:t>
            </a:r>
            <a:endParaRPr lang="fr-FR" altLang="fr-FR">
              <a:latin typeface="Arial" pitchFamily="34" charset="0"/>
              <a:cs typeface="Arial" pitchFamily="34" charset="0"/>
            </a:endParaRPr>
          </a:p>
        </p:txBody>
      </p:sp>
      <p:cxnSp>
        <p:nvCxnSpPr>
          <p:cNvPr id="13" name="Connecteur droit avec flèche 12"/>
          <p:cNvCxnSpPr>
            <a:stCxn id="69639" idx="3"/>
            <a:endCxn id="54275" idx="2"/>
          </p:cNvCxnSpPr>
          <p:nvPr/>
        </p:nvCxnSpPr>
        <p:spPr>
          <a:xfrm flipV="1">
            <a:off x="5481638" y="2360613"/>
            <a:ext cx="441325" cy="603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9641" name="AutoShape 34"/>
          <p:cNvSpPr>
            <a:spLocks noChangeArrowheads="1"/>
          </p:cNvSpPr>
          <p:nvPr/>
        </p:nvSpPr>
        <p:spPr bwMode="auto">
          <a:xfrm>
            <a:off x="4643438" y="1844675"/>
            <a:ext cx="936625" cy="288925"/>
          </a:xfrm>
          <a:prstGeom prst="roundRect">
            <a:avLst>
              <a:gd name="adj" fmla="val 50000"/>
            </a:avLst>
          </a:prstGeom>
          <a:gradFill rotWithShape="0">
            <a:gsLst>
              <a:gs pos="0">
                <a:srgbClr val="FFFFFF"/>
              </a:gs>
              <a:gs pos="100000">
                <a:srgbClr val="B8CCE4"/>
              </a:gs>
            </a:gsLst>
            <a:lin ang="5400000" scaled="1"/>
          </a:gradFill>
          <a:ln w="12700">
            <a:solidFill>
              <a:srgbClr val="95B3D7"/>
            </a:solidFill>
            <a:prstDash val="dash"/>
            <a:round/>
            <a:headEnd/>
            <a:tailEnd/>
          </a:ln>
          <a:effectLst>
            <a:outerShdw dist="28398" dir="3806097" algn="ctr" rotWithShape="0">
              <a:srgbClr val="243F60">
                <a:alpha val="50000"/>
              </a:srgbClr>
            </a:outerShdw>
          </a:effectLst>
        </p:spPr>
        <p:txBody>
          <a:bodyPr/>
          <a:lstStyle/>
          <a:p>
            <a:pPr eaLnBrk="1" hangingPunct="1">
              <a:spcAft>
                <a:spcPts val="1000"/>
              </a:spcAft>
              <a:defRPr/>
            </a:pPr>
            <a:r>
              <a:rPr lang="fr-FR" altLang="fr-FR" sz="800">
                <a:latin typeface="Comic Sans MS" pitchFamily="66" charset="0"/>
                <a:cs typeface="Arial" pitchFamily="34" charset="0"/>
              </a:rPr>
              <a:t>Chromatides</a:t>
            </a:r>
            <a:endParaRPr lang="fr-FR" altLang="fr-FR">
              <a:latin typeface="Arial" pitchFamily="34" charset="0"/>
              <a:cs typeface="Arial" pitchFamily="34" charset="0"/>
            </a:endParaRPr>
          </a:p>
        </p:txBody>
      </p:sp>
      <p:cxnSp>
        <p:nvCxnSpPr>
          <p:cNvPr id="16" name="Connecteur droit avec flèche 15"/>
          <p:cNvCxnSpPr>
            <a:stCxn id="69641" idx="3"/>
            <a:endCxn id="54275" idx="0"/>
          </p:cNvCxnSpPr>
          <p:nvPr/>
        </p:nvCxnSpPr>
        <p:spPr>
          <a:xfrm>
            <a:off x="5580063" y="1989138"/>
            <a:ext cx="269875" cy="714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a:stCxn id="69641" idx="3"/>
            <a:endCxn id="54276" idx="1"/>
          </p:cNvCxnSpPr>
          <p:nvPr/>
        </p:nvCxnSpPr>
        <p:spPr>
          <a:xfrm>
            <a:off x="5580063" y="1989138"/>
            <a:ext cx="439737" cy="2524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4284" name="Oval 23"/>
          <p:cNvSpPr>
            <a:spLocks noChangeArrowheads="1"/>
          </p:cNvSpPr>
          <p:nvPr/>
        </p:nvSpPr>
        <p:spPr bwMode="auto">
          <a:xfrm flipH="1" flipV="1">
            <a:off x="5724525" y="2708275"/>
            <a:ext cx="142875" cy="73025"/>
          </a:xfrm>
          <a:prstGeom prst="ellipse">
            <a:avLst/>
          </a:prstGeom>
          <a:solidFill>
            <a:srgbClr val="FF0000"/>
          </a:solidFill>
          <a:ln w="9525">
            <a:solidFill>
              <a:srgbClr val="000000"/>
            </a:solidFill>
            <a:round/>
            <a:headEnd/>
            <a:tailEnd/>
          </a:ln>
        </p:spPr>
        <p:txBody>
          <a:bodyPr/>
          <a:lstStyle/>
          <a:p>
            <a:pPr eaLnBrk="1" hangingPunct="1"/>
            <a:endParaRPr lang="fr-FR" altLang="fr-FR"/>
          </a:p>
        </p:txBody>
      </p:sp>
      <p:sp>
        <p:nvSpPr>
          <p:cNvPr id="54285" name="Oval 23"/>
          <p:cNvSpPr>
            <a:spLocks noChangeArrowheads="1"/>
          </p:cNvSpPr>
          <p:nvPr/>
        </p:nvSpPr>
        <p:spPr bwMode="auto">
          <a:xfrm flipH="1" flipV="1">
            <a:off x="6011863" y="2708275"/>
            <a:ext cx="144462" cy="73025"/>
          </a:xfrm>
          <a:prstGeom prst="ellipse">
            <a:avLst/>
          </a:prstGeom>
          <a:solidFill>
            <a:srgbClr val="FF0000"/>
          </a:solidFill>
          <a:ln w="9525">
            <a:solidFill>
              <a:srgbClr val="000000"/>
            </a:solidFill>
            <a:round/>
            <a:headEnd/>
            <a:tailEnd/>
          </a:ln>
        </p:spPr>
        <p:txBody>
          <a:bodyPr/>
          <a:lstStyle/>
          <a:p>
            <a:pPr eaLnBrk="1" hangingPunct="1"/>
            <a:endParaRPr lang="fr-FR" altLang="fr-FR"/>
          </a:p>
        </p:txBody>
      </p:sp>
      <p:sp>
        <p:nvSpPr>
          <p:cNvPr id="54286" name="Oval 23"/>
          <p:cNvSpPr>
            <a:spLocks noChangeArrowheads="1"/>
          </p:cNvSpPr>
          <p:nvPr/>
        </p:nvSpPr>
        <p:spPr bwMode="auto">
          <a:xfrm flipH="1" flipV="1">
            <a:off x="6372225" y="2708275"/>
            <a:ext cx="144463" cy="73025"/>
          </a:xfrm>
          <a:prstGeom prst="ellipse">
            <a:avLst/>
          </a:prstGeom>
          <a:solidFill>
            <a:srgbClr val="FF0000"/>
          </a:solidFill>
          <a:ln w="9525">
            <a:solidFill>
              <a:srgbClr val="000000"/>
            </a:solidFill>
            <a:round/>
            <a:headEnd/>
            <a:tailEnd/>
          </a:ln>
        </p:spPr>
        <p:txBody>
          <a:bodyPr/>
          <a:lstStyle/>
          <a:p>
            <a:pPr eaLnBrk="1" hangingPunct="1"/>
            <a:endParaRPr lang="fr-FR" altLang="fr-FR"/>
          </a:p>
        </p:txBody>
      </p:sp>
      <p:sp>
        <p:nvSpPr>
          <p:cNvPr id="54287" name="Oval 23"/>
          <p:cNvSpPr>
            <a:spLocks noChangeArrowheads="1"/>
          </p:cNvSpPr>
          <p:nvPr/>
        </p:nvSpPr>
        <p:spPr bwMode="auto">
          <a:xfrm flipH="1" flipV="1">
            <a:off x="6659563" y="2708275"/>
            <a:ext cx="144462" cy="73025"/>
          </a:xfrm>
          <a:prstGeom prst="ellipse">
            <a:avLst/>
          </a:prstGeom>
          <a:solidFill>
            <a:srgbClr val="FF0000"/>
          </a:solidFill>
          <a:ln w="9525">
            <a:solidFill>
              <a:srgbClr val="000000"/>
            </a:solidFill>
            <a:round/>
            <a:headEnd/>
            <a:tailEnd/>
          </a:ln>
        </p:spPr>
        <p:txBody>
          <a:bodyPr/>
          <a:lstStyle/>
          <a:p>
            <a:pPr eaLnBrk="1" hangingPunct="1"/>
            <a:endParaRPr lang="fr-FR" altLang="fr-FR"/>
          </a:p>
        </p:txBody>
      </p:sp>
      <p:sp>
        <p:nvSpPr>
          <p:cNvPr id="69648" name="AutoShape 28"/>
          <p:cNvSpPr>
            <a:spLocks noChangeArrowheads="1"/>
          </p:cNvSpPr>
          <p:nvPr/>
        </p:nvSpPr>
        <p:spPr bwMode="auto">
          <a:xfrm rot="10800000" flipV="1">
            <a:off x="6948488" y="1341438"/>
            <a:ext cx="1655762" cy="792162"/>
          </a:xfrm>
          <a:prstGeom prst="roundRect">
            <a:avLst>
              <a:gd name="adj" fmla="val 16667"/>
            </a:avLst>
          </a:prstGeom>
          <a:gradFill rotWithShape="0">
            <a:gsLst>
              <a:gs pos="0">
                <a:srgbClr val="FFFFFF"/>
              </a:gs>
              <a:gs pos="100000">
                <a:srgbClr val="E5B8B7"/>
              </a:gs>
            </a:gsLst>
            <a:lin ang="5400000" scaled="1"/>
          </a:gradFill>
          <a:ln w="12700">
            <a:solidFill>
              <a:srgbClr val="D99594"/>
            </a:solidFill>
            <a:round/>
            <a:headEnd/>
            <a:tailEnd/>
          </a:ln>
          <a:effectLst>
            <a:outerShdw dist="28398" dir="3806097" algn="ctr" rotWithShape="0">
              <a:srgbClr val="622423">
                <a:alpha val="50000"/>
              </a:srgbClr>
            </a:outerShdw>
          </a:effectLst>
        </p:spPr>
        <p:txBody>
          <a:bodyPr/>
          <a:lstStyle/>
          <a:p>
            <a:pPr eaLnBrk="1" hangingPunct="1">
              <a:spcAft>
                <a:spcPts val="1000"/>
              </a:spcAft>
              <a:defRPr/>
            </a:pPr>
            <a:r>
              <a:rPr lang="fr-FR" altLang="fr-FR" b="1">
                <a:latin typeface="Calibri" pitchFamily="34" charset="0"/>
                <a:cs typeface="Arial" pitchFamily="34" charset="0"/>
              </a:rPr>
              <a:t>Locus d’un gène</a:t>
            </a:r>
            <a:endParaRPr lang="fr-FR" altLang="fr-FR">
              <a:latin typeface="Arial" pitchFamily="34" charset="0"/>
              <a:cs typeface="Arial" pitchFamily="34" charset="0"/>
            </a:endParaRPr>
          </a:p>
        </p:txBody>
      </p:sp>
      <p:sp>
        <p:nvSpPr>
          <p:cNvPr id="54289" name="Oval 23"/>
          <p:cNvSpPr>
            <a:spLocks noChangeArrowheads="1"/>
          </p:cNvSpPr>
          <p:nvPr/>
        </p:nvSpPr>
        <p:spPr bwMode="auto">
          <a:xfrm flipH="1" flipV="1">
            <a:off x="6732588" y="1557338"/>
            <a:ext cx="142875" cy="71437"/>
          </a:xfrm>
          <a:prstGeom prst="ellipse">
            <a:avLst/>
          </a:prstGeom>
          <a:solidFill>
            <a:srgbClr val="FF0000"/>
          </a:solidFill>
          <a:ln w="9525">
            <a:solidFill>
              <a:srgbClr val="000000"/>
            </a:solidFill>
            <a:round/>
            <a:headEnd/>
            <a:tailEnd/>
          </a:ln>
        </p:spPr>
        <p:txBody>
          <a:bodyPr/>
          <a:lstStyle/>
          <a:p>
            <a:pPr eaLnBrk="1" hangingPunct="1"/>
            <a:endParaRPr lang="fr-FR" altLang="fr-FR"/>
          </a:p>
        </p:txBody>
      </p:sp>
      <p:sp>
        <p:nvSpPr>
          <p:cNvPr id="22" name="Rectangle 21"/>
          <p:cNvSpPr/>
          <p:nvPr/>
        </p:nvSpPr>
        <p:spPr>
          <a:xfrm>
            <a:off x="2411760" y="4509120"/>
            <a:ext cx="4608512" cy="864096"/>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b="1" dirty="0">
                <a:solidFill>
                  <a:schemeClr val="tx1"/>
                </a:solidFill>
              </a:rPr>
              <a:t>Rechercher les définitions de gène et allèle</a:t>
            </a:r>
          </a:p>
        </p:txBody>
      </p:sp>
      <p:sp>
        <p:nvSpPr>
          <p:cNvPr id="23" name="ZoneTexte 22"/>
          <p:cNvSpPr txBox="1"/>
          <p:nvPr/>
        </p:nvSpPr>
        <p:spPr>
          <a:xfrm>
            <a:off x="2483768" y="332656"/>
            <a:ext cx="5328592" cy="461665"/>
          </a:xfrm>
          <a:prstGeom prst="rect">
            <a:avLst/>
          </a:prstGeom>
          <a:noFill/>
        </p:spPr>
        <p:txBody>
          <a:bodyPr wrap="square" rtlCol="0">
            <a:spAutoFit/>
          </a:bodyPr>
          <a:lstStyle/>
          <a:p>
            <a:r>
              <a:rPr lang="fr-FR" sz="2400" dirty="0"/>
              <a:t>Génotype, gène et allèle</a:t>
            </a:r>
          </a:p>
        </p:txBody>
      </p:sp>
      <p:sp>
        <p:nvSpPr>
          <p:cNvPr id="20" name="ZoneTexte 19"/>
          <p:cNvSpPr txBox="1"/>
          <p:nvPr/>
        </p:nvSpPr>
        <p:spPr>
          <a:xfrm>
            <a:off x="5364088" y="3140968"/>
            <a:ext cx="2448272" cy="646331"/>
          </a:xfrm>
          <a:prstGeom prst="rect">
            <a:avLst/>
          </a:prstGeom>
          <a:noFill/>
        </p:spPr>
        <p:txBody>
          <a:bodyPr wrap="square" rtlCol="0">
            <a:spAutoFit/>
          </a:bodyPr>
          <a:lstStyle/>
          <a:p>
            <a:r>
              <a:rPr lang="fr-FR" sz="1200" dirty="0"/>
              <a:t>1 paire de chromosomes homologues à 2 chromatides chacun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 name="Image 5"/>
          <p:cNvPicPr/>
          <p:nvPr/>
        </p:nvPicPr>
        <p:blipFill>
          <a:blip r:embed="rId2" cstate="print"/>
          <a:stretch/>
        </p:blipFill>
        <p:spPr>
          <a:xfrm>
            <a:off x="395640" y="1052640"/>
            <a:ext cx="3928680" cy="2499840"/>
          </a:xfrm>
          <a:prstGeom prst="rect">
            <a:avLst/>
          </a:prstGeom>
          <a:ln w="9360">
            <a:noFill/>
          </a:ln>
        </p:spPr>
      </p:pic>
      <p:sp>
        <p:nvSpPr>
          <p:cNvPr id="134" name="CustomShape 1"/>
          <p:cNvSpPr/>
          <p:nvPr/>
        </p:nvSpPr>
        <p:spPr>
          <a:xfrm>
            <a:off x="611640" y="3789000"/>
            <a:ext cx="3600000" cy="1736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fr-FR" strike="noStrike">
                <a:solidFill>
                  <a:srgbClr val="000000"/>
                </a:solidFill>
                <a:latin typeface="Calibri"/>
              </a:rPr>
              <a:t>Ci-dessus : Schéma de principe
</a:t>
            </a:r>
            <a:endParaRPr/>
          </a:p>
          <a:p>
            <a:pPr>
              <a:lnSpc>
                <a:spcPct val="100000"/>
              </a:lnSpc>
            </a:pPr>
            <a:endParaRPr/>
          </a:p>
          <a:p>
            <a:pPr>
              <a:lnSpc>
                <a:spcPct val="100000"/>
              </a:lnSpc>
            </a:pPr>
            <a:endParaRPr/>
          </a:p>
          <a:p>
            <a:pPr>
              <a:lnSpc>
                <a:spcPct val="100000"/>
              </a:lnSpc>
            </a:pPr>
            <a:r>
              <a:rPr lang="fr-FR" strike="noStrike">
                <a:solidFill>
                  <a:srgbClr val="000000"/>
                </a:solidFill>
                <a:latin typeface="Calibri"/>
              </a:rPr>
              <a:t>A droite : La cuve sans son couvercle
et le support de gel .</a:t>
            </a:r>
            <a:endParaRPr/>
          </a:p>
        </p:txBody>
      </p:sp>
      <p:sp>
        <p:nvSpPr>
          <p:cNvPr id="135" name="CustomShape 2"/>
          <p:cNvSpPr/>
          <p:nvPr/>
        </p:nvSpPr>
        <p:spPr>
          <a:xfrm>
            <a:off x="1835640" y="1845000"/>
            <a:ext cx="1999800" cy="356760"/>
          </a:xfrm>
          <a:prstGeom prst="rect">
            <a:avLst/>
          </a:prstGeom>
          <a:ln>
            <a:round/>
          </a:ln>
        </p:spPr>
        <p:style>
          <a:lnRef idx="2">
            <a:schemeClr val="accent1">
              <a:shade val="50000"/>
            </a:schemeClr>
          </a:lnRef>
          <a:fillRef idx="1">
            <a:schemeClr val="accent1"/>
          </a:fillRef>
          <a:effectRef idx="0">
            <a:schemeClr val="accent1"/>
          </a:effectRef>
          <a:fontRef idx="minor"/>
        </p:style>
        <p:txBody>
          <a:bodyPr lIns="90000" tIns="45000" rIns="90000" bIns="45000" anchor="ctr"/>
          <a:lstStyle/>
          <a:p>
            <a:pPr algn="ctr">
              <a:lnSpc>
                <a:spcPct val="100000"/>
              </a:lnSpc>
            </a:pPr>
            <a:r>
              <a:rPr lang="fr-FR" strike="noStrike">
                <a:solidFill>
                  <a:srgbClr val="FFFFFF"/>
                </a:solidFill>
                <a:latin typeface="Calibri"/>
              </a:rPr>
              <a:t>Porte gel et gel</a:t>
            </a:r>
            <a:endParaRPr/>
          </a:p>
        </p:txBody>
      </p:sp>
      <p:pic>
        <p:nvPicPr>
          <p:cNvPr id="136" name="Image 11"/>
          <p:cNvPicPr/>
          <p:nvPr/>
        </p:nvPicPr>
        <p:blipFill>
          <a:blip r:embed="rId3" cstate="print"/>
          <a:stretch/>
        </p:blipFill>
        <p:spPr>
          <a:xfrm>
            <a:off x="4860000" y="4437000"/>
            <a:ext cx="3816000" cy="2232000"/>
          </a:xfrm>
          <a:prstGeom prst="rect">
            <a:avLst/>
          </a:prstGeom>
          <a:ln w="9360">
            <a:noFill/>
          </a:ln>
        </p:spPr>
      </p:pic>
      <p:sp>
        <p:nvSpPr>
          <p:cNvPr id="137" name="CustomShape 3"/>
          <p:cNvSpPr/>
          <p:nvPr/>
        </p:nvSpPr>
        <p:spPr>
          <a:xfrm>
            <a:off x="4356000" y="836640"/>
            <a:ext cx="4608000" cy="2559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endParaRPr dirty="0"/>
          </a:p>
          <a:p>
            <a:pPr>
              <a:lnSpc>
                <a:spcPct val="100000"/>
              </a:lnSpc>
            </a:pPr>
            <a:r>
              <a:rPr lang="fr-FR" strike="noStrike" dirty="0">
                <a:solidFill>
                  <a:srgbClr val="000000"/>
                </a:solidFill>
                <a:latin typeface="Times New Roman"/>
                <a:ea typeface="Times New Roman"/>
              </a:rPr>
              <a:t>L’électrophorèse de l’ADN est réalisée dans un gel d’agarose creusé de puits où seront déposées les solutions d’ADN à analyser. </a:t>
            </a:r>
            <a:endParaRPr dirty="0"/>
          </a:p>
          <a:p>
            <a:pPr>
              <a:lnSpc>
                <a:spcPct val="100000"/>
              </a:lnSpc>
            </a:pPr>
            <a:r>
              <a:rPr lang="fr-FR" strike="noStrike" dirty="0">
                <a:solidFill>
                  <a:srgbClr val="000000"/>
                </a:solidFill>
                <a:latin typeface="Times New Roman"/>
                <a:ea typeface="Times New Roman"/>
              </a:rPr>
              <a:t>Le tampon est légèrement basique (pH 8.6), l’ADN s’ionise et migre vers l’anode. </a:t>
            </a:r>
            <a:endParaRPr dirty="0"/>
          </a:p>
          <a:p>
            <a:pPr>
              <a:lnSpc>
                <a:spcPct val="100000"/>
              </a:lnSpc>
            </a:pPr>
            <a:endParaRPr dirty="0"/>
          </a:p>
          <a:p>
            <a:pPr>
              <a:lnSpc>
                <a:spcPct val="100000"/>
              </a:lnSpc>
            </a:pPr>
            <a:endParaRPr dirty="0"/>
          </a:p>
        </p:txBody>
      </p:sp>
      <p:sp>
        <p:nvSpPr>
          <p:cNvPr id="7" name="ZoneTexte 6"/>
          <p:cNvSpPr txBox="1"/>
          <p:nvPr/>
        </p:nvSpPr>
        <p:spPr>
          <a:xfrm>
            <a:off x="1907704" y="188640"/>
            <a:ext cx="5760640" cy="923330"/>
          </a:xfrm>
          <a:prstGeom prst="rect">
            <a:avLst/>
          </a:prstGeom>
          <a:noFill/>
        </p:spPr>
        <p:txBody>
          <a:bodyPr wrap="square" rtlCol="0">
            <a:spAutoFit/>
          </a:bodyPr>
          <a:lstStyle/>
          <a:p>
            <a:r>
              <a:rPr lang="fr-FR" b="1" u="sng" dirty="0">
                <a:solidFill>
                  <a:srgbClr val="000000"/>
                </a:solidFill>
                <a:latin typeface="Times New Roman"/>
                <a:ea typeface="Times New Roman"/>
              </a:rPr>
              <a:t>La technique d’électrophorèse de l’ADN: utilisation de l’ADN génomique  extrait et fragmenté</a:t>
            </a:r>
            <a:endParaRPr lang="fr-FR" dirty="0"/>
          </a:p>
          <a:p>
            <a:endParaRPr lang="fr-F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 name="TextShape 1"/>
          <p:cNvSpPr txBox="1"/>
          <p:nvPr/>
        </p:nvSpPr>
        <p:spPr>
          <a:xfrm>
            <a:off x="457200" y="274680"/>
            <a:ext cx="8229240" cy="633600"/>
          </a:xfrm>
          <a:prstGeom prst="rect">
            <a:avLst/>
          </a:prstGeom>
          <a:noFill/>
          <a:ln>
            <a:noFill/>
          </a:ln>
        </p:spPr>
        <p:txBody>
          <a:bodyPr anchor="ctr"/>
          <a:lstStyle/>
          <a:p>
            <a:endParaRPr/>
          </a:p>
        </p:txBody>
      </p:sp>
      <p:sp>
        <p:nvSpPr>
          <p:cNvPr id="139" name="CustomShape 2"/>
          <p:cNvSpPr/>
          <p:nvPr/>
        </p:nvSpPr>
        <p:spPr>
          <a:xfrm>
            <a:off x="0" y="0"/>
            <a:ext cx="9143640" cy="456840"/>
          </a:xfrm>
          <a:prstGeom prst="rect">
            <a:avLst/>
          </a:prstGeom>
          <a:noFill/>
          <a:ln w="9360">
            <a:noFill/>
          </a:ln>
        </p:spPr>
        <p:style>
          <a:lnRef idx="0">
            <a:scrgbClr r="0" g="0" b="0"/>
          </a:lnRef>
          <a:fillRef idx="0">
            <a:scrgbClr r="0" g="0" b="0"/>
          </a:fillRef>
          <a:effectRef idx="0">
            <a:scrgbClr r="0" g="0" b="0"/>
          </a:effectRef>
          <a:fontRef idx="minor"/>
        </p:style>
      </p:sp>
      <p:pic>
        <p:nvPicPr>
          <p:cNvPr id="140" name="Picture 4"/>
          <p:cNvPicPr/>
          <p:nvPr/>
        </p:nvPicPr>
        <p:blipFill>
          <a:blip r:embed="rId3" cstate="print"/>
          <a:stretch/>
        </p:blipFill>
        <p:spPr>
          <a:xfrm>
            <a:off x="1691640" y="2061000"/>
            <a:ext cx="5000400" cy="2857320"/>
          </a:xfrm>
          <a:prstGeom prst="rect">
            <a:avLst/>
          </a:prstGeom>
          <a:ln>
            <a:noFill/>
          </a:ln>
        </p:spPr>
      </p:pic>
      <p:sp>
        <p:nvSpPr>
          <p:cNvPr id="141" name="CustomShape 3"/>
          <p:cNvSpPr/>
          <p:nvPr/>
        </p:nvSpPr>
        <p:spPr>
          <a:xfrm flipH="1" flipV="1">
            <a:off x="5436000" y="4148280"/>
            <a:ext cx="2088000" cy="71640"/>
          </a:xfrm>
          <a:prstGeom prst="straightConnector1">
            <a:avLst/>
          </a:prstGeom>
          <a:noFill/>
          <a:ln w="38160">
            <a:solidFill>
              <a:srgbClr val="FFC000"/>
            </a:solidFill>
            <a:round/>
            <a:tailEnd type="arrow" w="med" len="med"/>
          </a:ln>
        </p:spPr>
        <p:style>
          <a:lnRef idx="1">
            <a:schemeClr val="accent1"/>
          </a:lnRef>
          <a:fillRef idx="0">
            <a:schemeClr val="accent1"/>
          </a:fillRef>
          <a:effectRef idx="0">
            <a:schemeClr val="accent1"/>
          </a:effectRef>
          <a:fontRef idx="minor"/>
        </p:style>
      </p:sp>
      <p:sp>
        <p:nvSpPr>
          <p:cNvPr id="142" name="CustomShape 4"/>
          <p:cNvSpPr/>
          <p:nvPr/>
        </p:nvSpPr>
        <p:spPr>
          <a:xfrm>
            <a:off x="7524360" y="4005000"/>
            <a:ext cx="1367640" cy="364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fr-FR" b="1" strike="noStrike">
                <a:solidFill>
                  <a:srgbClr val="FFC000"/>
                </a:solidFill>
                <a:latin typeface="Calibri"/>
              </a:rPr>
              <a:t>Agarose gel</a:t>
            </a:r>
            <a:endParaRPr/>
          </a:p>
        </p:txBody>
      </p:sp>
      <p:sp>
        <p:nvSpPr>
          <p:cNvPr id="143" name="CustomShape 5"/>
          <p:cNvSpPr/>
          <p:nvPr/>
        </p:nvSpPr>
        <p:spPr>
          <a:xfrm flipH="1" flipV="1">
            <a:off x="3131280" y="4148280"/>
            <a:ext cx="71640" cy="1079640"/>
          </a:xfrm>
          <a:prstGeom prst="straightConnector1">
            <a:avLst/>
          </a:prstGeom>
          <a:noFill/>
          <a:ln w="38160">
            <a:solidFill>
              <a:schemeClr val="accent1">
                <a:lumMod val="75000"/>
              </a:schemeClr>
            </a:solidFill>
            <a:round/>
            <a:tailEnd type="arrow" w="med" len="med"/>
          </a:ln>
        </p:spPr>
        <p:style>
          <a:lnRef idx="1">
            <a:schemeClr val="accent1"/>
          </a:lnRef>
          <a:fillRef idx="0">
            <a:schemeClr val="accent1"/>
          </a:fillRef>
          <a:effectRef idx="0">
            <a:schemeClr val="accent1"/>
          </a:effectRef>
          <a:fontRef idx="minor"/>
        </p:style>
      </p:sp>
      <p:sp>
        <p:nvSpPr>
          <p:cNvPr id="144" name="CustomShape 6"/>
          <p:cNvSpPr/>
          <p:nvPr/>
        </p:nvSpPr>
        <p:spPr>
          <a:xfrm>
            <a:off x="2915640" y="5157360"/>
            <a:ext cx="647640" cy="364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fr-FR" strike="noStrike">
                <a:solidFill>
                  <a:srgbClr val="002060"/>
                </a:solidFill>
                <a:latin typeface="Calibri"/>
              </a:rPr>
              <a:t>puits</a:t>
            </a:r>
            <a:endParaRPr/>
          </a:p>
        </p:txBody>
      </p:sp>
      <p:sp>
        <p:nvSpPr>
          <p:cNvPr id="145" name="CustomShape 7"/>
          <p:cNvSpPr/>
          <p:nvPr/>
        </p:nvSpPr>
        <p:spPr>
          <a:xfrm>
            <a:off x="3780000" y="2493000"/>
            <a:ext cx="1007640" cy="7916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p:style>
      </p:sp>
      <p:sp>
        <p:nvSpPr>
          <p:cNvPr id="146" name="CustomShape 8"/>
          <p:cNvSpPr/>
          <p:nvPr/>
        </p:nvSpPr>
        <p:spPr>
          <a:xfrm>
            <a:off x="395536" y="188640"/>
            <a:ext cx="8064360" cy="21934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fr-FR" sz="2400" strike="noStrike" dirty="0">
                <a:solidFill>
                  <a:srgbClr val="000000"/>
                </a:solidFill>
                <a:latin typeface="Times New Roman"/>
                <a:ea typeface="Times New Roman"/>
              </a:rPr>
              <a:t>La résistance du gel poreux au déplacement de l’ADN dans le champ électrique est proportionnelle à la taille des fragments d’ADN. Ils seront donc séparés en fonction de leur taille, exprimée en pdb (paires de base), les plus petits fragments migrant les plus rapidement.</a:t>
            </a:r>
            <a:endParaRPr dirty="0"/>
          </a:p>
          <a:p>
            <a:pPr>
              <a:lnSpc>
                <a:spcPct val="100000"/>
              </a:lnSpc>
            </a:pP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 name="TextShape 1"/>
          <p:cNvSpPr txBox="1"/>
          <p:nvPr/>
        </p:nvSpPr>
        <p:spPr>
          <a:xfrm>
            <a:off x="457200" y="274680"/>
            <a:ext cx="8229240" cy="633600"/>
          </a:xfrm>
          <a:prstGeom prst="rect">
            <a:avLst/>
          </a:prstGeom>
          <a:noFill/>
          <a:ln>
            <a:noFill/>
          </a:ln>
        </p:spPr>
        <p:txBody>
          <a:bodyPr anchor="ctr"/>
          <a:lstStyle/>
          <a:p>
            <a:endParaRPr/>
          </a:p>
        </p:txBody>
      </p:sp>
      <p:sp>
        <p:nvSpPr>
          <p:cNvPr id="148" name="CustomShape 2"/>
          <p:cNvSpPr/>
          <p:nvPr/>
        </p:nvSpPr>
        <p:spPr>
          <a:xfrm>
            <a:off x="0" y="0"/>
            <a:ext cx="9143640" cy="456840"/>
          </a:xfrm>
          <a:prstGeom prst="rect">
            <a:avLst/>
          </a:prstGeom>
          <a:noFill/>
          <a:ln w="9360">
            <a:noFill/>
          </a:ln>
        </p:spPr>
        <p:style>
          <a:lnRef idx="0">
            <a:scrgbClr r="0" g="0" b="0"/>
          </a:lnRef>
          <a:fillRef idx="0">
            <a:scrgbClr r="0" g="0" b="0"/>
          </a:fillRef>
          <a:effectRef idx="0">
            <a:scrgbClr r="0" g="0" b="0"/>
          </a:effectRef>
          <a:fontRef idx="minor"/>
        </p:style>
      </p:sp>
      <p:pic>
        <p:nvPicPr>
          <p:cNvPr id="149" name="Picture 2"/>
          <p:cNvPicPr/>
          <p:nvPr/>
        </p:nvPicPr>
        <p:blipFill>
          <a:blip r:embed="rId3" cstate="print"/>
          <a:stretch/>
        </p:blipFill>
        <p:spPr>
          <a:xfrm>
            <a:off x="2915640" y="1628640"/>
            <a:ext cx="3600000" cy="336204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9552" y="2924944"/>
            <a:ext cx="8064896" cy="108012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altLang="fr-FR" b="1" i="1" dirty="0">
              <a:solidFill>
                <a:schemeClr val="tx1"/>
              </a:solidFill>
            </a:endParaRPr>
          </a:p>
          <a:p>
            <a:r>
              <a:rPr lang="fr-FR" altLang="fr-FR" b="1" i="1" dirty="0">
                <a:solidFill>
                  <a:schemeClr val="tx1"/>
                </a:solidFill>
              </a:rPr>
              <a:t>Décrire de façon simple le principe de l’expérience d’électrophorèse d’ADN et trouver des exemples d’application de cette </a:t>
            </a:r>
            <a:r>
              <a:rPr lang="fr-FR" altLang="fr-FR" b="1" i="1">
                <a:solidFill>
                  <a:schemeClr val="tx1"/>
                </a:solidFill>
              </a:rPr>
              <a:t>technique.</a:t>
            </a:r>
            <a:endParaRPr lang="fr-FR" altLang="fr-FR" b="1" i="1" dirty="0">
              <a:solidFill>
                <a:srgbClr val="FF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7C819B0-1B83-8C0B-6AA1-6D0F6EE8F502}"/>
              </a:ext>
            </a:extLst>
          </p:cNvPr>
          <p:cNvSpPr>
            <a:spLocks noGrp="1"/>
          </p:cNvSpPr>
          <p:nvPr>
            <p:ph type="title"/>
          </p:nvPr>
        </p:nvSpPr>
        <p:spPr/>
        <p:txBody>
          <a:bodyPr/>
          <a:lstStyle/>
          <a:p>
            <a:endParaRPr lang="fr-FR"/>
          </a:p>
        </p:txBody>
      </p:sp>
      <p:sp>
        <p:nvSpPr>
          <p:cNvPr id="3" name="ZoneTexte 2">
            <a:extLst>
              <a:ext uri="{FF2B5EF4-FFF2-40B4-BE49-F238E27FC236}">
                <a16:creationId xmlns:a16="http://schemas.microsoft.com/office/drawing/2014/main" xmlns="" id="{B3047A81-32D0-E1D8-2687-06D2AFEFB48D}"/>
              </a:ext>
            </a:extLst>
          </p:cNvPr>
          <p:cNvSpPr txBox="1"/>
          <p:nvPr/>
        </p:nvSpPr>
        <p:spPr>
          <a:xfrm>
            <a:off x="1187624" y="2348880"/>
            <a:ext cx="6173037" cy="1200329"/>
          </a:xfrm>
          <a:prstGeom prst="rect">
            <a:avLst/>
          </a:prstGeom>
          <a:noFill/>
        </p:spPr>
        <p:txBody>
          <a:bodyPr wrap="none" rtlCol="0">
            <a:spAutoFit/>
          </a:bodyPr>
          <a:lstStyle/>
          <a:p>
            <a:r>
              <a:rPr lang="fr-FR" dirty="0"/>
              <a:t>Electrophorèse : Technique de séparation de molécules  placées</a:t>
            </a:r>
          </a:p>
          <a:p>
            <a:r>
              <a:rPr lang="fr-FR" dirty="0"/>
              <a:t> dans un champ électrique</a:t>
            </a:r>
          </a:p>
          <a:p>
            <a:endParaRPr lang="fr-FR" dirty="0"/>
          </a:p>
          <a:p>
            <a:r>
              <a:rPr lang="fr-FR" dirty="0"/>
              <a:t>Utilisation : Empreinte génétique </a:t>
            </a:r>
            <a:r>
              <a:rPr lang="fr-FR">
                <a:sym typeface="Wingdings" panose="05000000000000000000" pitchFamily="2" charset="2"/>
              </a:rPr>
              <a:t> Police!</a:t>
            </a:r>
            <a:endParaRPr lang="fr-FR" dirty="0"/>
          </a:p>
        </p:txBody>
      </p:sp>
    </p:spTree>
    <p:extLst>
      <p:ext uri="{BB962C8B-B14F-4D97-AF65-F5344CB8AC3E}">
        <p14:creationId xmlns:p14="http://schemas.microsoft.com/office/powerpoint/2010/main" val="1785349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xmlns="" id="{2A983D9F-7749-88E7-E613-301894ED1462}"/>
              </a:ext>
            </a:extLst>
          </p:cNvPr>
          <p:cNvSpPr txBox="1"/>
          <p:nvPr/>
        </p:nvSpPr>
        <p:spPr>
          <a:xfrm>
            <a:off x="2051720" y="1412776"/>
            <a:ext cx="3268715" cy="923330"/>
          </a:xfrm>
          <a:prstGeom prst="rect">
            <a:avLst/>
          </a:prstGeom>
          <a:noFill/>
        </p:spPr>
        <p:txBody>
          <a:bodyPr wrap="none" rtlCol="0">
            <a:spAutoFit/>
          </a:bodyPr>
          <a:lstStyle/>
          <a:p>
            <a:r>
              <a:rPr lang="fr-FR" dirty="0"/>
              <a:t>Gène : Séquence d’ADN codant </a:t>
            </a:r>
          </a:p>
          <a:p>
            <a:endParaRPr lang="fr-FR" dirty="0"/>
          </a:p>
          <a:p>
            <a:r>
              <a:rPr lang="fr-FR" dirty="0"/>
              <a:t>Allèle : Version d’un gène</a:t>
            </a:r>
          </a:p>
        </p:txBody>
      </p:sp>
    </p:spTree>
    <p:extLst>
      <p:ext uri="{BB962C8B-B14F-4D97-AF65-F5344CB8AC3E}">
        <p14:creationId xmlns:p14="http://schemas.microsoft.com/office/powerpoint/2010/main" val="2518765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404664"/>
            <a:ext cx="9144000" cy="6309420"/>
          </a:xfrm>
          <a:prstGeom prst="rect">
            <a:avLst/>
          </a:prstGeom>
          <a:noFill/>
        </p:spPr>
        <p:txBody>
          <a:bodyPr wrap="square" rtlCol="0">
            <a:spAutoFit/>
          </a:bodyPr>
          <a:lstStyle/>
          <a:p>
            <a:r>
              <a:rPr lang="fr-FR" sz="1600" b="1" dirty="0"/>
              <a:t>I- Les allèles :</a:t>
            </a:r>
          </a:p>
          <a:p>
            <a:r>
              <a:rPr lang="fr-FR" sz="1600" dirty="0"/>
              <a:t>- Les allèles d’un gène sont désignés par des lettres.</a:t>
            </a:r>
          </a:p>
          <a:p>
            <a:pPr>
              <a:buFontTx/>
              <a:buChar char="-"/>
            </a:pPr>
            <a:r>
              <a:rPr lang="fr-FR" sz="1600" dirty="0"/>
              <a:t>Pour un même gène, on désigne l'</a:t>
            </a:r>
            <a:r>
              <a:rPr lang="fr-FR" sz="1600" b="1" dirty="0"/>
              <a:t>allèle dominant (souvent le sauvage)</a:t>
            </a:r>
            <a:r>
              <a:rPr lang="fr-FR" sz="1600" dirty="0"/>
              <a:t> par une </a:t>
            </a:r>
            <a:r>
              <a:rPr lang="fr-FR" sz="1600" b="1" dirty="0"/>
              <a:t>majuscule</a:t>
            </a:r>
            <a:r>
              <a:rPr lang="fr-FR" sz="1600" dirty="0"/>
              <a:t>, l'</a:t>
            </a:r>
            <a:r>
              <a:rPr lang="fr-FR" sz="1600" b="1" dirty="0"/>
              <a:t>allèle récessif (souvent le muté)</a:t>
            </a:r>
            <a:r>
              <a:rPr lang="fr-FR" sz="1600" dirty="0"/>
              <a:t> par une </a:t>
            </a:r>
            <a:r>
              <a:rPr lang="fr-FR" sz="1600" b="1" dirty="0"/>
              <a:t>minuscule</a:t>
            </a:r>
            <a:r>
              <a:rPr lang="fr-FR" sz="1600" dirty="0"/>
              <a:t>. </a:t>
            </a:r>
          </a:p>
          <a:p>
            <a:r>
              <a:rPr lang="fr-FR" sz="1600" u="sng" dirty="0"/>
              <a:t>Exemple</a:t>
            </a:r>
            <a:r>
              <a:rPr lang="fr-FR" sz="1600" dirty="0"/>
              <a:t> : Pour un gène A responsable de la couleur rouge chez l’œil de drosophile.</a:t>
            </a:r>
            <a:r>
              <a:rPr lang="fr-FR" sz="1600" dirty="0">
                <a:solidFill>
                  <a:srgbClr val="FF0000"/>
                </a:solidFill>
              </a:rPr>
              <a:t> A </a:t>
            </a:r>
            <a:r>
              <a:rPr lang="fr-FR" sz="1600" dirty="0"/>
              <a:t>est l’allèle sauvage et </a:t>
            </a:r>
            <a:r>
              <a:rPr lang="fr-FR" sz="1600" dirty="0">
                <a:solidFill>
                  <a:srgbClr val="FF0000"/>
                </a:solidFill>
              </a:rPr>
              <a:t>a</a:t>
            </a:r>
            <a:r>
              <a:rPr lang="fr-FR" sz="1600" dirty="0"/>
              <a:t> est l’allèle muté.              </a:t>
            </a:r>
          </a:p>
          <a:p>
            <a:pPr>
              <a:buFontTx/>
              <a:buChar char="-"/>
            </a:pPr>
            <a:endParaRPr lang="fr-FR" sz="1600" dirty="0"/>
          </a:p>
          <a:p>
            <a:pPr>
              <a:buFontTx/>
              <a:buChar char="-"/>
            </a:pPr>
            <a:r>
              <a:rPr lang="fr-FR" sz="1600" b="1" dirty="0"/>
              <a:t>II-Les génotypes :</a:t>
            </a:r>
          </a:p>
          <a:p>
            <a:r>
              <a:rPr lang="fr-FR" sz="1600" dirty="0"/>
              <a:t>- Le génotype est conventionnellement représenté par les seuls couples d'allèles étudiés.</a:t>
            </a:r>
          </a:p>
          <a:p>
            <a:r>
              <a:rPr lang="fr-FR" sz="1600" dirty="0"/>
              <a:t>- La présentation du génotype </a:t>
            </a:r>
            <a:r>
              <a:rPr lang="fr-FR" sz="1600" b="1" dirty="0"/>
              <a:t>sous forme de fraction et entre parenthèse</a:t>
            </a:r>
            <a:r>
              <a:rPr lang="fr-FR" sz="1600" dirty="0"/>
              <a:t> est obligatoire. </a:t>
            </a:r>
          </a:p>
          <a:p>
            <a:r>
              <a:rPr lang="fr-FR" sz="1600" dirty="0"/>
              <a:t>- </a:t>
            </a:r>
            <a:r>
              <a:rPr lang="fr-FR" sz="1600" b="1" dirty="0"/>
              <a:t>Chaque paire de chromosomes homologues est donc symbolisée par un double trait.</a:t>
            </a:r>
            <a:endParaRPr lang="fr-FR" sz="1600" dirty="0"/>
          </a:p>
          <a:p>
            <a:r>
              <a:rPr lang="fr-FR" sz="1600" dirty="0"/>
              <a:t> </a:t>
            </a:r>
          </a:p>
          <a:p>
            <a:r>
              <a:rPr lang="fr-FR" sz="1600" u="sng" dirty="0"/>
              <a:t>Exemple</a:t>
            </a:r>
            <a:r>
              <a:rPr lang="fr-FR" sz="1600" dirty="0"/>
              <a:t> : génotype d’une drosophile aux yeux rouges : (</a:t>
            </a:r>
            <a:r>
              <a:rPr lang="fr-FR" sz="1600" b="1" dirty="0">
                <a:solidFill>
                  <a:srgbClr val="FF0000"/>
                </a:solidFill>
              </a:rPr>
              <a:t>A//a</a:t>
            </a:r>
            <a:r>
              <a:rPr lang="fr-FR" sz="1600" b="1" dirty="0"/>
              <a:t>)</a:t>
            </a:r>
            <a:r>
              <a:rPr lang="fr-FR" sz="1600" dirty="0"/>
              <a:t>.</a:t>
            </a:r>
          </a:p>
          <a:p>
            <a:r>
              <a:rPr lang="fr-FR" sz="1600" dirty="0"/>
              <a:t> </a:t>
            </a:r>
          </a:p>
          <a:p>
            <a:r>
              <a:rPr lang="fr-FR" sz="1600" dirty="0"/>
              <a:t>- Un allèle est dominant s’il permet l’expression du phénotype en étant présent seulement en un seul exemplaire.</a:t>
            </a:r>
          </a:p>
          <a:p>
            <a:r>
              <a:rPr lang="fr-FR" sz="1600" dirty="0"/>
              <a:t>-Un allèle est récessif si pour s’exprimer il doit être présent en 2 exemplaires.</a:t>
            </a:r>
          </a:p>
          <a:p>
            <a:r>
              <a:rPr lang="fr-FR" sz="1600" dirty="0"/>
              <a:t>On parle de codominance quand les deux allèles s’expriment en même temps</a:t>
            </a:r>
          </a:p>
          <a:p>
            <a:r>
              <a:rPr lang="fr-FR" sz="1600" dirty="0"/>
              <a:t> </a:t>
            </a:r>
          </a:p>
          <a:p>
            <a:r>
              <a:rPr lang="fr-FR" sz="1600" b="1" dirty="0"/>
              <a:t>III-Les phénotypes :</a:t>
            </a:r>
          </a:p>
          <a:p>
            <a:r>
              <a:rPr lang="fr-FR" sz="1600" dirty="0"/>
              <a:t>    On place entre crochets la lettre correspondant à l'allèle qui s'exprime.</a:t>
            </a:r>
          </a:p>
          <a:p>
            <a:r>
              <a:rPr lang="fr-FR" sz="1600" dirty="0"/>
              <a:t>              </a:t>
            </a:r>
            <a:r>
              <a:rPr lang="fr-FR" sz="1600" u="sng" dirty="0"/>
              <a:t>Exemple </a:t>
            </a:r>
            <a:r>
              <a:rPr lang="fr-FR" sz="1600" dirty="0"/>
              <a:t>: [A] si le phénotype est rouge (sauvage)</a:t>
            </a:r>
          </a:p>
          <a:p>
            <a:r>
              <a:rPr lang="fr-FR" sz="1600" dirty="0"/>
              <a:t>                               [a] si le phénotype est blanc (muté)</a:t>
            </a:r>
          </a:p>
          <a:p>
            <a:r>
              <a:rPr lang="fr-FR" sz="1600" dirty="0"/>
              <a:t>      Dans le cas d’une codominance on note entre crochets les deux allèles.</a:t>
            </a:r>
            <a:r>
              <a:rPr lang="fr-FR" dirty="0"/>
              <a:t> </a:t>
            </a:r>
          </a:p>
          <a:p>
            <a:r>
              <a:rPr lang="fr-FR" dirty="0"/>
              <a:t>              </a:t>
            </a:r>
          </a:p>
        </p:txBody>
      </p:sp>
      <p:sp>
        <p:nvSpPr>
          <p:cNvPr id="3" name="ZoneTexte 2"/>
          <p:cNvSpPr txBox="1"/>
          <p:nvPr/>
        </p:nvSpPr>
        <p:spPr>
          <a:xfrm>
            <a:off x="1835696" y="188640"/>
            <a:ext cx="6120680" cy="369332"/>
          </a:xfrm>
          <a:prstGeom prst="rect">
            <a:avLst/>
          </a:prstGeom>
          <a:noFill/>
        </p:spPr>
        <p:txBody>
          <a:bodyPr wrap="square" rtlCol="0">
            <a:spAutoFit/>
          </a:bodyPr>
          <a:lstStyle/>
          <a:p>
            <a:r>
              <a:rPr lang="fr-FR" b="1" dirty="0"/>
              <a:t>Convention d’écriture en génétique</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descr="Résultat de recherche d'images pour &quot;homozygote hétérozygote&quot;">
            <a:hlinkClick r:id="rId2"/>
          </p:cNvPr>
          <p:cNvPicPr>
            <a:picLocks noChangeAspect="1" noChangeArrowheads="1"/>
          </p:cNvPicPr>
          <p:nvPr/>
        </p:nvPicPr>
        <p:blipFill>
          <a:blip r:embed="rId3" cstate="print"/>
          <a:srcRect/>
          <a:stretch>
            <a:fillRect/>
          </a:stretch>
        </p:blipFill>
        <p:spPr bwMode="auto">
          <a:xfrm>
            <a:off x="1331640" y="1484784"/>
            <a:ext cx="6000750" cy="4381501"/>
          </a:xfrm>
          <a:prstGeom prst="rect">
            <a:avLst/>
          </a:prstGeom>
          <a:noFill/>
        </p:spPr>
      </p:pic>
      <p:sp>
        <p:nvSpPr>
          <p:cNvPr id="3" name="ZoneTexte 2"/>
          <p:cNvSpPr txBox="1">
            <a:spLocks noChangeArrowheads="1"/>
          </p:cNvSpPr>
          <p:nvPr/>
        </p:nvSpPr>
        <p:spPr bwMode="auto">
          <a:xfrm>
            <a:off x="539552" y="476672"/>
            <a:ext cx="5186035" cy="369332"/>
          </a:xfrm>
          <a:prstGeom prst="rect">
            <a:avLst/>
          </a:prstGeom>
          <a:noFill/>
          <a:ln w="9525">
            <a:noFill/>
            <a:miter lim="800000"/>
            <a:headEnd/>
            <a:tailEnd/>
          </a:ln>
        </p:spPr>
        <p:txBody>
          <a:bodyPr wrap="none">
            <a:spAutoFit/>
          </a:bodyPr>
          <a:lstStyle/>
          <a:p>
            <a:r>
              <a:rPr lang="fr-FR" u="sng" dirty="0"/>
              <a:t>Homozygotie, hétérozygotie et groupes sanguins</a:t>
            </a:r>
          </a:p>
        </p:txBody>
      </p:sp>
      <p:sp>
        <p:nvSpPr>
          <p:cNvPr id="4" name="Rectangle 3"/>
          <p:cNvSpPr/>
          <p:nvPr/>
        </p:nvSpPr>
        <p:spPr>
          <a:xfrm>
            <a:off x="3563888" y="5949280"/>
            <a:ext cx="1410964" cy="215444"/>
          </a:xfrm>
          <a:prstGeom prst="rect">
            <a:avLst/>
          </a:prstGeom>
        </p:spPr>
        <p:txBody>
          <a:bodyPr wrap="none">
            <a:spAutoFit/>
          </a:bodyPr>
          <a:lstStyle/>
          <a:p>
            <a:r>
              <a:rPr lang="fr-FR" sz="800" i="1" dirty="0"/>
              <a:t>http://ressources.unisciel.fr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9552" y="260648"/>
            <a:ext cx="8064896" cy="18002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altLang="fr-FR" dirty="0">
                <a:solidFill>
                  <a:schemeClr val="tx1"/>
                </a:solidFill>
              </a:rPr>
              <a:t>Pour un gène A responsable de la couleur rouge chez l’œil de drosophile. A est l’allèle sauvage et a est l’allèle muté.   La drosophile est un organisme diploïde.</a:t>
            </a:r>
            <a:endParaRPr lang="fr-FR" altLang="fr-FR" b="1" i="1" dirty="0">
              <a:solidFill>
                <a:schemeClr val="tx1"/>
              </a:solidFill>
            </a:endParaRPr>
          </a:p>
          <a:p>
            <a:endParaRPr lang="fr-FR" altLang="fr-FR" b="1" i="1" dirty="0">
              <a:solidFill>
                <a:schemeClr val="tx1"/>
              </a:solidFill>
            </a:endParaRPr>
          </a:p>
          <a:p>
            <a:r>
              <a:rPr lang="fr-FR" altLang="fr-FR" b="1" i="1" dirty="0">
                <a:solidFill>
                  <a:schemeClr val="tx1"/>
                </a:solidFill>
              </a:rPr>
              <a:t>Faire un schéma d’une paire de chromosomes homologues doubles portant le gène A, pour un individu hétérozygote.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548A3287-81CC-3A67-6482-DE0BFA9FC666}"/>
              </a:ext>
            </a:extLst>
          </p:cNvPr>
          <p:cNvSpPr/>
          <p:nvPr/>
        </p:nvSpPr>
        <p:spPr>
          <a:xfrm>
            <a:off x="2987824" y="1556792"/>
            <a:ext cx="432048" cy="187220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2">
            <a:extLst>
              <a:ext uri="{FF2B5EF4-FFF2-40B4-BE49-F238E27FC236}">
                <a16:creationId xmlns:a16="http://schemas.microsoft.com/office/drawing/2014/main" xmlns="" id="{97DC0BAF-DFC8-E5B4-53CC-89B48E3C4522}"/>
              </a:ext>
            </a:extLst>
          </p:cNvPr>
          <p:cNvSpPr/>
          <p:nvPr/>
        </p:nvSpPr>
        <p:spPr>
          <a:xfrm>
            <a:off x="3786674" y="1556792"/>
            <a:ext cx="432048" cy="187220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Rectangle 3">
            <a:extLst>
              <a:ext uri="{FF2B5EF4-FFF2-40B4-BE49-F238E27FC236}">
                <a16:creationId xmlns:a16="http://schemas.microsoft.com/office/drawing/2014/main" xmlns="" id="{F3AFA664-FF08-14B0-EA9C-69DEC0CB54F4}"/>
              </a:ext>
            </a:extLst>
          </p:cNvPr>
          <p:cNvSpPr/>
          <p:nvPr/>
        </p:nvSpPr>
        <p:spPr>
          <a:xfrm>
            <a:off x="2988635" y="1772816"/>
            <a:ext cx="432048" cy="3516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a:extLst>
              <a:ext uri="{FF2B5EF4-FFF2-40B4-BE49-F238E27FC236}">
                <a16:creationId xmlns:a16="http://schemas.microsoft.com/office/drawing/2014/main" xmlns="" id="{31BB1F2A-5D5D-695C-5F8D-193A7754B2A6}"/>
              </a:ext>
            </a:extLst>
          </p:cNvPr>
          <p:cNvSpPr/>
          <p:nvPr/>
        </p:nvSpPr>
        <p:spPr>
          <a:xfrm>
            <a:off x="3786674" y="1751788"/>
            <a:ext cx="432048" cy="35165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a:extLst>
              <a:ext uri="{FF2B5EF4-FFF2-40B4-BE49-F238E27FC236}">
                <a16:creationId xmlns:a16="http://schemas.microsoft.com/office/drawing/2014/main" xmlns="" id="{04F97DEB-CD58-6846-00AF-A80C6AB8EEE2}"/>
              </a:ext>
            </a:extLst>
          </p:cNvPr>
          <p:cNvSpPr txBox="1"/>
          <p:nvPr/>
        </p:nvSpPr>
        <p:spPr>
          <a:xfrm>
            <a:off x="1979712" y="1687613"/>
            <a:ext cx="317716" cy="369332"/>
          </a:xfrm>
          <a:prstGeom prst="rect">
            <a:avLst/>
          </a:prstGeom>
          <a:noFill/>
        </p:spPr>
        <p:txBody>
          <a:bodyPr wrap="none" rtlCol="0">
            <a:spAutoFit/>
          </a:bodyPr>
          <a:lstStyle/>
          <a:p>
            <a:r>
              <a:rPr lang="fr-FR" dirty="0"/>
              <a:t>A</a:t>
            </a:r>
          </a:p>
        </p:txBody>
      </p:sp>
      <p:sp>
        <p:nvSpPr>
          <p:cNvPr id="7" name="ZoneTexte 6">
            <a:extLst>
              <a:ext uri="{FF2B5EF4-FFF2-40B4-BE49-F238E27FC236}">
                <a16:creationId xmlns:a16="http://schemas.microsoft.com/office/drawing/2014/main" xmlns="" id="{D1A6E38D-A6F3-C5BA-4C94-7F0F3CD0CD71}"/>
              </a:ext>
            </a:extLst>
          </p:cNvPr>
          <p:cNvSpPr txBox="1"/>
          <p:nvPr/>
        </p:nvSpPr>
        <p:spPr>
          <a:xfrm>
            <a:off x="5076056" y="1751788"/>
            <a:ext cx="295274" cy="369332"/>
          </a:xfrm>
          <a:prstGeom prst="rect">
            <a:avLst/>
          </a:prstGeom>
          <a:noFill/>
        </p:spPr>
        <p:txBody>
          <a:bodyPr wrap="none" rtlCol="0">
            <a:spAutoFit/>
          </a:bodyPr>
          <a:lstStyle/>
          <a:p>
            <a:r>
              <a:rPr lang="fr-FR" dirty="0"/>
              <a:t>a</a:t>
            </a:r>
          </a:p>
        </p:txBody>
      </p:sp>
      <p:sp>
        <p:nvSpPr>
          <p:cNvPr id="8" name="Rectangle 7">
            <a:extLst>
              <a:ext uri="{FF2B5EF4-FFF2-40B4-BE49-F238E27FC236}">
                <a16:creationId xmlns:a16="http://schemas.microsoft.com/office/drawing/2014/main" xmlns="" id="{548A3287-81CC-3A67-6482-DE0BFA9FC666}"/>
              </a:ext>
            </a:extLst>
          </p:cNvPr>
          <p:cNvSpPr/>
          <p:nvPr/>
        </p:nvSpPr>
        <p:spPr>
          <a:xfrm>
            <a:off x="2479576" y="1556792"/>
            <a:ext cx="432048" cy="187220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8">
            <a:extLst>
              <a:ext uri="{FF2B5EF4-FFF2-40B4-BE49-F238E27FC236}">
                <a16:creationId xmlns:a16="http://schemas.microsoft.com/office/drawing/2014/main" xmlns="" id="{F3AFA664-FF08-14B0-EA9C-69DEC0CB54F4}"/>
              </a:ext>
            </a:extLst>
          </p:cNvPr>
          <p:cNvSpPr/>
          <p:nvPr/>
        </p:nvSpPr>
        <p:spPr>
          <a:xfrm>
            <a:off x="2465646" y="1760626"/>
            <a:ext cx="432048" cy="3516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9">
            <a:extLst>
              <a:ext uri="{FF2B5EF4-FFF2-40B4-BE49-F238E27FC236}">
                <a16:creationId xmlns:a16="http://schemas.microsoft.com/office/drawing/2014/main" xmlns="" id="{97DC0BAF-DFC8-E5B4-53CC-89B48E3C4522}"/>
              </a:ext>
            </a:extLst>
          </p:cNvPr>
          <p:cNvSpPr/>
          <p:nvPr/>
        </p:nvSpPr>
        <p:spPr>
          <a:xfrm>
            <a:off x="4323353" y="1556792"/>
            <a:ext cx="432048" cy="187220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a:extLst>
              <a:ext uri="{FF2B5EF4-FFF2-40B4-BE49-F238E27FC236}">
                <a16:creationId xmlns:a16="http://schemas.microsoft.com/office/drawing/2014/main" xmlns="" id="{31BB1F2A-5D5D-695C-5F8D-193A7754B2A6}"/>
              </a:ext>
            </a:extLst>
          </p:cNvPr>
          <p:cNvSpPr/>
          <p:nvPr/>
        </p:nvSpPr>
        <p:spPr>
          <a:xfrm>
            <a:off x="4337460" y="1747921"/>
            <a:ext cx="432048" cy="35165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a:extLst>
              <a:ext uri="{FF2B5EF4-FFF2-40B4-BE49-F238E27FC236}">
                <a16:creationId xmlns:a16="http://schemas.microsoft.com/office/drawing/2014/main" xmlns="" id="{97DC0BAF-DFC8-E5B4-53CC-89B48E3C4522}"/>
              </a:ext>
            </a:extLst>
          </p:cNvPr>
          <p:cNvSpPr/>
          <p:nvPr/>
        </p:nvSpPr>
        <p:spPr>
          <a:xfrm>
            <a:off x="4218722" y="2507551"/>
            <a:ext cx="104631" cy="5735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Rectangle 12">
            <a:extLst>
              <a:ext uri="{FF2B5EF4-FFF2-40B4-BE49-F238E27FC236}">
                <a16:creationId xmlns:a16="http://schemas.microsoft.com/office/drawing/2014/main" xmlns="" id="{97DC0BAF-DFC8-E5B4-53CC-89B48E3C4522}"/>
              </a:ext>
            </a:extLst>
          </p:cNvPr>
          <p:cNvSpPr/>
          <p:nvPr/>
        </p:nvSpPr>
        <p:spPr>
          <a:xfrm>
            <a:off x="2888693" y="2535352"/>
            <a:ext cx="104631" cy="5735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1641770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73913A79-A182-4F87-F499-ABA5C855A9DC}"/>
              </a:ext>
            </a:extLst>
          </p:cNvPr>
          <p:cNvSpPr/>
          <p:nvPr/>
        </p:nvSpPr>
        <p:spPr>
          <a:xfrm>
            <a:off x="539552" y="476672"/>
            <a:ext cx="8064896" cy="144016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altLang="fr-FR" b="1" i="1" dirty="0">
                <a:solidFill>
                  <a:schemeClr val="tx1"/>
                </a:solidFill>
              </a:rPr>
              <a:t>En utilisant les conventions d’écriture en génétique: écrire le (s) génotype(s  possible(s) et le phénotype d’un individu du groupe sanguin A, d’un individu du groupe sanguin B, d’un individu du groupe sanguin AB et  d’un individu du groupe O         </a:t>
            </a:r>
          </a:p>
        </p:txBody>
      </p:sp>
    </p:spTree>
    <p:extLst>
      <p:ext uri="{BB962C8B-B14F-4D97-AF65-F5344CB8AC3E}">
        <p14:creationId xmlns:p14="http://schemas.microsoft.com/office/powerpoint/2010/main" val="22606603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xmlns="" id="{4CF9DA7F-291E-D346-D583-E011A763829D}"/>
              </a:ext>
            </a:extLst>
          </p:cNvPr>
          <p:cNvSpPr txBox="1"/>
          <p:nvPr/>
        </p:nvSpPr>
        <p:spPr>
          <a:xfrm>
            <a:off x="1907704" y="1484784"/>
            <a:ext cx="3487943" cy="2031325"/>
          </a:xfrm>
          <a:prstGeom prst="rect">
            <a:avLst/>
          </a:prstGeom>
          <a:noFill/>
        </p:spPr>
        <p:txBody>
          <a:bodyPr wrap="none" rtlCol="0">
            <a:spAutoFit/>
          </a:bodyPr>
          <a:lstStyle/>
          <a:p>
            <a:r>
              <a:rPr lang="fr-FR" dirty="0"/>
              <a:t>Groupe A : (A//A) ou (A//O)   </a:t>
            </a:r>
            <a:r>
              <a:rPr lang="fr-FR" dirty="0">
                <a:sym typeface="Wingdings" panose="05000000000000000000" pitchFamily="2" charset="2"/>
              </a:rPr>
              <a:t> [A]</a:t>
            </a:r>
          </a:p>
          <a:p>
            <a:endParaRPr lang="fr-FR" dirty="0">
              <a:sym typeface="Wingdings" panose="05000000000000000000" pitchFamily="2" charset="2"/>
            </a:endParaRPr>
          </a:p>
          <a:p>
            <a:r>
              <a:rPr lang="fr-FR" dirty="0">
                <a:sym typeface="Wingdings" panose="05000000000000000000" pitchFamily="2" charset="2"/>
              </a:rPr>
              <a:t>Groupe B : ( B//B) ou (B//O)   [B]</a:t>
            </a:r>
          </a:p>
          <a:p>
            <a:endParaRPr lang="fr-FR" dirty="0">
              <a:sym typeface="Wingdings" panose="05000000000000000000" pitchFamily="2" charset="2"/>
            </a:endParaRPr>
          </a:p>
          <a:p>
            <a:r>
              <a:rPr lang="fr-FR" dirty="0">
                <a:sym typeface="Wingdings" panose="05000000000000000000" pitchFamily="2" charset="2"/>
              </a:rPr>
              <a:t>Groupe O : (O//O)   [O]</a:t>
            </a:r>
          </a:p>
          <a:p>
            <a:endParaRPr lang="fr-FR" dirty="0">
              <a:sym typeface="Wingdings" panose="05000000000000000000" pitchFamily="2" charset="2"/>
            </a:endParaRPr>
          </a:p>
          <a:p>
            <a:r>
              <a:rPr lang="fr-FR" dirty="0">
                <a:sym typeface="Wingdings" panose="05000000000000000000" pitchFamily="2" charset="2"/>
              </a:rPr>
              <a:t>Groupe AB : (A//B)  [AB]</a:t>
            </a:r>
            <a:endParaRPr lang="fr-FR" dirty="0"/>
          </a:p>
        </p:txBody>
      </p:sp>
    </p:spTree>
    <p:extLst>
      <p:ext uri="{BB962C8B-B14F-4D97-AF65-F5344CB8AC3E}">
        <p14:creationId xmlns:p14="http://schemas.microsoft.com/office/powerpoint/2010/main" val="21528150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CustomShape 1"/>
          <p:cNvSpPr/>
          <p:nvPr/>
        </p:nvSpPr>
        <p:spPr>
          <a:xfrm>
            <a:off x="1143000" y="935640"/>
            <a:ext cx="6929280" cy="12963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15000"/>
              </a:lnSpc>
            </a:pPr>
            <a:r>
              <a:rPr lang="fr-FR" sz="2400" strike="noStrike">
                <a:solidFill>
                  <a:srgbClr val="000000"/>
                </a:solidFill>
                <a:latin typeface="Times New Roman"/>
                <a:ea typeface="Times New Roman"/>
              </a:rPr>
              <a:t>L'ADN génomique est extrait des cellules prélevées chez l’individu, cellules sanguines, des lymphocytes  par exemple. </a:t>
            </a:r>
            <a:endParaRPr/>
          </a:p>
        </p:txBody>
      </p:sp>
      <p:sp>
        <p:nvSpPr>
          <p:cNvPr id="123" name="CustomShape 2"/>
          <p:cNvSpPr/>
          <p:nvPr/>
        </p:nvSpPr>
        <p:spPr>
          <a:xfrm>
            <a:off x="357120" y="2286000"/>
            <a:ext cx="4286520" cy="16149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fr-FR" sz="2000" strike="noStrike">
                <a:solidFill>
                  <a:srgbClr val="000000"/>
                </a:solidFill>
                <a:latin typeface="Calibri"/>
              </a:rPr>
              <a:t>Après avoir récupéré les cellules, il faut désorganiser leur membrane plasmique ainsi que l'enveloppe de leur noyau afin de faire passer l'ADN génomique en solution</a:t>
            </a:r>
            <a:endParaRPr/>
          </a:p>
        </p:txBody>
      </p:sp>
      <p:sp>
        <p:nvSpPr>
          <p:cNvPr id="124" name="CustomShape 3"/>
          <p:cNvSpPr/>
          <p:nvPr/>
        </p:nvSpPr>
        <p:spPr>
          <a:xfrm>
            <a:off x="179512" y="4221088"/>
            <a:ext cx="5177880" cy="18277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fr-FR" sz="2400" strike="noStrike" dirty="0">
                <a:solidFill>
                  <a:srgbClr val="000000"/>
                </a:solidFill>
                <a:latin typeface="Calibri"/>
              </a:rPr>
              <a:t>L’ADN génomique va être fragmenté, le gène que l’on veut isoler peut être ciblé et soumis à l'amplification, </a:t>
            </a:r>
            <a:r>
              <a:rPr lang="fr-FR" sz="2400" strike="noStrike" dirty="0" err="1">
                <a:solidFill>
                  <a:srgbClr val="000000"/>
                </a:solidFill>
                <a:latin typeface="Calibri"/>
              </a:rPr>
              <a:t>c-à-d</a:t>
            </a:r>
            <a:r>
              <a:rPr lang="fr-FR" sz="2400" strike="noStrike" dirty="0">
                <a:solidFill>
                  <a:srgbClr val="000000"/>
                </a:solidFill>
                <a:latin typeface="Calibri"/>
              </a:rPr>
              <a:t> que le morceau d’ADN est copié (multiplié) de très nombreuses fois par la technique de PCR.</a:t>
            </a:r>
            <a:r>
              <a:rPr lang="fr-FR" strike="noStrike" dirty="0">
                <a:solidFill>
                  <a:srgbClr val="000000"/>
                </a:solidFill>
                <a:latin typeface="Calibri"/>
              </a:rPr>
              <a:t>
</a:t>
            </a:r>
            <a:endParaRPr dirty="0"/>
          </a:p>
        </p:txBody>
      </p:sp>
      <p:pic>
        <p:nvPicPr>
          <p:cNvPr id="125" name="Image 10"/>
          <p:cNvPicPr/>
          <p:nvPr/>
        </p:nvPicPr>
        <p:blipFill>
          <a:blip r:embed="rId2" cstate="print"/>
          <a:stretch/>
        </p:blipFill>
        <p:spPr>
          <a:xfrm>
            <a:off x="5715000" y="4786200"/>
            <a:ext cx="2714400" cy="1642680"/>
          </a:xfrm>
          <a:prstGeom prst="rect">
            <a:avLst/>
          </a:prstGeom>
          <a:ln w="9360">
            <a:noFill/>
          </a:ln>
        </p:spPr>
      </p:pic>
      <p:sp>
        <p:nvSpPr>
          <p:cNvPr id="126" name="CustomShape 4"/>
          <p:cNvSpPr/>
          <p:nvPr/>
        </p:nvSpPr>
        <p:spPr>
          <a:xfrm>
            <a:off x="6732360" y="4365000"/>
            <a:ext cx="1785600" cy="454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fr-FR" sz="1200" strike="noStrike">
                <a:solidFill>
                  <a:srgbClr val="000000"/>
                </a:solidFill>
                <a:latin typeface="Calibri"/>
              </a:rPr>
              <a:t>Cellules  sanguines : hématies et lymphocytes</a:t>
            </a:r>
            <a:endParaRPr/>
          </a:p>
        </p:txBody>
      </p:sp>
      <p:pic>
        <p:nvPicPr>
          <p:cNvPr id="128" name="Image 127"/>
          <p:cNvPicPr/>
          <p:nvPr/>
        </p:nvPicPr>
        <p:blipFill>
          <a:blip r:embed="rId3" cstate="print"/>
          <a:stretch/>
        </p:blipFill>
        <p:spPr>
          <a:xfrm>
            <a:off x="5688000" y="2084040"/>
            <a:ext cx="2304000" cy="2304000"/>
          </a:xfrm>
          <a:prstGeom prst="rect">
            <a:avLst/>
          </a:prstGeom>
          <a:ln>
            <a:noFill/>
          </a:ln>
        </p:spPr>
      </p:pic>
      <p:sp>
        <p:nvSpPr>
          <p:cNvPr id="9" name="ZoneTexte 8"/>
          <p:cNvSpPr txBox="1"/>
          <p:nvPr/>
        </p:nvSpPr>
        <p:spPr>
          <a:xfrm>
            <a:off x="1907704" y="188640"/>
            <a:ext cx="5760640" cy="646331"/>
          </a:xfrm>
          <a:prstGeom prst="rect">
            <a:avLst/>
          </a:prstGeom>
          <a:noFill/>
        </p:spPr>
        <p:txBody>
          <a:bodyPr wrap="square" rtlCol="0">
            <a:spAutoFit/>
          </a:bodyPr>
          <a:lstStyle/>
          <a:p>
            <a:r>
              <a:rPr lang="fr-FR" b="1" u="sng" dirty="0">
                <a:solidFill>
                  <a:srgbClr val="000000"/>
                </a:solidFill>
                <a:latin typeface="Times New Roman"/>
                <a:ea typeface="Times New Roman"/>
              </a:rPr>
              <a:t>La technique d’électrophorèse de l’ADN:</a:t>
            </a:r>
            <a:endParaRPr lang="fr-FR" dirty="0"/>
          </a:p>
          <a:p>
            <a:endParaRPr lang="fr-F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339</TotalTime>
  <Words>528</Words>
  <Application>Microsoft Office PowerPoint</Application>
  <PresentationFormat>Affichage à l'écran (4:3)</PresentationFormat>
  <Paragraphs>74</Paragraphs>
  <Slides>14</Slides>
  <Notes>2</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14</vt:i4>
      </vt:variant>
    </vt:vector>
  </HeadingPairs>
  <TitlesOfParts>
    <vt:vector size="20" baseType="lpstr">
      <vt:lpstr>Arial</vt:lpstr>
      <vt:lpstr>Calibri</vt:lpstr>
      <vt:lpstr>Comic Sans MS</vt:lpstr>
      <vt:lpstr>Times New Roman</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bluenn brisé</dc:creator>
  <cp:lastModifiedBy>HENON JEAN-PIERRE</cp:lastModifiedBy>
  <cp:revision>32</cp:revision>
  <dcterms:created xsi:type="dcterms:W3CDTF">2017-09-14T15:15:18Z</dcterms:created>
  <dcterms:modified xsi:type="dcterms:W3CDTF">2024-11-07T07:44:07Z</dcterms:modified>
</cp:coreProperties>
</file>