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  <p:sldId id="262" r:id="rId7"/>
    <p:sldId id="263" r:id="rId8"/>
    <p:sldId id="257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D68FD9-3550-6371-98E4-28BD9C5E3D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395B9BA-F5CE-8430-C44A-00381217E3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CCF90D6-130B-BA8E-F56C-8D028B58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87691A4-4C7A-52A3-25C8-0572E4BC5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CBCC0F-DE44-C00D-0549-5B9A529A3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12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A210D2B-7701-E20F-25D8-F069848A9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05AD9C-381F-1F58-87AE-E086CEBCEF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EE4576-19D5-270B-A2D2-69503C47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F5F3298-5339-5FDE-8F64-898A145B5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403CAB-C745-9D9A-B727-1B008085C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293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70724C6-F2A8-C60B-B0C3-16437EE8E0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6B94C7C-7A35-3EF3-9CCD-93619F2BC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20AD3F-30C7-0B51-1EB5-C34975D17F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2C952A1-53A1-B24A-ACEA-966A7558F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337433-172D-8EDE-E2A5-D6E9CE11F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3570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AA52E9-2557-A59F-0ADE-3FB8CC0A6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AC69B3-3295-65A8-EF8E-D664D3D80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22AFE8-194B-4677-C009-3F637D400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A634C6-D124-85E2-126E-86308C871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8EC44FC-7AF3-7977-ECDB-144900E0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21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C5D8B0-0F17-0364-9892-D73FE23FD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BD70B02-B379-068D-5A26-67360164C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0E060A-FDD2-AF0E-CF6E-F190FF715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0C6512-51B7-ECBE-F5F5-E02E53128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1A96F8-BEB7-120A-7650-86A046CB3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4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79DCF-A450-20AA-E749-155A1DDF2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AFA2BE-6494-989E-0C3C-BED62FE510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346CE39-D4E5-3563-2976-0BD7064F4F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C0327F3-4D4B-722B-46B0-7D3C6D62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8F3C0CD-B254-4414-4D7C-5B75BF0F0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2B6F732-8074-70D7-FBDD-9B116EEDD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5501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9A53FF-F785-F698-7991-85ADA1722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E00449-6CF4-4B1F-BAF3-5A6AF6583C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CC46F39-7B13-3F06-6334-E395A8EF9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1C23821-E2F4-22C8-6BD2-6226A99D1B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6203CB5E-1F68-E9CE-D497-785AF0FB74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8D8D959-7B32-1E2B-52D5-6B2227272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5679E4A-129C-7605-44B7-78BB2202D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5127A2B-91A6-4B69-D800-E942E26D3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239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923020-3687-8861-AB43-C4873E6D0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DC72384-7006-441A-3F78-81F39E704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07778D-F203-1F6B-FFDB-556E7016B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9DB9470-AC0C-38CC-EAC6-4F2CD0E6A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9660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E3EF39A-CE03-2B06-EC56-B84E85CAE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1CBB651-472B-F06C-1982-8D6B4FFF0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997CD0B-E3F5-D75F-DACF-6F55C39B6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68532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4E2399-7883-F795-86F9-1A5E5B0C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EAF6F7-6CAE-AA52-62AC-F2A1409BD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28E06E5-2DF3-596B-C8AB-891602C80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4C5B11F-CCF0-024C-AA32-BEB5B5BD1C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77F52F7-47F0-FA83-6A55-A97E0AABF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864DAC-0B6A-7BA9-821C-4437C93DF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19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47FB1-4B49-B400-9A73-491EE9907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E2B8001-FF51-E42C-73FB-B464ADA0A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43493D-C332-069D-B09A-84CA0021F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4FDA9C-06ED-39E7-856C-65286E3E6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4CB07AC-8524-821A-4733-B0EC90D0A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96852C3-7B77-2BB5-3C65-AA9194139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2569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E04D8D7-F4FF-3AC7-7748-15BDCDBB5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C79AC5-617E-ACFF-F93C-E3891CF2A9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CA6E2E3-7893-CC71-3A4D-DEFBB5E80F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C3BE8F-A177-4531-9EBC-CE42DEA357D7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F3E9FC-8784-720C-FC25-BFE6D3046C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31CF08-062A-0A16-B365-973B80BF32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6697EA-5B55-447A-893D-CFA38B0DD5F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126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AFD61DE7-875D-3F28-E0ED-786D572F8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22963441-8D5D-6992-DD35-7704C3D1B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36" y="2117168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F587F0AC-D6BD-06F5-8F17-5066AFD28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8845" y="1970030"/>
            <a:ext cx="117051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sain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M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  <a:sym typeface="Wingdings" panose="05000000000000000000" pitchFamily="2" charset="2"/>
              </a:rPr>
              <a:t> malade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750131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0F87F-3855-AAAD-CD45-BC2D504C7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1E69A63-C6D0-319A-6EDC-0515A9D7CB17}"/>
              </a:ext>
            </a:extLst>
          </p:cNvPr>
          <p:cNvSpPr/>
          <p:nvPr/>
        </p:nvSpPr>
        <p:spPr>
          <a:xfrm>
            <a:off x="7308925" y="1748706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C91BDA-3A91-3EA2-D21D-9D8676F47E52}"/>
              </a:ext>
            </a:extLst>
          </p:cNvPr>
          <p:cNvSpPr/>
          <p:nvPr/>
        </p:nvSpPr>
        <p:spPr>
          <a:xfrm>
            <a:off x="7317480" y="2146338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003296-3A80-DDE7-FCD0-4C9F4E8CBBA3}"/>
              </a:ext>
            </a:extLst>
          </p:cNvPr>
          <p:cNvSpPr/>
          <p:nvPr/>
        </p:nvSpPr>
        <p:spPr>
          <a:xfrm>
            <a:off x="5843376" y="1814919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0EC8DBF-3A72-9FF0-DD39-E0704CAC6AF7}"/>
              </a:ext>
            </a:extLst>
          </p:cNvPr>
          <p:cNvSpPr/>
          <p:nvPr/>
        </p:nvSpPr>
        <p:spPr>
          <a:xfrm>
            <a:off x="5843376" y="2149846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 3628">
            <a:extLst>
              <a:ext uri="{FF2B5EF4-FFF2-40B4-BE49-F238E27FC236}">
                <a16:creationId xmlns:a16="http://schemas.microsoft.com/office/drawing/2014/main" id="{99A290FD-CFBA-9A21-3C63-9DB44F0CA177}"/>
              </a:ext>
            </a:extLst>
          </p:cNvPr>
          <p:cNvGrpSpPr/>
          <p:nvPr/>
        </p:nvGrpSpPr>
        <p:grpSpPr>
          <a:xfrm>
            <a:off x="874481" y="817091"/>
            <a:ext cx="3105150" cy="4100196"/>
            <a:chOff x="0" y="0"/>
            <a:chExt cx="3105150" cy="4100703"/>
          </a:xfrm>
        </p:grpSpPr>
        <p:pic>
          <p:nvPicPr>
            <p:cNvPr id="17" name="Picture 428">
              <a:extLst>
                <a:ext uri="{FF2B5EF4-FFF2-40B4-BE49-F238E27FC236}">
                  <a16:creationId xmlns:a16="http://schemas.microsoft.com/office/drawing/2014/main" id="{3A29EFDD-769C-F545-BB3E-15F96EAFA4BB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90525" y="0"/>
              <a:ext cx="2628265" cy="2133600"/>
            </a:xfrm>
            <a:prstGeom prst="rect">
              <a:avLst/>
            </a:prstGeom>
          </p:spPr>
        </p:pic>
        <p:pic>
          <p:nvPicPr>
            <p:cNvPr id="18" name="Picture 430">
              <a:extLst>
                <a:ext uri="{FF2B5EF4-FFF2-40B4-BE49-F238E27FC236}">
                  <a16:creationId xmlns:a16="http://schemas.microsoft.com/office/drawing/2014/main" id="{0820D46F-500D-F227-2425-D27A08A48B26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2176653"/>
              <a:ext cx="3105150" cy="1924050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7B4B72EA-0B65-7965-F2C5-1E9FCC17A851}"/>
              </a:ext>
            </a:extLst>
          </p:cNvPr>
          <p:cNvSpPr/>
          <p:nvPr/>
        </p:nvSpPr>
        <p:spPr>
          <a:xfrm>
            <a:off x="7308925" y="2884865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4D98FE1-CEE4-EDF4-246F-893E164D9A5B}"/>
              </a:ext>
            </a:extLst>
          </p:cNvPr>
          <p:cNvSpPr/>
          <p:nvPr/>
        </p:nvSpPr>
        <p:spPr>
          <a:xfrm>
            <a:off x="8783030" y="1779315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6C22853-3B3A-033A-9D66-CC0F04EBEDDD}"/>
              </a:ext>
            </a:extLst>
          </p:cNvPr>
          <p:cNvSpPr/>
          <p:nvPr/>
        </p:nvSpPr>
        <p:spPr>
          <a:xfrm>
            <a:off x="8783030" y="2146338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339B2B1-B91B-B578-FA97-951CA8543441}"/>
              </a:ext>
            </a:extLst>
          </p:cNvPr>
          <p:cNvSpPr/>
          <p:nvPr/>
        </p:nvSpPr>
        <p:spPr>
          <a:xfrm>
            <a:off x="8774475" y="2884865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CBF255B-FD26-71E5-0F33-9A19920526BD}"/>
              </a:ext>
            </a:extLst>
          </p:cNvPr>
          <p:cNvSpPr txBox="1"/>
          <p:nvPr/>
        </p:nvSpPr>
        <p:spPr>
          <a:xfrm>
            <a:off x="5751936" y="1179647"/>
            <a:ext cx="459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II7                            III5                         IV3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1C613EB3-6658-DD36-822F-7AF4A144CA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330" y="4110743"/>
            <a:ext cx="568155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II7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</a:t>
            </a:r>
            <a:r>
              <a:rPr lang="fr-FR" altLang="fr-FR" sz="1400" dirty="0">
                <a:solidFill>
                  <a:srgbClr val="000000"/>
                </a:solidFill>
                <a:ea typeface="Calibri" panose="020F0502020204030204" pitchFamily="34" charset="0"/>
              </a:rPr>
              <a:t> car un seul allèle présent sur l’électrophorèse, le M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Donc 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III5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et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IV3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ont 2 allèles différents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(M//m) 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E8140A1E-4122-6137-64B1-7E896BB909B0}"/>
              </a:ext>
            </a:extLst>
          </p:cNvPr>
          <p:cNvCxnSpPr>
            <a:cxnSpLocks/>
          </p:cNvCxnSpPr>
          <p:nvPr/>
        </p:nvCxnSpPr>
        <p:spPr>
          <a:xfrm flipH="1" flipV="1">
            <a:off x="6400877" y="2423201"/>
            <a:ext cx="1119795" cy="18031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ZoneTexte 2">
            <a:extLst>
              <a:ext uri="{FF2B5EF4-FFF2-40B4-BE49-F238E27FC236}">
                <a16:creationId xmlns:a16="http://schemas.microsoft.com/office/drawing/2014/main" id="{07F5BA3B-B165-33B2-DB2B-739A2B1F13E6}"/>
              </a:ext>
            </a:extLst>
          </p:cNvPr>
          <p:cNvSpPr txBox="1"/>
          <p:nvPr/>
        </p:nvSpPr>
        <p:spPr>
          <a:xfrm>
            <a:off x="6355849" y="2146338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A3E44E9-7234-EDF8-7828-B61AFB4F2AA7}"/>
              </a:ext>
            </a:extLst>
          </p:cNvPr>
          <p:cNvSpPr txBox="1"/>
          <p:nvPr/>
        </p:nvSpPr>
        <p:spPr>
          <a:xfrm>
            <a:off x="9379465" y="289764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764398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9B40DE-EA93-2718-269D-D9D05BE14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29CB1291-D0BD-133A-D307-46E9AEA9F0EF}"/>
              </a:ext>
            </a:extLst>
          </p:cNvPr>
          <p:cNvSpPr/>
          <p:nvPr/>
        </p:nvSpPr>
        <p:spPr>
          <a:xfrm>
            <a:off x="5843376" y="1814919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D8291C-2170-DB3B-10F4-A8CE2A09965C}"/>
              </a:ext>
            </a:extLst>
          </p:cNvPr>
          <p:cNvSpPr/>
          <p:nvPr/>
        </p:nvSpPr>
        <p:spPr>
          <a:xfrm>
            <a:off x="5843376" y="2796174"/>
            <a:ext cx="432048" cy="431657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6984C9F-DE54-5BDD-4D8A-7460E283FCD5}"/>
              </a:ext>
            </a:extLst>
          </p:cNvPr>
          <p:cNvSpPr txBox="1"/>
          <p:nvPr/>
        </p:nvSpPr>
        <p:spPr>
          <a:xfrm>
            <a:off x="3639672" y="1177839"/>
            <a:ext cx="459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Homozygote malade [m] </a:t>
            </a:r>
            <a:r>
              <a:rPr lang="fr-FR" dirty="0">
                <a:sym typeface="Wingdings" panose="05000000000000000000" pitchFamily="2" charset="2"/>
              </a:rPr>
              <a:t> (m//m)</a:t>
            </a:r>
            <a:r>
              <a:rPr lang="fr-FR" dirty="0"/>
              <a:t>   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98D3634-8437-A378-24C4-6324A37B5875}"/>
              </a:ext>
            </a:extLst>
          </p:cNvPr>
          <p:cNvSpPr txBox="1"/>
          <p:nvPr/>
        </p:nvSpPr>
        <p:spPr>
          <a:xfrm>
            <a:off x="6434688" y="2018169"/>
            <a:ext cx="57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A0D23E2-FF43-D6F1-C690-F651ED979B84}"/>
              </a:ext>
            </a:extLst>
          </p:cNvPr>
          <p:cNvSpPr txBox="1"/>
          <p:nvPr/>
        </p:nvSpPr>
        <p:spPr>
          <a:xfrm>
            <a:off x="6434688" y="2858499"/>
            <a:ext cx="57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1788110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capture d’écran, Police, ligne&#10;&#10;Le contenu généré par l’IA peut être incorrect.">
            <a:extLst>
              <a:ext uri="{FF2B5EF4-FFF2-40B4-BE49-F238E27FC236}">
                <a16:creationId xmlns:a16="http://schemas.microsoft.com/office/drawing/2014/main" id="{6BDBF74F-6257-3010-74F4-5B24D9A790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491" y="2647841"/>
            <a:ext cx="11765017" cy="1562318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3D90F861-F52E-7977-9987-3FEAFBFD7AFD}"/>
              </a:ext>
            </a:extLst>
          </p:cNvPr>
          <p:cNvSpPr txBox="1"/>
          <p:nvPr/>
        </p:nvSpPr>
        <p:spPr>
          <a:xfrm>
            <a:off x="5124450" y="1219200"/>
            <a:ext cx="2350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CFTR avec Geniegen2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9160CAA-3F2D-6B68-1BE4-44699E6248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491" y="2647841"/>
            <a:ext cx="11765017" cy="1562318"/>
          </a:xfrm>
          <a:prstGeom prst="rect">
            <a:avLst/>
          </a:prstGeo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83E727A-2956-3F5B-7C4A-525E7D38BEC3}"/>
              </a:ext>
            </a:extLst>
          </p:cNvPr>
          <p:cNvSpPr txBox="1"/>
          <p:nvPr/>
        </p:nvSpPr>
        <p:spPr>
          <a:xfrm>
            <a:off x="7475158" y="5162550"/>
            <a:ext cx="2722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Délétion de 3 nucléotides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DB8A376-8045-6013-307E-72A60D8D3EF4}"/>
              </a:ext>
            </a:extLst>
          </p:cNvPr>
          <p:cNvCxnSpPr/>
          <p:nvPr/>
        </p:nvCxnSpPr>
        <p:spPr>
          <a:xfrm flipV="1">
            <a:off x="8572500" y="3667125"/>
            <a:ext cx="1714500" cy="1295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6578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6992DED4-22AA-DD27-4A1C-CB67CF1FF508}"/>
              </a:ext>
            </a:extLst>
          </p:cNvPr>
          <p:cNvSpPr txBox="1"/>
          <p:nvPr/>
        </p:nvSpPr>
        <p:spPr>
          <a:xfrm>
            <a:off x="1585722" y="1328928"/>
            <a:ext cx="506799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Echelle moléculaire : Gène anormal</a:t>
            </a:r>
          </a:p>
          <a:p>
            <a:endParaRPr lang="fr-FR" dirty="0"/>
          </a:p>
          <a:p>
            <a:r>
              <a:rPr lang="fr-FR" dirty="0"/>
              <a:t>Echelle cellulaire : Production de mucus</a:t>
            </a:r>
          </a:p>
          <a:p>
            <a:endParaRPr lang="fr-FR" dirty="0"/>
          </a:p>
          <a:p>
            <a:r>
              <a:rPr lang="fr-FR" dirty="0"/>
              <a:t>Echelle Macroscopique : Obstruction </a:t>
            </a:r>
            <a:r>
              <a:rPr lang="fr-FR"/>
              <a:t>des canau</a:t>
            </a:r>
            <a:r>
              <a:rPr lang="fr-FR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205397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3F0ED-B562-F740-FC2F-752292845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A264E865-A540-F949-F40B-B4191FEAB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BDCD83B4-9384-E4F8-4755-B35EDBF38A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36" y="2117168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D3120102-181A-EF72-ACC7-6BCCCA1AB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1199" y="1409289"/>
            <a:ext cx="232615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DD12C923-4D85-58E0-E973-DCFC0968DA90}"/>
              </a:ext>
            </a:extLst>
          </p:cNvPr>
          <p:cNvCxnSpPr>
            <a:cxnSpLocks/>
          </p:cNvCxnSpPr>
          <p:nvPr/>
        </p:nvCxnSpPr>
        <p:spPr>
          <a:xfrm flipH="1">
            <a:off x="2414016" y="1609344"/>
            <a:ext cx="2743200" cy="50782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904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B693B-AF03-2345-4AFF-807C88A87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FD0050F4-4F33-E6A6-2F01-BCE936C6A4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46913696-0C37-072D-3979-A2FB3697AC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96" y="2400632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9F5AC017-88D1-D95D-A736-BD5C554C1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3363" y="1385773"/>
            <a:ext cx="4113994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756F7A7F-1B27-A831-9FD3-691BDF2A78B9}"/>
              </a:ext>
            </a:extLst>
          </p:cNvPr>
          <p:cNvCxnSpPr/>
          <p:nvPr/>
        </p:nvCxnSpPr>
        <p:spPr>
          <a:xfrm flipH="1">
            <a:off x="2478024" y="1609344"/>
            <a:ext cx="2679192" cy="704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0D0848D6-D339-73BE-AA1F-E6618CE8521C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3032760" y="2062882"/>
            <a:ext cx="2210603" cy="4978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378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DDEFC9-0E04-F6BA-86D6-FB5D6FD82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96B7C651-1AEF-6D80-9670-FA9FC850D2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A53A60E5-12DC-61EE-F40A-D825CC671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96" y="2400632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48D39DC5-9F85-056D-C226-B6F8B13D0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216" y="1385773"/>
            <a:ext cx="5550408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II6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52042426-80DF-C8FE-BFC7-F3ABB194E979}"/>
              </a:ext>
            </a:extLst>
          </p:cNvPr>
          <p:cNvCxnSpPr/>
          <p:nvPr/>
        </p:nvCxnSpPr>
        <p:spPr>
          <a:xfrm flipH="1">
            <a:off x="2478024" y="1609344"/>
            <a:ext cx="2679192" cy="704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31F946D6-0DFB-691A-A390-B90EAAB12EB1}"/>
              </a:ext>
            </a:extLst>
          </p:cNvPr>
          <p:cNvCxnSpPr>
            <a:cxnSpLocks/>
          </p:cNvCxnSpPr>
          <p:nvPr/>
        </p:nvCxnSpPr>
        <p:spPr>
          <a:xfrm flipH="1">
            <a:off x="3047197" y="2108087"/>
            <a:ext cx="2110019" cy="3511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2D467200-09C5-B349-D938-C38642E52A43}"/>
              </a:ext>
            </a:extLst>
          </p:cNvPr>
          <p:cNvCxnSpPr>
            <a:cxnSpLocks/>
          </p:cNvCxnSpPr>
          <p:nvPr/>
        </p:nvCxnSpPr>
        <p:spPr>
          <a:xfrm flipH="1">
            <a:off x="3937416" y="2660904"/>
            <a:ext cx="1219800" cy="240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3836A85B-E7DF-0A3A-0282-7DA947B45180}"/>
              </a:ext>
            </a:extLst>
          </p:cNvPr>
          <p:cNvCxnSpPr>
            <a:cxnSpLocks/>
          </p:cNvCxnSpPr>
          <p:nvPr/>
        </p:nvCxnSpPr>
        <p:spPr>
          <a:xfrm flipV="1">
            <a:off x="6937653" y="2313432"/>
            <a:ext cx="138280" cy="2265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B5330143-0EFD-AC5F-63D1-659A1778FD36}"/>
              </a:ext>
            </a:extLst>
          </p:cNvPr>
          <p:cNvCxnSpPr>
            <a:cxnSpLocks/>
          </p:cNvCxnSpPr>
          <p:nvPr/>
        </p:nvCxnSpPr>
        <p:spPr>
          <a:xfrm flipV="1">
            <a:off x="6868513" y="1736351"/>
            <a:ext cx="138280" cy="7738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C00E1E79-D48C-D9FF-AF46-510E8DF90D14}"/>
              </a:ext>
            </a:extLst>
          </p:cNvPr>
          <p:cNvSpPr/>
          <p:nvPr/>
        </p:nvSpPr>
        <p:spPr>
          <a:xfrm>
            <a:off x="6096000" y="1609344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EA9A67A-F786-1F61-6181-EDD0EA467A0A}"/>
              </a:ext>
            </a:extLst>
          </p:cNvPr>
          <p:cNvSpPr/>
          <p:nvPr/>
        </p:nvSpPr>
        <p:spPr>
          <a:xfrm>
            <a:off x="6107353" y="2123268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2535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E82DE-81AB-8125-AB74-14B917C5F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1408521C-76AB-C00C-B876-6F2F7F8B07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830313A6-B81E-2B85-6D86-F5743C7CA5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96" y="2400632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44B56414-AF35-E410-FAC7-DF7C18478F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216" y="1385773"/>
            <a:ext cx="5550408" cy="3570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II6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III3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III5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14955044-5AB3-B964-2139-213783F43490}"/>
              </a:ext>
            </a:extLst>
          </p:cNvPr>
          <p:cNvCxnSpPr/>
          <p:nvPr/>
        </p:nvCxnSpPr>
        <p:spPr>
          <a:xfrm flipH="1">
            <a:off x="2478024" y="1609344"/>
            <a:ext cx="2679192" cy="704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EF44FB9D-2FC4-5B92-4B28-0BE125973CFF}"/>
              </a:ext>
            </a:extLst>
          </p:cNvPr>
          <p:cNvCxnSpPr>
            <a:cxnSpLocks/>
          </p:cNvCxnSpPr>
          <p:nvPr/>
        </p:nvCxnSpPr>
        <p:spPr>
          <a:xfrm flipH="1">
            <a:off x="3047197" y="2108087"/>
            <a:ext cx="2110019" cy="3511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E8BDFEF5-DB73-0A94-3F6E-600B9A4DDE33}"/>
              </a:ext>
            </a:extLst>
          </p:cNvPr>
          <p:cNvCxnSpPr>
            <a:cxnSpLocks/>
          </p:cNvCxnSpPr>
          <p:nvPr/>
        </p:nvCxnSpPr>
        <p:spPr>
          <a:xfrm flipH="1">
            <a:off x="3937416" y="2660904"/>
            <a:ext cx="1219800" cy="240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C5B26E94-5572-9CD9-134D-800D45AEC8E4}"/>
              </a:ext>
            </a:extLst>
          </p:cNvPr>
          <p:cNvCxnSpPr>
            <a:cxnSpLocks/>
          </p:cNvCxnSpPr>
          <p:nvPr/>
        </p:nvCxnSpPr>
        <p:spPr>
          <a:xfrm flipV="1">
            <a:off x="6937653" y="2313432"/>
            <a:ext cx="138280" cy="2265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4463E9BE-B74C-BEB5-1FE3-224381DFB5BC}"/>
              </a:ext>
            </a:extLst>
          </p:cNvPr>
          <p:cNvCxnSpPr>
            <a:cxnSpLocks/>
          </p:cNvCxnSpPr>
          <p:nvPr/>
        </p:nvCxnSpPr>
        <p:spPr>
          <a:xfrm flipV="1">
            <a:off x="6868513" y="1736351"/>
            <a:ext cx="138280" cy="7738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B278623-3C69-E430-38F7-926E4DC52A63}"/>
              </a:ext>
            </a:extLst>
          </p:cNvPr>
          <p:cNvSpPr/>
          <p:nvPr/>
        </p:nvSpPr>
        <p:spPr>
          <a:xfrm>
            <a:off x="6096000" y="1609344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11B9CEB-5E17-AEA3-72B0-BF60BEB524ED}"/>
              </a:ext>
            </a:extLst>
          </p:cNvPr>
          <p:cNvSpPr/>
          <p:nvPr/>
        </p:nvSpPr>
        <p:spPr>
          <a:xfrm>
            <a:off x="6107353" y="2123268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34094537-B217-C30C-53D1-FB183A3608D2}"/>
              </a:ext>
            </a:extLst>
          </p:cNvPr>
          <p:cNvCxnSpPr>
            <a:cxnSpLocks/>
          </p:cNvCxnSpPr>
          <p:nvPr/>
        </p:nvCxnSpPr>
        <p:spPr>
          <a:xfrm flipH="1">
            <a:off x="2586949" y="3168417"/>
            <a:ext cx="2570267" cy="3907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5A6E6DB7-F8A1-6D1C-3856-97418C3A2AA0}"/>
              </a:ext>
            </a:extLst>
          </p:cNvPr>
          <p:cNvCxnSpPr>
            <a:cxnSpLocks/>
          </p:cNvCxnSpPr>
          <p:nvPr/>
        </p:nvCxnSpPr>
        <p:spPr>
          <a:xfrm flipH="1" flipV="1">
            <a:off x="3511296" y="3588055"/>
            <a:ext cx="1645920" cy="80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9341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7C3C1E-7948-211B-B827-CA0ABAFEF0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54CE0A16-C71F-4050-42F6-0442D5B0AE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09931E78-0D8F-52A8-1581-60C2AC78E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96" y="2400632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6CB3237F-28DF-D5B7-484E-F9EC343B18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216" y="1385773"/>
            <a:ext cx="5550408" cy="4739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II6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III3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III5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IV1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26938B62-CA39-3685-24DC-F13D310BA5D1}"/>
              </a:ext>
            </a:extLst>
          </p:cNvPr>
          <p:cNvCxnSpPr/>
          <p:nvPr/>
        </p:nvCxnSpPr>
        <p:spPr>
          <a:xfrm flipH="1">
            <a:off x="2478024" y="1609344"/>
            <a:ext cx="2679192" cy="704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E24E5360-4134-72BC-6ABF-6DCBAFB71511}"/>
              </a:ext>
            </a:extLst>
          </p:cNvPr>
          <p:cNvCxnSpPr>
            <a:cxnSpLocks/>
          </p:cNvCxnSpPr>
          <p:nvPr/>
        </p:nvCxnSpPr>
        <p:spPr>
          <a:xfrm flipH="1">
            <a:off x="3047197" y="2108087"/>
            <a:ext cx="2110019" cy="3511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E5494010-37AF-49E4-EDA6-E991BC11EDE9}"/>
              </a:ext>
            </a:extLst>
          </p:cNvPr>
          <p:cNvCxnSpPr>
            <a:cxnSpLocks/>
          </p:cNvCxnSpPr>
          <p:nvPr/>
        </p:nvCxnSpPr>
        <p:spPr>
          <a:xfrm flipH="1">
            <a:off x="3937416" y="2660904"/>
            <a:ext cx="1219800" cy="240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76F3347C-2C33-E8D1-D552-7D69FABA0028}"/>
              </a:ext>
            </a:extLst>
          </p:cNvPr>
          <p:cNvCxnSpPr>
            <a:cxnSpLocks/>
          </p:cNvCxnSpPr>
          <p:nvPr/>
        </p:nvCxnSpPr>
        <p:spPr>
          <a:xfrm flipV="1">
            <a:off x="6937653" y="2313432"/>
            <a:ext cx="138280" cy="2265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D925F7E4-5039-FC41-50CD-8BB22845BD46}"/>
              </a:ext>
            </a:extLst>
          </p:cNvPr>
          <p:cNvCxnSpPr>
            <a:cxnSpLocks/>
          </p:cNvCxnSpPr>
          <p:nvPr/>
        </p:nvCxnSpPr>
        <p:spPr>
          <a:xfrm flipH="1" flipV="1">
            <a:off x="7533698" y="3168417"/>
            <a:ext cx="1291631" cy="9356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20193B66-1804-ADA5-D389-B02D141FB238}"/>
              </a:ext>
            </a:extLst>
          </p:cNvPr>
          <p:cNvSpPr/>
          <p:nvPr/>
        </p:nvSpPr>
        <p:spPr>
          <a:xfrm>
            <a:off x="6096000" y="1609344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B0FE91-822E-5901-95AC-7D5AB62C15A9}"/>
              </a:ext>
            </a:extLst>
          </p:cNvPr>
          <p:cNvSpPr/>
          <p:nvPr/>
        </p:nvSpPr>
        <p:spPr>
          <a:xfrm>
            <a:off x="6107353" y="2123268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C925F082-E646-8415-7B3D-9038963C2B42}"/>
              </a:ext>
            </a:extLst>
          </p:cNvPr>
          <p:cNvCxnSpPr>
            <a:cxnSpLocks/>
          </p:cNvCxnSpPr>
          <p:nvPr/>
        </p:nvCxnSpPr>
        <p:spPr>
          <a:xfrm flipH="1">
            <a:off x="2586949" y="3168417"/>
            <a:ext cx="2570267" cy="3907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EA3C04E9-3E8E-1827-4E8D-C53BA0005237}"/>
              </a:ext>
            </a:extLst>
          </p:cNvPr>
          <p:cNvCxnSpPr>
            <a:cxnSpLocks/>
          </p:cNvCxnSpPr>
          <p:nvPr/>
        </p:nvCxnSpPr>
        <p:spPr>
          <a:xfrm flipH="1" flipV="1">
            <a:off x="3511296" y="3588055"/>
            <a:ext cx="1645920" cy="80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89F08495-B927-E1FD-A2F9-990C2641BFCD}"/>
              </a:ext>
            </a:extLst>
          </p:cNvPr>
          <p:cNvCxnSpPr>
            <a:cxnSpLocks/>
          </p:cNvCxnSpPr>
          <p:nvPr/>
        </p:nvCxnSpPr>
        <p:spPr>
          <a:xfrm flipH="1" flipV="1">
            <a:off x="1944624" y="4104079"/>
            <a:ext cx="3212592" cy="13565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03116965-6C28-578C-FDA7-9C4F98B13F5C}"/>
              </a:ext>
            </a:extLst>
          </p:cNvPr>
          <p:cNvSpPr/>
          <p:nvPr/>
        </p:nvSpPr>
        <p:spPr>
          <a:xfrm>
            <a:off x="6271106" y="3168417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256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37ECC-2A1F-E75E-1061-D0A49DF95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E7F79653-47AD-0E16-7228-D111ABEFDC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726" y="92857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Écrire le génotype et le phénotype des individus présentés sur l'arbre. I1, I2, II6, III3, III5, IV1, IV3 en utilisant les conventions d’écriture présentées dans la ressource 1. </a:t>
            </a:r>
            <a:endParaRPr kumimoji="0" lang="fr-FR" altLang="fr-FR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52" name="Picture 285" descr="Une image contenant diagramme, texte, capture d’écran, Plan&#10;&#10;Le contenu généré par l’IA peut être incorrect.">
            <a:extLst>
              <a:ext uri="{FF2B5EF4-FFF2-40B4-BE49-F238E27FC236}">
                <a16:creationId xmlns:a16="http://schemas.microsoft.com/office/drawing/2014/main" id="{D9368EF4-AB4F-8F4E-7DFF-35FB621BE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96" y="2400632"/>
            <a:ext cx="3970338" cy="249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6">
            <a:extLst>
              <a:ext uri="{FF2B5EF4-FFF2-40B4-BE49-F238E27FC236}">
                <a16:creationId xmlns:a16="http://schemas.microsoft.com/office/drawing/2014/main" id="{EC24ADE8-DFE6-B39C-0BA7-EBFD2891C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216" y="1364867"/>
            <a:ext cx="5385816" cy="5478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</a:t>
            </a: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2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II6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III3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III5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IV1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 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donc les parents ont transmis m tous les 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IV3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ou (m//M) et on ne peut pas trancher!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ea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1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3" name="Connecteur droit avec flèche 2">
            <a:extLst>
              <a:ext uri="{FF2B5EF4-FFF2-40B4-BE49-F238E27FC236}">
                <a16:creationId xmlns:a16="http://schemas.microsoft.com/office/drawing/2014/main" id="{80032659-F6D7-D18F-04E4-E84B786CFCE7}"/>
              </a:ext>
            </a:extLst>
          </p:cNvPr>
          <p:cNvCxnSpPr/>
          <p:nvPr/>
        </p:nvCxnSpPr>
        <p:spPr>
          <a:xfrm flipH="1">
            <a:off x="2478024" y="1609344"/>
            <a:ext cx="2679192" cy="7040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784226EC-930A-FC71-4B16-FE1AABDD02E6}"/>
              </a:ext>
            </a:extLst>
          </p:cNvPr>
          <p:cNvCxnSpPr>
            <a:cxnSpLocks/>
          </p:cNvCxnSpPr>
          <p:nvPr/>
        </p:nvCxnSpPr>
        <p:spPr>
          <a:xfrm flipH="1">
            <a:off x="3047197" y="2108087"/>
            <a:ext cx="2110019" cy="35119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avec flèche 4">
            <a:extLst>
              <a:ext uri="{FF2B5EF4-FFF2-40B4-BE49-F238E27FC236}">
                <a16:creationId xmlns:a16="http://schemas.microsoft.com/office/drawing/2014/main" id="{2B64E37E-B293-42CC-31BA-6635ED1C1599}"/>
              </a:ext>
            </a:extLst>
          </p:cNvPr>
          <p:cNvCxnSpPr>
            <a:cxnSpLocks/>
          </p:cNvCxnSpPr>
          <p:nvPr/>
        </p:nvCxnSpPr>
        <p:spPr>
          <a:xfrm flipH="1">
            <a:off x="3937416" y="2660904"/>
            <a:ext cx="1219800" cy="24018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D068883F-E883-DA76-DDF1-43318846F3A1}"/>
              </a:ext>
            </a:extLst>
          </p:cNvPr>
          <p:cNvCxnSpPr>
            <a:cxnSpLocks/>
          </p:cNvCxnSpPr>
          <p:nvPr/>
        </p:nvCxnSpPr>
        <p:spPr>
          <a:xfrm flipV="1">
            <a:off x="6937653" y="2313432"/>
            <a:ext cx="138280" cy="22650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7A509C4-A1AE-4A27-B694-2FD6FEA75CB4}"/>
              </a:ext>
            </a:extLst>
          </p:cNvPr>
          <p:cNvCxnSpPr>
            <a:cxnSpLocks/>
          </p:cNvCxnSpPr>
          <p:nvPr/>
        </p:nvCxnSpPr>
        <p:spPr>
          <a:xfrm flipH="1" flipV="1">
            <a:off x="7533698" y="3168417"/>
            <a:ext cx="1291631" cy="93566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8D5D0ED-E06C-C74C-B9E7-AB35C626DBF5}"/>
              </a:ext>
            </a:extLst>
          </p:cNvPr>
          <p:cNvSpPr/>
          <p:nvPr/>
        </p:nvSpPr>
        <p:spPr>
          <a:xfrm>
            <a:off x="6096000" y="1609344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A80FF66-86DC-6D51-2DE2-31B72A234588}"/>
              </a:ext>
            </a:extLst>
          </p:cNvPr>
          <p:cNvSpPr/>
          <p:nvPr/>
        </p:nvSpPr>
        <p:spPr>
          <a:xfrm>
            <a:off x="6107353" y="2123268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" name="Connecteur droit avec flèche 1">
            <a:extLst>
              <a:ext uri="{FF2B5EF4-FFF2-40B4-BE49-F238E27FC236}">
                <a16:creationId xmlns:a16="http://schemas.microsoft.com/office/drawing/2014/main" id="{B6B7BDF0-4F4E-39FF-86CB-A8130C795D5F}"/>
              </a:ext>
            </a:extLst>
          </p:cNvPr>
          <p:cNvCxnSpPr>
            <a:cxnSpLocks/>
          </p:cNvCxnSpPr>
          <p:nvPr/>
        </p:nvCxnSpPr>
        <p:spPr>
          <a:xfrm flipH="1">
            <a:off x="2586949" y="3168417"/>
            <a:ext cx="2570267" cy="39078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36C28BE7-4CA4-DB84-F088-7C6C62113D93}"/>
              </a:ext>
            </a:extLst>
          </p:cNvPr>
          <p:cNvCxnSpPr>
            <a:cxnSpLocks/>
          </p:cNvCxnSpPr>
          <p:nvPr/>
        </p:nvCxnSpPr>
        <p:spPr>
          <a:xfrm flipH="1" flipV="1">
            <a:off x="3511296" y="3588055"/>
            <a:ext cx="1645920" cy="808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avec flèche 5">
            <a:extLst>
              <a:ext uri="{FF2B5EF4-FFF2-40B4-BE49-F238E27FC236}">
                <a16:creationId xmlns:a16="http://schemas.microsoft.com/office/drawing/2014/main" id="{5A60428F-A33F-0C1C-663A-5AE6EE74C63A}"/>
              </a:ext>
            </a:extLst>
          </p:cNvPr>
          <p:cNvCxnSpPr>
            <a:cxnSpLocks/>
          </p:cNvCxnSpPr>
          <p:nvPr/>
        </p:nvCxnSpPr>
        <p:spPr>
          <a:xfrm flipH="1" flipV="1">
            <a:off x="1929384" y="4104078"/>
            <a:ext cx="3227832" cy="678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B92F129-3957-56FC-D645-97A7ADCDFA4C}"/>
              </a:ext>
            </a:extLst>
          </p:cNvPr>
          <p:cNvSpPr/>
          <p:nvPr/>
        </p:nvSpPr>
        <p:spPr>
          <a:xfrm>
            <a:off x="6271106" y="3168417"/>
            <a:ext cx="451104" cy="45719"/>
          </a:xfrm>
          <a:prstGeom prst="rect">
            <a:avLst/>
          </a:prstGeom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4885BE6-17C7-E06F-06DB-CE47B6F77F3B}"/>
              </a:ext>
            </a:extLst>
          </p:cNvPr>
          <p:cNvCxnSpPr>
            <a:cxnSpLocks/>
          </p:cNvCxnSpPr>
          <p:nvPr/>
        </p:nvCxnSpPr>
        <p:spPr>
          <a:xfrm flipH="1" flipV="1">
            <a:off x="3200400" y="4213751"/>
            <a:ext cx="1956816" cy="46998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61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4FAB17-65A3-6DC9-AB41-2BCBB93E5E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F159F6-EBAE-816F-5C97-713C1E02A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Pour trancher entre les 2 hypothèses, besoin de faire une électrophorèse</a:t>
            </a:r>
          </a:p>
        </p:txBody>
      </p:sp>
    </p:spTree>
    <p:extLst>
      <p:ext uri="{BB962C8B-B14F-4D97-AF65-F5344CB8AC3E}">
        <p14:creationId xmlns:p14="http://schemas.microsoft.com/office/powerpoint/2010/main" val="3132360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CBDC53-87D1-E0BF-D092-76DE7B0FB9E3}"/>
              </a:ext>
            </a:extLst>
          </p:cNvPr>
          <p:cNvSpPr/>
          <p:nvPr/>
        </p:nvSpPr>
        <p:spPr>
          <a:xfrm>
            <a:off x="7308925" y="1748706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0DDDA40-A8DF-A66B-C98B-1F7C88317155}"/>
              </a:ext>
            </a:extLst>
          </p:cNvPr>
          <p:cNvSpPr/>
          <p:nvPr/>
        </p:nvSpPr>
        <p:spPr>
          <a:xfrm>
            <a:off x="7317480" y="2146338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A8A471-D1FF-31D8-53DC-D7AF1ED35F6A}"/>
              </a:ext>
            </a:extLst>
          </p:cNvPr>
          <p:cNvSpPr/>
          <p:nvPr/>
        </p:nvSpPr>
        <p:spPr>
          <a:xfrm>
            <a:off x="5843376" y="1814919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47B861-5087-8B2E-CEE1-DCC9685EB2D3}"/>
              </a:ext>
            </a:extLst>
          </p:cNvPr>
          <p:cNvSpPr/>
          <p:nvPr/>
        </p:nvSpPr>
        <p:spPr>
          <a:xfrm>
            <a:off x="5843376" y="2149846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6" name="Group 3628">
            <a:extLst>
              <a:ext uri="{FF2B5EF4-FFF2-40B4-BE49-F238E27FC236}">
                <a16:creationId xmlns:a16="http://schemas.microsoft.com/office/drawing/2014/main" id="{033D2257-2F54-D5BE-0BD3-1F30CA5155A0}"/>
              </a:ext>
            </a:extLst>
          </p:cNvPr>
          <p:cNvGrpSpPr/>
          <p:nvPr/>
        </p:nvGrpSpPr>
        <p:grpSpPr>
          <a:xfrm>
            <a:off x="874481" y="817091"/>
            <a:ext cx="3105150" cy="4100196"/>
            <a:chOff x="0" y="0"/>
            <a:chExt cx="3105150" cy="4100703"/>
          </a:xfrm>
        </p:grpSpPr>
        <p:pic>
          <p:nvPicPr>
            <p:cNvPr id="17" name="Picture 428">
              <a:extLst>
                <a:ext uri="{FF2B5EF4-FFF2-40B4-BE49-F238E27FC236}">
                  <a16:creationId xmlns:a16="http://schemas.microsoft.com/office/drawing/2014/main" id="{0C0F37B9-5FE1-C5B7-2FD0-5C2AB16C0594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390525" y="0"/>
              <a:ext cx="2628265" cy="2133600"/>
            </a:xfrm>
            <a:prstGeom prst="rect">
              <a:avLst/>
            </a:prstGeom>
          </p:spPr>
        </p:pic>
        <p:pic>
          <p:nvPicPr>
            <p:cNvPr id="18" name="Picture 430">
              <a:extLst>
                <a:ext uri="{FF2B5EF4-FFF2-40B4-BE49-F238E27FC236}">
                  <a16:creationId xmlns:a16="http://schemas.microsoft.com/office/drawing/2014/main" id="{A02BF8A9-A154-9590-3F99-9E01750F17A0}"/>
                </a:ext>
              </a:extLst>
            </p:cNvPr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0" y="2176653"/>
              <a:ext cx="3105150" cy="1924050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4E5D9D-5053-0143-07E8-529ACD0633C6}"/>
              </a:ext>
            </a:extLst>
          </p:cNvPr>
          <p:cNvSpPr/>
          <p:nvPr/>
        </p:nvSpPr>
        <p:spPr>
          <a:xfrm>
            <a:off x="7308925" y="2884865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9D013E-4C99-5A7E-E908-66DADC15C541}"/>
              </a:ext>
            </a:extLst>
          </p:cNvPr>
          <p:cNvSpPr/>
          <p:nvPr/>
        </p:nvSpPr>
        <p:spPr>
          <a:xfrm>
            <a:off x="8783030" y="1779315"/>
            <a:ext cx="432048" cy="18722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BCB81CA-E5CC-23B5-39AB-9B04F330DE1D}"/>
              </a:ext>
            </a:extLst>
          </p:cNvPr>
          <p:cNvSpPr/>
          <p:nvPr/>
        </p:nvSpPr>
        <p:spPr>
          <a:xfrm>
            <a:off x="8783030" y="2146338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8EBF9B-DF95-FF2F-BB0F-360EAA71B116}"/>
              </a:ext>
            </a:extLst>
          </p:cNvPr>
          <p:cNvSpPr/>
          <p:nvPr/>
        </p:nvSpPr>
        <p:spPr>
          <a:xfrm>
            <a:off x="8774475" y="2884865"/>
            <a:ext cx="432048" cy="351656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028571D0-AAAB-A90A-A779-AFF82C696CCA}"/>
              </a:ext>
            </a:extLst>
          </p:cNvPr>
          <p:cNvSpPr txBox="1"/>
          <p:nvPr/>
        </p:nvSpPr>
        <p:spPr>
          <a:xfrm>
            <a:off x="5751936" y="1179647"/>
            <a:ext cx="4599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II7                            III5                         IV3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2E31A5CA-04CA-9B59-7D6A-F6B923BAB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330" y="4372352"/>
            <a:ext cx="55858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II7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[M]  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kumimoji="0" lang="fr-FR" altLang="fr-FR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ea typeface="Calibri" panose="020F0502020204030204" pitchFamily="34" charset="0"/>
              </a:rPr>
              <a:t> (M//M) </a:t>
            </a:r>
            <a:r>
              <a:rPr lang="fr-FR" altLang="fr-FR" sz="1400" dirty="0">
                <a:solidFill>
                  <a:srgbClr val="000000"/>
                </a:solidFill>
                <a:ea typeface="Calibri" panose="020F0502020204030204" pitchFamily="34" charset="0"/>
              </a:rPr>
              <a:t> car un seul allèle présent sur l’électrophorèse, le M</a:t>
            </a:r>
            <a:endParaRPr kumimoji="0" lang="fr-FR" altLang="fr-FR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sym typeface="Wingdings" panose="05000000000000000000" pitchFamily="2" charset="2"/>
            </a:endParaRP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413E78B6-A7B0-3ECF-3FF5-3138D5DF8C86}"/>
              </a:ext>
            </a:extLst>
          </p:cNvPr>
          <p:cNvCxnSpPr>
            <a:cxnSpLocks/>
          </p:cNvCxnSpPr>
          <p:nvPr/>
        </p:nvCxnSpPr>
        <p:spPr>
          <a:xfrm flipH="1" flipV="1">
            <a:off x="6292533" y="2482596"/>
            <a:ext cx="1024947" cy="19796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59844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778</Words>
  <Application>Microsoft Office PowerPoint</Application>
  <PresentationFormat>Grand écran</PresentationFormat>
  <Paragraphs>88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Wingdings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jp HNN</dc:creator>
  <cp:lastModifiedBy>jp HNN</cp:lastModifiedBy>
  <cp:revision>1</cp:revision>
  <dcterms:created xsi:type="dcterms:W3CDTF">2025-10-15T13:42:28Z</dcterms:created>
  <dcterms:modified xsi:type="dcterms:W3CDTF">2025-10-15T14:12:29Z</dcterms:modified>
</cp:coreProperties>
</file>