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2" r:id="rId4"/>
    <p:sldId id="263" r:id="rId5"/>
    <p:sldId id="264" r:id="rId6"/>
    <p:sldId id="261" r:id="rId7"/>
    <p:sldId id="265" r:id="rId8"/>
    <p:sldId id="259"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0486DBF-10E1-4EC2-A247-D6F59B38C45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A4E126-E9A1-4486-9308-FCCC14B462B9}" type="datetimeFigureOut">
              <a:rPr lang="fr-FR" smtClean="0"/>
              <a:pPr/>
              <a:t>17/09/2026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486DBF-10E1-4EC2-A247-D6F59B38C45B}"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ChangeArrowheads="1"/>
          </p:cNvSpPr>
          <p:nvPr/>
        </p:nvSpPr>
        <p:spPr bwMode="auto">
          <a:xfrm>
            <a:off x="323528" y="116632"/>
            <a:ext cx="8280400" cy="1754188"/>
          </a:xfrm>
          <a:prstGeom prst="rect">
            <a:avLst/>
          </a:prstGeom>
          <a:noFill/>
          <a:ln w="9525">
            <a:noFill/>
            <a:miter lim="800000"/>
            <a:headEnd/>
            <a:tailEnd/>
          </a:ln>
        </p:spPr>
        <p:txBody>
          <a:bodyPr>
            <a:spAutoFit/>
          </a:bodyPr>
          <a:lstStyle/>
          <a:p>
            <a:pPr algn="ctr" eaLnBrk="1" hangingPunct="1"/>
            <a:r>
              <a:rPr lang="fr-FR" altLang="fr-FR" sz="3600" b="1" u="sng" dirty="0">
                <a:solidFill>
                  <a:srgbClr val="FF0000"/>
                </a:solidFill>
              </a:rPr>
              <a:t>Action mutagène des UV sur une population de levures</a:t>
            </a:r>
          </a:p>
          <a:p>
            <a:pPr eaLnBrk="1" hangingPunct="1"/>
            <a:endParaRPr lang="fr-FR" altLang="fr-FR" sz="3600" dirty="0">
              <a:latin typeface="Verdana" pitchFamily="34" charset="0"/>
            </a:endParaRPr>
          </a:p>
        </p:txBody>
      </p:sp>
      <p:pic>
        <p:nvPicPr>
          <p:cNvPr id="45059" name="Picture 2" descr="http://www.didier-pol.net/4ade2m01.jpg"/>
          <p:cNvPicPr>
            <a:picLocks noChangeAspect="1" noChangeArrowheads="1"/>
          </p:cNvPicPr>
          <p:nvPr/>
        </p:nvPicPr>
        <p:blipFill>
          <a:blip r:embed="rId2" cstate="print"/>
          <a:srcRect/>
          <a:stretch>
            <a:fillRect/>
          </a:stretch>
        </p:blipFill>
        <p:spPr bwMode="auto">
          <a:xfrm>
            <a:off x="3275856" y="2996952"/>
            <a:ext cx="3313113" cy="3246438"/>
          </a:xfrm>
          <a:prstGeom prst="rect">
            <a:avLst/>
          </a:prstGeom>
          <a:noFill/>
          <a:ln w="9525">
            <a:noFill/>
            <a:miter lim="800000"/>
            <a:headEnd/>
            <a:tailEnd/>
          </a:ln>
        </p:spPr>
      </p:pic>
      <p:cxnSp>
        <p:nvCxnSpPr>
          <p:cNvPr id="5" name="Connecteur droit avec flèche 4">
            <a:extLst>
              <a:ext uri="{FF2B5EF4-FFF2-40B4-BE49-F238E27FC236}"/>
            </a:extLst>
          </p:cNvPr>
          <p:cNvCxnSpPr/>
          <p:nvPr/>
        </p:nvCxnSpPr>
        <p:spPr>
          <a:xfrm flipH="1">
            <a:off x="6084168" y="4437112"/>
            <a:ext cx="57626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extLst>
          </p:cNvPr>
          <p:cNvCxnSpPr/>
          <p:nvPr/>
        </p:nvCxnSpPr>
        <p:spPr>
          <a:xfrm>
            <a:off x="2987824" y="4581128"/>
            <a:ext cx="71913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062" name="ZoneTexte 10"/>
          <p:cNvSpPr txBox="1">
            <a:spLocks noChangeArrowheads="1"/>
          </p:cNvSpPr>
          <p:nvPr/>
        </p:nvSpPr>
        <p:spPr bwMode="auto">
          <a:xfrm>
            <a:off x="219927" y="4149080"/>
            <a:ext cx="2771913" cy="1261884"/>
          </a:xfrm>
          <a:prstGeom prst="rect">
            <a:avLst/>
          </a:prstGeom>
          <a:noFill/>
          <a:ln w="9525">
            <a:noFill/>
            <a:miter lim="800000"/>
            <a:headEnd/>
            <a:tailEnd/>
          </a:ln>
        </p:spPr>
        <p:txBody>
          <a:bodyPr wrap="none">
            <a:spAutoFit/>
          </a:bodyPr>
          <a:lstStyle/>
          <a:p>
            <a:pPr algn="ctr" eaLnBrk="1" hangingPunct="1"/>
            <a:r>
              <a:rPr lang="fr-FR" altLang="fr-FR" sz="2800" dirty="0" smtClean="0">
                <a:latin typeface="Verdana" pitchFamily="34" charset="0"/>
              </a:rPr>
              <a:t>C</a:t>
            </a:r>
            <a:r>
              <a:rPr lang="fr-FR" altLang="fr-FR" sz="2400" dirty="0" smtClean="0">
                <a:latin typeface="Verdana" pitchFamily="34" charset="0"/>
              </a:rPr>
              <a:t>olonie blanche </a:t>
            </a:r>
          </a:p>
          <a:p>
            <a:pPr algn="ctr" eaLnBrk="1" hangingPunct="1"/>
            <a:r>
              <a:rPr lang="fr-FR" altLang="fr-FR" sz="2400" dirty="0" smtClean="0">
                <a:latin typeface="Verdana" pitchFamily="34" charset="0"/>
              </a:rPr>
              <a:t>ayant mutée</a:t>
            </a:r>
            <a:endParaRPr lang="fr-FR" altLang="fr-FR" sz="2400" dirty="0">
              <a:latin typeface="Verdana" pitchFamily="34" charset="0"/>
            </a:endParaRPr>
          </a:p>
          <a:p>
            <a:pPr algn="ctr" eaLnBrk="1" hangingPunct="1"/>
            <a:endParaRPr lang="fr-FR" altLang="fr-FR" sz="2400" dirty="0">
              <a:latin typeface="Verdana" pitchFamily="34" charset="0"/>
            </a:endParaRPr>
          </a:p>
        </p:txBody>
      </p:sp>
      <p:sp>
        <p:nvSpPr>
          <p:cNvPr id="45063" name="ZoneTexte 11"/>
          <p:cNvSpPr txBox="1">
            <a:spLocks noChangeArrowheads="1"/>
          </p:cNvSpPr>
          <p:nvPr/>
        </p:nvSpPr>
        <p:spPr bwMode="auto">
          <a:xfrm>
            <a:off x="6660232" y="4149080"/>
            <a:ext cx="1939925" cy="708025"/>
          </a:xfrm>
          <a:prstGeom prst="rect">
            <a:avLst/>
          </a:prstGeom>
          <a:noFill/>
          <a:ln w="9525">
            <a:noFill/>
            <a:miter lim="800000"/>
            <a:headEnd/>
            <a:tailEnd/>
          </a:ln>
        </p:spPr>
        <p:txBody>
          <a:bodyPr wrap="none">
            <a:spAutoFit/>
          </a:bodyPr>
          <a:lstStyle/>
          <a:p>
            <a:pPr algn="ctr" eaLnBrk="1" hangingPunct="1"/>
            <a:r>
              <a:rPr lang="fr-FR" altLang="fr-FR" sz="2000" dirty="0">
                <a:latin typeface="Verdana" pitchFamily="34" charset="0"/>
              </a:rPr>
              <a:t>Colonie ade2 </a:t>
            </a:r>
          </a:p>
          <a:p>
            <a:pPr algn="ctr" eaLnBrk="1" hangingPunct="1"/>
            <a:r>
              <a:rPr lang="fr-FR" altLang="fr-FR" sz="2000" dirty="0">
                <a:latin typeface="Verdana" pitchFamily="34" charset="0"/>
              </a:rPr>
              <a:t>(rouge)</a:t>
            </a:r>
          </a:p>
        </p:txBody>
      </p:sp>
      <p:sp>
        <p:nvSpPr>
          <p:cNvPr id="45064" name="ZoneTexte 14"/>
          <p:cNvSpPr txBox="1">
            <a:spLocks noChangeArrowheads="1"/>
          </p:cNvSpPr>
          <p:nvPr/>
        </p:nvSpPr>
        <p:spPr bwMode="auto">
          <a:xfrm>
            <a:off x="6596063" y="3284538"/>
            <a:ext cx="1441450" cy="369887"/>
          </a:xfrm>
          <a:prstGeom prst="rect">
            <a:avLst/>
          </a:prstGeom>
          <a:noFill/>
          <a:ln w="9525">
            <a:noFill/>
            <a:miter lim="800000"/>
            <a:headEnd/>
            <a:tailEnd/>
          </a:ln>
        </p:spPr>
        <p:txBody>
          <a:bodyPr>
            <a:spAutoFit/>
          </a:bodyPr>
          <a:lstStyle/>
          <a:p>
            <a:pPr eaLnBrk="1" hangingPunct="1"/>
            <a:endParaRPr lang="fr-FR" altLang="fr-FR"/>
          </a:p>
        </p:txBody>
      </p:sp>
      <p:sp>
        <p:nvSpPr>
          <p:cNvPr id="9" name="ZoneTexte 8"/>
          <p:cNvSpPr txBox="1"/>
          <p:nvPr/>
        </p:nvSpPr>
        <p:spPr>
          <a:xfrm>
            <a:off x="251520" y="1340768"/>
            <a:ext cx="8568952" cy="1200329"/>
          </a:xfrm>
          <a:prstGeom prst="rect">
            <a:avLst/>
          </a:prstGeom>
          <a:noFill/>
        </p:spPr>
        <p:txBody>
          <a:bodyPr wrap="square" rtlCol="0">
            <a:spAutoFit/>
          </a:bodyPr>
          <a:lstStyle/>
          <a:p>
            <a:r>
              <a:rPr lang="fr-FR" dirty="0"/>
              <a:t>Les levures (champignons unicellulaires) peuvent former des colonies rondes suite à leur prolifération. Pour cela il suffit d’étaler des levures en solution sur une boîte de pétri remplie d’une gélose nutritive. Certaines de ces colonies sont rouges. Des mutations peuvent provoquer un changement de couleur (blanche).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576" y="2132856"/>
            <a:ext cx="7560840" cy="2031325"/>
          </a:xfrm>
          <a:prstGeom prst="rect">
            <a:avLst/>
          </a:prstGeom>
          <a:noFill/>
        </p:spPr>
        <p:txBody>
          <a:bodyPr wrap="square" rtlCol="0">
            <a:spAutoFit/>
          </a:bodyPr>
          <a:lstStyle/>
          <a:p>
            <a:r>
              <a:rPr lang="fr-FR" b="1" i="1" u="sng" dirty="0"/>
              <a:t>Le principe </a:t>
            </a:r>
            <a:r>
              <a:rPr lang="fr-FR" dirty="0"/>
              <a:t>de la manipulation est de </a:t>
            </a:r>
            <a:r>
              <a:rPr lang="fr-FR" b="1" dirty="0"/>
              <a:t>provoquer des mutations</a:t>
            </a:r>
            <a:r>
              <a:rPr lang="fr-FR" dirty="0"/>
              <a:t> chez l'une de ces </a:t>
            </a:r>
            <a:r>
              <a:rPr lang="fr-FR" dirty="0" smtClean="0"/>
              <a:t>souches rouges. </a:t>
            </a:r>
            <a:r>
              <a:rPr lang="fr-FR" dirty="0"/>
              <a:t>Certaines de ces mutations se traduiront par </a:t>
            </a:r>
            <a:r>
              <a:rPr lang="fr-FR" dirty="0" smtClean="0"/>
              <a:t>la </a:t>
            </a:r>
            <a:r>
              <a:rPr lang="fr-FR" b="1" dirty="0"/>
              <a:t>couleur crème </a:t>
            </a:r>
            <a:r>
              <a:rPr lang="fr-FR" dirty="0" smtClean="0"/>
              <a:t>des </a:t>
            </a:r>
            <a:r>
              <a:rPr lang="fr-FR" dirty="0"/>
              <a:t>colonies et seront donc aisément détectables</a:t>
            </a:r>
            <a:r>
              <a:rPr lang="fr-FR" dirty="0" smtClean="0"/>
              <a:t>.</a:t>
            </a:r>
          </a:p>
          <a:p>
            <a:r>
              <a:rPr lang="fr-FR" dirty="0" smtClean="0"/>
              <a:t> Pour voir l’action des UV sur une population de levure ade2, on a donc</a:t>
            </a:r>
            <a:r>
              <a:rPr lang="fr-FR" b="1" dirty="0" smtClean="0"/>
              <a:t> exposé</a:t>
            </a:r>
            <a:r>
              <a:rPr lang="fr-FR" dirty="0" smtClean="0"/>
              <a:t>, une </a:t>
            </a:r>
            <a:r>
              <a:rPr lang="fr-FR" b="1" dirty="0" smtClean="0"/>
              <a:t>même quantité de levures ade2</a:t>
            </a:r>
            <a:r>
              <a:rPr lang="fr-FR" dirty="0" smtClean="0"/>
              <a:t>, aux </a:t>
            </a:r>
            <a:r>
              <a:rPr lang="fr-FR" b="1" dirty="0" smtClean="0"/>
              <a:t>UV</a:t>
            </a:r>
            <a:r>
              <a:rPr lang="fr-FR" dirty="0" smtClean="0"/>
              <a:t>. On a fait </a:t>
            </a:r>
            <a:r>
              <a:rPr lang="fr-FR" b="1" dirty="0" smtClean="0"/>
              <a:t>varier la durée d’exposition</a:t>
            </a:r>
            <a:r>
              <a:rPr lang="fr-FR" dirty="0" smtClean="0"/>
              <a:t> à ces UV : 0 seconde (témoin), 45 s, 60 s, 90 s et 120 s.</a:t>
            </a:r>
          </a:p>
          <a:p>
            <a:endParaRPr lang="fr-FR" dirty="0"/>
          </a:p>
        </p:txBody>
      </p:sp>
      <p:sp>
        <p:nvSpPr>
          <p:cNvPr id="3" name="ZoneTexte 2"/>
          <p:cNvSpPr txBox="1"/>
          <p:nvPr/>
        </p:nvSpPr>
        <p:spPr>
          <a:xfrm>
            <a:off x="899592" y="404664"/>
            <a:ext cx="7416824" cy="369332"/>
          </a:xfrm>
          <a:prstGeom prst="rect">
            <a:avLst/>
          </a:prstGeom>
          <a:noFill/>
        </p:spPr>
        <p:txBody>
          <a:bodyPr wrap="square" rtlCol="0">
            <a:spAutoFit/>
          </a:bodyPr>
          <a:lstStyle/>
          <a:p>
            <a:r>
              <a:rPr lang="fr-FR" b="1" i="1" u="sng" dirty="0" smtClean="0"/>
              <a:t>Problème:</a:t>
            </a:r>
            <a:r>
              <a:rPr lang="fr-FR" b="1" i="1" u="sng" dirty="0"/>
              <a:t> </a:t>
            </a:r>
            <a:r>
              <a:rPr lang="fr-FR" dirty="0" smtClean="0"/>
              <a:t>quel est l’effet des </a:t>
            </a:r>
            <a:r>
              <a:rPr lang="fr-FR" dirty="0"/>
              <a:t>UV sur une population de </a:t>
            </a:r>
            <a:r>
              <a:rPr lang="fr-FR" dirty="0" smtClean="0"/>
              <a:t>levures?</a:t>
            </a:r>
            <a:endParaRPr lang="fr-FR" dirty="0"/>
          </a:p>
        </p:txBody>
      </p:sp>
      <p:sp>
        <p:nvSpPr>
          <p:cNvPr id="4" name="ZoneTexte 3"/>
          <p:cNvSpPr txBox="1"/>
          <p:nvPr/>
        </p:nvSpPr>
        <p:spPr>
          <a:xfrm>
            <a:off x="899592" y="980728"/>
            <a:ext cx="7200800" cy="923330"/>
          </a:xfrm>
          <a:prstGeom prst="rect">
            <a:avLst/>
          </a:prstGeom>
          <a:noFill/>
        </p:spPr>
        <p:txBody>
          <a:bodyPr wrap="square" rtlCol="0">
            <a:spAutoFit/>
          </a:bodyPr>
          <a:lstStyle/>
          <a:p>
            <a:r>
              <a:rPr lang="fr-FR" b="1" i="1" u="sng" dirty="0" smtClean="0"/>
              <a:t>Hypothèse: </a:t>
            </a:r>
            <a:r>
              <a:rPr lang="fr-FR" dirty="0" smtClean="0"/>
              <a:t>les UV provoquent des mutations dans le patrimoine génétique des levures, ces mutations peuvent entrainer la mort ou un changement de couleur de ces levures qui deviennent blanches.</a:t>
            </a:r>
            <a:endParaRPr lang="fr-FR" b="1" i="1" u="sng" dirty="0"/>
          </a:p>
        </p:txBody>
      </p:sp>
      <p:sp>
        <p:nvSpPr>
          <p:cNvPr id="5" name="ZoneTexte 5"/>
          <p:cNvSpPr txBox="1">
            <a:spLocks noChangeArrowheads="1"/>
          </p:cNvSpPr>
          <p:nvPr/>
        </p:nvSpPr>
        <p:spPr bwMode="auto">
          <a:xfrm>
            <a:off x="1043608" y="4365104"/>
            <a:ext cx="1800225" cy="646113"/>
          </a:xfrm>
          <a:prstGeom prst="rect">
            <a:avLst/>
          </a:prstGeom>
          <a:noFill/>
          <a:ln w="9525">
            <a:noFill/>
            <a:miter lim="800000"/>
            <a:headEnd/>
            <a:tailEnd/>
          </a:ln>
        </p:spPr>
        <p:txBody>
          <a:bodyPr>
            <a:spAutoFit/>
          </a:bodyPr>
          <a:lstStyle/>
          <a:p>
            <a:pPr eaLnBrk="1" hangingPunct="1"/>
            <a:r>
              <a:rPr lang="fr-FR" altLang="fr-FR" b="1" i="1" dirty="0"/>
              <a:t>Résultats des expériences</a:t>
            </a:r>
          </a:p>
        </p:txBody>
      </p:sp>
      <p:pic>
        <p:nvPicPr>
          <p:cNvPr id="6" name="Image 4" descr="C:\Users\bluenn\Documents\premiere S\mes cours 2012-2013\génétique\TP7\doc 1.jpg"/>
          <p:cNvPicPr>
            <a:picLocks noChangeAspect="1" noChangeArrowheads="1"/>
          </p:cNvPicPr>
          <p:nvPr/>
        </p:nvPicPr>
        <p:blipFill>
          <a:blip r:embed="rId2" cstate="print"/>
          <a:srcRect l="52501" t="51575" r="1234" b="16925"/>
          <a:stretch>
            <a:fillRect/>
          </a:stretch>
        </p:blipFill>
        <p:spPr bwMode="auto">
          <a:xfrm>
            <a:off x="3707904" y="4077072"/>
            <a:ext cx="4897437" cy="2646362"/>
          </a:xfrm>
          <a:prstGeom prst="rect">
            <a:avLst/>
          </a:prstGeom>
          <a:noFill/>
          <a:ln w="9525">
            <a:noFill/>
            <a:miter lim="800000"/>
            <a:headEnd/>
            <a:tailEnd/>
          </a:ln>
        </p:spPr>
      </p:pic>
      <p:sp>
        <p:nvSpPr>
          <p:cNvPr id="7" name="Rectangle 6"/>
          <p:cNvSpPr/>
          <p:nvPr/>
        </p:nvSpPr>
        <p:spPr>
          <a:xfrm>
            <a:off x="467544" y="980728"/>
            <a:ext cx="8424936" cy="57427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P spid="5"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576" y="2132856"/>
            <a:ext cx="7560840" cy="2031325"/>
          </a:xfrm>
          <a:prstGeom prst="rect">
            <a:avLst/>
          </a:prstGeom>
          <a:noFill/>
        </p:spPr>
        <p:txBody>
          <a:bodyPr wrap="square" rtlCol="0">
            <a:spAutoFit/>
          </a:bodyPr>
          <a:lstStyle/>
          <a:p>
            <a:r>
              <a:rPr lang="fr-FR" b="1" i="1" u="sng" dirty="0"/>
              <a:t>Le principe </a:t>
            </a:r>
            <a:r>
              <a:rPr lang="fr-FR" dirty="0"/>
              <a:t>de la manipulation est de </a:t>
            </a:r>
            <a:r>
              <a:rPr lang="fr-FR" b="1" dirty="0"/>
              <a:t>provoquer des mutations</a:t>
            </a:r>
            <a:r>
              <a:rPr lang="fr-FR" dirty="0"/>
              <a:t> chez l'une de ces </a:t>
            </a:r>
            <a:r>
              <a:rPr lang="fr-FR" dirty="0" smtClean="0"/>
              <a:t>souches rouges. </a:t>
            </a:r>
            <a:r>
              <a:rPr lang="fr-FR" dirty="0"/>
              <a:t>Certaines de ces mutations se traduiront par </a:t>
            </a:r>
            <a:r>
              <a:rPr lang="fr-FR" dirty="0" smtClean="0"/>
              <a:t>la </a:t>
            </a:r>
            <a:r>
              <a:rPr lang="fr-FR" b="1" dirty="0"/>
              <a:t>couleur crème </a:t>
            </a:r>
            <a:r>
              <a:rPr lang="fr-FR" dirty="0" smtClean="0"/>
              <a:t>des </a:t>
            </a:r>
            <a:r>
              <a:rPr lang="fr-FR" dirty="0"/>
              <a:t>colonies et seront donc aisément détectables</a:t>
            </a:r>
            <a:r>
              <a:rPr lang="fr-FR" dirty="0" smtClean="0"/>
              <a:t>.</a:t>
            </a:r>
          </a:p>
          <a:p>
            <a:r>
              <a:rPr lang="fr-FR" dirty="0" smtClean="0"/>
              <a:t> Pour voir l’action des UV sur une population de levure ade2, on a donc</a:t>
            </a:r>
            <a:r>
              <a:rPr lang="fr-FR" b="1" dirty="0" smtClean="0"/>
              <a:t> exposé</a:t>
            </a:r>
            <a:r>
              <a:rPr lang="fr-FR" dirty="0" smtClean="0"/>
              <a:t>, une </a:t>
            </a:r>
            <a:r>
              <a:rPr lang="fr-FR" b="1" dirty="0" smtClean="0"/>
              <a:t>même quantité de levures ade2</a:t>
            </a:r>
            <a:r>
              <a:rPr lang="fr-FR" dirty="0" smtClean="0"/>
              <a:t>, aux </a:t>
            </a:r>
            <a:r>
              <a:rPr lang="fr-FR" b="1" dirty="0" smtClean="0"/>
              <a:t>UV</a:t>
            </a:r>
            <a:r>
              <a:rPr lang="fr-FR" dirty="0" smtClean="0"/>
              <a:t>. On a fait </a:t>
            </a:r>
            <a:r>
              <a:rPr lang="fr-FR" b="1" dirty="0" smtClean="0"/>
              <a:t>varier la durée d’exposition</a:t>
            </a:r>
            <a:r>
              <a:rPr lang="fr-FR" dirty="0" smtClean="0"/>
              <a:t> à ces UV : 0 seconde (témoin), 45 s, 60 s, 90 s et 120 s.</a:t>
            </a:r>
          </a:p>
          <a:p>
            <a:endParaRPr lang="fr-FR" dirty="0"/>
          </a:p>
        </p:txBody>
      </p:sp>
      <p:sp>
        <p:nvSpPr>
          <p:cNvPr id="3" name="ZoneTexte 2"/>
          <p:cNvSpPr txBox="1"/>
          <p:nvPr/>
        </p:nvSpPr>
        <p:spPr>
          <a:xfrm>
            <a:off x="899592" y="404664"/>
            <a:ext cx="7416824" cy="369332"/>
          </a:xfrm>
          <a:prstGeom prst="rect">
            <a:avLst/>
          </a:prstGeom>
          <a:noFill/>
        </p:spPr>
        <p:txBody>
          <a:bodyPr wrap="square" rtlCol="0">
            <a:spAutoFit/>
          </a:bodyPr>
          <a:lstStyle/>
          <a:p>
            <a:r>
              <a:rPr lang="fr-FR" b="1" i="1" u="sng" dirty="0" smtClean="0"/>
              <a:t>Problème:</a:t>
            </a:r>
            <a:r>
              <a:rPr lang="fr-FR" b="1" i="1" u="sng" dirty="0"/>
              <a:t> </a:t>
            </a:r>
            <a:r>
              <a:rPr lang="fr-FR" dirty="0" smtClean="0"/>
              <a:t>quel est l’effet des </a:t>
            </a:r>
            <a:r>
              <a:rPr lang="fr-FR" dirty="0"/>
              <a:t>UV sur une population de </a:t>
            </a:r>
            <a:r>
              <a:rPr lang="fr-FR" dirty="0" smtClean="0"/>
              <a:t>levures?</a:t>
            </a:r>
            <a:endParaRPr lang="fr-FR" dirty="0"/>
          </a:p>
        </p:txBody>
      </p:sp>
      <p:sp>
        <p:nvSpPr>
          <p:cNvPr id="4" name="ZoneTexte 3"/>
          <p:cNvSpPr txBox="1"/>
          <p:nvPr/>
        </p:nvSpPr>
        <p:spPr>
          <a:xfrm>
            <a:off x="899592" y="980728"/>
            <a:ext cx="7200800" cy="923330"/>
          </a:xfrm>
          <a:prstGeom prst="rect">
            <a:avLst/>
          </a:prstGeom>
          <a:noFill/>
        </p:spPr>
        <p:txBody>
          <a:bodyPr wrap="square" rtlCol="0">
            <a:spAutoFit/>
          </a:bodyPr>
          <a:lstStyle/>
          <a:p>
            <a:r>
              <a:rPr lang="fr-FR" b="1" i="1" u="sng" dirty="0" smtClean="0"/>
              <a:t>Hypothèse: </a:t>
            </a:r>
            <a:r>
              <a:rPr lang="fr-FR" dirty="0" smtClean="0"/>
              <a:t>les UV provoquent des mutations dans le patrimoine génétique des levures, ces mutations peuvent entrainer la mort ou un changement de couleur de ces levures qui deviennent blanches.</a:t>
            </a:r>
            <a:endParaRPr lang="fr-FR" b="1" i="1" u="sng" dirty="0"/>
          </a:p>
        </p:txBody>
      </p:sp>
      <p:sp>
        <p:nvSpPr>
          <p:cNvPr id="5" name="ZoneTexte 5"/>
          <p:cNvSpPr txBox="1">
            <a:spLocks noChangeArrowheads="1"/>
          </p:cNvSpPr>
          <p:nvPr/>
        </p:nvSpPr>
        <p:spPr bwMode="auto">
          <a:xfrm>
            <a:off x="1043608" y="4365104"/>
            <a:ext cx="1800225" cy="646113"/>
          </a:xfrm>
          <a:prstGeom prst="rect">
            <a:avLst/>
          </a:prstGeom>
          <a:noFill/>
          <a:ln w="9525">
            <a:noFill/>
            <a:miter lim="800000"/>
            <a:headEnd/>
            <a:tailEnd/>
          </a:ln>
        </p:spPr>
        <p:txBody>
          <a:bodyPr>
            <a:spAutoFit/>
          </a:bodyPr>
          <a:lstStyle/>
          <a:p>
            <a:pPr eaLnBrk="1" hangingPunct="1"/>
            <a:r>
              <a:rPr lang="fr-FR" altLang="fr-FR" b="1" i="1" dirty="0"/>
              <a:t>Résultats des expériences</a:t>
            </a:r>
          </a:p>
        </p:txBody>
      </p:sp>
      <p:pic>
        <p:nvPicPr>
          <p:cNvPr id="6" name="Image 4" descr="C:\Users\bluenn\Documents\premiere S\mes cours 2012-2013\génétique\TP7\doc 1.jpg"/>
          <p:cNvPicPr>
            <a:picLocks noChangeAspect="1" noChangeArrowheads="1"/>
          </p:cNvPicPr>
          <p:nvPr/>
        </p:nvPicPr>
        <p:blipFill>
          <a:blip r:embed="rId2" cstate="print"/>
          <a:srcRect l="52501" t="51575" r="1234" b="16925"/>
          <a:stretch>
            <a:fillRect/>
          </a:stretch>
        </p:blipFill>
        <p:spPr bwMode="auto">
          <a:xfrm>
            <a:off x="3707904" y="4077072"/>
            <a:ext cx="4897437" cy="2646362"/>
          </a:xfrm>
          <a:prstGeom prst="rect">
            <a:avLst/>
          </a:prstGeom>
          <a:noFill/>
          <a:ln w="9525">
            <a:noFill/>
            <a:miter lim="800000"/>
            <a:headEnd/>
            <a:tailEnd/>
          </a:ln>
        </p:spPr>
      </p:pic>
      <p:sp>
        <p:nvSpPr>
          <p:cNvPr id="7" name="Rectangle 6"/>
          <p:cNvSpPr/>
          <p:nvPr/>
        </p:nvSpPr>
        <p:spPr>
          <a:xfrm>
            <a:off x="467544" y="2110790"/>
            <a:ext cx="8424936" cy="46126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5178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P spid="5"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576" y="2132856"/>
            <a:ext cx="7560840" cy="2031325"/>
          </a:xfrm>
          <a:prstGeom prst="rect">
            <a:avLst/>
          </a:prstGeom>
          <a:noFill/>
        </p:spPr>
        <p:txBody>
          <a:bodyPr wrap="square" rtlCol="0">
            <a:spAutoFit/>
          </a:bodyPr>
          <a:lstStyle/>
          <a:p>
            <a:r>
              <a:rPr lang="fr-FR" b="1" i="1" u="sng" dirty="0"/>
              <a:t>Le principe </a:t>
            </a:r>
            <a:r>
              <a:rPr lang="fr-FR" dirty="0"/>
              <a:t>de la manipulation est de </a:t>
            </a:r>
            <a:r>
              <a:rPr lang="fr-FR" b="1" dirty="0"/>
              <a:t>provoquer des mutations</a:t>
            </a:r>
            <a:r>
              <a:rPr lang="fr-FR" dirty="0"/>
              <a:t> chez l'une de ces </a:t>
            </a:r>
            <a:r>
              <a:rPr lang="fr-FR" dirty="0" smtClean="0"/>
              <a:t>souches rouges. </a:t>
            </a:r>
            <a:r>
              <a:rPr lang="fr-FR" dirty="0"/>
              <a:t>Certaines de ces mutations se traduiront par </a:t>
            </a:r>
            <a:r>
              <a:rPr lang="fr-FR" dirty="0" smtClean="0"/>
              <a:t>la </a:t>
            </a:r>
            <a:r>
              <a:rPr lang="fr-FR" b="1" dirty="0"/>
              <a:t>couleur crème </a:t>
            </a:r>
            <a:r>
              <a:rPr lang="fr-FR" dirty="0" smtClean="0"/>
              <a:t>des </a:t>
            </a:r>
            <a:r>
              <a:rPr lang="fr-FR" dirty="0"/>
              <a:t>colonies et seront donc aisément détectables</a:t>
            </a:r>
            <a:r>
              <a:rPr lang="fr-FR" dirty="0" smtClean="0"/>
              <a:t>.</a:t>
            </a:r>
          </a:p>
          <a:p>
            <a:r>
              <a:rPr lang="fr-FR" dirty="0" smtClean="0"/>
              <a:t> Pour voir l’action des UV sur une population de levure ade2, on a donc</a:t>
            </a:r>
            <a:r>
              <a:rPr lang="fr-FR" b="1" dirty="0" smtClean="0"/>
              <a:t> exposé</a:t>
            </a:r>
            <a:r>
              <a:rPr lang="fr-FR" dirty="0" smtClean="0"/>
              <a:t>, une </a:t>
            </a:r>
            <a:r>
              <a:rPr lang="fr-FR" b="1" dirty="0" smtClean="0"/>
              <a:t>même quantité de levures ade2</a:t>
            </a:r>
            <a:r>
              <a:rPr lang="fr-FR" dirty="0" smtClean="0"/>
              <a:t>, aux </a:t>
            </a:r>
            <a:r>
              <a:rPr lang="fr-FR" b="1" dirty="0" smtClean="0"/>
              <a:t>UV</a:t>
            </a:r>
            <a:r>
              <a:rPr lang="fr-FR" dirty="0" smtClean="0"/>
              <a:t>. On a fait </a:t>
            </a:r>
            <a:r>
              <a:rPr lang="fr-FR" b="1" dirty="0" smtClean="0"/>
              <a:t>varier la durée d’exposition</a:t>
            </a:r>
            <a:r>
              <a:rPr lang="fr-FR" dirty="0" smtClean="0"/>
              <a:t> à ces UV : 0 seconde (témoin), 45 s, 60 s, 90 s et 120 s.</a:t>
            </a:r>
          </a:p>
          <a:p>
            <a:endParaRPr lang="fr-FR" dirty="0"/>
          </a:p>
        </p:txBody>
      </p:sp>
      <p:sp>
        <p:nvSpPr>
          <p:cNvPr id="3" name="ZoneTexte 2"/>
          <p:cNvSpPr txBox="1"/>
          <p:nvPr/>
        </p:nvSpPr>
        <p:spPr>
          <a:xfrm>
            <a:off x="899592" y="404664"/>
            <a:ext cx="7416824" cy="369332"/>
          </a:xfrm>
          <a:prstGeom prst="rect">
            <a:avLst/>
          </a:prstGeom>
          <a:noFill/>
        </p:spPr>
        <p:txBody>
          <a:bodyPr wrap="square" rtlCol="0">
            <a:spAutoFit/>
          </a:bodyPr>
          <a:lstStyle/>
          <a:p>
            <a:r>
              <a:rPr lang="fr-FR" b="1" i="1" u="sng" dirty="0" smtClean="0"/>
              <a:t>Problème:</a:t>
            </a:r>
            <a:r>
              <a:rPr lang="fr-FR" b="1" i="1" u="sng" dirty="0"/>
              <a:t> </a:t>
            </a:r>
            <a:r>
              <a:rPr lang="fr-FR" dirty="0" smtClean="0"/>
              <a:t>quel est l’effet des </a:t>
            </a:r>
            <a:r>
              <a:rPr lang="fr-FR" dirty="0"/>
              <a:t>UV sur une population de </a:t>
            </a:r>
            <a:r>
              <a:rPr lang="fr-FR" dirty="0" smtClean="0"/>
              <a:t>levures?</a:t>
            </a:r>
            <a:endParaRPr lang="fr-FR" dirty="0"/>
          </a:p>
        </p:txBody>
      </p:sp>
      <p:sp>
        <p:nvSpPr>
          <p:cNvPr id="4" name="ZoneTexte 3"/>
          <p:cNvSpPr txBox="1"/>
          <p:nvPr/>
        </p:nvSpPr>
        <p:spPr>
          <a:xfrm>
            <a:off x="899592" y="980728"/>
            <a:ext cx="7200800" cy="923330"/>
          </a:xfrm>
          <a:prstGeom prst="rect">
            <a:avLst/>
          </a:prstGeom>
          <a:noFill/>
        </p:spPr>
        <p:txBody>
          <a:bodyPr wrap="square" rtlCol="0">
            <a:spAutoFit/>
          </a:bodyPr>
          <a:lstStyle/>
          <a:p>
            <a:r>
              <a:rPr lang="fr-FR" b="1" i="1" u="sng" dirty="0" smtClean="0"/>
              <a:t>Hypothèse: </a:t>
            </a:r>
            <a:r>
              <a:rPr lang="fr-FR" dirty="0" smtClean="0"/>
              <a:t>les UV provoquent des mutations dans le patrimoine génétique des levures, ces mutations peuvent entrainer la mort ou un changement de couleur de ces levures qui deviennent blanches.</a:t>
            </a:r>
            <a:endParaRPr lang="fr-FR" b="1" i="1" u="sng" dirty="0"/>
          </a:p>
        </p:txBody>
      </p:sp>
      <p:sp>
        <p:nvSpPr>
          <p:cNvPr id="5" name="ZoneTexte 5"/>
          <p:cNvSpPr txBox="1">
            <a:spLocks noChangeArrowheads="1"/>
          </p:cNvSpPr>
          <p:nvPr/>
        </p:nvSpPr>
        <p:spPr bwMode="auto">
          <a:xfrm>
            <a:off x="1043608" y="4365104"/>
            <a:ext cx="1800225" cy="646113"/>
          </a:xfrm>
          <a:prstGeom prst="rect">
            <a:avLst/>
          </a:prstGeom>
          <a:noFill/>
          <a:ln w="9525">
            <a:noFill/>
            <a:miter lim="800000"/>
            <a:headEnd/>
            <a:tailEnd/>
          </a:ln>
        </p:spPr>
        <p:txBody>
          <a:bodyPr>
            <a:spAutoFit/>
          </a:bodyPr>
          <a:lstStyle/>
          <a:p>
            <a:pPr eaLnBrk="1" hangingPunct="1"/>
            <a:r>
              <a:rPr lang="fr-FR" altLang="fr-FR" b="1" i="1" dirty="0"/>
              <a:t>Résultats des expériences</a:t>
            </a:r>
          </a:p>
        </p:txBody>
      </p:sp>
      <p:pic>
        <p:nvPicPr>
          <p:cNvPr id="6" name="Image 4" descr="C:\Users\bluenn\Documents\premiere S\mes cours 2012-2013\génétique\TP7\doc 1.jpg"/>
          <p:cNvPicPr>
            <a:picLocks noChangeAspect="1" noChangeArrowheads="1"/>
          </p:cNvPicPr>
          <p:nvPr/>
        </p:nvPicPr>
        <p:blipFill>
          <a:blip r:embed="rId2" cstate="print"/>
          <a:srcRect l="52501" t="51575" r="1234" b="16925"/>
          <a:stretch>
            <a:fillRect/>
          </a:stretch>
        </p:blipFill>
        <p:spPr bwMode="auto">
          <a:xfrm>
            <a:off x="3707904" y="4077072"/>
            <a:ext cx="4897437" cy="2646362"/>
          </a:xfrm>
          <a:prstGeom prst="rect">
            <a:avLst/>
          </a:prstGeom>
          <a:noFill/>
          <a:ln w="9525">
            <a:noFill/>
            <a:miter lim="800000"/>
            <a:headEnd/>
            <a:tailEnd/>
          </a:ln>
        </p:spPr>
      </p:pic>
      <p:sp>
        <p:nvSpPr>
          <p:cNvPr id="7" name="Rectangle 6"/>
          <p:cNvSpPr/>
          <p:nvPr/>
        </p:nvSpPr>
        <p:spPr>
          <a:xfrm>
            <a:off x="467544" y="4077072"/>
            <a:ext cx="8424936" cy="26463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495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P spid="5"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55576" y="2132856"/>
            <a:ext cx="7560840" cy="2031325"/>
          </a:xfrm>
          <a:prstGeom prst="rect">
            <a:avLst/>
          </a:prstGeom>
          <a:noFill/>
        </p:spPr>
        <p:txBody>
          <a:bodyPr wrap="square" rtlCol="0">
            <a:spAutoFit/>
          </a:bodyPr>
          <a:lstStyle/>
          <a:p>
            <a:r>
              <a:rPr lang="fr-FR" b="1" i="1" u="sng" dirty="0"/>
              <a:t>Le principe </a:t>
            </a:r>
            <a:r>
              <a:rPr lang="fr-FR" dirty="0"/>
              <a:t>de la manipulation est de </a:t>
            </a:r>
            <a:r>
              <a:rPr lang="fr-FR" b="1" dirty="0"/>
              <a:t>provoquer des mutations</a:t>
            </a:r>
            <a:r>
              <a:rPr lang="fr-FR" dirty="0"/>
              <a:t> chez l'une de ces </a:t>
            </a:r>
            <a:r>
              <a:rPr lang="fr-FR" dirty="0" smtClean="0"/>
              <a:t>souches rouges. </a:t>
            </a:r>
            <a:r>
              <a:rPr lang="fr-FR" dirty="0"/>
              <a:t>Certaines de ces mutations se traduiront par </a:t>
            </a:r>
            <a:r>
              <a:rPr lang="fr-FR" dirty="0" smtClean="0"/>
              <a:t>la </a:t>
            </a:r>
            <a:r>
              <a:rPr lang="fr-FR" b="1" dirty="0"/>
              <a:t>couleur crème </a:t>
            </a:r>
            <a:r>
              <a:rPr lang="fr-FR" dirty="0" smtClean="0"/>
              <a:t>des </a:t>
            </a:r>
            <a:r>
              <a:rPr lang="fr-FR" dirty="0"/>
              <a:t>colonies et seront donc aisément détectables</a:t>
            </a:r>
            <a:r>
              <a:rPr lang="fr-FR" dirty="0" smtClean="0"/>
              <a:t>.</a:t>
            </a:r>
          </a:p>
          <a:p>
            <a:r>
              <a:rPr lang="fr-FR" dirty="0" smtClean="0"/>
              <a:t> Pour voir l’action des UV sur une population de levure ade2, on a donc</a:t>
            </a:r>
            <a:r>
              <a:rPr lang="fr-FR" b="1" dirty="0" smtClean="0"/>
              <a:t> exposé</a:t>
            </a:r>
            <a:r>
              <a:rPr lang="fr-FR" dirty="0" smtClean="0"/>
              <a:t>, une </a:t>
            </a:r>
            <a:r>
              <a:rPr lang="fr-FR" b="1" dirty="0" smtClean="0"/>
              <a:t>même quantité de levures ade2</a:t>
            </a:r>
            <a:r>
              <a:rPr lang="fr-FR" dirty="0" smtClean="0"/>
              <a:t>, aux </a:t>
            </a:r>
            <a:r>
              <a:rPr lang="fr-FR" b="1" dirty="0" smtClean="0"/>
              <a:t>UV</a:t>
            </a:r>
            <a:r>
              <a:rPr lang="fr-FR" dirty="0" smtClean="0"/>
              <a:t>. On a fait </a:t>
            </a:r>
            <a:r>
              <a:rPr lang="fr-FR" b="1" dirty="0" smtClean="0"/>
              <a:t>varier la durée d’exposition</a:t>
            </a:r>
            <a:r>
              <a:rPr lang="fr-FR" dirty="0" smtClean="0"/>
              <a:t> à ces UV : 0 seconde (témoin), 45 s, 60 s, 90 s et 120 s.</a:t>
            </a:r>
          </a:p>
          <a:p>
            <a:endParaRPr lang="fr-FR" dirty="0"/>
          </a:p>
        </p:txBody>
      </p:sp>
      <p:sp>
        <p:nvSpPr>
          <p:cNvPr id="3" name="ZoneTexte 2"/>
          <p:cNvSpPr txBox="1"/>
          <p:nvPr/>
        </p:nvSpPr>
        <p:spPr>
          <a:xfrm>
            <a:off x="899592" y="404664"/>
            <a:ext cx="7416824" cy="369332"/>
          </a:xfrm>
          <a:prstGeom prst="rect">
            <a:avLst/>
          </a:prstGeom>
          <a:noFill/>
        </p:spPr>
        <p:txBody>
          <a:bodyPr wrap="square" rtlCol="0">
            <a:spAutoFit/>
          </a:bodyPr>
          <a:lstStyle/>
          <a:p>
            <a:r>
              <a:rPr lang="fr-FR" b="1" i="1" u="sng" dirty="0" smtClean="0"/>
              <a:t>Problème:</a:t>
            </a:r>
            <a:r>
              <a:rPr lang="fr-FR" b="1" i="1" u="sng" dirty="0"/>
              <a:t> </a:t>
            </a:r>
            <a:r>
              <a:rPr lang="fr-FR" dirty="0" smtClean="0"/>
              <a:t>quel est l’effet des </a:t>
            </a:r>
            <a:r>
              <a:rPr lang="fr-FR" dirty="0"/>
              <a:t>UV sur une population de </a:t>
            </a:r>
            <a:r>
              <a:rPr lang="fr-FR" dirty="0" smtClean="0"/>
              <a:t>levures?</a:t>
            </a:r>
            <a:endParaRPr lang="fr-FR" dirty="0"/>
          </a:p>
        </p:txBody>
      </p:sp>
      <p:sp>
        <p:nvSpPr>
          <p:cNvPr id="4" name="ZoneTexte 3"/>
          <p:cNvSpPr txBox="1"/>
          <p:nvPr/>
        </p:nvSpPr>
        <p:spPr>
          <a:xfrm>
            <a:off x="899592" y="980728"/>
            <a:ext cx="7200800" cy="923330"/>
          </a:xfrm>
          <a:prstGeom prst="rect">
            <a:avLst/>
          </a:prstGeom>
          <a:noFill/>
        </p:spPr>
        <p:txBody>
          <a:bodyPr wrap="square" rtlCol="0">
            <a:spAutoFit/>
          </a:bodyPr>
          <a:lstStyle/>
          <a:p>
            <a:r>
              <a:rPr lang="fr-FR" b="1" i="1" u="sng" dirty="0" smtClean="0"/>
              <a:t>Hypothèse: </a:t>
            </a:r>
            <a:r>
              <a:rPr lang="fr-FR" dirty="0" smtClean="0"/>
              <a:t>les UV provoquent des mutations dans le patrimoine génétique des levures, ces mutations peuvent entrainer la mort ou un changement de couleur de ces levures qui deviennent blanches.</a:t>
            </a:r>
            <a:endParaRPr lang="fr-FR" b="1" i="1" u="sng" dirty="0"/>
          </a:p>
        </p:txBody>
      </p:sp>
      <p:sp>
        <p:nvSpPr>
          <p:cNvPr id="5" name="ZoneTexte 5"/>
          <p:cNvSpPr txBox="1">
            <a:spLocks noChangeArrowheads="1"/>
          </p:cNvSpPr>
          <p:nvPr/>
        </p:nvSpPr>
        <p:spPr bwMode="auto">
          <a:xfrm>
            <a:off x="1043608" y="4365104"/>
            <a:ext cx="1800225" cy="646113"/>
          </a:xfrm>
          <a:prstGeom prst="rect">
            <a:avLst/>
          </a:prstGeom>
          <a:noFill/>
          <a:ln w="9525">
            <a:noFill/>
            <a:miter lim="800000"/>
            <a:headEnd/>
            <a:tailEnd/>
          </a:ln>
        </p:spPr>
        <p:txBody>
          <a:bodyPr>
            <a:spAutoFit/>
          </a:bodyPr>
          <a:lstStyle/>
          <a:p>
            <a:pPr eaLnBrk="1" hangingPunct="1"/>
            <a:r>
              <a:rPr lang="fr-FR" altLang="fr-FR" b="1" i="1" dirty="0"/>
              <a:t>Résultats des expériences</a:t>
            </a:r>
          </a:p>
        </p:txBody>
      </p:sp>
      <p:pic>
        <p:nvPicPr>
          <p:cNvPr id="6" name="Image 4" descr="C:\Users\bluenn\Documents\premiere S\mes cours 2012-2013\génétique\TP7\doc 1.jpg"/>
          <p:cNvPicPr>
            <a:picLocks noChangeAspect="1" noChangeArrowheads="1"/>
          </p:cNvPicPr>
          <p:nvPr/>
        </p:nvPicPr>
        <p:blipFill>
          <a:blip r:embed="rId2" cstate="print"/>
          <a:srcRect l="52501" t="51575" r="1234" b="16925"/>
          <a:stretch>
            <a:fillRect/>
          </a:stretch>
        </p:blipFill>
        <p:spPr bwMode="auto">
          <a:xfrm>
            <a:off x="3707904" y="4077072"/>
            <a:ext cx="4897437" cy="2646362"/>
          </a:xfrm>
          <a:prstGeom prst="rect">
            <a:avLst/>
          </a:prstGeom>
          <a:noFill/>
          <a:ln w="9525">
            <a:noFill/>
            <a:miter lim="800000"/>
            <a:headEnd/>
            <a:tailEnd/>
          </a:ln>
        </p:spPr>
      </p:pic>
    </p:spTree>
    <p:extLst>
      <p:ext uri="{BB962C8B-B14F-4D97-AF65-F5344CB8AC3E}">
        <p14:creationId xmlns:p14="http://schemas.microsoft.com/office/powerpoint/2010/main" val="63906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00"/>
                                        <p:tgtEl>
                                          <p:spTgt spid="2">
                                            <p:txEl>
                                              <p:pRg st="0" end="0"/>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ipe(down)">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20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4" grpId="0" build="allAtOnce"/>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39552" y="2852936"/>
            <a:ext cx="7992888" cy="2862322"/>
          </a:xfrm>
          <a:prstGeom prst="rect">
            <a:avLst/>
          </a:prstGeom>
          <a:noFill/>
        </p:spPr>
        <p:txBody>
          <a:bodyPr wrap="square" rtlCol="0">
            <a:spAutoFit/>
          </a:bodyPr>
          <a:lstStyle/>
          <a:p>
            <a:r>
              <a:rPr lang="fr-FR" b="1" i="1" u="sng" dirty="0"/>
              <a:t>Observation et interprétation des résultats de l’expérience : </a:t>
            </a:r>
            <a:endParaRPr lang="fr-FR" dirty="0"/>
          </a:p>
          <a:p>
            <a:r>
              <a:rPr lang="fr-FR" b="1" dirty="0"/>
              <a:t>On observe</a:t>
            </a:r>
            <a:r>
              <a:rPr lang="fr-FR" dirty="0"/>
              <a:t> que plus le temps d’exposition augmente, plus le nombre de </a:t>
            </a:r>
            <a:r>
              <a:rPr lang="fr-FR" b="1" dirty="0"/>
              <a:t>colonies totales diminue</a:t>
            </a:r>
            <a:r>
              <a:rPr lang="fr-FR" dirty="0"/>
              <a:t>, on passe de 3000 colonies pour 0 secondes d’exposition à 60 colonies de levures pour 120 secondes d’exposition. Le </a:t>
            </a:r>
            <a:r>
              <a:rPr lang="fr-FR" b="1" dirty="0"/>
              <a:t>% de mutant</a:t>
            </a:r>
            <a:r>
              <a:rPr lang="fr-FR" dirty="0"/>
              <a:t> (colonies blanches) </a:t>
            </a:r>
            <a:r>
              <a:rPr lang="fr-FR" b="1" dirty="0"/>
              <a:t>augmente </a:t>
            </a:r>
            <a:r>
              <a:rPr lang="fr-FR" dirty="0"/>
              <a:t>avec le temps d’exposition, on passe de </a:t>
            </a:r>
            <a:r>
              <a:rPr lang="fr-FR" b="1" dirty="0"/>
              <a:t>1%</a:t>
            </a:r>
            <a:r>
              <a:rPr lang="fr-FR" dirty="0"/>
              <a:t> (45 sec) à </a:t>
            </a:r>
            <a:r>
              <a:rPr lang="fr-FR" b="1" dirty="0"/>
              <a:t>15% </a:t>
            </a:r>
            <a:r>
              <a:rPr lang="fr-FR" dirty="0"/>
              <a:t>pour 120 secondes d’exposition. </a:t>
            </a:r>
          </a:p>
          <a:p>
            <a:r>
              <a:rPr lang="fr-FR" b="1" dirty="0"/>
              <a:t>On en déduit</a:t>
            </a:r>
            <a:r>
              <a:rPr lang="fr-FR" dirty="0"/>
              <a:t> que les UV, </a:t>
            </a:r>
            <a:r>
              <a:rPr lang="fr-FR" dirty="0" smtClean="0"/>
              <a:t>ont </a:t>
            </a:r>
            <a:r>
              <a:rPr lang="fr-FR" b="1" dirty="0"/>
              <a:t>deux effets</a:t>
            </a:r>
            <a:r>
              <a:rPr lang="fr-FR" dirty="0"/>
              <a:t> forts, ils </a:t>
            </a:r>
            <a:r>
              <a:rPr lang="fr-FR" b="1" dirty="0"/>
              <a:t>détruisent </a:t>
            </a:r>
            <a:r>
              <a:rPr lang="fr-FR" dirty="0"/>
              <a:t>les cellules de levures et provoquent une </a:t>
            </a:r>
            <a:r>
              <a:rPr lang="fr-FR" b="1" dirty="0"/>
              <a:t>transformation du caractère cellulaire</a:t>
            </a:r>
            <a:r>
              <a:rPr lang="fr-FR" dirty="0"/>
              <a:t>, les levures </a:t>
            </a:r>
            <a:r>
              <a:rPr lang="fr-FR" b="1" dirty="0"/>
              <a:t>deviennent blanches</a:t>
            </a:r>
            <a:r>
              <a:rPr lang="fr-FR" dirty="0"/>
              <a:t> plus le temps d’exposition augmente. </a:t>
            </a:r>
          </a:p>
          <a:p>
            <a:endParaRPr lang="fr-FR" dirty="0"/>
          </a:p>
        </p:txBody>
      </p:sp>
      <p:graphicFrame>
        <p:nvGraphicFramePr>
          <p:cNvPr id="5" name="Tableau 4">
            <a:extLst>
              <a:ext uri="{FF2B5EF4-FFF2-40B4-BE49-F238E27FC236}"/>
            </a:extLst>
          </p:cNvPr>
          <p:cNvGraphicFramePr>
            <a:graphicFrameLocks noGrp="1"/>
          </p:cNvGraphicFramePr>
          <p:nvPr/>
        </p:nvGraphicFramePr>
        <p:xfrm>
          <a:off x="539552" y="764704"/>
          <a:ext cx="7921625" cy="1439864"/>
        </p:xfrm>
        <a:graphic>
          <a:graphicData uri="http://schemas.openxmlformats.org/drawingml/2006/table">
            <a:tbl>
              <a:tblPr firstRow="1" bandRow="1">
                <a:tableStyleId>{5C22544A-7EE6-4342-B048-85BDC9FD1C3A}</a:tableStyleId>
              </a:tblPr>
              <a:tblGrid>
                <a:gridCol w="4153085">
                  <a:extLst>
                    <a:ext uri="{9D8B030D-6E8A-4147-A177-3AD203B41FA5}"/>
                  </a:extLst>
                </a:gridCol>
                <a:gridCol w="769089">
                  <a:extLst>
                    <a:ext uri="{9D8B030D-6E8A-4147-A177-3AD203B41FA5}"/>
                  </a:extLst>
                </a:gridCol>
                <a:gridCol w="845998">
                  <a:extLst>
                    <a:ext uri="{9D8B030D-6E8A-4147-A177-3AD203B41FA5}"/>
                  </a:extLst>
                </a:gridCol>
                <a:gridCol w="692181">
                  <a:extLst>
                    <a:ext uri="{9D8B030D-6E8A-4147-A177-3AD203B41FA5}"/>
                  </a:extLst>
                </a:gridCol>
                <a:gridCol w="692181">
                  <a:extLst>
                    <a:ext uri="{9D8B030D-6E8A-4147-A177-3AD203B41FA5}"/>
                  </a:extLst>
                </a:gridCol>
                <a:gridCol w="769091">
                  <a:extLst>
                    <a:ext uri="{9D8B030D-6E8A-4147-A177-3AD203B41FA5}"/>
                  </a:extLst>
                </a:gridCol>
              </a:tblGrid>
              <a:tr h="719932">
                <a:tc>
                  <a:txBody>
                    <a:bodyPr/>
                    <a:lstStyle/>
                    <a:p>
                      <a:r>
                        <a:rPr lang="fr-FR" sz="1800" dirty="0"/>
                        <a:t>Durée d’exposition aux UV en s</a:t>
                      </a:r>
                    </a:p>
                  </a:txBody>
                  <a:tcPr marL="91449" marR="91449" marT="45711" marB="45711"/>
                </a:tc>
                <a:tc>
                  <a:txBody>
                    <a:bodyPr/>
                    <a:lstStyle/>
                    <a:p>
                      <a:pPr algn="ctr"/>
                      <a:r>
                        <a:rPr lang="fr-FR" sz="1800" dirty="0"/>
                        <a:t>0</a:t>
                      </a:r>
                    </a:p>
                  </a:txBody>
                  <a:tcPr marL="91449" marR="91449" marT="45711" marB="45711"/>
                </a:tc>
                <a:tc>
                  <a:txBody>
                    <a:bodyPr/>
                    <a:lstStyle/>
                    <a:p>
                      <a:pPr algn="ctr"/>
                      <a:r>
                        <a:rPr lang="fr-FR" sz="1800" dirty="0"/>
                        <a:t>45</a:t>
                      </a:r>
                    </a:p>
                  </a:txBody>
                  <a:tcPr marL="91449" marR="91449" marT="45711" marB="45711"/>
                </a:tc>
                <a:tc>
                  <a:txBody>
                    <a:bodyPr/>
                    <a:lstStyle/>
                    <a:p>
                      <a:pPr algn="ctr"/>
                      <a:r>
                        <a:rPr lang="fr-FR" sz="1800" dirty="0"/>
                        <a:t>60</a:t>
                      </a:r>
                    </a:p>
                  </a:txBody>
                  <a:tcPr marL="91449" marR="91449" marT="45711" marB="45711"/>
                </a:tc>
                <a:tc>
                  <a:txBody>
                    <a:bodyPr/>
                    <a:lstStyle/>
                    <a:p>
                      <a:pPr algn="ctr"/>
                      <a:r>
                        <a:rPr lang="fr-FR" sz="1800" dirty="0"/>
                        <a:t>90</a:t>
                      </a:r>
                    </a:p>
                  </a:txBody>
                  <a:tcPr marL="91449" marR="91449" marT="45711" marB="45711"/>
                </a:tc>
                <a:tc>
                  <a:txBody>
                    <a:bodyPr/>
                    <a:lstStyle/>
                    <a:p>
                      <a:pPr algn="ctr"/>
                      <a:r>
                        <a:rPr lang="fr-FR" sz="1800" dirty="0"/>
                        <a:t>120</a:t>
                      </a:r>
                    </a:p>
                  </a:txBody>
                  <a:tcPr marL="91449" marR="91449" marT="45711" marB="45711"/>
                </a:tc>
                <a:extLst>
                  <a:ext uri="{0D108BD9-81ED-4DB2-BD59-A6C34878D82A}"/>
                </a:extLst>
              </a:tr>
              <a:tr h="719932">
                <a:tc>
                  <a:txBody>
                    <a:bodyPr/>
                    <a:lstStyle/>
                    <a:p>
                      <a:r>
                        <a:rPr lang="fr-FR" sz="1800" dirty="0"/>
                        <a:t>Proportion de colonie blanche par rapport au nombre de colonie totale restante</a:t>
                      </a:r>
                    </a:p>
                  </a:txBody>
                  <a:tcPr marL="91449" marR="91449" marT="45711" marB="45711"/>
                </a:tc>
                <a:tc>
                  <a:txBody>
                    <a:bodyPr/>
                    <a:lstStyle/>
                    <a:p>
                      <a:pPr algn="ctr"/>
                      <a:r>
                        <a:rPr lang="fr-FR" sz="1800" dirty="0"/>
                        <a:t>0%</a:t>
                      </a:r>
                    </a:p>
                  </a:txBody>
                  <a:tcPr marL="91449" marR="91449" marT="45711" marB="45711"/>
                </a:tc>
                <a:tc>
                  <a:txBody>
                    <a:bodyPr/>
                    <a:lstStyle/>
                    <a:p>
                      <a:pPr algn="ctr"/>
                      <a:r>
                        <a:rPr lang="fr-FR" sz="1800" dirty="0"/>
                        <a:t>1%</a:t>
                      </a:r>
                    </a:p>
                  </a:txBody>
                  <a:tcPr marL="91449" marR="91449" marT="45711" marB="45711"/>
                </a:tc>
                <a:tc>
                  <a:txBody>
                    <a:bodyPr/>
                    <a:lstStyle/>
                    <a:p>
                      <a:pPr algn="ctr"/>
                      <a:r>
                        <a:rPr lang="fr-FR" sz="1800" dirty="0"/>
                        <a:t>4.5%</a:t>
                      </a:r>
                    </a:p>
                  </a:txBody>
                  <a:tcPr marL="91449" marR="91449" marT="45711" marB="45711"/>
                </a:tc>
                <a:tc>
                  <a:txBody>
                    <a:bodyPr/>
                    <a:lstStyle/>
                    <a:p>
                      <a:pPr algn="ctr"/>
                      <a:r>
                        <a:rPr lang="fr-FR" sz="1800" dirty="0"/>
                        <a:t>8%</a:t>
                      </a:r>
                    </a:p>
                  </a:txBody>
                  <a:tcPr marL="91449" marR="91449" marT="45711" marB="45711"/>
                </a:tc>
                <a:tc>
                  <a:txBody>
                    <a:bodyPr/>
                    <a:lstStyle/>
                    <a:p>
                      <a:pPr algn="ctr"/>
                      <a:r>
                        <a:rPr lang="fr-FR" sz="1800" dirty="0"/>
                        <a:t>15%</a:t>
                      </a:r>
                    </a:p>
                  </a:txBody>
                  <a:tcPr marL="91449" marR="91449" marT="45711" marB="45711"/>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611560" y="1412776"/>
            <a:ext cx="7487032" cy="3693319"/>
          </a:xfrm>
          <a:prstGeom prst="rect">
            <a:avLst/>
          </a:prstGeom>
          <a:noFill/>
        </p:spPr>
        <p:txBody>
          <a:bodyPr wrap="square" rtlCol="0">
            <a:spAutoFit/>
          </a:bodyPr>
          <a:lstStyle/>
          <a:p>
            <a:r>
              <a:rPr lang="fr-FR" b="1" dirty="0"/>
              <a:t>Correction : </a:t>
            </a:r>
            <a:endParaRPr lang="fr-FR" dirty="0"/>
          </a:p>
          <a:p>
            <a:r>
              <a:rPr lang="fr-FR" dirty="0"/>
              <a:t> </a:t>
            </a:r>
          </a:p>
          <a:p>
            <a:r>
              <a:rPr lang="fr-FR" dirty="0"/>
              <a:t> </a:t>
            </a:r>
          </a:p>
          <a:p>
            <a:r>
              <a:rPr lang="fr-FR" dirty="0"/>
              <a:t>1) La boite non irradiée est le témoin, elle permet de voir s’il existe des variations et leurs pourcentages pour comprendre les variations naturelles sans irradiation.</a:t>
            </a:r>
          </a:p>
          <a:p>
            <a:r>
              <a:rPr lang="fr-FR" dirty="0"/>
              <a:t> </a:t>
            </a:r>
          </a:p>
          <a:p>
            <a:r>
              <a:rPr lang="fr-FR" dirty="0"/>
              <a:t> </a:t>
            </a:r>
          </a:p>
          <a:p>
            <a:r>
              <a:rPr lang="fr-FR" dirty="0"/>
              <a:t>2) Les UV entrainent des modifications de couleurs des colonies. Ils entrainent des changements dans le patrimoine génétique contrôlant la couleur. Ce sont des agents mutagènes.</a:t>
            </a:r>
          </a:p>
          <a:p>
            <a:r>
              <a:rPr lang="fr-FR" dirty="0"/>
              <a:t> </a:t>
            </a:r>
          </a:p>
          <a:p>
            <a:endParaRPr lang="fr-FR" dirty="0"/>
          </a:p>
        </p:txBody>
      </p:sp>
    </p:spTree>
    <p:extLst>
      <p:ext uri="{BB962C8B-B14F-4D97-AF65-F5344CB8AC3E}">
        <p14:creationId xmlns:p14="http://schemas.microsoft.com/office/powerpoint/2010/main" val="2288025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107504" y="548680"/>
            <a:ext cx="8540750" cy="1439862"/>
          </a:xfrm>
          <a:prstGeom prst="rect">
            <a:avLst/>
          </a:prstGeom>
          <a:noFill/>
          <a:ln w="9525">
            <a:noFill/>
            <a:miter lim="800000"/>
            <a:headEnd/>
            <a:tailEnd/>
          </a:ln>
        </p:spPr>
      </p:pic>
      <p:sp>
        <p:nvSpPr>
          <p:cNvPr id="3" name="ZoneTexte 2">
            <a:extLst>
              <a:ext uri="{FF2B5EF4-FFF2-40B4-BE49-F238E27FC236}"/>
            </a:extLst>
          </p:cNvPr>
          <p:cNvSpPr txBox="1">
            <a:spLocks noChangeArrowheads="1"/>
          </p:cNvSpPr>
          <p:nvPr/>
        </p:nvSpPr>
        <p:spPr bwMode="auto">
          <a:xfrm>
            <a:off x="179512" y="2060849"/>
            <a:ext cx="8642350" cy="1200329"/>
          </a:xfrm>
          <a:prstGeom prst="rect">
            <a:avLst/>
          </a:prstGeom>
          <a:noFill/>
          <a:ln w="9525">
            <a:noFill/>
            <a:miter lim="800000"/>
            <a:headEnd/>
            <a:tailEnd/>
          </a:ln>
        </p:spPr>
        <p:txBody>
          <a:bodyPr wrap="square">
            <a:spAutoFit/>
          </a:bodyPr>
          <a:lstStyle/>
          <a:p>
            <a:pPr eaLnBrk="1" hangingPunct="1">
              <a:defRPr/>
            </a:pPr>
            <a:r>
              <a:rPr lang="fr-FR" sz="1100" b="1" dirty="0">
                <a:latin typeface="Comic Sans MS" pitchFamily="66" charset="0"/>
                <a:cs typeface="Times New Roman" pitchFamily="18" charset="0"/>
              </a:rPr>
              <a:t> </a:t>
            </a:r>
            <a:r>
              <a:rPr lang="fr-FR" dirty="0">
                <a:latin typeface="+mn-lt"/>
                <a:cs typeface="Times New Roman" pitchFamily="18" charset="0"/>
              </a:rPr>
              <a:t>Le </a:t>
            </a:r>
            <a:r>
              <a:rPr lang="fr-FR" b="1" u="sng" dirty="0">
                <a:latin typeface="+mn-lt"/>
                <a:cs typeface="Times New Roman" pitchFamily="18" charset="0"/>
              </a:rPr>
              <a:t>gène ade2</a:t>
            </a:r>
            <a:r>
              <a:rPr lang="fr-FR" dirty="0">
                <a:latin typeface="+mn-lt"/>
                <a:cs typeface="Times New Roman" pitchFamily="18" charset="0"/>
              </a:rPr>
              <a:t> est le gène responsable de la coloration des levures. Le document ci-dessus donne </a:t>
            </a:r>
            <a:r>
              <a:rPr lang="fr-FR" b="1" dirty="0">
                <a:latin typeface="+mn-lt"/>
                <a:cs typeface="Times New Roman" pitchFamily="18" charset="0"/>
              </a:rPr>
              <a:t>une partie de la séquence en nucléotides</a:t>
            </a:r>
            <a:r>
              <a:rPr lang="fr-FR" dirty="0">
                <a:latin typeface="+mn-lt"/>
                <a:cs typeface="Times New Roman" pitchFamily="18" charset="0"/>
              </a:rPr>
              <a:t> (logiciel Anagène) de ce gène ade2 chez une levure rouge et blanche (1 seul brin de l’ADN est représenté) </a:t>
            </a:r>
            <a:endParaRPr lang="fr-FR" dirty="0">
              <a:latin typeface="+mn-lt"/>
              <a:cs typeface="Arial" panose="020B0604020202020204" pitchFamily="34" charset="0"/>
            </a:endParaRPr>
          </a:p>
          <a:p>
            <a:pPr eaLnBrk="1" hangingPunct="1">
              <a:defRPr/>
            </a:pPr>
            <a:endParaRPr lang="fr-FR" dirty="0">
              <a:latin typeface="Arial" panose="020B0604020202020204" pitchFamily="34" charset="0"/>
              <a:cs typeface="Arial" panose="020B0604020202020204" pitchFamily="34" charset="0"/>
            </a:endParaRPr>
          </a:p>
        </p:txBody>
      </p:sp>
      <p:sp>
        <p:nvSpPr>
          <p:cNvPr id="5" name="ZoneTexte 4"/>
          <p:cNvSpPr txBox="1"/>
          <p:nvPr/>
        </p:nvSpPr>
        <p:spPr>
          <a:xfrm>
            <a:off x="179512" y="2996952"/>
            <a:ext cx="8964488" cy="4001095"/>
          </a:xfrm>
          <a:prstGeom prst="rect">
            <a:avLst/>
          </a:prstGeom>
          <a:noFill/>
        </p:spPr>
        <p:txBody>
          <a:bodyPr wrap="square" rtlCol="0">
            <a:spAutoFit/>
          </a:bodyPr>
          <a:lstStyle/>
          <a:p>
            <a:r>
              <a:rPr lang="fr-FR" b="1" i="1" u="sng" dirty="0"/>
              <a:t>Informations complémentaires apportées par les documents et le logiciel anagène :</a:t>
            </a:r>
            <a:endParaRPr lang="fr-FR" dirty="0"/>
          </a:p>
          <a:p>
            <a:r>
              <a:rPr lang="fr-FR" b="1" dirty="0"/>
              <a:t/>
            </a:r>
            <a:br>
              <a:rPr lang="fr-FR" b="1" dirty="0"/>
            </a:br>
            <a:r>
              <a:rPr lang="fr-FR" sz="2000" dirty="0"/>
              <a:t>Les UV sont responsables de la transformation des colonies rouges en colonies blanches. Les UV sont capables d’agir directement sur le gène ade2. </a:t>
            </a:r>
            <a:r>
              <a:rPr lang="fr-FR" sz="2000" b="1" dirty="0"/>
              <a:t>Les UV modifient ce </a:t>
            </a:r>
            <a:r>
              <a:rPr lang="fr-FR" sz="2000" b="1" dirty="0" smtClean="0"/>
              <a:t>gène:</a:t>
            </a:r>
            <a:endParaRPr lang="fr-FR" sz="2000" dirty="0"/>
          </a:p>
          <a:p>
            <a:r>
              <a:rPr lang="fr-FR" sz="2000" b="1" dirty="0" smtClean="0"/>
              <a:t>on </a:t>
            </a:r>
            <a:r>
              <a:rPr lang="fr-FR" sz="2000" b="1" dirty="0"/>
              <a:t>remarque grâce au logiciel Anagène</a:t>
            </a:r>
            <a:r>
              <a:rPr lang="fr-FR" sz="2000" dirty="0"/>
              <a:t>, que le </a:t>
            </a:r>
            <a:r>
              <a:rPr lang="fr-FR" sz="2000" b="1" dirty="0"/>
              <a:t>103</a:t>
            </a:r>
            <a:r>
              <a:rPr lang="fr-FR" sz="2000" b="1" baseline="30000" dirty="0"/>
              <a:t>eme</a:t>
            </a:r>
            <a:r>
              <a:rPr lang="fr-FR" sz="2000" b="1" dirty="0"/>
              <a:t> nucléotide</a:t>
            </a:r>
            <a:r>
              <a:rPr lang="fr-FR" sz="2000" dirty="0"/>
              <a:t> est une</a:t>
            </a:r>
            <a:r>
              <a:rPr lang="fr-FR" sz="2000" b="1" dirty="0"/>
              <a:t> guanine</a:t>
            </a:r>
            <a:r>
              <a:rPr lang="fr-FR" sz="2000" dirty="0"/>
              <a:t> pour le gène ade2 des </a:t>
            </a:r>
            <a:r>
              <a:rPr lang="fr-FR" sz="2000" b="1" dirty="0"/>
              <a:t>levures </a:t>
            </a:r>
            <a:r>
              <a:rPr lang="fr-FR" sz="2000" b="1" dirty="0" smtClean="0"/>
              <a:t>rouges</a:t>
            </a:r>
            <a:r>
              <a:rPr lang="fr-FR" sz="2000" dirty="0" smtClean="0"/>
              <a:t> </a:t>
            </a:r>
            <a:r>
              <a:rPr lang="fr-FR" sz="2000" dirty="0"/>
              <a:t>(allèle </a:t>
            </a:r>
            <a:r>
              <a:rPr lang="fr-FR" sz="2000" dirty="0" smtClean="0"/>
              <a:t>1), </a:t>
            </a:r>
            <a:r>
              <a:rPr lang="fr-FR" sz="2000" dirty="0"/>
              <a:t>alors que ce nucléotide est une</a:t>
            </a:r>
            <a:r>
              <a:rPr lang="fr-FR" sz="2000" b="1" dirty="0"/>
              <a:t> thymine </a:t>
            </a:r>
            <a:r>
              <a:rPr lang="fr-FR" sz="2000" dirty="0"/>
              <a:t>dans le gène ade2 de </a:t>
            </a:r>
            <a:r>
              <a:rPr lang="fr-FR" sz="2000" b="1" dirty="0"/>
              <a:t>levures </a:t>
            </a:r>
            <a:r>
              <a:rPr lang="fr-FR" sz="2000" b="1" dirty="0" smtClean="0"/>
              <a:t>blanches</a:t>
            </a:r>
            <a:r>
              <a:rPr lang="fr-FR" sz="2000" dirty="0" smtClean="0"/>
              <a:t> </a:t>
            </a:r>
            <a:r>
              <a:rPr lang="fr-FR" sz="2000" dirty="0"/>
              <a:t>(allèle </a:t>
            </a:r>
            <a:r>
              <a:rPr lang="fr-FR" sz="2000" dirty="0" smtClean="0"/>
              <a:t>2). </a:t>
            </a:r>
            <a:r>
              <a:rPr lang="fr-FR" sz="2000" dirty="0"/>
              <a:t>Il s’agit de la seule différence dans la séquence du gène ade2.</a:t>
            </a:r>
          </a:p>
          <a:p>
            <a:r>
              <a:rPr lang="fr-FR" sz="2000" b="1" dirty="0"/>
              <a:t>On en déduit</a:t>
            </a:r>
            <a:r>
              <a:rPr lang="fr-FR" sz="2000" dirty="0"/>
              <a:t> que les </a:t>
            </a:r>
            <a:r>
              <a:rPr lang="fr-FR" sz="2000" b="1" dirty="0"/>
              <a:t>UV ont modifié la séquence du gène ade2</a:t>
            </a:r>
            <a:r>
              <a:rPr lang="fr-FR" sz="2000" dirty="0"/>
              <a:t>, les UV ont provoqué une </a:t>
            </a:r>
            <a:r>
              <a:rPr lang="fr-FR" sz="2000" b="1" dirty="0"/>
              <a:t>mutation par substitution</a:t>
            </a:r>
            <a:r>
              <a:rPr lang="fr-FR" sz="2000" dirty="0"/>
              <a:t> d’un nucléotide du gène </a:t>
            </a:r>
            <a:r>
              <a:rPr lang="fr-FR" sz="2000" dirty="0" smtClean="0"/>
              <a:t>ade2, ce qui entraine le changement de couleur des levures qui deviennent blanches.</a:t>
            </a:r>
            <a:endParaRPr lang="fr-FR" sz="2000" dirty="0"/>
          </a:p>
          <a:p>
            <a:endParaRPr lang="fr-FR" dirty="0"/>
          </a:p>
        </p:txBody>
      </p:sp>
      <p:sp>
        <p:nvSpPr>
          <p:cNvPr id="6" name="ZoneTexte 5"/>
          <p:cNvSpPr txBox="1"/>
          <p:nvPr/>
        </p:nvSpPr>
        <p:spPr>
          <a:xfrm>
            <a:off x="0" y="116632"/>
            <a:ext cx="8892480" cy="646331"/>
          </a:xfrm>
          <a:prstGeom prst="rect">
            <a:avLst/>
          </a:prstGeom>
          <a:noFill/>
        </p:spPr>
        <p:txBody>
          <a:bodyPr wrap="square" rtlCol="0">
            <a:spAutoFit/>
          </a:bodyPr>
          <a:lstStyle/>
          <a:p>
            <a:r>
              <a:rPr lang="fr-FR" b="1" i="1" u="sng" dirty="0" smtClean="0"/>
              <a:t>Informations complémentaires apportées par le logiciel anagène :</a:t>
            </a:r>
            <a:endParaRPr lang="fr-FR" dirty="0" smtClean="0"/>
          </a:p>
          <a:p>
            <a:endParaRPr lang="fr-F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1320</TotalTime>
  <Words>661</Words>
  <Application>Microsoft Office PowerPoint</Application>
  <PresentationFormat>Affichage à l'écran (4:3)</PresentationFormat>
  <Paragraphs>55</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Comic Sans MS</vt:lpstr>
      <vt:lpstr>Times New Roman</vt:lpstr>
      <vt:lpstr>Verdana</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HP</dc:creator>
  <cp:lastModifiedBy>HENON JEAN-PIERRE</cp:lastModifiedBy>
  <cp:revision>36</cp:revision>
  <dcterms:created xsi:type="dcterms:W3CDTF">2018-09-06T08:40:27Z</dcterms:created>
  <dcterms:modified xsi:type="dcterms:W3CDTF">2026-09-17T06:52:03Z</dcterms:modified>
</cp:coreProperties>
</file>