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05" r:id="rId1"/>
  </p:sldMasterIdLst>
  <p:sldIdLst>
    <p:sldId id="419" r:id="rId2"/>
    <p:sldId id="429" r:id="rId3"/>
    <p:sldId id="421" r:id="rId4"/>
    <p:sldId id="433" r:id="rId5"/>
    <p:sldId id="422" r:id="rId6"/>
    <p:sldId id="435" r:id="rId7"/>
    <p:sldId id="424" r:id="rId8"/>
    <p:sldId id="425" r:id="rId9"/>
    <p:sldId id="436" r:id="rId10"/>
    <p:sldId id="428" r:id="rId11"/>
  </p:sldIdLst>
  <p:sldSz cx="3600450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CD78"/>
    <a:srgbClr val="53210C"/>
    <a:srgbClr val="A5D2BC"/>
    <a:srgbClr val="B7FEDE"/>
    <a:srgbClr val="5C7F7A"/>
    <a:srgbClr val="93CEB0"/>
    <a:srgbClr val="9BB8AE"/>
    <a:srgbClr val="B17E69"/>
    <a:srgbClr val="D5A3A6"/>
    <a:srgbClr val="B64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724"/>
  </p:normalViewPr>
  <p:slideViewPr>
    <p:cSldViewPr snapToGrid="0" snapToObjects="1">
      <p:cViewPr varScale="1">
        <p:scale>
          <a:sx n="186" d="100"/>
          <a:sy n="186" d="100"/>
        </p:scale>
        <p:origin x="1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812352" y="331242"/>
            <a:ext cx="2059457" cy="2745343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501" y="576654"/>
            <a:ext cx="3047158" cy="2307369"/>
          </a:xfrm>
        </p:spPr>
        <p:txBody>
          <a:bodyPr anchor="ctr">
            <a:noAutofit/>
          </a:bodyPr>
          <a:lstStyle>
            <a:lvl1pPr algn="ctr">
              <a:defRPr sz="2954" spc="236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131" y="3139079"/>
            <a:ext cx="2375899" cy="389696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591" b="1" i="0" cap="all" spc="118" baseline="0">
                <a:solidFill>
                  <a:schemeClr val="tx2"/>
                </a:solidFill>
              </a:defRPr>
            </a:lvl1pPr>
            <a:lvl2pPr marL="135034" indent="0" algn="ctr">
              <a:buNone/>
              <a:defRPr sz="591"/>
            </a:lvl2pPr>
            <a:lvl3pPr marL="270068" indent="0" algn="ctr">
              <a:buNone/>
              <a:defRPr sz="532"/>
            </a:lvl3pPr>
            <a:lvl4pPr marL="405102" indent="0" algn="ctr">
              <a:buNone/>
              <a:defRPr sz="473"/>
            </a:lvl4pPr>
            <a:lvl5pPr marL="540136" indent="0" algn="ctr">
              <a:buNone/>
              <a:defRPr sz="473"/>
            </a:lvl5pPr>
            <a:lvl6pPr marL="675170" indent="0" algn="ctr">
              <a:buNone/>
              <a:defRPr sz="473"/>
            </a:lvl6pPr>
            <a:lvl7pPr marL="810204" indent="0" algn="ctr">
              <a:buNone/>
              <a:defRPr sz="473"/>
            </a:lvl7pPr>
            <a:lvl8pPr marL="945238" indent="0" algn="ctr">
              <a:buNone/>
              <a:defRPr sz="473"/>
            </a:lvl8pPr>
            <a:lvl9pPr marL="1080272" indent="0" algn="ctr">
              <a:buNone/>
              <a:defRPr sz="47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8501" y="3347231"/>
            <a:ext cx="687996" cy="182943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4504" y="3347231"/>
            <a:ext cx="1215152" cy="181543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77663" y="3347231"/>
            <a:ext cx="687996" cy="181543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028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0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5659" y="200753"/>
            <a:ext cx="697697" cy="294021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6" y="200753"/>
            <a:ext cx="2287497" cy="2940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33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831198" cy="360045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678" y="563792"/>
            <a:ext cx="2417744" cy="2133929"/>
          </a:xfrm>
        </p:spPr>
        <p:txBody>
          <a:bodyPr anchor="b">
            <a:normAutofit/>
          </a:bodyPr>
          <a:lstStyle>
            <a:lvl1pPr>
              <a:defRPr sz="2481" spc="236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678" y="2708886"/>
            <a:ext cx="2072352" cy="49934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91" b="1" i="0" cap="all" spc="118" baseline="0">
                <a:solidFill>
                  <a:schemeClr val="accent1"/>
                </a:solidFill>
              </a:defRPr>
            </a:lvl1pPr>
            <a:lvl2pPr marL="13503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2pPr>
            <a:lvl3pPr marL="270068" indent="0">
              <a:buNone/>
              <a:defRPr sz="532">
                <a:solidFill>
                  <a:schemeClr val="tx1">
                    <a:tint val="75000"/>
                  </a:schemeClr>
                </a:solidFill>
              </a:defRPr>
            </a:lvl3pPr>
            <a:lvl4pPr marL="405102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4pPr>
            <a:lvl5pPr marL="540136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5pPr>
            <a:lvl6pPr marL="675170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6pPr>
            <a:lvl7pPr marL="810204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7pPr>
            <a:lvl8pPr marL="945238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8pPr>
            <a:lvl9pPr marL="1080272" indent="0">
              <a:buNone/>
              <a:defRPr sz="4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5793" y="3347231"/>
            <a:ext cx="441181" cy="18294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58974" y="3347231"/>
            <a:ext cx="1215152" cy="18154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36125" y="3347231"/>
            <a:ext cx="439297" cy="18154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Freeform 11"/>
          <p:cNvSpPr/>
          <p:nvPr/>
        </p:nvSpPr>
        <p:spPr bwMode="auto">
          <a:xfrm>
            <a:off x="258216" y="0"/>
            <a:ext cx="486155" cy="360045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831198" cy="360045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05453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200150"/>
            <a:ext cx="1414977" cy="19002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3177" y="1200150"/>
            <a:ext cx="1414977" cy="19002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926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297" y="200026"/>
            <a:ext cx="3004125" cy="78409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846" y="1154808"/>
            <a:ext cx="1422178" cy="3320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709" b="1" cap="all" spc="59" baseline="0">
                <a:solidFill>
                  <a:schemeClr val="tx2"/>
                </a:solidFill>
              </a:defRPr>
            </a:lvl1pPr>
            <a:lvl2pPr marL="135034" indent="0">
              <a:buNone/>
              <a:defRPr sz="591" b="1"/>
            </a:lvl2pPr>
            <a:lvl3pPr marL="270068" indent="0">
              <a:buNone/>
              <a:defRPr sz="532" b="1"/>
            </a:lvl3pPr>
            <a:lvl4pPr marL="405102" indent="0">
              <a:buNone/>
              <a:defRPr sz="473" b="1"/>
            </a:lvl4pPr>
            <a:lvl5pPr marL="540136" indent="0">
              <a:buNone/>
              <a:defRPr sz="473" b="1"/>
            </a:lvl5pPr>
            <a:lvl6pPr marL="675170" indent="0">
              <a:buNone/>
              <a:defRPr sz="473" b="1"/>
            </a:lvl6pPr>
            <a:lvl7pPr marL="810204" indent="0">
              <a:buNone/>
              <a:defRPr sz="473" b="1"/>
            </a:lvl7pPr>
            <a:lvl8pPr marL="945238" indent="0">
              <a:buNone/>
              <a:defRPr sz="473" b="1"/>
            </a:lvl8pPr>
            <a:lvl9pPr marL="1080272" indent="0">
              <a:buNone/>
              <a:defRPr sz="47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846" y="1527279"/>
            <a:ext cx="1422178" cy="15731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9063" y="1154808"/>
            <a:ext cx="1422178" cy="3320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709" b="1" cap="all" spc="59" baseline="0">
                <a:solidFill>
                  <a:schemeClr val="tx2"/>
                </a:solidFill>
              </a:defRPr>
            </a:lvl1pPr>
            <a:lvl2pPr marL="135034" indent="0">
              <a:buNone/>
              <a:defRPr sz="591" b="1"/>
            </a:lvl2pPr>
            <a:lvl3pPr marL="270068" indent="0">
              <a:buNone/>
              <a:defRPr sz="532" b="1"/>
            </a:lvl3pPr>
            <a:lvl4pPr marL="405102" indent="0">
              <a:buNone/>
              <a:defRPr sz="473" b="1"/>
            </a:lvl4pPr>
            <a:lvl5pPr marL="540136" indent="0">
              <a:buNone/>
              <a:defRPr sz="473" b="1"/>
            </a:lvl5pPr>
            <a:lvl6pPr marL="675170" indent="0">
              <a:buNone/>
              <a:defRPr sz="473" b="1"/>
            </a:lvl6pPr>
            <a:lvl7pPr marL="810204" indent="0">
              <a:buNone/>
              <a:defRPr sz="473" b="1"/>
            </a:lvl7pPr>
            <a:lvl8pPr marL="945238" indent="0">
              <a:buNone/>
              <a:defRPr sz="473" b="1"/>
            </a:lvl8pPr>
            <a:lvl9pPr marL="1080272" indent="0">
              <a:buNone/>
              <a:defRPr sz="47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9063" y="1527279"/>
            <a:ext cx="1422178" cy="15731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5947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32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89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2182304" y="0"/>
            <a:ext cx="1418146" cy="360045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282" y="240030"/>
            <a:ext cx="913140" cy="628252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709" b="1" i="0" cap="all" spc="8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29" y="483198"/>
            <a:ext cx="1818658" cy="2617190"/>
          </a:xfrm>
        </p:spPr>
        <p:txBody>
          <a:bodyPr/>
          <a:lstStyle>
            <a:lvl1pPr>
              <a:defRPr sz="945"/>
            </a:lvl1pPr>
            <a:lvl2pPr>
              <a:defRPr sz="827"/>
            </a:lvl2pPr>
            <a:lvl3pPr>
              <a:defRPr sz="709"/>
            </a:lvl3pPr>
            <a:lvl4pPr>
              <a:defRPr sz="591"/>
            </a:lvl4pPr>
            <a:lvl5pPr>
              <a:defRPr sz="591"/>
            </a:lvl5pPr>
            <a:lvl6pPr>
              <a:defRPr sz="591"/>
            </a:lvl6pPr>
            <a:lvl7pPr>
              <a:defRPr sz="591"/>
            </a:lvl7pPr>
            <a:lvl8pPr>
              <a:defRPr sz="591"/>
            </a:lvl8pPr>
            <a:lvl9pPr>
              <a:defRPr sz="5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2282" y="914201"/>
            <a:ext cx="913140" cy="218618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473"/>
              </a:spcBef>
              <a:buNone/>
              <a:defRPr sz="551" baseline="0">
                <a:solidFill>
                  <a:schemeClr val="bg2"/>
                </a:solidFill>
              </a:defRPr>
            </a:lvl1pPr>
            <a:lvl2pPr marL="135034" indent="0">
              <a:buNone/>
              <a:defRPr sz="413"/>
            </a:lvl2pPr>
            <a:lvl3pPr marL="270068" indent="0">
              <a:buNone/>
              <a:defRPr sz="354"/>
            </a:lvl3pPr>
            <a:lvl4pPr marL="405102" indent="0">
              <a:buNone/>
              <a:defRPr sz="295"/>
            </a:lvl4pPr>
            <a:lvl5pPr marL="540136" indent="0">
              <a:buNone/>
              <a:defRPr sz="295"/>
            </a:lvl5pPr>
            <a:lvl6pPr marL="675170" indent="0">
              <a:buNone/>
              <a:defRPr sz="295"/>
            </a:lvl6pPr>
            <a:lvl7pPr marL="810204" indent="0">
              <a:buNone/>
              <a:defRPr sz="295"/>
            </a:lvl7pPr>
            <a:lvl8pPr marL="945238" indent="0">
              <a:buNone/>
              <a:defRPr sz="295"/>
            </a:lvl8pPr>
            <a:lvl9pPr marL="1080272" indent="0">
              <a:buNone/>
              <a:defRPr sz="29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5929" y="3347231"/>
            <a:ext cx="364225" cy="182943"/>
          </a:xfrm>
        </p:spPr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226" y="3347231"/>
            <a:ext cx="1028331" cy="181543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80628" y="3347231"/>
            <a:ext cx="363960" cy="181543"/>
          </a:xfrm>
        </p:spPr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6049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711" y="1"/>
            <a:ext cx="2172196" cy="3600449"/>
          </a:xfrm>
        </p:spPr>
        <p:txBody>
          <a:bodyPr anchor="t"/>
          <a:lstStyle>
            <a:lvl1pPr marL="0" indent="0">
              <a:buNone/>
              <a:defRPr sz="945"/>
            </a:lvl1pPr>
            <a:lvl2pPr marL="135034" indent="0">
              <a:buNone/>
              <a:defRPr sz="827"/>
            </a:lvl2pPr>
            <a:lvl3pPr marL="270068" indent="0">
              <a:buNone/>
              <a:defRPr sz="709"/>
            </a:lvl3pPr>
            <a:lvl4pPr marL="405102" indent="0">
              <a:buNone/>
              <a:defRPr sz="591"/>
            </a:lvl4pPr>
            <a:lvl5pPr marL="540136" indent="0">
              <a:buNone/>
              <a:defRPr sz="591"/>
            </a:lvl5pPr>
            <a:lvl6pPr marL="675170" indent="0">
              <a:buNone/>
              <a:defRPr sz="591"/>
            </a:lvl6pPr>
            <a:lvl7pPr marL="810204" indent="0">
              <a:buNone/>
              <a:defRPr sz="591"/>
            </a:lvl7pPr>
            <a:lvl8pPr marL="945238" indent="0">
              <a:buNone/>
              <a:defRPr sz="591"/>
            </a:lvl8pPr>
            <a:lvl9pPr marL="1080272" indent="0">
              <a:buNone/>
              <a:defRPr sz="591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2182304" y="0"/>
            <a:ext cx="1418146" cy="360045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281" y="240030"/>
            <a:ext cx="913141" cy="628252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709" b="1" i="0" spc="8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2281" y="914201"/>
            <a:ext cx="913141" cy="218618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473"/>
              </a:spcBef>
              <a:buNone/>
              <a:defRPr sz="551" baseline="0">
                <a:solidFill>
                  <a:schemeClr val="bg2"/>
                </a:solidFill>
              </a:defRPr>
            </a:lvl1pPr>
            <a:lvl2pPr marL="135034" indent="0">
              <a:buNone/>
              <a:defRPr sz="413"/>
            </a:lvl2pPr>
            <a:lvl3pPr marL="270068" indent="0">
              <a:buNone/>
              <a:defRPr sz="354"/>
            </a:lvl3pPr>
            <a:lvl4pPr marL="405102" indent="0">
              <a:buNone/>
              <a:defRPr sz="295"/>
            </a:lvl4pPr>
            <a:lvl5pPr marL="540136" indent="0">
              <a:buNone/>
              <a:defRPr sz="295"/>
            </a:lvl5pPr>
            <a:lvl6pPr marL="675170" indent="0">
              <a:buNone/>
              <a:defRPr sz="295"/>
            </a:lvl6pPr>
            <a:lvl7pPr marL="810204" indent="0">
              <a:buNone/>
              <a:defRPr sz="295"/>
            </a:lvl7pPr>
            <a:lvl8pPr marL="945238" indent="0">
              <a:buNone/>
              <a:defRPr sz="295"/>
            </a:lvl8pPr>
            <a:lvl9pPr marL="1080272" indent="0">
              <a:buNone/>
              <a:defRPr sz="29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195" y="3347231"/>
            <a:ext cx="363960" cy="182943"/>
          </a:xfrm>
        </p:spPr>
        <p:txBody>
          <a:bodyPr/>
          <a:lstStyle/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226" y="3347231"/>
            <a:ext cx="1028331" cy="181543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75860" y="3347231"/>
            <a:ext cx="373062" cy="181543"/>
          </a:xfrm>
        </p:spPr>
        <p:txBody>
          <a:bodyPr/>
          <a:lstStyle/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14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36" y="200752"/>
            <a:ext cx="3005786" cy="7833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36" y="1200151"/>
            <a:ext cx="3005786" cy="1886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636" y="3347231"/>
            <a:ext cx="687996" cy="182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30E605-000E-3E46-9A48-83DE2D7FF71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3347231"/>
            <a:ext cx="1215152" cy="18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3347231"/>
            <a:ext cx="832604" cy="18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BE62F8-F8DA-7146-A083-6E2C986B5BEF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51674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3516740" y="0"/>
            <a:ext cx="83710" cy="3600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267392" cy="360045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4961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txStyles>
    <p:titleStyle>
      <a:lvl1pPr algn="l" defTabSz="270068" rtl="0" eaLnBrk="1" latinLnBrk="0" hangingPunct="1">
        <a:lnSpc>
          <a:spcPct val="90000"/>
        </a:lnSpc>
        <a:spcBef>
          <a:spcPct val="0"/>
        </a:spcBef>
        <a:buNone/>
        <a:defRPr sz="2008" kern="1200" cap="all" spc="59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Arial" panose="020B0604020202020204" pitchFamily="34" charset="0"/>
        <a:buChar char="•"/>
        <a:defRPr sz="788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270068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Gill Sans MT" panose="020B0502020104020203" pitchFamily="34" charset="0"/>
        <a:buChar char="–"/>
        <a:defRPr sz="70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450113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Arial" panose="020B0604020202020204" pitchFamily="34" charset="0"/>
        <a:buChar char="•"/>
        <a:defRPr sz="63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30159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Gill Sans MT" panose="020B0502020104020203" pitchFamily="34" charset="0"/>
        <a:buChar char="–"/>
        <a:defRPr sz="55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10204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Arial" panose="020B0604020202020204" pitchFamily="34" charset="0"/>
        <a:buChar char="•"/>
        <a:defRPr sz="55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990249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Gill Sans MT" panose="020B0502020104020203" pitchFamily="34" charset="0"/>
        <a:buChar char="–"/>
        <a:defRPr sz="55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170295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Arial" panose="020B0604020202020204" pitchFamily="34" charset="0"/>
        <a:buChar char="•"/>
        <a:defRPr sz="55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350340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Gill Sans MT" panose="020B0502020104020203" pitchFamily="34" charset="0"/>
        <a:buChar char="–"/>
        <a:defRPr sz="55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530386" indent="-90023" algn="l" defTabSz="270068" rtl="0" eaLnBrk="1" latinLnBrk="0" hangingPunct="1">
        <a:lnSpc>
          <a:spcPct val="110000"/>
        </a:lnSpc>
        <a:spcBef>
          <a:spcPts val="276"/>
        </a:spcBef>
        <a:buClr>
          <a:schemeClr val="tx2"/>
        </a:buClr>
        <a:buFont typeface="Arial" panose="020B0604020202020204" pitchFamily="34" charset="0"/>
        <a:buChar char="•"/>
        <a:defRPr sz="55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1pPr>
      <a:lvl2pPr marL="135034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2pPr>
      <a:lvl3pPr marL="270068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3pPr>
      <a:lvl4pPr marL="405102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4pPr>
      <a:lvl5pPr marL="540136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5pPr>
      <a:lvl6pPr marL="675170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6pPr>
      <a:lvl7pPr marL="810204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7pPr>
      <a:lvl8pPr marL="945238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8pPr>
      <a:lvl9pPr marL="1080272" algn="l" defTabSz="270068" rtl="0" eaLnBrk="1" latinLnBrk="0" hangingPunct="1">
        <a:defRPr sz="5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graphisme, Graphique, art&#10;&#10;Description générée automatiquement">
            <a:extLst>
              <a:ext uri="{FF2B5EF4-FFF2-40B4-BE49-F238E27FC236}">
                <a16:creationId xmlns:a16="http://schemas.microsoft.com/office/drawing/2014/main" id="{30F54F46-A149-DD47-BDFD-DF1A1CA31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189901"/>
            <a:ext cx="3310890" cy="341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02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AEAB5A0D-EDDA-BC4B-ABA3-E2DB6E8FEB11}"/>
              </a:ext>
            </a:extLst>
          </p:cNvPr>
          <p:cNvSpPr txBox="1"/>
          <p:nvPr/>
        </p:nvSpPr>
        <p:spPr>
          <a:xfrm>
            <a:off x="367378" y="1535443"/>
            <a:ext cx="31133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Likez</a:t>
            </a:r>
            <a:endParaRPr lang="fr-FR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Commentez 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Abonnez-vous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Enregistrez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Partagez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Contactez-moi </a:t>
            </a:r>
          </a:p>
          <a:p>
            <a:pPr algn="ctr"/>
            <a:r>
              <a:rPr lang="fr-FR" sz="1200" dirty="0">
                <a:solidFill>
                  <a:schemeClr val="tx2"/>
                </a:solidFill>
                <a:latin typeface="Century Gothic" panose="020B0502020202020204" pitchFamily="34" charset="0"/>
              </a:rPr>
              <a:t>pour un Bilan ou un accompagnement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7B42FA7-3FC4-0040-AE5F-D5D26C5C5252}"/>
              </a:ext>
            </a:extLst>
          </p:cNvPr>
          <p:cNvSpPr txBox="1"/>
          <p:nvPr/>
        </p:nvSpPr>
        <p:spPr>
          <a:xfrm>
            <a:off x="261595" y="3344648"/>
            <a:ext cx="33388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emautions388@gmail.com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1F9FE29-CF6E-B94B-B61D-BD55BBC8395B}"/>
              </a:ext>
            </a:extLst>
          </p:cNvPr>
          <p:cNvSpPr txBox="1"/>
          <p:nvPr/>
        </p:nvSpPr>
        <p:spPr>
          <a:xfrm>
            <a:off x="261596" y="3153793"/>
            <a:ext cx="33388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07 77 67 64 67</a:t>
            </a:r>
          </a:p>
        </p:txBody>
      </p:sp>
      <p:pic>
        <p:nvPicPr>
          <p:cNvPr id="6" name="Image 5" descr="Une image contenant texte, graphisme, Graphique, art&#10;&#10;Description générée automatiquement">
            <a:extLst>
              <a:ext uri="{FF2B5EF4-FFF2-40B4-BE49-F238E27FC236}">
                <a16:creationId xmlns:a16="http://schemas.microsoft.com/office/drawing/2014/main" id="{912CC63E-5A30-F64D-BC9F-0CF53F905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926" y="118980"/>
            <a:ext cx="1282433" cy="132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3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7ABD18D-28DD-2844-900C-FEA06E8E75CE}"/>
              </a:ext>
            </a:extLst>
          </p:cNvPr>
          <p:cNvSpPr txBox="1"/>
          <p:nvPr/>
        </p:nvSpPr>
        <p:spPr>
          <a:xfrm>
            <a:off x="217240" y="913313"/>
            <a:ext cx="3310891" cy="2199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400" dirty="0">
                <a:solidFill>
                  <a:schemeClr val="tx2"/>
                </a:solidFill>
                <a:latin typeface="Bauhaus 93" pitchFamily="82" charset="77"/>
              </a:rPr>
              <a:t>La peur </a:t>
            </a:r>
          </a:p>
          <a:p>
            <a:pPr algn="ctr">
              <a:lnSpc>
                <a:spcPct val="200000"/>
              </a:lnSpc>
            </a:pPr>
            <a:r>
              <a:rPr lang="fr-FR" sz="2400" dirty="0">
                <a:solidFill>
                  <a:schemeClr val="tx2"/>
                </a:solidFill>
                <a:latin typeface="Bauhaus 93" pitchFamily="82" charset="77"/>
              </a:rPr>
              <a:t>N’évite pas</a:t>
            </a:r>
          </a:p>
          <a:p>
            <a:pPr algn="ctr">
              <a:lnSpc>
                <a:spcPct val="200000"/>
              </a:lnSpc>
            </a:pPr>
            <a:r>
              <a:rPr lang="fr-FR" sz="2400" dirty="0">
                <a:solidFill>
                  <a:schemeClr val="tx2"/>
                </a:solidFill>
                <a:latin typeface="Bauhaus 93" pitchFamily="82" charset="77"/>
              </a:rPr>
              <a:t>le danger !</a:t>
            </a:r>
          </a:p>
        </p:txBody>
      </p:sp>
      <p:pic>
        <p:nvPicPr>
          <p:cNvPr id="12" name="Image 11" descr="Une image contenant texte, graphisme, Graphique, art&#10;&#10;Description générée automatiquement">
            <a:extLst>
              <a:ext uri="{FF2B5EF4-FFF2-40B4-BE49-F238E27FC236}">
                <a16:creationId xmlns:a16="http://schemas.microsoft.com/office/drawing/2014/main" id="{A2539C1A-A75D-664B-AAE8-0F8266AE8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039" y="163431"/>
            <a:ext cx="632860" cy="65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7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03D44E4-D974-A54E-9637-97C2830FD645}"/>
              </a:ext>
            </a:extLst>
          </p:cNvPr>
          <p:cNvSpPr txBox="1"/>
          <p:nvPr/>
        </p:nvSpPr>
        <p:spPr>
          <a:xfrm>
            <a:off x="285750" y="299680"/>
            <a:ext cx="31737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La peur de faire, </a:t>
            </a:r>
          </a:p>
          <a:p>
            <a:pPr algn="ctr"/>
            <a:r>
              <a:rPr lang="fr-FR" sz="1600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ou de passer à l'action »</a:t>
            </a:r>
          </a:p>
          <a:p>
            <a:pPr algn="ctr"/>
            <a:endParaRPr lang="fr-FR" sz="1200" b="0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sentiment d'appréhension ou d'angoisse face à l'idée de prendre des décisions, d'entreprendre, de s'engager.</a:t>
            </a:r>
            <a:br>
              <a:rPr lang="fr-FR" sz="12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endParaRPr lang="fr-FR" sz="1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Cette émotion se manifeste régulièrement dans divers aspects </a:t>
            </a: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de votre vie, que ce soit :</a:t>
            </a: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au travail, </a:t>
            </a: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dans vos relations personnelles, </a:t>
            </a: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Lors de vos activités quotidiennes </a:t>
            </a:r>
          </a:p>
          <a:p>
            <a:pPr algn="ctr"/>
            <a:r>
              <a:rPr lang="fr-FR" sz="1200" dirty="0">
                <a:solidFill>
                  <a:schemeClr val="tx2"/>
                </a:solidFill>
                <a:latin typeface="Century Gothic" panose="020B0502020202020204" pitchFamily="34" charset="0"/>
              </a:rPr>
              <a:t>Lors de vos activités </a:t>
            </a:r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ludiques </a:t>
            </a:r>
          </a:p>
          <a:p>
            <a:pPr algn="ctr"/>
            <a:r>
              <a:rPr lang="fr-FR" sz="12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&amp; sportives. </a:t>
            </a:r>
            <a:br>
              <a:rPr lang="fr-FR" sz="12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endParaRPr lang="fr-FR" sz="12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 3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B047CE17-45DA-4341-87BE-90D83B8DA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8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3E39C-C055-B744-A543-17F7490E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97" y="631502"/>
            <a:ext cx="3264634" cy="2187268"/>
          </a:xfrm>
        </p:spPr>
        <p:txBody>
          <a:bodyPr>
            <a:noAutofit/>
          </a:bodyPr>
          <a:lstStyle/>
          <a:p>
            <a:pPr algn="ctr"/>
            <a:r>
              <a:rPr lang="fr-FR" sz="1800" b="0" i="0" u="none" strike="noStrike" dirty="0">
                <a:effectLst/>
                <a:latin typeface="Cooper Black" panose="0208090404030B020404" pitchFamily="18" charset="77"/>
                <a:cs typeface="Bangla Sangam MN" panose="02000000000000000000" pitchFamily="2" charset="0"/>
              </a:rPr>
              <a:t>La peur d'agir </a:t>
            </a:r>
            <a:br>
              <a:rPr lang="fr-FR" sz="1800" b="0" i="0" u="none" strike="noStrike" dirty="0">
                <a:effectLst/>
                <a:latin typeface="Cooper Black" panose="0208090404030B020404" pitchFamily="18" charset="77"/>
                <a:cs typeface="Bangla Sangam MN" panose="02000000000000000000" pitchFamily="2" charset="0"/>
              </a:rPr>
            </a:br>
            <a:r>
              <a:rPr lang="fr-FR" sz="1800" b="0" i="0" u="none" strike="noStrike" dirty="0">
                <a:effectLst/>
                <a:latin typeface="Cooper Black" panose="0208090404030B020404" pitchFamily="18" charset="77"/>
                <a:cs typeface="Bangla Sangam MN" panose="02000000000000000000" pitchFamily="2" charset="0"/>
              </a:rPr>
              <a:t>vous empêche : </a:t>
            </a:r>
            <a:br>
              <a:rPr lang="fr-FR" sz="1800" b="0" i="0" u="none" strike="noStrike" dirty="0">
                <a:effectLst/>
                <a:latin typeface="Bangla Sangam MN" panose="02000000000000000000" pitchFamily="2" charset="0"/>
                <a:cs typeface="Bangla Sangam MN" panose="02000000000000000000" pitchFamily="2" charset="0"/>
              </a:rPr>
            </a:br>
            <a:b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d'avancer sereinement</a:t>
            </a:r>
            <a:b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 </a:t>
            </a:r>
            <a:br>
              <a:rPr lang="fr-FR" sz="1200" dirty="0"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de progresser</a:t>
            </a:r>
            <a:b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 </a:t>
            </a:r>
            <a:br>
              <a:rPr lang="fr-FR" sz="1200" dirty="0"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de réaliser vos objectifs</a:t>
            </a:r>
            <a:b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br>
              <a:rPr lang="fr-FR" sz="1200" dirty="0"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r>
              <a:rPr lang="fr-FR" sz="1200" b="0" i="0" u="none" strike="noStrike" dirty="0">
                <a:effectLst/>
                <a:latin typeface="Century Gothic" panose="020B0502020202020204" pitchFamily="34" charset="0"/>
                <a:cs typeface="Bangla Sangam MN" panose="02000000000000000000" pitchFamily="2" charset="0"/>
              </a:rPr>
              <a:t>D’explorer de nouvelles opportunités</a:t>
            </a:r>
            <a:br>
              <a:rPr lang="fr-FR" sz="1200" dirty="0"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br>
              <a:rPr lang="fr-FR" sz="1200" dirty="0">
                <a:latin typeface="Century Gothic" panose="020B0502020202020204" pitchFamily="34" charset="0"/>
                <a:cs typeface="Bangla Sangam MN" panose="02000000000000000000" pitchFamily="2" charset="0"/>
              </a:rPr>
            </a:br>
            <a:endParaRPr lang="fr-FR" sz="1200" dirty="0">
              <a:latin typeface="Century Gothic" panose="020B0502020202020204" pitchFamily="34" charset="0"/>
              <a:cs typeface="Bangla Sangam MN" panose="02000000000000000000" pitchFamily="2" charset="0"/>
            </a:endParaRPr>
          </a:p>
        </p:txBody>
      </p:sp>
      <p:pic>
        <p:nvPicPr>
          <p:cNvPr id="6" name="Image 5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F4DB20CE-109B-FA49-BA41-71660423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3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graphisme, Graphique, art&#10;&#10;Description générée automatiquement">
            <a:extLst>
              <a:ext uri="{FF2B5EF4-FFF2-40B4-BE49-F238E27FC236}">
                <a16:creationId xmlns:a16="http://schemas.microsoft.com/office/drawing/2014/main" id="{4DEABBFF-C6E6-6E41-9A21-B5BC44497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813" y="175961"/>
            <a:ext cx="1123714" cy="115753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4CD9A5B-8782-384E-9622-45B7590D259C}"/>
              </a:ext>
            </a:extLst>
          </p:cNvPr>
          <p:cNvSpPr txBox="1"/>
          <p:nvPr/>
        </p:nvSpPr>
        <p:spPr>
          <a:xfrm>
            <a:off x="426720" y="1617239"/>
            <a:ext cx="3009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cs typeface="Bangla Sangam MN" panose="02000000000000000000" pitchFamily="2" charset="0"/>
              </a:rPr>
              <a:t>Trouvons l’ORIGINE 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cs typeface="Bangla Sangam MN" panose="02000000000000000000" pitchFamily="2" charset="0"/>
              </a:rPr>
              <a:t>de cette émotion 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cs typeface="Bangla Sangam MN" panose="02000000000000000000" pitchFamily="2" charset="0"/>
              </a:rPr>
              <a:t>&amp;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cs typeface="Bangla Sangam MN" panose="02000000000000000000" pitchFamily="2" charset="0"/>
              </a:rPr>
              <a:t>des solutions pour l’ACCUEILLIR &amp; en faire votre FORCE</a:t>
            </a:r>
          </a:p>
        </p:txBody>
      </p:sp>
    </p:spTree>
    <p:extLst>
      <p:ext uri="{BB962C8B-B14F-4D97-AF65-F5344CB8AC3E}">
        <p14:creationId xmlns:p14="http://schemas.microsoft.com/office/powerpoint/2010/main" val="119452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363F28-FEB9-2A41-B267-7E42763D8AF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0511" y="48328"/>
            <a:ext cx="3159427" cy="1189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000" dirty="0">
                <a:solidFill>
                  <a:schemeClr val="accent1"/>
                </a:solidFill>
                <a:latin typeface="Bauhaus 93" pitchFamily="82" charset="77"/>
              </a:rPr>
              <a:t>LA PEUR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sz="200" dirty="0">
              <a:solidFill>
                <a:schemeClr val="accent1"/>
              </a:solidFill>
              <a:latin typeface="Bauhaus 93" pitchFamily="82" charset="77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1000" dirty="0">
                <a:solidFill>
                  <a:schemeClr val="accent1"/>
                </a:solidFill>
                <a:latin typeface="Bauhaus 93" pitchFamily="82" charset="77"/>
              </a:rPr>
              <a:t>ÉMOTION PRIMITIVE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1000" dirty="0">
                <a:solidFill>
                  <a:schemeClr val="accent1"/>
                </a:solidFill>
                <a:latin typeface="Bauhaus 93" pitchFamily="82" charset="77"/>
              </a:rPr>
              <a:t>&amp;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1000" dirty="0">
                <a:solidFill>
                  <a:schemeClr val="accent1"/>
                </a:solidFill>
                <a:latin typeface="Bauhaus 93" pitchFamily="82" charset="77"/>
              </a:rPr>
              <a:t>FONTAMENTALES DE L’ÊTRE HUMAIN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C4E856B-00BF-A94A-A206-151724175DC1}"/>
              </a:ext>
            </a:extLst>
          </p:cNvPr>
          <p:cNvSpPr txBox="1"/>
          <p:nvPr/>
        </p:nvSpPr>
        <p:spPr>
          <a:xfrm>
            <a:off x="283151" y="1554562"/>
            <a:ext cx="323070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50" dirty="0">
                <a:solidFill>
                  <a:schemeClr val="tx2"/>
                </a:solidFill>
                <a:latin typeface="Century Gothic" panose="020B0502020202020204" pitchFamily="34" charset="0"/>
              </a:rPr>
              <a:t>Profondément enracinée dans notre instinct de survie, la peur est bien souvent associée à des sensations physiologiques &amp; physiques très désagréables, et pourtant elle joue un rôle crucial dans notre existence !</a:t>
            </a:r>
          </a:p>
          <a:p>
            <a:pPr algn="just"/>
            <a:r>
              <a:rPr lang="fr-FR" sz="1050" dirty="0">
                <a:solidFill>
                  <a:schemeClr val="tx2"/>
                </a:solidFill>
                <a:latin typeface="Century Gothic" panose="020B0502020202020204" pitchFamily="34" charset="0"/>
              </a:rPr>
              <a:t>Elle nous avertit des dangers, nous pousse  à agir rapidement face à des menaces.</a:t>
            </a:r>
          </a:p>
          <a:p>
            <a:pPr algn="just"/>
            <a:r>
              <a:rPr lang="fr-FR" sz="1050" dirty="0">
                <a:solidFill>
                  <a:schemeClr val="tx2"/>
                </a:solidFill>
                <a:latin typeface="Century Gothic" panose="020B0502020202020204" pitchFamily="34" charset="0"/>
              </a:rPr>
              <a:t>Si elle est reconnue, appréhendée et utilisée à bon escient la peur nous aide quand nous avons besoin d’agir pour nous surpasser, sortir de notre zone de confort, explorer le monde.</a:t>
            </a:r>
          </a:p>
        </p:txBody>
      </p:sp>
      <p:pic>
        <p:nvPicPr>
          <p:cNvPr id="6" name="Image 5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C519C9C8-8298-C945-ADAD-522DD6B4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5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CA5B0A6-991D-4B4C-9317-E750CBF2792C}"/>
              </a:ext>
            </a:extLst>
          </p:cNvPr>
          <p:cNvSpPr txBox="1"/>
          <p:nvPr/>
        </p:nvSpPr>
        <p:spPr>
          <a:xfrm>
            <a:off x="245296" y="308144"/>
            <a:ext cx="3268613" cy="3070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indent="-228600" algn="ctr" defTabSz="914400">
              <a:spcBef>
                <a:spcPct val="0"/>
              </a:spcBef>
              <a:buClr>
                <a:schemeClr val="tx2"/>
              </a:buClr>
            </a:pPr>
            <a:r>
              <a:rPr lang="fr-FR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Quelle est l'origine </a:t>
            </a:r>
          </a:p>
          <a:p>
            <a:pPr indent="-228600" algn="ctr" defTabSz="914400">
              <a:spcBef>
                <a:spcPct val="0"/>
              </a:spcBef>
              <a:buClr>
                <a:schemeClr val="tx2"/>
              </a:buClr>
            </a:pPr>
            <a:r>
              <a:rPr lang="fr-FR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de cette émotion ?</a:t>
            </a:r>
            <a:endParaRPr lang="fr-FR" sz="9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9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Elle est le résultat de plusieurs facteurs …</a:t>
            </a:r>
            <a:br>
              <a:rPr lang="fr-FR" sz="4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🥴 La crainte de l'échec :</a:t>
            </a: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La peur de ne pas réussir ou l'idée que l’on pourrait échouer tétanise.</a:t>
            </a: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endParaRPr lang="fr-FR" sz="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endParaRPr lang="fr-FR" sz="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👌🏼 Le perfectionnisme :</a:t>
            </a: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Avoir des attentes extrêmement élevées peut induire une peur de ne pas être à la hauteur pour atteindre ce niveau si élevé que nous avons nous même érigé.</a:t>
            </a: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endParaRPr lang="fr-FR" sz="400" b="0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endParaRPr lang="fr-FR" sz="400" b="0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👬👫 Le jugement d'autrui, le regard de la société sur votre vie :</a:t>
            </a:r>
          </a:p>
          <a:p>
            <a:pPr indent="-228600" defTabSz="914400">
              <a:spcBef>
                <a:spcPct val="0"/>
              </a:spcBef>
              <a:buClr>
                <a:schemeClr val="tx2"/>
              </a:buClr>
            </a:pP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L'origine plus profonde peut venir d'un manque de confiance et d'estime de soi acquis et ancré face aux analyses et critiques acerbes reçues précédemment ou potentielles.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b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🔂 l’enfance, les évènements  passés :</a:t>
            </a: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Notre éducation, l’environnement familial toxique ou humiliant, d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es expériences négatives antérieures, des évènements vécus comme des échecs, des résultats insatisfaisants par rapport à vos objectifs, vos envies.</a:t>
            </a:r>
            <a:endParaRPr lang="en-US" sz="700" cap="all" spc="800" dirty="0">
              <a:solidFill>
                <a:schemeClr val="tx2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8" name="Image 7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644CC3D2-BAEF-5D46-BD2F-1B99833C5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6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C5D1C36C-B044-7A42-8032-0A9DA44CE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9C79F1B-3C4F-2447-8601-09332C755FB4}"/>
              </a:ext>
            </a:extLst>
          </p:cNvPr>
          <p:cNvSpPr txBox="1"/>
          <p:nvPr/>
        </p:nvSpPr>
        <p:spPr>
          <a:xfrm>
            <a:off x="384900" y="23144"/>
            <a:ext cx="30346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🤔 Comment surmonter une émotion de Peur ?</a:t>
            </a:r>
            <a:endParaRPr lang="fr-FR" dirty="0">
              <a:solidFill>
                <a:schemeClr val="tx2"/>
              </a:solidFill>
              <a:latin typeface="Cooper Black" panose="0208090404030B020404" pitchFamily="18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E01F20-80A4-0249-BCD8-E81895215B72}"/>
              </a:ext>
            </a:extLst>
          </p:cNvPr>
          <p:cNvSpPr txBox="1"/>
          <p:nvPr/>
        </p:nvSpPr>
        <p:spPr>
          <a:xfrm>
            <a:off x="245293" y="652609"/>
            <a:ext cx="33138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v"/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ÉTAPE 1</a:t>
            </a:r>
          </a:p>
          <a:p>
            <a:r>
              <a:rPr lang="fr-FR" sz="8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Prendre conscience des origines de cette émotion : </a:t>
            </a: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  <a:t>		</a:t>
            </a:r>
            <a:r>
              <a:rPr lang="fr-FR" sz="9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- 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depuis quand ?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		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- que s’est-il passé ?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		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- avec qui ?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		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- pourquoi ?</a:t>
            </a:r>
            <a:endParaRPr lang="fr-FR" sz="7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C038867-8659-8E41-BECD-25432C662874}"/>
              </a:ext>
            </a:extLst>
          </p:cNvPr>
          <p:cNvSpPr txBox="1"/>
          <p:nvPr/>
        </p:nvSpPr>
        <p:spPr>
          <a:xfrm>
            <a:off x="245296" y="1936842"/>
            <a:ext cx="331385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v"/>
            </a:pPr>
            <a: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  <a:t>ÉTAPE 3</a:t>
            </a:r>
          </a:p>
          <a:p>
            <a:r>
              <a:rPr lang="fr-FR" sz="8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Diviser votre tâche ou votre projet en petites étapes :</a:t>
            </a:r>
          </a:p>
          <a:p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Le projet vous paraîtra moins insurmontable et l’a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ction sera moins intimidante. 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  <a:t>C</a:t>
            </a: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oncentrez-vous sur une étape à la fois.</a:t>
            </a:r>
            <a:endParaRPr lang="fr-FR" sz="7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1B3B3C9-1CAC-714E-AD78-BAF078468B6B}"/>
              </a:ext>
            </a:extLst>
          </p:cNvPr>
          <p:cNvSpPr txBox="1"/>
          <p:nvPr/>
        </p:nvSpPr>
        <p:spPr>
          <a:xfrm>
            <a:off x="245293" y="2604373"/>
            <a:ext cx="331385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v"/>
            </a:pPr>
            <a: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  <a:t>ÉTAPE 4</a:t>
            </a:r>
          </a:p>
          <a:p>
            <a:r>
              <a:rPr lang="fr-FR" sz="8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Programmer l'échec comme une possibilité : </a:t>
            </a:r>
            <a:br>
              <a:rPr lang="fr-FR" sz="9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Reconnaître que l'échec fait partie du processus d'apprentissage et de progression peut vous aider à réduire votre émotion de la Peur. </a:t>
            </a:r>
          </a:p>
          <a:p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Chaque échec est une opportunité d'apprendre et de s'améliorer, une étape importante comme une marche d’escalier pour arriver à l’étage supérieur.</a:t>
            </a:r>
            <a:br>
              <a:rPr lang="fr-FR" sz="700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fr-FR" sz="7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Trouver des points positifs à un échec éventuel et les causes.</a:t>
            </a:r>
            <a:endParaRPr lang="fr-FR" sz="7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E9C49E2-D597-154C-9D1E-0606E4AE405B}"/>
              </a:ext>
            </a:extLst>
          </p:cNvPr>
          <p:cNvSpPr txBox="1"/>
          <p:nvPr/>
        </p:nvSpPr>
        <p:spPr>
          <a:xfrm>
            <a:off x="245293" y="1371222"/>
            <a:ext cx="34148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v"/>
            </a:pPr>
            <a: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  <a:t>ÉTAPE 2</a:t>
            </a:r>
          </a:p>
          <a:p>
            <a:r>
              <a:rPr lang="fr-FR" sz="8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Accueillir l’origine, la comprendre, se pardonner et prendre les décisions qui s’imposent pour que ces situations ne se reproduisent plus</a:t>
            </a:r>
            <a:endParaRPr lang="fr-FR" sz="8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5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C5D1C36C-B044-7A42-8032-0A9DA44CE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6513"/>
            <a:ext cx="245296" cy="25223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9C79F1B-3C4F-2447-8601-09332C755FB4}"/>
              </a:ext>
            </a:extLst>
          </p:cNvPr>
          <p:cNvSpPr txBox="1"/>
          <p:nvPr/>
        </p:nvSpPr>
        <p:spPr>
          <a:xfrm>
            <a:off x="421302" y="34325"/>
            <a:ext cx="3034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0" i="0" u="none" strike="noStrike" dirty="0">
                <a:solidFill>
                  <a:schemeClr val="tx2"/>
                </a:solidFill>
                <a:effectLst/>
                <a:latin typeface="Cooper Black" panose="0208090404030B020404" pitchFamily="18" charset="77"/>
              </a:rPr>
              <a:t>Les étapes suivantes ?</a:t>
            </a:r>
            <a:endParaRPr lang="fr-FR" dirty="0">
              <a:solidFill>
                <a:schemeClr val="tx2"/>
              </a:solidFill>
              <a:latin typeface="Cooper Black" panose="0208090404030B020404" pitchFamily="18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A387F7-A487-6043-811B-BCF84A175E92}"/>
              </a:ext>
            </a:extLst>
          </p:cNvPr>
          <p:cNvSpPr txBox="1"/>
          <p:nvPr/>
        </p:nvSpPr>
        <p:spPr>
          <a:xfrm>
            <a:off x="300485" y="492672"/>
            <a:ext cx="3155464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v"/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 Travailler sur votre estime de soi</a:t>
            </a:r>
            <a: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  <a:t> :</a:t>
            </a:r>
            <a:endParaRPr lang="fr-FR" sz="900" b="1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r>
              <a:rPr lang="fr-FR" sz="8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Se faire accompagner, que ce soit par le biais de la thérapie, du coaching, des affirmations positives ou </a:t>
            </a:r>
            <a:r>
              <a:rPr lang="fr-FR" sz="800" dirty="0">
                <a:solidFill>
                  <a:schemeClr val="tx2"/>
                </a:solidFill>
                <a:latin typeface="Century Gothic" panose="020B0502020202020204" pitchFamily="34" charset="0"/>
              </a:rPr>
              <a:t>de la préparation mentale.</a:t>
            </a:r>
          </a:p>
          <a:p>
            <a:endParaRPr lang="fr-FR" sz="9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Envisagez le succès :</a:t>
            </a:r>
          </a:p>
          <a:p>
            <a:r>
              <a:rPr lang="fr-FR" sz="8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Imaginer les résultats positifs de l'action peut vous motiver à passer à l'acte. </a:t>
            </a:r>
          </a:p>
          <a:p>
            <a:endParaRPr lang="fr-FR" sz="900" b="0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fr-FR" sz="900" b="1" dirty="0">
                <a:solidFill>
                  <a:schemeClr val="tx2"/>
                </a:solidFill>
                <a:latin typeface="Century Gothic" panose="020B0502020202020204" pitchFamily="34" charset="0"/>
              </a:rPr>
              <a:t>Pratiquer la visualisation :</a:t>
            </a:r>
          </a:p>
          <a:p>
            <a:r>
              <a:rPr lang="fr-FR" sz="8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La visualisation peut également aider à réduire votre anxiété en créant une image mentale du succès.</a:t>
            </a:r>
          </a:p>
          <a:p>
            <a:pPr marL="171450" indent="-171450">
              <a:buFont typeface="Wingdings" pitchFamily="2" charset="2"/>
              <a:buChar char="v"/>
            </a:pPr>
            <a:endParaRPr lang="fr-FR" sz="800" b="0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fr-FR" sz="900" b="1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S'entourer d'un environnement  bienveillant :</a:t>
            </a:r>
          </a:p>
          <a:p>
            <a:r>
              <a:rPr lang="fr-FR" sz="8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Parler de vos peurs avec vos amis, vos proches, ou un thérapeute du bien-être qui vous encourageront et qui vous comprendront.</a:t>
            </a:r>
          </a:p>
          <a:p>
            <a:r>
              <a:rPr lang="fr-FR" sz="800" b="0" i="0" u="none" strike="noStrike" dirty="0">
                <a:solidFill>
                  <a:schemeClr val="tx2"/>
                </a:solidFill>
                <a:effectLst/>
                <a:latin typeface="Century Gothic" panose="020B0502020202020204" pitchFamily="34" charset="0"/>
              </a:rPr>
              <a:t>Trouver du réconfort et des personnes bienveillantes peut vous aider à trouver la force de passer à l'action.</a:t>
            </a:r>
          </a:p>
          <a:p>
            <a:r>
              <a:rPr lang="fr-FR" sz="800" dirty="0">
                <a:solidFill>
                  <a:schemeClr val="tx2"/>
                </a:solidFill>
                <a:latin typeface="Century Gothic" panose="020B0502020202020204" pitchFamily="34" charset="0"/>
              </a:rPr>
              <a:t>Parfois il vous faudra prendre de la distance avec certaines personnes toxiques pour vous libérer de vos peurs apprises à leurs contacts.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65440869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{DACCABEA-8279-F349-A654-DF130712F0DD}tf10001071</Template>
  <TotalTime>11719</TotalTime>
  <Words>711</Words>
  <Application>Microsoft Macintosh PowerPoint</Application>
  <PresentationFormat>Personnalisé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Bangla Sangam MN</vt:lpstr>
      <vt:lpstr>Bauhaus 93</vt:lpstr>
      <vt:lpstr>Century Gothic</vt:lpstr>
      <vt:lpstr>Cooper Black</vt:lpstr>
      <vt:lpstr>Gill Sans MT</vt:lpstr>
      <vt:lpstr>Impact</vt:lpstr>
      <vt:lpstr>Wingdings</vt:lpstr>
      <vt:lpstr>Badge</vt:lpstr>
      <vt:lpstr>Présentation PowerPoint</vt:lpstr>
      <vt:lpstr>Présentation PowerPoint</vt:lpstr>
      <vt:lpstr>Présentation PowerPoint</vt:lpstr>
      <vt:lpstr>La peur d'agir  vous empêche :   d'avancer sereinement   de progresser   de réaliser vos objectifs  D’explorer de nouvelles opportunités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MIGUEL caroline</dc:creator>
  <cp:lastModifiedBy>MIGUEL caroline</cp:lastModifiedBy>
  <cp:revision>184</cp:revision>
  <cp:lastPrinted>2024-11-13T09:39:43Z</cp:lastPrinted>
  <dcterms:created xsi:type="dcterms:W3CDTF">2023-11-10T08:29:20Z</dcterms:created>
  <dcterms:modified xsi:type="dcterms:W3CDTF">2024-11-13T10:26:33Z</dcterms:modified>
</cp:coreProperties>
</file>