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Londrina Solid Heavy" charset="0"/>
      <p:regular r:id="rId22"/>
    </p:embeddedFont>
    <p:embeddedFont>
      <p:font typeface="Kollektif" charset="0"/>
      <p:regular r:id="rId23"/>
    </p:embeddedFont>
    <p:embeddedFont>
      <p:font typeface="Kollektif Bold" charset="0"/>
      <p:regular r:id="rId24"/>
    </p:embeddedFont>
    <p:embeddedFont>
      <p:font typeface="Canva Sans Bold" charset="0"/>
      <p:regular r:id="rId25"/>
    </p:embeddedFont>
    <p:embeddedFont>
      <p:font typeface="Canva Sans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30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30.png"/><Relationship Id="rId12" Type="http://schemas.openxmlformats.org/officeDocument/2006/relationships/image" Target="../media/image5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53.sv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9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svg"/><Relationship Id="rId7" Type="http://schemas.openxmlformats.org/officeDocument/2006/relationships/image" Target="../media/image6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7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74.svg"/><Relationship Id="rId10" Type="http://schemas.openxmlformats.org/officeDocument/2006/relationships/image" Target="../media/image79.sv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svg"/><Relationship Id="rId7" Type="http://schemas.openxmlformats.org/officeDocument/2006/relationships/image" Target="../media/image8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81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4" Type="http://schemas.openxmlformats.org/officeDocument/2006/relationships/image" Target="../media/image16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25" y="6696716"/>
            <a:ext cx="20017429" cy="3974726"/>
            <a:chOff x="0" y="0"/>
            <a:chExt cx="5272080" cy="1046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2080" cy="1046841"/>
            </a:xfrm>
            <a:custGeom>
              <a:avLst/>
              <a:gdLst/>
              <a:ahLst/>
              <a:cxnLst/>
              <a:rect l="l" t="t" r="r" b="b"/>
              <a:pathLst>
                <a:path w="5272080" h="1046841">
                  <a:moveTo>
                    <a:pt x="0" y="0"/>
                  </a:moveTo>
                  <a:lnTo>
                    <a:pt x="5272080" y="0"/>
                  </a:lnTo>
                  <a:lnTo>
                    <a:pt x="5272080" y="1046841"/>
                  </a:lnTo>
                  <a:lnTo>
                    <a:pt x="0" y="1046841"/>
                  </a:lnTo>
                  <a:close/>
                </a:path>
              </a:pathLst>
            </a:custGeom>
            <a:solidFill>
              <a:srgbClr val="363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72080" cy="108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97062" y="4369779"/>
            <a:ext cx="19642229" cy="5917221"/>
          </a:xfrm>
          <a:custGeom>
            <a:avLst/>
            <a:gdLst/>
            <a:ahLst/>
            <a:cxnLst/>
            <a:rect l="l" t="t" r="r" b="b"/>
            <a:pathLst>
              <a:path w="19642229" h="5917221">
                <a:moveTo>
                  <a:pt x="0" y="0"/>
                </a:moveTo>
                <a:lnTo>
                  <a:pt x="19642229" y="0"/>
                </a:lnTo>
                <a:lnTo>
                  <a:pt x="19642229" y="5917221"/>
                </a:lnTo>
                <a:lnTo>
                  <a:pt x="0" y="591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03774" y="1114425"/>
            <a:ext cx="13480453" cy="146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b="1" spc="470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ЄВРОПЕЙСЬКИЙ  ДЕНЬ ПРОТИДІЇ ТОРГІВЛІ ЛЮДЬМИ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9998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9998" y="1917275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27052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916638" y="2858085"/>
            <a:ext cx="9819024" cy="6229372"/>
            <a:chOff x="0" y="0"/>
            <a:chExt cx="2586080" cy="16406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6080" cy="1640658"/>
            </a:xfrm>
            <a:custGeom>
              <a:avLst/>
              <a:gdLst/>
              <a:ahLst/>
              <a:cxnLst/>
              <a:rect l="l" t="t" r="r" b="b"/>
              <a:pathLst>
                <a:path w="2586080" h="1640658">
                  <a:moveTo>
                    <a:pt x="40212" y="0"/>
                  </a:moveTo>
                  <a:lnTo>
                    <a:pt x="2545869" y="0"/>
                  </a:lnTo>
                  <a:cubicBezTo>
                    <a:pt x="2568077" y="0"/>
                    <a:pt x="2586080" y="18003"/>
                    <a:pt x="2586080" y="40212"/>
                  </a:cubicBezTo>
                  <a:lnTo>
                    <a:pt x="2586080" y="1600446"/>
                  </a:lnTo>
                  <a:cubicBezTo>
                    <a:pt x="2586080" y="1611111"/>
                    <a:pt x="2581844" y="1621339"/>
                    <a:pt x="2574303" y="1628880"/>
                  </a:cubicBezTo>
                  <a:cubicBezTo>
                    <a:pt x="2566762" y="1636421"/>
                    <a:pt x="2556533" y="1640658"/>
                    <a:pt x="2545869" y="1640658"/>
                  </a:cubicBezTo>
                  <a:lnTo>
                    <a:pt x="40212" y="1640658"/>
                  </a:lnTo>
                  <a:cubicBezTo>
                    <a:pt x="18003" y="1640658"/>
                    <a:pt x="0" y="1622654"/>
                    <a:pt x="0" y="1600446"/>
                  </a:cubicBezTo>
                  <a:lnTo>
                    <a:pt x="0" y="40212"/>
                  </a:lnTo>
                  <a:cubicBezTo>
                    <a:pt x="0" y="18003"/>
                    <a:pt x="18003" y="0"/>
                    <a:pt x="40212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86080" cy="1678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01650" y="1028700"/>
            <a:ext cx="2462062" cy="3407698"/>
          </a:xfrm>
          <a:custGeom>
            <a:avLst/>
            <a:gdLst/>
            <a:ahLst/>
            <a:cxnLst/>
            <a:rect l="l" t="t" r="r" b="b"/>
            <a:pathLst>
              <a:path w="2462062" h="3407698">
                <a:moveTo>
                  <a:pt x="0" y="0"/>
                </a:moveTo>
                <a:lnTo>
                  <a:pt x="2462062" y="0"/>
                </a:lnTo>
                <a:lnTo>
                  <a:pt x="2462062" y="3407698"/>
                </a:lnTo>
                <a:lnTo>
                  <a:pt x="0" y="34076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83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93274" y="7115240"/>
            <a:ext cx="2008141" cy="2942331"/>
          </a:xfrm>
          <a:custGeom>
            <a:avLst/>
            <a:gdLst/>
            <a:ahLst/>
            <a:cxnLst/>
            <a:rect l="l" t="t" r="r" b="b"/>
            <a:pathLst>
              <a:path w="2008141" h="2942331">
                <a:moveTo>
                  <a:pt x="0" y="0"/>
                </a:moveTo>
                <a:lnTo>
                  <a:pt x="2008141" y="0"/>
                </a:lnTo>
                <a:lnTo>
                  <a:pt x="2008141" y="2942331"/>
                </a:lnTo>
                <a:lnTo>
                  <a:pt x="0" y="2942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132860" y="8603791"/>
            <a:ext cx="3850052" cy="1309018"/>
          </a:xfrm>
          <a:custGeom>
            <a:avLst/>
            <a:gdLst/>
            <a:ahLst/>
            <a:cxnLst/>
            <a:rect l="l" t="t" r="r" b="b"/>
            <a:pathLst>
              <a:path w="3850052" h="1309018">
                <a:moveTo>
                  <a:pt x="0" y="0"/>
                </a:moveTo>
                <a:lnTo>
                  <a:pt x="3850052" y="0"/>
                </a:lnTo>
                <a:lnTo>
                  <a:pt x="3850052" y="1309018"/>
                </a:lnTo>
                <a:lnTo>
                  <a:pt x="0" y="1309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18439" y="4972656"/>
            <a:ext cx="3050095" cy="4114800"/>
          </a:xfrm>
          <a:custGeom>
            <a:avLst/>
            <a:gdLst/>
            <a:ahLst/>
            <a:cxnLst/>
            <a:rect l="l" t="t" r="r" b="b"/>
            <a:pathLst>
              <a:path w="3050095" h="4114800">
                <a:moveTo>
                  <a:pt x="0" y="0"/>
                </a:moveTo>
                <a:lnTo>
                  <a:pt x="3050096" y="0"/>
                </a:lnTo>
                <a:lnTo>
                  <a:pt x="30500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814268">
            <a:off x="199131" y="6650889"/>
            <a:ext cx="3602709" cy="2886670"/>
          </a:xfrm>
          <a:custGeom>
            <a:avLst/>
            <a:gdLst/>
            <a:ahLst/>
            <a:cxnLst/>
            <a:rect l="l" t="t" r="r" b="b"/>
            <a:pathLst>
              <a:path w="3602709" h="2886670">
                <a:moveTo>
                  <a:pt x="0" y="0"/>
                </a:moveTo>
                <a:lnTo>
                  <a:pt x="3602709" y="0"/>
                </a:lnTo>
                <a:lnTo>
                  <a:pt x="3602709" y="2886670"/>
                </a:lnTo>
                <a:lnTo>
                  <a:pt x="0" y="2886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737205" y="580703"/>
            <a:ext cx="3395655" cy="2720769"/>
          </a:xfrm>
          <a:custGeom>
            <a:avLst/>
            <a:gdLst/>
            <a:ahLst/>
            <a:cxnLst/>
            <a:rect l="l" t="t" r="r" b="b"/>
            <a:pathLst>
              <a:path w="3395655" h="2720769">
                <a:moveTo>
                  <a:pt x="0" y="0"/>
                </a:moveTo>
                <a:lnTo>
                  <a:pt x="3395655" y="0"/>
                </a:lnTo>
                <a:lnTo>
                  <a:pt x="3395655" y="2720769"/>
                </a:lnTo>
                <a:lnTo>
                  <a:pt x="0" y="272076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132860" y="3700845"/>
            <a:ext cx="9386581" cy="341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Якщо ви опинилися в ситуації, що загрожує вашій безпеці, намагайтеся негайно зв’язатися з рідними або поліцією. Якщо ви стали жертвою або свідком торгівлі людьми — негайно зверніться до органів правопорядку або зателефонуйте на гарячу лінію.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12881" y="1025585"/>
            <a:ext cx="6772527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Дії у разі загрози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1763370" cy="47625"/>
            <a:chOff x="0" y="0"/>
            <a:chExt cx="3098171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171" cy="12543"/>
            </a:xfrm>
            <a:custGeom>
              <a:avLst/>
              <a:gdLst/>
              <a:ahLst/>
              <a:cxnLst/>
              <a:rect l="l" t="t" r="r" b="b"/>
              <a:pathLst>
                <a:path w="3098171" h="12543">
                  <a:moveTo>
                    <a:pt x="0" y="0"/>
                  </a:moveTo>
                  <a:lnTo>
                    <a:pt x="3098171" y="0"/>
                  </a:lnTo>
                  <a:lnTo>
                    <a:pt x="309817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98171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923196"/>
            <a:ext cx="9977790" cy="5902445"/>
            <a:chOff x="0" y="0"/>
            <a:chExt cx="2627895" cy="15545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27895" cy="1554553"/>
            </a:xfrm>
            <a:custGeom>
              <a:avLst/>
              <a:gdLst/>
              <a:ahLst/>
              <a:cxnLst/>
              <a:rect l="l" t="t" r="r" b="b"/>
              <a:pathLst>
                <a:path w="2627895" h="1554553">
                  <a:moveTo>
                    <a:pt x="39572" y="0"/>
                  </a:moveTo>
                  <a:lnTo>
                    <a:pt x="2588324" y="0"/>
                  </a:lnTo>
                  <a:cubicBezTo>
                    <a:pt x="2610178" y="0"/>
                    <a:pt x="2627895" y="17717"/>
                    <a:pt x="2627895" y="39572"/>
                  </a:cubicBezTo>
                  <a:lnTo>
                    <a:pt x="2627895" y="1514982"/>
                  </a:lnTo>
                  <a:cubicBezTo>
                    <a:pt x="2627895" y="1536837"/>
                    <a:pt x="2610178" y="1554553"/>
                    <a:pt x="2588324" y="1554553"/>
                  </a:cubicBezTo>
                  <a:lnTo>
                    <a:pt x="39572" y="1554553"/>
                  </a:lnTo>
                  <a:cubicBezTo>
                    <a:pt x="17717" y="1554553"/>
                    <a:pt x="0" y="1536837"/>
                    <a:pt x="0" y="1514982"/>
                  </a:cubicBezTo>
                  <a:lnTo>
                    <a:pt x="0" y="39572"/>
                  </a:lnTo>
                  <a:cubicBezTo>
                    <a:pt x="0" y="17717"/>
                    <a:pt x="17717" y="0"/>
                    <a:pt x="39572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27895" cy="1592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390691" y="2324381"/>
            <a:ext cx="4086572" cy="3105795"/>
          </a:xfrm>
          <a:custGeom>
            <a:avLst/>
            <a:gdLst/>
            <a:ahLst/>
            <a:cxnLst/>
            <a:rect l="l" t="t" r="r" b="b"/>
            <a:pathLst>
              <a:path w="4086572" h="3105795">
                <a:moveTo>
                  <a:pt x="0" y="0"/>
                </a:moveTo>
                <a:lnTo>
                  <a:pt x="4086572" y="0"/>
                </a:lnTo>
                <a:lnTo>
                  <a:pt x="4086572" y="3105795"/>
                </a:lnTo>
                <a:lnTo>
                  <a:pt x="0" y="310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000356" y="5430176"/>
            <a:ext cx="5583426" cy="4114800"/>
          </a:xfrm>
          <a:custGeom>
            <a:avLst/>
            <a:gdLst/>
            <a:ahLst/>
            <a:cxnLst/>
            <a:rect l="l" t="t" r="r" b="b"/>
            <a:pathLst>
              <a:path w="5583426" h="4114800">
                <a:moveTo>
                  <a:pt x="0" y="0"/>
                </a:moveTo>
                <a:lnTo>
                  <a:pt x="5583427" y="0"/>
                </a:lnTo>
                <a:lnTo>
                  <a:pt x="5583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41583" y="1006535"/>
            <a:ext cx="1329239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Психологічні та соціальні наслідки для жертв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5754" y="2780321"/>
            <a:ext cx="9114310" cy="515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Жертви торгівлі людьми часто зазнають тривалих психологічних травм, які можуть включати посттравматичний стресовий розлад (ПТСР), депресію, тривожні розлади та соціальну ізоляцію. Допомога психологів та підтримка рідних є ключовими для їх реабілітації.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8697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30647" y="2047272"/>
            <a:ext cx="9391700" cy="47625"/>
            <a:chOff x="0" y="0"/>
            <a:chExt cx="2473534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66731" y="1160251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8"/>
                </a:lnTo>
                <a:lnTo>
                  <a:pt x="0" y="58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277624" y="2774704"/>
            <a:ext cx="10231876" cy="5327701"/>
            <a:chOff x="0" y="0"/>
            <a:chExt cx="2694815" cy="1403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94815" cy="1403181"/>
            </a:xfrm>
            <a:custGeom>
              <a:avLst/>
              <a:gdLst/>
              <a:ahLst/>
              <a:cxnLst/>
              <a:rect l="l" t="t" r="r" b="b"/>
              <a:pathLst>
                <a:path w="2694815" h="1403181">
                  <a:moveTo>
                    <a:pt x="38589" y="0"/>
                  </a:moveTo>
                  <a:lnTo>
                    <a:pt x="2656226" y="0"/>
                  </a:lnTo>
                  <a:cubicBezTo>
                    <a:pt x="2666460" y="0"/>
                    <a:pt x="2676276" y="4066"/>
                    <a:pt x="2683513" y="11302"/>
                  </a:cubicBezTo>
                  <a:cubicBezTo>
                    <a:pt x="2690749" y="18539"/>
                    <a:pt x="2694815" y="28355"/>
                    <a:pt x="2694815" y="38589"/>
                  </a:cubicBezTo>
                  <a:lnTo>
                    <a:pt x="2694815" y="1364592"/>
                  </a:lnTo>
                  <a:cubicBezTo>
                    <a:pt x="2694815" y="1374826"/>
                    <a:pt x="2690749" y="1384641"/>
                    <a:pt x="2683513" y="1391878"/>
                  </a:cubicBezTo>
                  <a:cubicBezTo>
                    <a:pt x="2676276" y="1399115"/>
                    <a:pt x="2666460" y="1403181"/>
                    <a:pt x="2656226" y="1403181"/>
                  </a:cubicBezTo>
                  <a:lnTo>
                    <a:pt x="38589" y="1403181"/>
                  </a:lnTo>
                  <a:cubicBezTo>
                    <a:pt x="28355" y="1403181"/>
                    <a:pt x="18539" y="1399115"/>
                    <a:pt x="11302" y="1391878"/>
                  </a:cubicBezTo>
                  <a:cubicBezTo>
                    <a:pt x="4066" y="1384641"/>
                    <a:pt x="0" y="1374826"/>
                    <a:pt x="0" y="1364592"/>
                  </a:cubicBezTo>
                  <a:lnTo>
                    <a:pt x="0" y="38589"/>
                  </a:lnTo>
                  <a:cubicBezTo>
                    <a:pt x="0" y="28355"/>
                    <a:pt x="4066" y="18539"/>
                    <a:pt x="11302" y="11302"/>
                  </a:cubicBezTo>
                  <a:cubicBezTo>
                    <a:pt x="18539" y="4066"/>
                    <a:pt x="28355" y="0"/>
                    <a:pt x="38589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94815" cy="1441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73162" y="2774704"/>
            <a:ext cx="6483596" cy="6483596"/>
          </a:xfrm>
          <a:custGeom>
            <a:avLst/>
            <a:gdLst/>
            <a:ahLst/>
            <a:cxnLst/>
            <a:rect l="l" t="t" r="r" b="b"/>
            <a:pathLst>
              <a:path w="6483596" h="6483596">
                <a:moveTo>
                  <a:pt x="0" y="0"/>
                </a:moveTo>
                <a:lnTo>
                  <a:pt x="6483597" y="0"/>
                </a:lnTo>
                <a:lnTo>
                  <a:pt x="6483597" y="6483596"/>
                </a:lnTo>
                <a:lnTo>
                  <a:pt x="0" y="6483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93562" y="7045202"/>
            <a:ext cx="4865738" cy="3241798"/>
          </a:xfrm>
          <a:custGeom>
            <a:avLst/>
            <a:gdLst/>
            <a:ahLst/>
            <a:cxnLst/>
            <a:rect l="l" t="t" r="r" b="b"/>
            <a:pathLst>
              <a:path w="4865738" h="3241798">
                <a:moveTo>
                  <a:pt x="0" y="0"/>
                </a:moveTo>
                <a:lnTo>
                  <a:pt x="4865738" y="0"/>
                </a:lnTo>
                <a:lnTo>
                  <a:pt x="4865738" y="3241798"/>
                </a:lnTo>
                <a:lnTo>
                  <a:pt x="0" y="324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836636" y="3248122"/>
            <a:ext cx="8331178" cy="424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Військові конфлікти підвищують ризики потрапляння в рабство через втрату житла, роботи та захисту. Переміщені особи, особливо жінки та діти, часто стають мішенями для злочинців, які використовують їхню вразливість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56461" y="1233214"/>
            <a:ext cx="9760351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Вплив війни в Україні на проблему торгівлі людьми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9311192" cy="47625"/>
            <a:chOff x="0" y="0"/>
            <a:chExt cx="245233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2330" cy="12543"/>
            </a:xfrm>
            <a:custGeom>
              <a:avLst/>
              <a:gdLst/>
              <a:ahLst/>
              <a:cxnLst/>
              <a:rect l="l" t="t" r="r" b="b"/>
              <a:pathLst>
                <a:path w="2452330" h="12543">
                  <a:moveTo>
                    <a:pt x="0" y="0"/>
                  </a:moveTo>
                  <a:lnTo>
                    <a:pt x="2452330" y="0"/>
                  </a:lnTo>
                  <a:lnTo>
                    <a:pt x="245233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233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55754" y="2460237"/>
            <a:ext cx="8949776" cy="5366525"/>
            <a:chOff x="0" y="0"/>
            <a:chExt cx="2357143" cy="1413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7143" cy="1413406"/>
            </a:xfrm>
            <a:custGeom>
              <a:avLst/>
              <a:gdLst/>
              <a:ahLst/>
              <a:cxnLst/>
              <a:rect l="l" t="t" r="r" b="b"/>
              <a:pathLst>
                <a:path w="2357143" h="1413406">
                  <a:moveTo>
                    <a:pt x="44117" y="0"/>
                  </a:moveTo>
                  <a:lnTo>
                    <a:pt x="2313026" y="0"/>
                  </a:lnTo>
                  <a:cubicBezTo>
                    <a:pt x="2337391" y="0"/>
                    <a:pt x="2357143" y="19752"/>
                    <a:pt x="2357143" y="44117"/>
                  </a:cubicBezTo>
                  <a:lnTo>
                    <a:pt x="2357143" y="1369289"/>
                  </a:lnTo>
                  <a:cubicBezTo>
                    <a:pt x="2357143" y="1380989"/>
                    <a:pt x="2352495" y="1392211"/>
                    <a:pt x="2344221" y="1400484"/>
                  </a:cubicBezTo>
                  <a:cubicBezTo>
                    <a:pt x="2335948" y="1408758"/>
                    <a:pt x="2324726" y="1413406"/>
                    <a:pt x="2313026" y="1413406"/>
                  </a:cubicBezTo>
                  <a:lnTo>
                    <a:pt x="44117" y="1413406"/>
                  </a:lnTo>
                  <a:cubicBezTo>
                    <a:pt x="32416" y="1413406"/>
                    <a:pt x="21195" y="1408758"/>
                    <a:pt x="12922" y="1400484"/>
                  </a:cubicBezTo>
                  <a:cubicBezTo>
                    <a:pt x="4648" y="1392211"/>
                    <a:pt x="0" y="1380989"/>
                    <a:pt x="0" y="1369289"/>
                  </a:cubicBezTo>
                  <a:lnTo>
                    <a:pt x="0" y="44117"/>
                  </a:lnTo>
                  <a:cubicBezTo>
                    <a:pt x="0" y="32416"/>
                    <a:pt x="4648" y="21195"/>
                    <a:pt x="12922" y="12922"/>
                  </a:cubicBezTo>
                  <a:cubicBezTo>
                    <a:pt x="21195" y="4648"/>
                    <a:pt x="32416" y="0"/>
                    <a:pt x="44117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357143" cy="1480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Україна підписала кілька міжнародних конвенцій щодо боротьби з торгівлею людьми. Жертви мають право на допомогу від держави, включаючи правову підтримку, медичну допомогу та тимчасовий притулок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2154683">
            <a:off x="9006548" y="6300549"/>
            <a:ext cx="2666688" cy="3133503"/>
          </a:xfrm>
          <a:custGeom>
            <a:avLst/>
            <a:gdLst/>
            <a:ahLst/>
            <a:cxnLst/>
            <a:rect l="l" t="t" r="r" b="b"/>
            <a:pathLst>
              <a:path w="2666688" h="3133503">
                <a:moveTo>
                  <a:pt x="0" y="0"/>
                </a:moveTo>
                <a:lnTo>
                  <a:pt x="2666687" y="0"/>
                </a:lnTo>
                <a:lnTo>
                  <a:pt x="2666687" y="3133503"/>
                </a:lnTo>
                <a:lnTo>
                  <a:pt x="0" y="3133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704" r="-107357" b="-601"/>
            </a:stretch>
          </a:blipFill>
        </p:spPr>
      </p:sp>
      <p:sp>
        <p:nvSpPr>
          <p:cNvPr id="13" name="Freeform 13"/>
          <p:cNvSpPr/>
          <p:nvPr/>
        </p:nvSpPr>
        <p:spPr>
          <a:xfrm rot="454580">
            <a:off x="11052239" y="2307785"/>
            <a:ext cx="5496372" cy="4457058"/>
          </a:xfrm>
          <a:custGeom>
            <a:avLst/>
            <a:gdLst/>
            <a:ahLst/>
            <a:cxnLst/>
            <a:rect l="l" t="t" r="r" b="b"/>
            <a:pathLst>
              <a:path w="5496372" h="4457058">
                <a:moveTo>
                  <a:pt x="0" y="0"/>
                </a:moveTo>
                <a:lnTo>
                  <a:pt x="5496372" y="0"/>
                </a:lnTo>
                <a:lnTo>
                  <a:pt x="5496372" y="4457058"/>
                </a:lnTo>
                <a:lnTo>
                  <a:pt x="0" y="44570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071087">
            <a:off x="534430" y="7147388"/>
            <a:ext cx="2622107" cy="2793190"/>
          </a:xfrm>
          <a:custGeom>
            <a:avLst/>
            <a:gdLst/>
            <a:ahLst/>
            <a:cxnLst/>
            <a:rect l="l" t="t" r="r" b="b"/>
            <a:pathLst>
              <a:path w="2622107" h="2793190">
                <a:moveTo>
                  <a:pt x="0" y="0"/>
                </a:moveTo>
                <a:lnTo>
                  <a:pt x="2622108" y="0"/>
                </a:lnTo>
                <a:lnTo>
                  <a:pt x="2622108" y="2793190"/>
                </a:lnTo>
                <a:lnTo>
                  <a:pt x="0" y="2793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88045" y="6647047"/>
            <a:ext cx="3271255" cy="3271255"/>
          </a:xfrm>
          <a:custGeom>
            <a:avLst/>
            <a:gdLst/>
            <a:ahLst/>
            <a:cxnLst/>
            <a:rect l="l" t="t" r="r" b="b"/>
            <a:pathLst>
              <a:path w="3271255" h="3271255">
                <a:moveTo>
                  <a:pt x="0" y="0"/>
                </a:moveTo>
                <a:lnTo>
                  <a:pt x="3271255" y="0"/>
                </a:lnTo>
                <a:lnTo>
                  <a:pt x="3271255" y="3271255"/>
                </a:lnTo>
                <a:lnTo>
                  <a:pt x="0" y="3271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141583" y="997010"/>
            <a:ext cx="12870573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Міжнародне законодавство і права жертв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1784" y="2926688"/>
            <a:ext cx="13864432" cy="4136769"/>
            <a:chOff x="0" y="0"/>
            <a:chExt cx="3651538" cy="1089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1538" cy="1089519"/>
            </a:xfrm>
            <a:custGeom>
              <a:avLst/>
              <a:gdLst/>
              <a:ahLst/>
              <a:cxnLst/>
              <a:rect l="l" t="t" r="r" b="b"/>
              <a:pathLst>
                <a:path w="3651538" h="1089519">
                  <a:moveTo>
                    <a:pt x="28478" y="0"/>
                  </a:moveTo>
                  <a:lnTo>
                    <a:pt x="3623059" y="0"/>
                  </a:lnTo>
                  <a:cubicBezTo>
                    <a:pt x="3638787" y="0"/>
                    <a:pt x="3651538" y="12750"/>
                    <a:pt x="3651538" y="28478"/>
                  </a:cubicBezTo>
                  <a:lnTo>
                    <a:pt x="3651538" y="1061041"/>
                  </a:lnTo>
                  <a:cubicBezTo>
                    <a:pt x="3651538" y="1068594"/>
                    <a:pt x="3648537" y="1075838"/>
                    <a:pt x="3643197" y="1081178"/>
                  </a:cubicBezTo>
                  <a:cubicBezTo>
                    <a:pt x="3637856" y="1086519"/>
                    <a:pt x="3630612" y="1089519"/>
                    <a:pt x="3623059" y="1089519"/>
                  </a:cubicBezTo>
                  <a:lnTo>
                    <a:pt x="28478" y="1089519"/>
                  </a:lnTo>
                  <a:cubicBezTo>
                    <a:pt x="20926" y="1089519"/>
                    <a:pt x="13682" y="1086519"/>
                    <a:pt x="8341" y="1081178"/>
                  </a:cubicBezTo>
                  <a:cubicBezTo>
                    <a:pt x="3000" y="1075838"/>
                    <a:pt x="0" y="1068594"/>
                    <a:pt x="0" y="1061041"/>
                  </a:cubicBezTo>
                  <a:lnTo>
                    <a:pt x="0" y="28478"/>
                  </a:lnTo>
                  <a:cubicBezTo>
                    <a:pt x="0" y="12750"/>
                    <a:pt x="12750" y="0"/>
                    <a:pt x="28478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651538" cy="1156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Діти та молодь можуть активно брати участь у просвітницьких кампаніях: розповсюджувати інформацію серед своїх однолітків, брати участь у соціальних проєктах та акціях з протидії торгівлі людьми.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90998" y="495123"/>
            <a:ext cx="13285217" cy="1557173"/>
            <a:chOff x="0" y="0"/>
            <a:chExt cx="3498987" cy="410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8987" cy="410120"/>
            </a:xfrm>
            <a:custGeom>
              <a:avLst/>
              <a:gdLst/>
              <a:ahLst/>
              <a:cxnLst/>
              <a:rect l="l" t="t" r="r" b="b"/>
              <a:pathLst>
                <a:path w="3498987" h="410120">
                  <a:moveTo>
                    <a:pt x="29720" y="0"/>
                  </a:moveTo>
                  <a:lnTo>
                    <a:pt x="3469267" y="0"/>
                  </a:lnTo>
                  <a:cubicBezTo>
                    <a:pt x="3485681" y="0"/>
                    <a:pt x="3498987" y="13306"/>
                    <a:pt x="3498987" y="29720"/>
                  </a:cubicBezTo>
                  <a:lnTo>
                    <a:pt x="3498987" y="380400"/>
                  </a:lnTo>
                  <a:cubicBezTo>
                    <a:pt x="3498987" y="388282"/>
                    <a:pt x="3495856" y="395841"/>
                    <a:pt x="3490282" y="401415"/>
                  </a:cubicBezTo>
                  <a:cubicBezTo>
                    <a:pt x="3484709" y="406988"/>
                    <a:pt x="3477149" y="410120"/>
                    <a:pt x="3469267" y="410120"/>
                  </a:cubicBezTo>
                  <a:lnTo>
                    <a:pt x="29720" y="410120"/>
                  </a:lnTo>
                  <a:cubicBezTo>
                    <a:pt x="21838" y="410120"/>
                    <a:pt x="14278" y="406988"/>
                    <a:pt x="8705" y="401415"/>
                  </a:cubicBezTo>
                  <a:cubicBezTo>
                    <a:pt x="3131" y="395841"/>
                    <a:pt x="0" y="388282"/>
                    <a:pt x="0" y="380400"/>
                  </a:cubicBezTo>
                  <a:lnTo>
                    <a:pt x="0" y="29720"/>
                  </a:lnTo>
                  <a:cubicBezTo>
                    <a:pt x="0" y="13306"/>
                    <a:pt x="13306" y="0"/>
                    <a:pt x="29720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498987" cy="476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Як діти та молодь можуть допомогти інформувати інших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901878" y="829150"/>
            <a:ext cx="889120" cy="889120"/>
          </a:xfrm>
          <a:custGeom>
            <a:avLst/>
            <a:gdLst/>
            <a:ahLst/>
            <a:cxnLst/>
            <a:rect l="l" t="t" r="r" b="b"/>
            <a:pathLst>
              <a:path w="889120" h="889120">
                <a:moveTo>
                  <a:pt x="0" y="0"/>
                </a:moveTo>
                <a:lnTo>
                  <a:pt x="889120" y="0"/>
                </a:lnTo>
                <a:lnTo>
                  <a:pt x="889120" y="889120"/>
                </a:lnTo>
                <a:lnTo>
                  <a:pt x="0" y="8891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2791077" y="1651595"/>
            <a:ext cx="11608394" cy="19050"/>
          </a:xfrm>
          <a:prstGeom prst="line">
            <a:avLst/>
          </a:prstGeom>
          <a:ln w="57150" cap="flat">
            <a:solidFill>
              <a:srgbClr val="5B35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2818034" y="5869076"/>
            <a:ext cx="4852369" cy="4049522"/>
          </a:xfrm>
          <a:custGeom>
            <a:avLst/>
            <a:gdLst/>
            <a:ahLst/>
            <a:cxnLst/>
            <a:rect l="l" t="t" r="r" b="b"/>
            <a:pathLst>
              <a:path w="4852369" h="4049522">
                <a:moveTo>
                  <a:pt x="0" y="0"/>
                </a:moveTo>
                <a:lnTo>
                  <a:pt x="4852369" y="0"/>
                </a:lnTo>
                <a:lnTo>
                  <a:pt x="4852369" y="4049522"/>
                </a:lnTo>
                <a:lnTo>
                  <a:pt x="0" y="4049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73" y="2477397"/>
            <a:ext cx="2785703" cy="2068385"/>
          </a:xfrm>
          <a:custGeom>
            <a:avLst/>
            <a:gdLst/>
            <a:ahLst/>
            <a:cxnLst/>
            <a:rect l="l" t="t" r="r" b="b"/>
            <a:pathLst>
              <a:path w="2785703" h="2068385">
                <a:moveTo>
                  <a:pt x="0" y="0"/>
                </a:moveTo>
                <a:lnTo>
                  <a:pt x="2785704" y="0"/>
                </a:lnTo>
                <a:lnTo>
                  <a:pt x="2785704" y="2068385"/>
                </a:lnTo>
                <a:lnTo>
                  <a:pt x="0" y="2068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01878" y="5965935"/>
            <a:ext cx="5280672" cy="3749277"/>
          </a:xfrm>
          <a:custGeom>
            <a:avLst/>
            <a:gdLst/>
            <a:ahLst/>
            <a:cxnLst/>
            <a:rect l="l" t="t" r="r" b="b"/>
            <a:pathLst>
              <a:path w="5280672" h="3749277">
                <a:moveTo>
                  <a:pt x="0" y="0"/>
                </a:moveTo>
                <a:lnTo>
                  <a:pt x="5280673" y="0"/>
                </a:lnTo>
                <a:lnTo>
                  <a:pt x="5280673" y="3749277"/>
                </a:lnTo>
                <a:lnTo>
                  <a:pt x="0" y="374927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41825" y="1670645"/>
            <a:ext cx="2268783" cy="1919957"/>
          </a:xfrm>
          <a:custGeom>
            <a:avLst/>
            <a:gdLst/>
            <a:ahLst/>
            <a:cxnLst/>
            <a:rect l="l" t="t" r="r" b="b"/>
            <a:pathLst>
              <a:path w="2268783" h="1919957">
                <a:moveTo>
                  <a:pt x="0" y="0"/>
                </a:moveTo>
                <a:lnTo>
                  <a:pt x="2268782" y="0"/>
                </a:lnTo>
                <a:lnTo>
                  <a:pt x="2268782" y="1919957"/>
                </a:lnTo>
                <a:lnTo>
                  <a:pt x="0" y="19199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1763370" cy="47625"/>
            <a:chOff x="0" y="0"/>
            <a:chExt cx="3098171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171" cy="12543"/>
            </a:xfrm>
            <a:custGeom>
              <a:avLst/>
              <a:gdLst/>
              <a:ahLst/>
              <a:cxnLst/>
              <a:rect l="l" t="t" r="r" b="b"/>
              <a:pathLst>
                <a:path w="3098171" h="12543">
                  <a:moveTo>
                    <a:pt x="0" y="0"/>
                  </a:moveTo>
                  <a:lnTo>
                    <a:pt x="3098171" y="0"/>
                  </a:lnTo>
                  <a:lnTo>
                    <a:pt x="309817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98171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923196"/>
            <a:ext cx="9650293" cy="5079640"/>
            <a:chOff x="0" y="0"/>
            <a:chExt cx="2541641" cy="13378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1641" cy="1337848"/>
            </a:xfrm>
            <a:custGeom>
              <a:avLst/>
              <a:gdLst/>
              <a:ahLst/>
              <a:cxnLst/>
              <a:rect l="l" t="t" r="r" b="b"/>
              <a:pathLst>
                <a:path w="2541641" h="1337848">
                  <a:moveTo>
                    <a:pt x="40915" y="0"/>
                  </a:moveTo>
                  <a:lnTo>
                    <a:pt x="2500726" y="0"/>
                  </a:lnTo>
                  <a:cubicBezTo>
                    <a:pt x="2511578" y="0"/>
                    <a:pt x="2521984" y="4311"/>
                    <a:pt x="2529657" y="11984"/>
                  </a:cubicBezTo>
                  <a:cubicBezTo>
                    <a:pt x="2537330" y="19657"/>
                    <a:pt x="2541641" y="30063"/>
                    <a:pt x="2541641" y="40915"/>
                  </a:cubicBezTo>
                  <a:lnTo>
                    <a:pt x="2541641" y="1296933"/>
                  </a:lnTo>
                  <a:cubicBezTo>
                    <a:pt x="2541641" y="1319530"/>
                    <a:pt x="2523323" y="1337848"/>
                    <a:pt x="2500726" y="1337848"/>
                  </a:cubicBezTo>
                  <a:lnTo>
                    <a:pt x="40915" y="1337848"/>
                  </a:lnTo>
                  <a:cubicBezTo>
                    <a:pt x="18318" y="1337848"/>
                    <a:pt x="0" y="1319530"/>
                    <a:pt x="0" y="1296933"/>
                  </a:cubicBezTo>
                  <a:lnTo>
                    <a:pt x="0" y="40915"/>
                  </a:lnTo>
                  <a:cubicBezTo>
                    <a:pt x="0" y="18318"/>
                    <a:pt x="18318" y="0"/>
                    <a:pt x="40915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41641" cy="1375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172335" y="5143500"/>
            <a:ext cx="3239470" cy="4114800"/>
          </a:xfrm>
          <a:custGeom>
            <a:avLst/>
            <a:gdLst/>
            <a:ahLst/>
            <a:cxnLst/>
            <a:rect l="l" t="t" r="r" b="b"/>
            <a:pathLst>
              <a:path w="3239470" h="4114800">
                <a:moveTo>
                  <a:pt x="0" y="0"/>
                </a:moveTo>
                <a:lnTo>
                  <a:pt x="3239469" y="0"/>
                </a:lnTo>
                <a:lnTo>
                  <a:pt x="3239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80066" y="7413281"/>
            <a:ext cx="3323034" cy="2966563"/>
          </a:xfrm>
          <a:custGeom>
            <a:avLst/>
            <a:gdLst/>
            <a:ahLst/>
            <a:cxnLst/>
            <a:rect l="l" t="t" r="r" b="b"/>
            <a:pathLst>
              <a:path w="3323034" h="2966563">
                <a:moveTo>
                  <a:pt x="0" y="0"/>
                </a:moveTo>
                <a:lnTo>
                  <a:pt x="3323034" y="0"/>
                </a:lnTo>
                <a:lnTo>
                  <a:pt x="3323034" y="2966563"/>
                </a:lnTo>
                <a:lnTo>
                  <a:pt x="0" y="2966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78698">
            <a:off x="13161589" y="1912862"/>
            <a:ext cx="4530206" cy="3975255"/>
          </a:xfrm>
          <a:custGeom>
            <a:avLst/>
            <a:gdLst/>
            <a:ahLst/>
            <a:cxnLst/>
            <a:rect l="l" t="t" r="r" b="b"/>
            <a:pathLst>
              <a:path w="4530206" h="3975255">
                <a:moveTo>
                  <a:pt x="0" y="0"/>
                </a:moveTo>
                <a:lnTo>
                  <a:pt x="4530206" y="0"/>
                </a:lnTo>
                <a:lnTo>
                  <a:pt x="4530206" y="3975256"/>
                </a:lnTo>
                <a:lnTo>
                  <a:pt x="0" y="397525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6691" y="3418496"/>
            <a:ext cx="9114310" cy="388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Важливо, щоб діти та підлітки завжди довіряли своїм батькам або опікунам і повідомляли їм про свої плани та дії. Чим більше ви комунікуєте з близькими, тим менше шансів потрапити в небезпечну ситуацію.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1583" y="1006535"/>
            <a:ext cx="1329239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Важливість довіри та комунікації з батьками</a:t>
            </a:r>
          </a:p>
        </p:txBody>
      </p:sp>
      <p:sp>
        <p:nvSpPr>
          <p:cNvPr id="17" name="Freeform 17"/>
          <p:cNvSpPr/>
          <p:nvPr/>
        </p:nvSpPr>
        <p:spPr>
          <a:xfrm rot="-7957058">
            <a:off x="9699030" y="1752709"/>
            <a:ext cx="3323034" cy="2966563"/>
          </a:xfrm>
          <a:custGeom>
            <a:avLst/>
            <a:gdLst/>
            <a:ahLst/>
            <a:cxnLst/>
            <a:rect l="l" t="t" r="r" b="b"/>
            <a:pathLst>
              <a:path w="3323034" h="2966563">
                <a:moveTo>
                  <a:pt x="0" y="0"/>
                </a:moveTo>
                <a:lnTo>
                  <a:pt x="3323034" y="0"/>
                </a:lnTo>
                <a:lnTo>
                  <a:pt x="3323034" y="2966563"/>
                </a:lnTo>
                <a:lnTo>
                  <a:pt x="0" y="2966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1551" y="7682676"/>
            <a:ext cx="20334419" cy="2939547"/>
            <a:chOff x="0" y="0"/>
            <a:chExt cx="5355567" cy="774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55567" cy="774202"/>
            </a:xfrm>
            <a:custGeom>
              <a:avLst/>
              <a:gdLst/>
              <a:ahLst/>
              <a:cxnLst/>
              <a:rect l="l" t="t" r="r" b="b"/>
              <a:pathLst>
                <a:path w="5355567" h="774202">
                  <a:moveTo>
                    <a:pt x="0" y="0"/>
                  </a:moveTo>
                  <a:lnTo>
                    <a:pt x="5355567" y="0"/>
                  </a:lnTo>
                  <a:lnTo>
                    <a:pt x="5355567" y="774202"/>
                  </a:lnTo>
                  <a:lnTo>
                    <a:pt x="0" y="774202"/>
                  </a:lnTo>
                  <a:close/>
                </a:path>
              </a:pathLst>
            </a:custGeom>
            <a:solidFill>
              <a:srgbClr val="6970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55567" cy="8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2790" y="3897596"/>
            <a:ext cx="17402420" cy="8331409"/>
          </a:xfrm>
          <a:custGeom>
            <a:avLst/>
            <a:gdLst/>
            <a:ahLst/>
            <a:cxnLst/>
            <a:rect l="l" t="t" r="r" b="b"/>
            <a:pathLst>
              <a:path w="17402420" h="8331409">
                <a:moveTo>
                  <a:pt x="0" y="0"/>
                </a:moveTo>
                <a:lnTo>
                  <a:pt x="17402420" y="0"/>
                </a:lnTo>
                <a:lnTo>
                  <a:pt x="17402420" y="8331409"/>
                </a:lnTo>
                <a:lnTo>
                  <a:pt x="0" y="8331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26596" y="1593532"/>
            <a:ext cx="12618123" cy="179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b="1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Будьте обережні та обізнані – це ваш найкращий захист!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8697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30647" y="2047272"/>
            <a:ext cx="9391700" cy="47625"/>
            <a:chOff x="0" y="0"/>
            <a:chExt cx="2473534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66731" y="1160251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8"/>
                </a:lnTo>
                <a:lnTo>
                  <a:pt x="0" y="58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464670" y="2883583"/>
            <a:ext cx="10231876" cy="5327701"/>
            <a:chOff x="0" y="0"/>
            <a:chExt cx="2694815" cy="1403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94815" cy="1403181"/>
            </a:xfrm>
            <a:custGeom>
              <a:avLst/>
              <a:gdLst/>
              <a:ahLst/>
              <a:cxnLst/>
              <a:rect l="l" t="t" r="r" b="b"/>
              <a:pathLst>
                <a:path w="2694815" h="1403181">
                  <a:moveTo>
                    <a:pt x="38589" y="0"/>
                  </a:moveTo>
                  <a:lnTo>
                    <a:pt x="2656226" y="0"/>
                  </a:lnTo>
                  <a:cubicBezTo>
                    <a:pt x="2666460" y="0"/>
                    <a:pt x="2676276" y="4066"/>
                    <a:pt x="2683513" y="11302"/>
                  </a:cubicBezTo>
                  <a:cubicBezTo>
                    <a:pt x="2690749" y="18539"/>
                    <a:pt x="2694815" y="28355"/>
                    <a:pt x="2694815" y="38589"/>
                  </a:cubicBezTo>
                  <a:lnTo>
                    <a:pt x="2694815" y="1364592"/>
                  </a:lnTo>
                  <a:cubicBezTo>
                    <a:pt x="2694815" y="1374826"/>
                    <a:pt x="2690749" y="1384641"/>
                    <a:pt x="2683513" y="1391878"/>
                  </a:cubicBezTo>
                  <a:cubicBezTo>
                    <a:pt x="2676276" y="1399115"/>
                    <a:pt x="2666460" y="1403181"/>
                    <a:pt x="2656226" y="1403181"/>
                  </a:cubicBezTo>
                  <a:lnTo>
                    <a:pt x="38589" y="1403181"/>
                  </a:lnTo>
                  <a:cubicBezTo>
                    <a:pt x="28355" y="1403181"/>
                    <a:pt x="18539" y="1399115"/>
                    <a:pt x="11302" y="1391878"/>
                  </a:cubicBezTo>
                  <a:cubicBezTo>
                    <a:pt x="4066" y="1384641"/>
                    <a:pt x="0" y="1374826"/>
                    <a:pt x="0" y="1364592"/>
                  </a:cubicBezTo>
                  <a:lnTo>
                    <a:pt x="0" y="38589"/>
                  </a:lnTo>
                  <a:cubicBezTo>
                    <a:pt x="0" y="28355"/>
                    <a:pt x="4066" y="18539"/>
                    <a:pt x="11302" y="11302"/>
                  </a:cubicBezTo>
                  <a:cubicBezTo>
                    <a:pt x="18539" y="4066"/>
                    <a:pt x="28355" y="0"/>
                    <a:pt x="38589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94815" cy="1441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66099" y="2094897"/>
            <a:ext cx="6120765" cy="8229600"/>
          </a:xfrm>
          <a:custGeom>
            <a:avLst/>
            <a:gdLst/>
            <a:ahLst/>
            <a:cxnLst/>
            <a:rect l="l" t="t" r="r" b="b"/>
            <a:pathLst>
              <a:path w="6120765" h="8229600">
                <a:moveTo>
                  <a:pt x="0" y="0"/>
                </a:moveTo>
                <a:lnTo>
                  <a:pt x="6120765" y="0"/>
                </a:lnTo>
                <a:lnTo>
                  <a:pt x="61207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994932" y="2218853"/>
            <a:ext cx="8331178" cy="544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Торгівля людьми — це форма сучасного рабства, яка включає експлуатацію жінок, чоловіків і дітей у різних формах: примусова праця, сексуальна експлуатація, незаконне усиновлення, примусове жебракування, використання в збройних конфліктах та інше.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59618" y="7737773"/>
            <a:ext cx="6028382" cy="2586724"/>
          </a:xfrm>
          <a:custGeom>
            <a:avLst/>
            <a:gdLst/>
            <a:ahLst/>
            <a:cxnLst/>
            <a:rect l="l" t="t" r="r" b="b"/>
            <a:pathLst>
              <a:path w="6028382" h="2586724">
                <a:moveTo>
                  <a:pt x="0" y="0"/>
                </a:moveTo>
                <a:lnTo>
                  <a:pt x="6028382" y="0"/>
                </a:lnTo>
                <a:lnTo>
                  <a:pt x="6028382" y="2586724"/>
                </a:lnTo>
                <a:lnTo>
                  <a:pt x="0" y="2586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152524" y="-10128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6461" y="1233214"/>
            <a:ext cx="820406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Торгівля людьми — глобальна проблема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2559" y="51435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7047" y="4416340"/>
            <a:ext cx="3849654" cy="5569120"/>
          </a:xfrm>
          <a:custGeom>
            <a:avLst/>
            <a:gdLst/>
            <a:ahLst/>
            <a:cxnLst/>
            <a:rect l="l" t="t" r="r" b="b"/>
            <a:pathLst>
              <a:path w="3849654" h="5569120">
                <a:moveTo>
                  <a:pt x="0" y="0"/>
                </a:moveTo>
                <a:lnTo>
                  <a:pt x="3849654" y="0"/>
                </a:lnTo>
                <a:lnTo>
                  <a:pt x="3849654" y="5569120"/>
                </a:lnTo>
                <a:lnTo>
                  <a:pt x="0" y="556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1329" y="0"/>
            <a:ext cx="2031683" cy="4114800"/>
          </a:xfrm>
          <a:custGeom>
            <a:avLst/>
            <a:gdLst/>
            <a:ahLst/>
            <a:cxnLst/>
            <a:rect l="l" t="t" r="r" b="b"/>
            <a:pathLst>
              <a:path w="2031683" h="4114800">
                <a:moveTo>
                  <a:pt x="0" y="0"/>
                </a:moveTo>
                <a:lnTo>
                  <a:pt x="2031682" y="0"/>
                </a:lnTo>
                <a:lnTo>
                  <a:pt x="20316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64242" y="1275051"/>
            <a:ext cx="10512805" cy="68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 жовтня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відзначається </a:t>
            </a:r>
            <a:r>
              <a:rPr lang="en-US" sz="4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Європейський день протидії торгівлі людьми</a:t>
            </a:r>
            <a:r>
              <a:rPr lang="en-US" sz="4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Цей день має на меті привернути увагу до проблеми, інформувати суспільство про небезпеку і допомогти виявляти та боротися з торгівлею людьми.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1763370" cy="47625"/>
            <a:chOff x="0" y="0"/>
            <a:chExt cx="3098171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171" cy="12543"/>
            </a:xfrm>
            <a:custGeom>
              <a:avLst/>
              <a:gdLst/>
              <a:ahLst/>
              <a:cxnLst/>
              <a:rect l="l" t="t" r="r" b="b"/>
              <a:pathLst>
                <a:path w="3098171" h="12543">
                  <a:moveTo>
                    <a:pt x="0" y="0"/>
                  </a:moveTo>
                  <a:lnTo>
                    <a:pt x="3098171" y="0"/>
                  </a:lnTo>
                  <a:lnTo>
                    <a:pt x="309817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98171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41583" y="1006535"/>
            <a:ext cx="1128680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Останні статистичні дані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2923196"/>
            <a:ext cx="9977790" cy="5902445"/>
            <a:chOff x="0" y="0"/>
            <a:chExt cx="2627895" cy="15545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27895" cy="1554553"/>
            </a:xfrm>
            <a:custGeom>
              <a:avLst/>
              <a:gdLst/>
              <a:ahLst/>
              <a:cxnLst/>
              <a:rect l="l" t="t" r="r" b="b"/>
              <a:pathLst>
                <a:path w="2627895" h="1554553">
                  <a:moveTo>
                    <a:pt x="39572" y="0"/>
                  </a:moveTo>
                  <a:lnTo>
                    <a:pt x="2588324" y="0"/>
                  </a:lnTo>
                  <a:cubicBezTo>
                    <a:pt x="2610178" y="0"/>
                    <a:pt x="2627895" y="17717"/>
                    <a:pt x="2627895" y="39572"/>
                  </a:cubicBezTo>
                  <a:lnTo>
                    <a:pt x="2627895" y="1514982"/>
                  </a:lnTo>
                  <a:cubicBezTo>
                    <a:pt x="2627895" y="1536837"/>
                    <a:pt x="2610178" y="1554553"/>
                    <a:pt x="2588324" y="1554553"/>
                  </a:cubicBezTo>
                  <a:lnTo>
                    <a:pt x="39572" y="1554553"/>
                  </a:lnTo>
                  <a:cubicBezTo>
                    <a:pt x="17717" y="1554553"/>
                    <a:pt x="0" y="1536837"/>
                    <a:pt x="0" y="1514982"/>
                  </a:cubicBezTo>
                  <a:lnTo>
                    <a:pt x="0" y="39572"/>
                  </a:lnTo>
                  <a:cubicBezTo>
                    <a:pt x="0" y="17717"/>
                    <a:pt x="17717" y="0"/>
                    <a:pt x="39572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627895" cy="1592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70064" y="1028700"/>
            <a:ext cx="8517050" cy="8229600"/>
          </a:xfrm>
          <a:custGeom>
            <a:avLst/>
            <a:gdLst/>
            <a:ahLst/>
            <a:cxnLst/>
            <a:rect l="l" t="t" r="r" b="b"/>
            <a:pathLst>
              <a:path w="8517050" h="8229600">
                <a:moveTo>
                  <a:pt x="0" y="0"/>
                </a:moveTo>
                <a:lnTo>
                  <a:pt x="8517050" y="0"/>
                </a:lnTo>
                <a:lnTo>
                  <a:pt x="85170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145557" y="7653603"/>
            <a:ext cx="3336268" cy="2344076"/>
          </a:xfrm>
          <a:custGeom>
            <a:avLst/>
            <a:gdLst/>
            <a:ahLst/>
            <a:cxnLst/>
            <a:rect l="l" t="t" r="r" b="b"/>
            <a:pathLst>
              <a:path w="3336268" h="2344076">
                <a:moveTo>
                  <a:pt x="0" y="0"/>
                </a:moveTo>
                <a:lnTo>
                  <a:pt x="3336268" y="0"/>
                </a:lnTo>
                <a:lnTo>
                  <a:pt x="3336268" y="2344075"/>
                </a:lnTo>
                <a:lnTo>
                  <a:pt x="0" y="234407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68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55754" y="2780321"/>
            <a:ext cx="9114310" cy="515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За даними Міжнародної організації з міграції (МОМ), щорічно мільйони людей по всьому світу стають жертвами торгівлі людьми. У 2023 році понад 50 000 жертв було виявлено тільки в Європі. В Україні ситуація погіршується через війну, що сприяє зростанню ризиків експлуатації.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9311192" cy="47625"/>
            <a:chOff x="0" y="0"/>
            <a:chExt cx="245233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2330" cy="12543"/>
            </a:xfrm>
            <a:custGeom>
              <a:avLst/>
              <a:gdLst/>
              <a:ahLst/>
              <a:cxnLst/>
              <a:rect l="l" t="t" r="r" b="b"/>
              <a:pathLst>
                <a:path w="2452330" h="12543">
                  <a:moveTo>
                    <a:pt x="0" y="0"/>
                  </a:moveTo>
                  <a:lnTo>
                    <a:pt x="2452330" y="0"/>
                  </a:lnTo>
                  <a:lnTo>
                    <a:pt x="245233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233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5530" y="2307800"/>
            <a:ext cx="16716940" cy="1322697"/>
            <a:chOff x="0" y="0"/>
            <a:chExt cx="4402815" cy="348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2815" cy="348365"/>
            </a:xfrm>
            <a:custGeom>
              <a:avLst/>
              <a:gdLst/>
              <a:ahLst/>
              <a:cxnLst/>
              <a:rect l="l" t="t" r="r" b="b"/>
              <a:pathLst>
                <a:path w="4402815" h="348365">
                  <a:moveTo>
                    <a:pt x="23619" y="0"/>
                  </a:moveTo>
                  <a:lnTo>
                    <a:pt x="4379196" y="0"/>
                  </a:lnTo>
                  <a:cubicBezTo>
                    <a:pt x="4392241" y="0"/>
                    <a:pt x="4402815" y="10575"/>
                    <a:pt x="4402815" y="23619"/>
                  </a:cubicBezTo>
                  <a:lnTo>
                    <a:pt x="4402815" y="324746"/>
                  </a:lnTo>
                  <a:cubicBezTo>
                    <a:pt x="4402815" y="337790"/>
                    <a:pt x="4392241" y="348365"/>
                    <a:pt x="4379196" y="348365"/>
                  </a:cubicBezTo>
                  <a:lnTo>
                    <a:pt x="23619" y="348365"/>
                  </a:lnTo>
                  <a:cubicBezTo>
                    <a:pt x="10575" y="348365"/>
                    <a:pt x="0" y="337790"/>
                    <a:pt x="0" y="324746"/>
                  </a:cubicBezTo>
                  <a:lnTo>
                    <a:pt x="0" y="23619"/>
                  </a:lnTo>
                  <a:cubicBezTo>
                    <a:pt x="0" y="10575"/>
                    <a:pt x="10575" y="0"/>
                    <a:pt x="23619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402815" cy="405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Жертвою торгівлі людьми може стати кожен, незалежно від віку, статі або соціального статусу. Найбільш вразливими є: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55754" y="4363922"/>
            <a:ext cx="8949776" cy="5366525"/>
            <a:chOff x="0" y="0"/>
            <a:chExt cx="2357143" cy="14134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7143" cy="1413406"/>
            </a:xfrm>
            <a:custGeom>
              <a:avLst/>
              <a:gdLst/>
              <a:ahLst/>
              <a:cxnLst/>
              <a:rect l="l" t="t" r="r" b="b"/>
              <a:pathLst>
                <a:path w="2357143" h="1413406">
                  <a:moveTo>
                    <a:pt x="44117" y="0"/>
                  </a:moveTo>
                  <a:lnTo>
                    <a:pt x="2313026" y="0"/>
                  </a:lnTo>
                  <a:cubicBezTo>
                    <a:pt x="2337391" y="0"/>
                    <a:pt x="2357143" y="19752"/>
                    <a:pt x="2357143" y="44117"/>
                  </a:cubicBezTo>
                  <a:lnTo>
                    <a:pt x="2357143" y="1369289"/>
                  </a:lnTo>
                  <a:cubicBezTo>
                    <a:pt x="2357143" y="1380989"/>
                    <a:pt x="2352495" y="1392211"/>
                    <a:pt x="2344221" y="1400484"/>
                  </a:cubicBezTo>
                  <a:cubicBezTo>
                    <a:pt x="2335948" y="1408758"/>
                    <a:pt x="2324726" y="1413406"/>
                    <a:pt x="2313026" y="1413406"/>
                  </a:cubicBezTo>
                  <a:lnTo>
                    <a:pt x="44117" y="1413406"/>
                  </a:lnTo>
                  <a:cubicBezTo>
                    <a:pt x="32416" y="1413406"/>
                    <a:pt x="21195" y="1408758"/>
                    <a:pt x="12922" y="1400484"/>
                  </a:cubicBezTo>
                  <a:cubicBezTo>
                    <a:pt x="4648" y="1392211"/>
                    <a:pt x="0" y="1380989"/>
                    <a:pt x="0" y="1369289"/>
                  </a:cubicBezTo>
                  <a:lnTo>
                    <a:pt x="0" y="44117"/>
                  </a:lnTo>
                  <a:cubicBezTo>
                    <a:pt x="0" y="32416"/>
                    <a:pt x="4648" y="21195"/>
                    <a:pt x="12922" y="12922"/>
                  </a:cubicBezTo>
                  <a:cubicBezTo>
                    <a:pt x="21195" y="4648"/>
                    <a:pt x="32416" y="0"/>
                    <a:pt x="44117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57143" cy="1451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20643" y="3630497"/>
            <a:ext cx="2679876" cy="3282699"/>
          </a:xfrm>
          <a:custGeom>
            <a:avLst/>
            <a:gdLst/>
            <a:ahLst/>
            <a:cxnLst/>
            <a:rect l="l" t="t" r="r" b="b"/>
            <a:pathLst>
              <a:path w="2679876" h="3282699">
                <a:moveTo>
                  <a:pt x="0" y="0"/>
                </a:moveTo>
                <a:lnTo>
                  <a:pt x="2679877" y="0"/>
                </a:lnTo>
                <a:lnTo>
                  <a:pt x="2679877" y="3282699"/>
                </a:lnTo>
                <a:lnTo>
                  <a:pt x="0" y="328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12156" y="6262110"/>
            <a:ext cx="2964064" cy="3664994"/>
          </a:xfrm>
          <a:custGeom>
            <a:avLst/>
            <a:gdLst/>
            <a:ahLst/>
            <a:cxnLst/>
            <a:rect l="l" t="t" r="r" b="b"/>
            <a:pathLst>
              <a:path w="2964064" h="3664994">
                <a:moveTo>
                  <a:pt x="0" y="0"/>
                </a:moveTo>
                <a:lnTo>
                  <a:pt x="2964064" y="0"/>
                </a:lnTo>
                <a:lnTo>
                  <a:pt x="2964064" y="3664994"/>
                </a:lnTo>
                <a:lnTo>
                  <a:pt x="0" y="3664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94676" y="4123319"/>
            <a:ext cx="1147991" cy="974357"/>
          </a:xfrm>
          <a:custGeom>
            <a:avLst/>
            <a:gdLst/>
            <a:ahLst/>
            <a:cxnLst/>
            <a:rect l="l" t="t" r="r" b="b"/>
            <a:pathLst>
              <a:path w="1147991" h="974357">
                <a:moveTo>
                  <a:pt x="0" y="0"/>
                </a:moveTo>
                <a:lnTo>
                  <a:pt x="1147991" y="0"/>
                </a:lnTo>
                <a:lnTo>
                  <a:pt x="1147991" y="974358"/>
                </a:lnTo>
                <a:lnTo>
                  <a:pt x="0" y="97435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21975" y="4349902"/>
            <a:ext cx="6731386" cy="538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Діти та підлітки</a:t>
            </a:r>
          </a:p>
          <a:p>
            <a:pPr algn="l">
              <a:lnSpc>
                <a:spcPts val="3786"/>
              </a:lnSpc>
            </a:pPr>
            <a:endParaRPr/>
          </a:p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Безробітні</a:t>
            </a:r>
          </a:p>
          <a:p>
            <a:pPr algn="l">
              <a:lnSpc>
                <a:spcPts val="3786"/>
              </a:lnSpc>
            </a:pPr>
            <a:endParaRPr/>
          </a:p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Люди в складних </a:t>
            </a:r>
          </a:p>
          <a:p>
            <a:pPr algn="l">
              <a:lnSpc>
                <a:spcPts val="4462"/>
              </a:lnSpc>
            </a:pPr>
            <a:r>
              <a:rPr lang="en-US" sz="2704" spc="132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життєвих обставинах</a:t>
            </a:r>
          </a:p>
          <a:p>
            <a:pPr algn="l">
              <a:lnSpc>
                <a:spcPts val="4462"/>
              </a:lnSpc>
            </a:pPr>
            <a:endParaRPr/>
          </a:p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Особи, які шукають роботу </a:t>
            </a:r>
          </a:p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за кордоном або</a:t>
            </a:r>
          </a:p>
          <a:p>
            <a:pPr algn="l">
              <a:lnSpc>
                <a:spcPts val="3786"/>
              </a:lnSpc>
            </a:pPr>
            <a:r>
              <a:rPr lang="en-US" sz="2704">
                <a:solidFill>
                  <a:srgbClr val="282027"/>
                </a:solidFill>
                <a:latin typeface="Canva Sans"/>
                <a:ea typeface="Canva Sans"/>
                <a:cs typeface="Canva Sans"/>
                <a:sym typeface="Canva Sans"/>
              </a:rPr>
              <a:t> тимчасово переміщені особи</a:t>
            </a:r>
          </a:p>
          <a:p>
            <a:pPr algn="ctr">
              <a:lnSpc>
                <a:spcPts val="3786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794676" y="5097677"/>
            <a:ext cx="1203603" cy="1021558"/>
          </a:xfrm>
          <a:custGeom>
            <a:avLst/>
            <a:gdLst/>
            <a:ahLst/>
            <a:cxnLst/>
            <a:rect l="l" t="t" r="r" b="b"/>
            <a:pathLst>
              <a:path w="1203603" h="1021558">
                <a:moveTo>
                  <a:pt x="0" y="0"/>
                </a:moveTo>
                <a:lnTo>
                  <a:pt x="1203603" y="0"/>
                </a:lnTo>
                <a:lnTo>
                  <a:pt x="1203603" y="1021558"/>
                </a:lnTo>
                <a:lnTo>
                  <a:pt x="0" y="1021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39064" y="6262110"/>
            <a:ext cx="1203603" cy="1021558"/>
          </a:xfrm>
          <a:custGeom>
            <a:avLst/>
            <a:gdLst/>
            <a:ahLst/>
            <a:cxnLst/>
            <a:rect l="l" t="t" r="r" b="b"/>
            <a:pathLst>
              <a:path w="1203603" h="1021558">
                <a:moveTo>
                  <a:pt x="0" y="0"/>
                </a:moveTo>
                <a:lnTo>
                  <a:pt x="1203603" y="0"/>
                </a:lnTo>
                <a:lnTo>
                  <a:pt x="1203603" y="1021558"/>
                </a:lnTo>
                <a:lnTo>
                  <a:pt x="0" y="1021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27044" y="8081514"/>
            <a:ext cx="1203603" cy="1021558"/>
          </a:xfrm>
          <a:custGeom>
            <a:avLst/>
            <a:gdLst/>
            <a:ahLst/>
            <a:cxnLst/>
            <a:rect l="l" t="t" r="r" b="b"/>
            <a:pathLst>
              <a:path w="1203603" h="1021558">
                <a:moveTo>
                  <a:pt x="0" y="0"/>
                </a:moveTo>
                <a:lnTo>
                  <a:pt x="1203603" y="0"/>
                </a:lnTo>
                <a:lnTo>
                  <a:pt x="1203603" y="1021559"/>
                </a:lnTo>
                <a:lnTo>
                  <a:pt x="0" y="1021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915826" y="4363922"/>
            <a:ext cx="3299359" cy="6284494"/>
          </a:xfrm>
          <a:custGeom>
            <a:avLst/>
            <a:gdLst/>
            <a:ahLst/>
            <a:cxnLst/>
            <a:rect l="l" t="t" r="r" b="b"/>
            <a:pathLst>
              <a:path w="3299359" h="6284494">
                <a:moveTo>
                  <a:pt x="0" y="0"/>
                </a:moveTo>
                <a:lnTo>
                  <a:pt x="3299359" y="0"/>
                </a:lnTo>
                <a:lnTo>
                  <a:pt x="3299359" y="6284494"/>
                </a:lnTo>
                <a:lnTo>
                  <a:pt x="0" y="62844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41583" y="997010"/>
            <a:ext cx="12870573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Хто може стати жертвою торгівлі людьми?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6230600" cy="47625"/>
            <a:chOff x="0" y="0"/>
            <a:chExt cx="4274726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2543"/>
            </a:xfrm>
            <a:custGeom>
              <a:avLst/>
              <a:gdLst/>
              <a:ahLst/>
              <a:cxnLst/>
              <a:rect l="l" t="t" r="r" b="b"/>
              <a:pathLst>
                <a:path w="4274726" h="12543">
                  <a:moveTo>
                    <a:pt x="0" y="0"/>
                  </a:moveTo>
                  <a:lnTo>
                    <a:pt x="4274726" y="0"/>
                  </a:lnTo>
                  <a:lnTo>
                    <a:pt x="427472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715066" y="2182392"/>
            <a:ext cx="6096243" cy="1333546"/>
            <a:chOff x="0" y="0"/>
            <a:chExt cx="1605595" cy="351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05595" cy="351222"/>
            </a:xfrm>
            <a:custGeom>
              <a:avLst/>
              <a:gdLst/>
              <a:ahLst/>
              <a:cxnLst/>
              <a:rect l="l" t="t" r="r" b="b"/>
              <a:pathLst>
                <a:path w="1605595" h="351222">
                  <a:moveTo>
                    <a:pt x="64767" y="0"/>
                  </a:moveTo>
                  <a:lnTo>
                    <a:pt x="1540827" y="0"/>
                  </a:lnTo>
                  <a:cubicBezTo>
                    <a:pt x="1558005" y="0"/>
                    <a:pt x="1574479" y="6824"/>
                    <a:pt x="1586625" y="18970"/>
                  </a:cubicBezTo>
                  <a:cubicBezTo>
                    <a:pt x="1598771" y="31116"/>
                    <a:pt x="1605595" y="47590"/>
                    <a:pt x="1605595" y="64767"/>
                  </a:cubicBezTo>
                  <a:lnTo>
                    <a:pt x="1605595" y="286455"/>
                  </a:lnTo>
                  <a:cubicBezTo>
                    <a:pt x="1605595" y="322225"/>
                    <a:pt x="1576597" y="351222"/>
                    <a:pt x="1540827" y="351222"/>
                  </a:cubicBezTo>
                  <a:lnTo>
                    <a:pt x="64767" y="351222"/>
                  </a:lnTo>
                  <a:cubicBezTo>
                    <a:pt x="47590" y="351222"/>
                    <a:pt x="31116" y="344398"/>
                    <a:pt x="18970" y="332252"/>
                  </a:cubicBezTo>
                  <a:cubicBezTo>
                    <a:pt x="6824" y="320106"/>
                    <a:pt x="0" y="303632"/>
                    <a:pt x="0" y="286455"/>
                  </a:cubicBezTo>
                  <a:lnTo>
                    <a:pt x="0" y="64767"/>
                  </a:lnTo>
                  <a:cubicBezTo>
                    <a:pt x="0" y="28997"/>
                    <a:pt x="28997" y="0"/>
                    <a:pt x="64767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05595" cy="389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05895" y="2469493"/>
            <a:ext cx="6909727" cy="6788807"/>
          </a:xfrm>
          <a:custGeom>
            <a:avLst/>
            <a:gdLst/>
            <a:ahLst/>
            <a:cxnLst/>
            <a:rect l="l" t="t" r="r" b="b"/>
            <a:pathLst>
              <a:path w="6909727" h="6788807">
                <a:moveTo>
                  <a:pt x="0" y="0"/>
                </a:moveTo>
                <a:lnTo>
                  <a:pt x="6909727" y="0"/>
                </a:lnTo>
                <a:lnTo>
                  <a:pt x="6909727" y="6788807"/>
                </a:lnTo>
                <a:lnTo>
                  <a:pt x="0" y="6788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295379" y="3497592"/>
            <a:ext cx="4485932" cy="708418"/>
            <a:chOff x="0" y="0"/>
            <a:chExt cx="1181480" cy="1865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1480" cy="186579"/>
            </a:xfrm>
            <a:custGeom>
              <a:avLst/>
              <a:gdLst/>
              <a:ahLst/>
              <a:cxnLst/>
              <a:rect l="l" t="t" r="r" b="b"/>
              <a:pathLst>
                <a:path w="1181480" h="186579">
                  <a:moveTo>
                    <a:pt x="88017" y="0"/>
                  </a:moveTo>
                  <a:lnTo>
                    <a:pt x="1093463" y="0"/>
                  </a:lnTo>
                  <a:cubicBezTo>
                    <a:pt x="1142073" y="0"/>
                    <a:pt x="1181480" y="39407"/>
                    <a:pt x="1181480" y="88017"/>
                  </a:cubicBezTo>
                  <a:lnTo>
                    <a:pt x="1181480" y="98562"/>
                  </a:lnTo>
                  <a:cubicBezTo>
                    <a:pt x="1181480" y="147173"/>
                    <a:pt x="1142073" y="186579"/>
                    <a:pt x="1093463" y="186579"/>
                  </a:cubicBezTo>
                  <a:lnTo>
                    <a:pt x="88017" y="186579"/>
                  </a:lnTo>
                  <a:cubicBezTo>
                    <a:pt x="39407" y="186579"/>
                    <a:pt x="0" y="147173"/>
                    <a:pt x="0" y="98562"/>
                  </a:cubicBezTo>
                  <a:lnTo>
                    <a:pt x="0" y="88017"/>
                  </a:lnTo>
                  <a:cubicBezTo>
                    <a:pt x="0" y="39407"/>
                    <a:pt x="39407" y="0"/>
                    <a:pt x="88017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81480" cy="224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Примус через борги або шантаж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096456" y="8142929"/>
            <a:ext cx="4512038" cy="1115371"/>
            <a:chOff x="0" y="0"/>
            <a:chExt cx="1188356" cy="293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88356" cy="293760"/>
            </a:xfrm>
            <a:custGeom>
              <a:avLst/>
              <a:gdLst/>
              <a:ahLst/>
              <a:cxnLst/>
              <a:rect l="l" t="t" r="r" b="b"/>
              <a:pathLst>
                <a:path w="1188356" h="293760">
                  <a:moveTo>
                    <a:pt x="87508" y="0"/>
                  </a:moveTo>
                  <a:lnTo>
                    <a:pt x="1100848" y="0"/>
                  </a:lnTo>
                  <a:cubicBezTo>
                    <a:pt x="1124056" y="0"/>
                    <a:pt x="1146314" y="9220"/>
                    <a:pt x="1162725" y="25630"/>
                  </a:cubicBezTo>
                  <a:cubicBezTo>
                    <a:pt x="1179136" y="42041"/>
                    <a:pt x="1188356" y="64299"/>
                    <a:pt x="1188356" y="87508"/>
                  </a:cubicBezTo>
                  <a:lnTo>
                    <a:pt x="1188356" y="206253"/>
                  </a:lnTo>
                  <a:cubicBezTo>
                    <a:pt x="1188356" y="229461"/>
                    <a:pt x="1179136" y="251719"/>
                    <a:pt x="1162725" y="268130"/>
                  </a:cubicBezTo>
                  <a:cubicBezTo>
                    <a:pt x="1146314" y="284541"/>
                    <a:pt x="1124056" y="293760"/>
                    <a:pt x="1100848" y="293760"/>
                  </a:cubicBezTo>
                  <a:lnTo>
                    <a:pt x="87508" y="293760"/>
                  </a:lnTo>
                  <a:cubicBezTo>
                    <a:pt x="64299" y="293760"/>
                    <a:pt x="42041" y="284541"/>
                    <a:pt x="25630" y="268130"/>
                  </a:cubicBezTo>
                  <a:cubicBezTo>
                    <a:pt x="9220" y="251719"/>
                    <a:pt x="0" y="229461"/>
                    <a:pt x="0" y="206253"/>
                  </a:cubicBezTo>
                  <a:lnTo>
                    <a:pt x="0" y="87508"/>
                  </a:lnTo>
                  <a:cubicBezTo>
                    <a:pt x="0" y="64299"/>
                    <a:pt x="9220" y="42041"/>
                    <a:pt x="25630" y="25630"/>
                  </a:cubicBezTo>
                  <a:cubicBezTo>
                    <a:pt x="42041" y="9220"/>
                    <a:pt x="64299" y="0"/>
                    <a:pt x="87508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88356" cy="331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Туристичні шахрайства: обіцяні подорожі або навчання за кордоном.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608494" y="4918411"/>
            <a:ext cx="4405629" cy="1115371"/>
            <a:chOff x="0" y="0"/>
            <a:chExt cx="1160330" cy="2937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60330" cy="293760"/>
            </a:xfrm>
            <a:custGeom>
              <a:avLst/>
              <a:gdLst/>
              <a:ahLst/>
              <a:cxnLst/>
              <a:rect l="l" t="t" r="r" b="b"/>
              <a:pathLst>
                <a:path w="1160330" h="293760">
                  <a:moveTo>
                    <a:pt x="89621" y="0"/>
                  </a:moveTo>
                  <a:lnTo>
                    <a:pt x="1070709" y="0"/>
                  </a:lnTo>
                  <a:cubicBezTo>
                    <a:pt x="1094478" y="0"/>
                    <a:pt x="1117274" y="9442"/>
                    <a:pt x="1134081" y="26249"/>
                  </a:cubicBezTo>
                  <a:cubicBezTo>
                    <a:pt x="1150888" y="43057"/>
                    <a:pt x="1160330" y="65852"/>
                    <a:pt x="1160330" y="89621"/>
                  </a:cubicBezTo>
                  <a:lnTo>
                    <a:pt x="1160330" y="204139"/>
                  </a:lnTo>
                  <a:cubicBezTo>
                    <a:pt x="1160330" y="227908"/>
                    <a:pt x="1150888" y="250704"/>
                    <a:pt x="1134081" y="267511"/>
                  </a:cubicBezTo>
                  <a:cubicBezTo>
                    <a:pt x="1117274" y="284318"/>
                    <a:pt x="1094478" y="293760"/>
                    <a:pt x="1070709" y="293760"/>
                  </a:cubicBezTo>
                  <a:lnTo>
                    <a:pt x="89621" y="293760"/>
                  </a:lnTo>
                  <a:cubicBezTo>
                    <a:pt x="65852" y="293760"/>
                    <a:pt x="43057" y="284318"/>
                    <a:pt x="26249" y="267511"/>
                  </a:cubicBezTo>
                  <a:cubicBezTo>
                    <a:pt x="9442" y="250704"/>
                    <a:pt x="0" y="227908"/>
                    <a:pt x="0" y="204139"/>
                  </a:cubicBezTo>
                  <a:lnTo>
                    <a:pt x="0" y="89621"/>
                  </a:lnTo>
                  <a:cubicBezTo>
                    <a:pt x="0" y="65852"/>
                    <a:pt x="9442" y="43057"/>
                    <a:pt x="26249" y="26249"/>
                  </a:cubicBezTo>
                  <a:cubicBezTo>
                    <a:pt x="43057" y="9442"/>
                    <a:pt x="65852" y="0"/>
                    <a:pt x="89621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160330" cy="331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Використання підроблених документів або вербування через соціальні мережі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85068" y="6920553"/>
            <a:ext cx="6096243" cy="1333546"/>
            <a:chOff x="0" y="0"/>
            <a:chExt cx="1605595" cy="3512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05595" cy="351222"/>
            </a:xfrm>
            <a:custGeom>
              <a:avLst/>
              <a:gdLst/>
              <a:ahLst/>
              <a:cxnLst/>
              <a:rect l="l" t="t" r="r" b="b"/>
              <a:pathLst>
                <a:path w="1605595" h="351222">
                  <a:moveTo>
                    <a:pt x="64767" y="0"/>
                  </a:moveTo>
                  <a:lnTo>
                    <a:pt x="1540827" y="0"/>
                  </a:lnTo>
                  <a:cubicBezTo>
                    <a:pt x="1558005" y="0"/>
                    <a:pt x="1574479" y="6824"/>
                    <a:pt x="1586625" y="18970"/>
                  </a:cubicBezTo>
                  <a:cubicBezTo>
                    <a:pt x="1598771" y="31116"/>
                    <a:pt x="1605595" y="47590"/>
                    <a:pt x="1605595" y="64767"/>
                  </a:cubicBezTo>
                  <a:lnTo>
                    <a:pt x="1605595" y="286455"/>
                  </a:lnTo>
                  <a:cubicBezTo>
                    <a:pt x="1605595" y="322225"/>
                    <a:pt x="1576597" y="351222"/>
                    <a:pt x="1540827" y="351222"/>
                  </a:cubicBezTo>
                  <a:lnTo>
                    <a:pt x="64767" y="351222"/>
                  </a:lnTo>
                  <a:cubicBezTo>
                    <a:pt x="47590" y="351222"/>
                    <a:pt x="31116" y="344398"/>
                    <a:pt x="18970" y="332252"/>
                  </a:cubicBezTo>
                  <a:cubicBezTo>
                    <a:pt x="6824" y="320106"/>
                    <a:pt x="0" y="303632"/>
                    <a:pt x="0" y="286455"/>
                  </a:cubicBezTo>
                  <a:lnTo>
                    <a:pt x="0" y="64767"/>
                  </a:lnTo>
                  <a:cubicBezTo>
                    <a:pt x="0" y="28997"/>
                    <a:pt x="28997" y="0"/>
                    <a:pt x="64767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605595" cy="389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Пропозиції заробітку онлайн,  сумнівні інтернет-проєкти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571523" y="3803039"/>
            <a:ext cx="4723857" cy="1115371"/>
            <a:chOff x="0" y="0"/>
            <a:chExt cx="1244143" cy="2937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4143" cy="293760"/>
            </a:xfrm>
            <a:custGeom>
              <a:avLst/>
              <a:gdLst/>
              <a:ahLst/>
              <a:cxnLst/>
              <a:rect l="l" t="t" r="r" b="b"/>
              <a:pathLst>
                <a:path w="1244143" h="293760">
                  <a:moveTo>
                    <a:pt x="83584" y="0"/>
                  </a:moveTo>
                  <a:lnTo>
                    <a:pt x="1160559" y="0"/>
                  </a:lnTo>
                  <a:cubicBezTo>
                    <a:pt x="1182727" y="0"/>
                    <a:pt x="1203987" y="8806"/>
                    <a:pt x="1219662" y="24481"/>
                  </a:cubicBezTo>
                  <a:cubicBezTo>
                    <a:pt x="1235337" y="40156"/>
                    <a:pt x="1244143" y="61416"/>
                    <a:pt x="1244143" y="83584"/>
                  </a:cubicBezTo>
                  <a:lnTo>
                    <a:pt x="1244143" y="210177"/>
                  </a:lnTo>
                  <a:cubicBezTo>
                    <a:pt x="1244143" y="232344"/>
                    <a:pt x="1235337" y="253604"/>
                    <a:pt x="1219662" y="269279"/>
                  </a:cubicBezTo>
                  <a:cubicBezTo>
                    <a:pt x="1203987" y="284954"/>
                    <a:pt x="1182727" y="293760"/>
                    <a:pt x="1160559" y="293760"/>
                  </a:cubicBezTo>
                  <a:lnTo>
                    <a:pt x="83584" y="293760"/>
                  </a:lnTo>
                  <a:cubicBezTo>
                    <a:pt x="61416" y="293760"/>
                    <a:pt x="40156" y="284954"/>
                    <a:pt x="24481" y="269279"/>
                  </a:cubicBezTo>
                  <a:cubicBezTo>
                    <a:pt x="8806" y="253604"/>
                    <a:pt x="0" y="232344"/>
                    <a:pt x="0" y="210177"/>
                  </a:cubicBezTo>
                  <a:lnTo>
                    <a:pt x="0" y="83584"/>
                  </a:lnTo>
                  <a:cubicBezTo>
                    <a:pt x="0" y="61416"/>
                    <a:pt x="8806" y="40156"/>
                    <a:pt x="24481" y="24481"/>
                  </a:cubicBezTo>
                  <a:cubicBezTo>
                    <a:pt x="40156" y="8806"/>
                    <a:pt x="61416" y="0"/>
                    <a:pt x="83584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44143" cy="331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Вивезення людей під виглядом шлюбних агентств або пропозицій роботи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15066" y="6033782"/>
            <a:ext cx="4688385" cy="781996"/>
            <a:chOff x="0" y="0"/>
            <a:chExt cx="1234801" cy="2059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34801" cy="205958"/>
            </a:xfrm>
            <a:custGeom>
              <a:avLst/>
              <a:gdLst/>
              <a:ahLst/>
              <a:cxnLst/>
              <a:rect l="l" t="t" r="r" b="b"/>
              <a:pathLst>
                <a:path w="1234801" h="205958">
                  <a:moveTo>
                    <a:pt x="84216" y="0"/>
                  </a:moveTo>
                  <a:lnTo>
                    <a:pt x="1150585" y="0"/>
                  </a:lnTo>
                  <a:cubicBezTo>
                    <a:pt x="1172920" y="0"/>
                    <a:pt x="1194341" y="8873"/>
                    <a:pt x="1210135" y="24666"/>
                  </a:cubicBezTo>
                  <a:cubicBezTo>
                    <a:pt x="1225928" y="40460"/>
                    <a:pt x="1234801" y="61881"/>
                    <a:pt x="1234801" y="84216"/>
                  </a:cubicBezTo>
                  <a:lnTo>
                    <a:pt x="1234801" y="121742"/>
                  </a:lnTo>
                  <a:cubicBezTo>
                    <a:pt x="1234801" y="144077"/>
                    <a:pt x="1225928" y="165498"/>
                    <a:pt x="1210135" y="181292"/>
                  </a:cubicBezTo>
                  <a:cubicBezTo>
                    <a:pt x="1194341" y="197085"/>
                    <a:pt x="1172920" y="205958"/>
                    <a:pt x="1150585" y="205958"/>
                  </a:cubicBezTo>
                  <a:lnTo>
                    <a:pt x="84216" y="205958"/>
                  </a:lnTo>
                  <a:cubicBezTo>
                    <a:pt x="61881" y="205958"/>
                    <a:pt x="40460" y="197085"/>
                    <a:pt x="24666" y="181292"/>
                  </a:cubicBezTo>
                  <a:cubicBezTo>
                    <a:pt x="8873" y="165498"/>
                    <a:pt x="0" y="144077"/>
                    <a:pt x="0" y="121742"/>
                  </a:cubicBezTo>
                  <a:lnTo>
                    <a:pt x="0" y="84216"/>
                  </a:lnTo>
                  <a:cubicBezTo>
                    <a:pt x="0" y="61881"/>
                    <a:pt x="8873" y="40460"/>
                    <a:pt x="24666" y="24666"/>
                  </a:cubicBezTo>
                  <a:cubicBezTo>
                    <a:pt x="40460" y="8873"/>
                    <a:pt x="61881" y="0"/>
                    <a:pt x="84216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234801" cy="244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Фальшиві конкурси та модельні кастинги 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4978543" y="869470"/>
            <a:ext cx="2802768" cy="2389996"/>
          </a:xfrm>
          <a:custGeom>
            <a:avLst/>
            <a:gdLst/>
            <a:ahLst/>
            <a:cxnLst/>
            <a:rect l="l" t="t" r="r" b="b"/>
            <a:pathLst>
              <a:path w="2802768" h="2389996">
                <a:moveTo>
                  <a:pt x="0" y="0"/>
                </a:moveTo>
                <a:lnTo>
                  <a:pt x="2802768" y="0"/>
                </a:lnTo>
                <a:lnTo>
                  <a:pt x="2802768" y="2389997"/>
                </a:lnTo>
                <a:lnTo>
                  <a:pt x="0" y="2389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085175" y="8473174"/>
            <a:ext cx="3928948" cy="1714004"/>
          </a:xfrm>
          <a:custGeom>
            <a:avLst/>
            <a:gdLst/>
            <a:ahLst/>
            <a:cxnLst/>
            <a:rect l="l" t="t" r="r" b="b"/>
            <a:pathLst>
              <a:path w="3928948" h="1714004">
                <a:moveTo>
                  <a:pt x="0" y="0"/>
                </a:moveTo>
                <a:lnTo>
                  <a:pt x="3928948" y="0"/>
                </a:lnTo>
                <a:lnTo>
                  <a:pt x="3928948" y="1714004"/>
                </a:lnTo>
                <a:lnTo>
                  <a:pt x="0" y="171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9127117" y="2112657"/>
            <a:ext cx="5272140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Обман з боку роботодавців, які пропонують високі зарплати за кордоном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71906" y="958335"/>
            <a:ext cx="1328632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Основні шляхи потрапляння  в рабство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64"/>
            <a:ext cx="9089451" cy="47635"/>
            <a:chOff x="0" y="0"/>
            <a:chExt cx="2393929" cy="12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929" cy="12546"/>
            </a:xfrm>
            <a:custGeom>
              <a:avLst/>
              <a:gdLst/>
              <a:ahLst/>
              <a:cxnLst/>
              <a:rect l="l" t="t" r="r" b="b"/>
              <a:pathLst>
                <a:path w="2393929" h="12546">
                  <a:moveTo>
                    <a:pt x="0" y="0"/>
                  </a:moveTo>
                  <a:lnTo>
                    <a:pt x="2393929" y="0"/>
                  </a:lnTo>
                  <a:lnTo>
                    <a:pt x="2393929" y="12546"/>
                  </a:lnTo>
                  <a:lnTo>
                    <a:pt x="0" y="12546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93929" cy="5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328883"/>
            <a:ext cx="9843139" cy="1723930"/>
            <a:chOff x="0" y="0"/>
            <a:chExt cx="2592432" cy="4540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92432" cy="454039"/>
            </a:xfrm>
            <a:custGeom>
              <a:avLst/>
              <a:gdLst/>
              <a:ahLst/>
              <a:cxnLst/>
              <a:rect l="l" t="t" r="r" b="b"/>
              <a:pathLst>
                <a:path w="2592432" h="454039">
                  <a:moveTo>
                    <a:pt x="40113" y="0"/>
                  </a:moveTo>
                  <a:lnTo>
                    <a:pt x="2552319" y="0"/>
                  </a:lnTo>
                  <a:cubicBezTo>
                    <a:pt x="2562957" y="0"/>
                    <a:pt x="2573160" y="4226"/>
                    <a:pt x="2580683" y="11749"/>
                  </a:cubicBezTo>
                  <a:cubicBezTo>
                    <a:pt x="2588206" y="19271"/>
                    <a:pt x="2592432" y="29474"/>
                    <a:pt x="2592432" y="40113"/>
                  </a:cubicBezTo>
                  <a:lnTo>
                    <a:pt x="2592432" y="413926"/>
                  </a:lnTo>
                  <a:cubicBezTo>
                    <a:pt x="2592432" y="424565"/>
                    <a:pt x="2588206" y="434768"/>
                    <a:pt x="2580683" y="442290"/>
                  </a:cubicBezTo>
                  <a:cubicBezTo>
                    <a:pt x="2573160" y="449813"/>
                    <a:pt x="2562957" y="454039"/>
                    <a:pt x="2552319" y="454039"/>
                  </a:cubicBezTo>
                  <a:lnTo>
                    <a:pt x="40113" y="454039"/>
                  </a:lnTo>
                  <a:cubicBezTo>
                    <a:pt x="29474" y="454039"/>
                    <a:pt x="19271" y="449813"/>
                    <a:pt x="11749" y="442290"/>
                  </a:cubicBezTo>
                  <a:cubicBezTo>
                    <a:pt x="4226" y="434768"/>
                    <a:pt x="0" y="424565"/>
                    <a:pt x="0" y="413926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E0A17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92432" cy="492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4195688"/>
            <a:ext cx="9843139" cy="1653376"/>
            <a:chOff x="0" y="0"/>
            <a:chExt cx="2592432" cy="4354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92432" cy="435457"/>
            </a:xfrm>
            <a:custGeom>
              <a:avLst/>
              <a:gdLst/>
              <a:ahLst/>
              <a:cxnLst/>
              <a:rect l="l" t="t" r="r" b="b"/>
              <a:pathLst>
                <a:path w="2592432" h="435457">
                  <a:moveTo>
                    <a:pt x="40113" y="0"/>
                  </a:moveTo>
                  <a:lnTo>
                    <a:pt x="2552319" y="0"/>
                  </a:lnTo>
                  <a:cubicBezTo>
                    <a:pt x="2562957" y="0"/>
                    <a:pt x="2573160" y="4226"/>
                    <a:pt x="2580683" y="11749"/>
                  </a:cubicBezTo>
                  <a:cubicBezTo>
                    <a:pt x="2588206" y="19271"/>
                    <a:pt x="2592432" y="29474"/>
                    <a:pt x="2592432" y="40113"/>
                  </a:cubicBezTo>
                  <a:lnTo>
                    <a:pt x="2592432" y="395344"/>
                  </a:lnTo>
                  <a:cubicBezTo>
                    <a:pt x="2592432" y="405983"/>
                    <a:pt x="2588206" y="416186"/>
                    <a:pt x="2580683" y="423708"/>
                  </a:cubicBezTo>
                  <a:cubicBezTo>
                    <a:pt x="2573160" y="431231"/>
                    <a:pt x="2562957" y="435457"/>
                    <a:pt x="2552319" y="435457"/>
                  </a:cubicBezTo>
                  <a:lnTo>
                    <a:pt x="40113" y="435457"/>
                  </a:lnTo>
                  <a:cubicBezTo>
                    <a:pt x="29474" y="435457"/>
                    <a:pt x="19271" y="431231"/>
                    <a:pt x="11749" y="423708"/>
                  </a:cubicBezTo>
                  <a:cubicBezTo>
                    <a:pt x="4226" y="416186"/>
                    <a:pt x="0" y="405983"/>
                    <a:pt x="0" y="395344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E0A17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92432" cy="47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6049090"/>
            <a:ext cx="9843139" cy="1411743"/>
            <a:chOff x="0" y="0"/>
            <a:chExt cx="2592432" cy="3718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92432" cy="371817"/>
            </a:xfrm>
            <a:custGeom>
              <a:avLst/>
              <a:gdLst/>
              <a:ahLst/>
              <a:cxnLst/>
              <a:rect l="l" t="t" r="r" b="b"/>
              <a:pathLst>
                <a:path w="2592432" h="371817">
                  <a:moveTo>
                    <a:pt x="40113" y="0"/>
                  </a:moveTo>
                  <a:lnTo>
                    <a:pt x="2552319" y="0"/>
                  </a:lnTo>
                  <a:cubicBezTo>
                    <a:pt x="2562957" y="0"/>
                    <a:pt x="2573160" y="4226"/>
                    <a:pt x="2580683" y="11749"/>
                  </a:cubicBezTo>
                  <a:cubicBezTo>
                    <a:pt x="2588206" y="19271"/>
                    <a:pt x="2592432" y="29474"/>
                    <a:pt x="2592432" y="40113"/>
                  </a:cubicBezTo>
                  <a:lnTo>
                    <a:pt x="2592432" y="331704"/>
                  </a:lnTo>
                  <a:cubicBezTo>
                    <a:pt x="2592432" y="342343"/>
                    <a:pt x="2588206" y="352546"/>
                    <a:pt x="2580683" y="360068"/>
                  </a:cubicBezTo>
                  <a:cubicBezTo>
                    <a:pt x="2573160" y="367591"/>
                    <a:pt x="2562957" y="371817"/>
                    <a:pt x="2552319" y="371817"/>
                  </a:cubicBezTo>
                  <a:lnTo>
                    <a:pt x="40113" y="371817"/>
                  </a:lnTo>
                  <a:cubicBezTo>
                    <a:pt x="29474" y="371817"/>
                    <a:pt x="19271" y="367591"/>
                    <a:pt x="11749" y="360068"/>
                  </a:cubicBezTo>
                  <a:cubicBezTo>
                    <a:pt x="4226" y="352546"/>
                    <a:pt x="0" y="342343"/>
                    <a:pt x="0" y="331704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E0A17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92432" cy="409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75541" y="3574015"/>
            <a:ext cx="6213055" cy="6583370"/>
          </a:xfrm>
          <a:custGeom>
            <a:avLst/>
            <a:gdLst/>
            <a:ahLst/>
            <a:cxnLst/>
            <a:rect l="l" t="t" r="r" b="b"/>
            <a:pathLst>
              <a:path w="6213055" h="6583370">
                <a:moveTo>
                  <a:pt x="0" y="0"/>
                </a:moveTo>
                <a:lnTo>
                  <a:pt x="6213055" y="0"/>
                </a:lnTo>
                <a:lnTo>
                  <a:pt x="6213055" y="6583370"/>
                </a:lnTo>
                <a:lnTo>
                  <a:pt x="0" y="65833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28700" y="7603708"/>
            <a:ext cx="9843139" cy="1411743"/>
            <a:chOff x="0" y="0"/>
            <a:chExt cx="2592432" cy="3718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92432" cy="371817"/>
            </a:xfrm>
            <a:custGeom>
              <a:avLst/>
              <a:gdLst/>
              <a:ahLst/>
              <a:cxnLst/>
              <a:rect l="l" t="t" r="r" b="b"/>
              <a:pathLst>
                <a:path w="2592432" h="371817">
                  <a:moveTo>
                    <a:pt x="40113" y="0"/>
                  </a:moveTo>
                  <a:lnTo>
                    <a:pt x="2552319" y="0"/>
                  </a:lnTo>
                  <a:cubicBezTo>
                    <a:pt x="2562957" y="0"/>
                    <a:pt x="2573160" y="4226"/>
                    <a:pt x="2580683" y="11749"/>
                  </a:cubicBezTo>
                  <a:cubicBezTo>
                    <a:pt x="2588206" y="19271"/>
                    <a:pt x="2592432" y="29474"/>
                    <a:pt x="2592432" y="40113"/>
                  </a:cubicBezTo>
                  <a:lnTo>
                    <a:pt x="2592432" y="331704"/>
                  </a:lnTo>
                  <a:cubicBezTo>
                    <a:pt x="2592432" y="342343"/>
                    <a:pt x="2588206" y="352546"/>
                    <a:pt x="2580683" y="360068"/>
                  </a:cubicBezTo>
                  <a:cubicBezTo>
                    <a:pt x="2573160" y="367591"/>
                    <a:pt x="2562957" y="371817"/>
                    <a:pt x="2552319" y="371817"/>
                  </a:cubicBezTo>
                  <a:lnTo>
                    <a:pt x="40113" y="371817"/>
                  </a:lnTo>
                  <a:cubicBezTo>
                    <a:pt x="29474" y="371817"/>
                    <a:pt x="19271" y="367591"/>
                    <a:pt x="11749" y="360068"/>
                  </a:cubicBezTo>
                  <a:cubicBezTo>
                    <a:pt x="4226" y="352546"/>
                    <a:pt x="0" y="342343"/>
                    <a:pt x="0" y="331704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E0A17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592432" cy="428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Ніколи не віддавайте свої документи </a:t>
              </a:r>
            </a:p>
            <a:p>
              <a:pPr algn="ctr"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незнайомим людям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3460524" y="-285673"/>
            <a:ext cx="4565659" cy="4114800"/>
          </a:xfrm>
          <a:custGeom>
            <a:avLst/>
            <a:gdLst/>
            <a:ahLst/>
            <a:cxnLst/>
            <a:rect l="l" t="t" r="r" b="b"/>
            <a:pathLst>
              <a:path w="4565659" h="4114800">
                <a:moveTo>
                  <a:pt x="0" y="0"/>
                </a:moveTo>
                <a:lnTo>
                  <a:pt x="4565659" y="0"/>
                </a:lnTo>
                <a:lnTo>
                  <a:pt x="4565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9991161">
            <a:off x="-722254" y="6105317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141583" y="1025585"/>
            <a:ext cx="11318941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Як уникнути потрапляння в сучасне рабство?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0204" y="2488538"/>
            <a:ext cx="9274240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Уважно перевіряйте пропозиції навчання та роботи за кордоном.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3150" y="4396923"/>
            <a:ext cx="9274240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Звертайте увагу на підозрілі пропозиції від незнайомців або через інтернет.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0204" y="6220540"/>
            <a:ext cx="9274240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Уникайте ситуацій, через які вас можуть шантажувати або контролювати.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2403542"/>
            <a:ext cx="8248100" cy="1189312"/>
            <a:chOff x="0" y="0"/>
            <a:chExt cx="2172339" cy="3132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72339" cy="313234"/>
            </a:xfrm>
            <a:custGeom>
              <a:avLst/>
              <a:gdLst/>
              <a:ahLst/>
              <a:cxnLst/>
              <a:rect l="l" t="t" r="r" b="b"/>
              <a:pathLst>
                <a:path w="2172339" h="313234">
                  <a:moveTo>
                    <a:pt x="47870" y="0"/>
                  </a:moveTo>
                  <a:lnTo>
                    <a:pt x="2124469" y="0"/>
                  </a:lnTo>
                  <a:cubicBezTo>
                    <a:pt x="2137165" y="0"/>
                    <a:pt x="2149341" y="5043"/>
                    <a:pt x="2158318" y="14021"/>
                  </a:cubicBezTo>
                  <a:cubicBezTo>
                    <a:pt x="2167296" y="22998"/>
                    <a:pt x="2172339" y="35174"/>
                    <a:pt x="2172339" y="47870"/>
                  </a:cubicBezTo>
                  <a:lnTo>
                    <a:pt x="2172339" y="265364"/>
                  </a:lnTo>
                  <a:cubicBezTo>
                    <a:pt x="2172339" y="291802"/>
                    <a:pt x="2150907" y="313234"/>
                    <a:pt x="2124469" y="313234"/>
                  </a:cubicBezTo>
                  <a:lnTo>
                    <a:pt x="47870" y="313234"/>
                  </a:lnTo>
                  <a:cubicBezTo>
                    <a:pt x="21432" y="313234"/>
                    <a:pt x="0" y="291802"/>
                    <a:pt x="0" y="265364"/>
                  </a:cubicBezTo>
                  <a:lnTo>
                    <a:pt x="0" y="47870"/>
                  </a:lnTo>
                  <a:cubicBezTo>
                    <a:pt x="0" y="21432"/>
                    <a:pt x="21432" y="0"/>
                    <a:pt x="47870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72339" cy="351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900" y="3792880"/>
            <a:ext cx="8248100" cy="1265912"/>
            <a:chOff x="0" y="0"/>
            <a:chExt cx="2172339" cy="3334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2339" cy="333409"/>
            </a:xfrm>
            <a:custGeom>
              <a:avLst/>
              <a:gdLst/>
              <a:ahLst/>
              <a:cxnLst/>
              <a:rect l="l" t="t" r="r" b="b"/>
              <a:pathLst>
                <a:path w="2172339" h="333409">
                  <a:moveTo>
                    <a:pt x="47870" y="0"/>
                  </a:moveTo>
                  <a:lnTo>
                    <a:pt x="2124469" y="0"/>
                  </a:lnTo>
                  <a:cubicBezTo>
                    <a:pt x="2137165" y="0"/>
                    <a:pt x="2149341" y="5043"/>
                    <a:pt x="2158318" y="14021"/>
                  </a:cubicBezTo>
                  <a:cubicBezTo>
                    <a:pt x="2167296" y="22998"/>
                    <a:pt x="2172339" y="35174"/>
                    <a:pt x="2172339" y="47870"/>
                  </a:cubicBezTo>
                  <a:lnTo>
                    <a:pt x="2172339" y="285539"/>
                  </a:lnTo>
                  <a:cubicBezTo>
                    <a:pt x="2172339" y="311977"/>
                    <a:pt x="2150907" y="333409"/>
                    <a:pt x="2124469" y="333409"/>
                  </a:cubicBezTo>
                  <a:lnTo>
                    <a:pt x="47870" y="333409"/>
                  </a:lnTo>
                  <a:cubicBezTo>
                    <a:pt x="21432" y="333409"/>
                    <a:pt x="0" y="311977"/>
                    <a:pt x="0" y="285539"/>
                  </a:cubicBezTo>
                  <a:lnTo>
                    <a:pt x="0" y="47870"/>
                  </a:lnTo>
                  <a:cubicBezTo>
                    <a:pt x="0" y="21432"/>
                    <a:pt x="21432" y="0"/>
                    <a:pt x="47870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172339" cy="390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Міжнародна організація з міграції (МОМ) в Україні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155956" y="1496800"/>
            <a:ext cx="7103344" cy="8071982"/>
          </a:xfrm>
          <a:custGeom>
            <a:avLst/>
            <a:gdLst/>
            <a:ahLst/>
            <a:cxnLst/>
            <a:rect l="l" t="t" r="r" b="b"/>
            <a:pathLst>
              <a:path w="7103344" h="8071982">
                <a:moveTo>
                  <a:pt x="0" y="0"/>
                </a:moveTo>
                <a:lnTo>
                  <a:pt x="7103344" y="0"/>
                </a:lnTo>
                <a:lnTo>
                  <a:pt x="7103344" y="8071981"/>
                </a:lnTo>
                <a:lnTo>
                  <a:pt x="0" y="8071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895900" y="5201667"/>
            <a:ext cx="8248100" cy="1136255"/>
            <a:chOff x="0" y="0"/>
            <a:chExt cx="2172339" cy="2992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72339" cy="299261"/>
            </a:xfrm>
            <a:custGeom>
              <a:avLst/>
              <a:gdLst/>
              <a:ahLst/>
              <a:cxnLst/>
              <a:rect l="l" t="t" r="r" b="b"/>
              <a:pathLst>
                <a:path w="2172339" h="299261">
                  <a:moveTo>
                    <a:pt x="47870" y="0"/>
                  </a:moveTo>
                  <a:lnTo>
                    <a:pt x="2124469" y="0"/>
                  </a:lnTo>
                  <a:cubicBezTo>
                    <a:pt x="2137165" y="0"/>
                    <a:pt x="2149341" y="5043"/>
                    <a:pt x="2158318" y="14021"/>
                  </a:cubicBezTo>
                  <a:cubicBezTo>
                    <a:pt x="2167296" y="22998"/>
                    <a:pt x="2172339" y="35174"/>
                    <a:pt x="2172339" y="47870"/>
                  </a:cubicBezTo>
                  <a:lnTo>
                    <a:pt x="2172339" y="251390"/>
                  </a:lnTo>
                  <a:cubicBezTo>
                    <a:pt x="2172339" y="277828"/>
                    <a:pt x="2150907" y="299261"/>
                    <a:pt x="2124469" y="299261"/>
                  </a:cubicBezTo>
                  <a:lnTo>
                    <a:pt x="47870" y="299261"/>
                  </a:lnTo>
                  <a:cubicBezTo>
                    <a:pt x="21432" y="299261"/>
                    <a:pt x="0" y="277828"/>
                    <a:pt x="0" y="251390"/>
                  </a:cubicBezTo>
                  <a:lnTo>
                    <a:pt x="0" y="47870"/>
                  </a:lnTo>
                  <a:cubicBezTo>
                    <a:pt x="0" y="21432"/>
                    <a:pt x="21432" y="0"/>
                    <a:pt x="47870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172339" cy="356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Уповноважений з прав людини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7926196"/>
            <a:ext cx="8248100" cy="1265912"/>
            <a:chOff x="0" y="0"/>
            <a:chExt cx="2172339" cy="3334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72339" cy="333409"/>
            </a:xfrm>
            <a:custGeom>
              <a:avLst/>
              <a:gdLst/>
              <a:ahLst/>
              <a:cxnLst/>
              <a:rect l="l" t="t" r="r" b="b"/>
              <a:pathLst>
                <a:path w="2172339" h="333409">
                  <a:moveTo>
                    <a:pt x="47870" y="0"/>
                  </a:moveTo>
                  <a:lnTo>
                    <a:pt x="2124469" y="0"/>
                  </a:lnTo>
                  <a:cubicBezTo>
                    <a:pt x="2137165" y="0"/>
                    <a:pt x="2149341" y="5043"/>
                    <a:pt x="2158318" y="14021"/>
                  </a:cubicBezTo>
                  <a:cubicBezTo>
                    <a:pt x="2167296" y="22998"/>
                    <a:pt x="2172339" y="35174"/>
                    <a:pt x="2172339" y="47870"/>
                  </a:cubicBezTo>
                  <a:lnTo>
                    <a:pt x="2172339" y="285539"/>
                  </a:lnTo>
                  <a:cubicBezTo>
                    <a:pt x="2172339" y="311977"/>
                    <a:pt x="2150907" y="333409"/>
                    <a:pt x="2124469" y="333409"/>
                  </a:cubicBezTo>
                  <a:lnTo>
                    <a:pt x="47870" y="333409"/>
                  </a:lnTo>
                  <a:cubicBezTo>
                    <a:pt x="21432" y="333409"/>
                    <a:pt x="0" y="311977"/>
                    <a:pt x="0" y="285539"/>
                  </a:cubicBezTo>
                  <a:lnTo>
                    <a:pt x="0" y="47870"/>
                  </a:lnTo>
                  <a:cubicBezTo>
                    <a:pt x="0" y="21432"/>
                    <a:pt x="21432" y="0"/>
                    <a:pt x="47870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172339" cy="390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Консульство або посольство України в країні перебування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6589916"/>
            <a:ext cx="8248100" cy="1136255"/>
            <a:chOff x="0" y="0"/>
            <a:chExt cx="2172339" cy="2992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2339" cy="299261"/>
            </a:xfrm>
            <a:custGeom>
              <a:avLst/>
              <a:gdLst/>
              <a:ahLst/>
              <a:cxnLst/>
              <a:rect l="l" t="t" r="r" b="b"/>
              <a:pathLst>
                <a:path w="2172339" h="299261">
                  <a:moveTo>
                    <a:pt x="47870" y="0"/>
                  </a:moveTo>
                  <a:lnTo>
                    <a:pt x="2124469" y="0"/>
                  </a:lnTo>
                  <a:cubicBezTo>
                    <a:pt x="2137165" y="0"/>
                    <a:pt x="2149341" y="5043"/>
                    <a:pt x="2158318" y="14021"/>
                  </a:cubicBezTo>
                  <a:cubicBezTo>
                    <a:pt x="2167296" y="22998"/>
                    <a:pt x="2172339" y="35174"/>
                    <a:pt x="2172339" y="47870"/>
                  </a:cubicBezTo>
                  <a:lnTo>
                    <a:pt x="2172339" y="251390"/>
                  </a:lnTo>
                  <a:cubicBezTo>
                    <a:pt x="2172339" y="277828"/>
                    <a:pt x="2150907" y="299261"/>
                    <a:pt x="2124469" y="299261"/>
                  </a:cubicBezTo>
                  <a:lnTo>
                    <a:pt x="47870" y="299261"/>
                  </a:lnTo>
                  <a:cubicBezTo>
                    <a:pt x="21432" y="299261"/>
                    <a:pt x="0" y="277828"/>
                    <a:pt x="0" y="251390"/>
                  </a:cubicBezTo>
                  <a:lnTo>
                    <a:pt x="0" y="47870"/>
                  </a:lnTo>
                  <a:cubicBezTo>
                    <a:pt x="0" y="21432"/>
                    <a:pt x="21432" y="0"/>
                    <a:pt x="47870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172339" cy="356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Місцеві органи поліції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0155956" y="65700"/>
            <a:ext cx="3259236" cy="2826646"/>
          </a:xfrm>
          <a:custGeom>
            <a:avLst/>
            <a:gdLst/>
            <a:ahLst/>
            <a:cxnLst/>
            <a:rect l="l" t="t" r="r" b="b"/>
            <a:pathLst>
              <a:path w="3259236" h="2826646">
                <a:moveTo>
                  <a:pt x="0" y="0"/>
                </a:moveTo>
                <a:lnTo>
                  <a:pt x="3259236" y="0"/>
                </a:lnTo>
                <a:lnTo>
                  <a:pt x="3259236" y="2826646"/>
                </a:lnTo>
                <a:lnTo>
                  <a:pt x="0" y="2826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416601" y="6088927"/>
            <a:ext cx="2963410" cy="2138233"/>
          </a:xfrm>
          <a:custGeom>
            <a:avLst/>
            <a:gdLst/>
            <a:ahLst/>
            <a:cxnLst/>
            <a:rect l="l" t="t" r="r" b="b"/>
            <a:pathLst>
              <a:path w="2963410" h="2138233">
                <a:moveTo>
                  <a:pt x="0" y="0"/>
                </a:moveTo>
                <a:lnTo>
                  <a:pt x="2963409" y="0"/>
                </a:lnTo>
                <a:lnTo>
                  <a:pt x="2963409" y="2138233"/>
                </a:lnTo>
                <a:lnTo>
                  <a:pt x="0" y="213823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8568" y="4173880"/>
            <a:ext cx="1492079" cy="1492079"/>
          </a:xfrm>
          <a:custGeom>
            <a:avLst/>
            <a:gdLst/>
            <a:ahLst/>
            <a:cxnLst/>
            <a:rect l="l" t="t" r="r" b="b"/>
            <a:pathLst>
              <a:path w="1492079" h="1492079">
                <a:moveTo>
                  <a:pt x="0" y="0"/>
                </a:moveTo>
                <a:lnTo>
                  <a:pt x="1492079" y="0"/>
                </a:lnTo>
                <a:lnTo>
                  <a:pt x="1492079" y="1492079"/>
                </a:lnTo>
                <a:lnTo>
                  <a:pt x="0" y="1492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141583" y="1025585"/>
            <a:ext cx="10550035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Куди звертатися за допомогою?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5754" y="2426360"/>
            <a:ext cx="8310472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Kollektif"/>
                <a:ea typeface="Kollektif"/>
                <a:cs typeface="Kollektif"/>
                <a:sym typeface="Kollektif"/>
              </a:rPr>
              <a:t>Національна гаряча лінія з протидії торгівлі людьми: 527 або 0-800-505-501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40584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40584" y="1917264"/>
            <a:ext cx="9089451" cy="47635"/>
            <a:chOff x="0" y="0"/>
            <a:chExt cx="2393929" cy="12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929" cy="12546"/>
            </a:xfrm>
            <a:custGeom>
              <a:avLst/>
              <a:gdLst/>
              <a:ahLst/>
              <a:cxnLst/>
              <a:rect l="l" t="t" r="r" b="b"/>
              <a:pathLst>
                <a:path w="2393929" h="12546">
                  <a:moveTo>
                    <a:pt x="0" y="0"/>
                  </a:moveTo>
                  <a:lnTo>
                    <a:pt x="2393929" y="0"/>
                  </a:lnTo>
                  <a:lnTo>
                    <a:pt x="2393929" y="12546"/>
                  </a:lnTo>
                  <a:lnTo>
                    <a:pt x="0" y="12546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93929" cy="5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67638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591558" y="2496245"/>
            <a:ext cx="9295551" cy="1286825"/>
            <a:chOff x="0" y="0"/>
            <a:chExt cx="2448211" cy="338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8211" cy="338917"/>
            </a:xfrm>
            <a:custGeom>
              <a:avLst/>
              <a:gdLst/>
              <a:ahLst/>
              <a:cxnLst/>
              <a:rect l="l" t="t" r="r" b="b"/>
              <a:pathLst>
                <a:path w="2448211" h="338917">
                  <a:moveTo>
                    <a:pt x="42476" y="0"/>
                  </a:moveTo>
                  <a:lnTo>
                    <a:pt x="2405735" y="0"/>
                  </a:lnTo>
                  <a:cubicBezTo>
                    <a:pt x="2429194" y="0"/>
                    <a:pt x="2448211" y="19017"/>
                    <a:pt x="2448211" y="42476"/>
                  </a:cubicBezTo>
                  <a:lnTo>
                    <a:pt x="2448211" y="296441"/>
                  </a:lnTo>
                  <a:cubicBezTo>
                    <a:pt x="2448211" y="319900"/>
                    <a:pt x="2429194" y="338917"/>
                    <a:pt x="2405735" y="338917"/>
                  </a:cubicBezTo>
                  <a:lnTo>
                    <a:pt x="42476" y="338917"/>
                  </a:lnTo>
                  <a:cubicBezTo>
                    <a:pt x="19017" y="338917"/>
                    <a:pt x="0" y="319900"/>
                    <a:pt x="0" y="296441"/>
                  </a:cubicBezTo>
                  <a:lnTo>
                    <a:pt x="0" y="42476"/>
                  </a:lnTo>
                  <a:cubicBezTo>
                    <a:pt x="0" y="19017"/>
                    <a:pt x="19017" y="0"/>
                    <a:pt x="42476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48211" cy="3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Завжди повідомляйте своїм близьким про свої плани та місцеперебування.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63724" y="2733460"/>
            <a:ext cx="7150510" cy="6524840"/>
          </a:xfrm>
          <a:custGeom>
            <a:avLst/>
            <a:gdLst/>
            <a:ahLst/>
            <a:cxnLst/>
            <a:rect l="l" t="t" r="r" b="b"/>
            <a:pathLst>
              <a:path w="7150510" h="6524840">
                <a:moveTo>
                  <a:pt x="0" y="0"/>
                </a:moveTo>
                <a:lnTo>
                  <a:pt x="7150510" y="0"/>
                </a:lnTo>
                <a:lnTo>
                  <a:pt x="7150510" y="6524840"/>
                </a:lnTo>
                <a:lnTo>
                  <a:pt x="0" y="652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612503" y="5944735"/>
            <a:ext cx="9295551" cy="1286825"/>
            <a:chOff x="0" y="0"/>
            <a:chExt cx="2448211" cy="3389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48211" cy="338917"/>
            </a:xfrm>
            <a:custGeom>
              <a:avLst/>
              <a:gdLst/>
              <a:ahLst/>
              <a:cxnLst/>
              <a:rect l="l" t="t" r="r" b="b"/>
              <a:pathLst>
                <a:path w="2448211" h="338917">
                  <a:moveTo>
                    <a:pt x="42476" y="0"/>
                  </a:moveTo>
                  <a:lnTo>
                    <a:pt x="2405735" y="0"/>
                  </a:lnTo>
                  <a:cubicBezTo>
                    <a:pt x="2429194" y="0"/>
                    <a:pt x="2448211" y="19017"/>
                    <a:pt x="2448211" y="42476"/>
                  </a:cubicBezTo>
                  <a:lnTo>
                    <a:pt x="2448211" y="296441"/>
                  </a:lnTo>
                  <a:cubicBezTo>
                    <a:pt x="2448211" y="319900"/>
                    <a:pt x="2429194" y="338917"/>
                    <a:pt x="2405735" y="338917"/>
                  </a:cubicBezTo>
                  <a:lnTo>
                    <a:pt x="42476" y="338917"/>
                  </a:lnTo>
                  <a:cubicBezTo>
                    <a:pt x="19017" y="338917"/>
                    <a:pt x="0" y="319900"/>
                    <a:pt x="0" y="296441"/>
                  </a:cubicBezTo>
                  <a:lnTo>
                    <a:pt x="0" y="42476"/>
                  </a:lnTo>
                  <a:cubicBezTo>
                    <a:pt x="0" y="19017"/>
                    <a:pt x="19017" y="0"/>
                    <a:pt x="42476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448211" cy="3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Шукайте подальше навчання або роботу тільки через перевірені агентства.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27417" y="4219760"/>
            <a:ext cx="9295551" cy="1286825"/>
            <a:chOff x="0" y="0"/>
            <a:chExt cx="2448211" cy="3389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8211" cy="338917"/>
            </a:xfrm>
            <a:custGeom>
              <a:avLst/>
              <a:gdLst/>
              <a:ahLst/>
              <a:cxnLst/>
              <a:rect l="l" t="t" r="r" b="b"/>
              <a:pathLst>
                <a:path w="2448211" h="338917">
                  <a:moveTo>
                    <a:pt x="42476" y="0"/>
                  </a:moveTo>
                  <a:lnTo>
                    <a:pt x="2405735" y="0"/>
                  </a:lnTo>
                  <a:cubicBezTo>
                    <a:pt x="2429194" y="0"/>
                    <a:pt x="2448211" y="19017"/>
                    <a:pt x="2448211" y="42476"/>
                  </a:cubicBezTo>
                  <a:lnTo>
                    <a:pt x="2448211" y="296441"/>
                  </a:lnTo>
                  <a:cubicBezTo>
                    <a:pt x="2448211" y="319900"/>
                    <a:pt x="2429194" y="338917"/>
                    <a:pt x="2405735" y="338917"/>
                  </a:cubicBezTo>
                  <a:lnTo>
                    <a:pt x="42476" y="338917"/>
                  </a:lnTo>
                  <a:cubicBezTo>
                    <a:pt x="19017" y="338917"/>
                    <a:pt x="0" y="319900"/>
                    <a:pt x="0" y="296441"/>
                  </a:cubicBezTo>
                  <a:lnTo>
                    <a:pt x="0" y="42476"/>
                  </a:lnTo>
                  <a:cubicBezTo>
                    <a:pt x="0" y="19017"/>
                    <a:pt x="19017" y="0"/>
                    <a:pt x="42476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448211" cy="3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Не довіряйте незнайомцям, які пропонують підозріло вигідні можливості.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914234" y="7669711"/>
            <a:ext cx="9295551" cy="1286825"/>
            <a:chOff x="0" y="0"/>
            <a:chExt cx="2448211" cy="3389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48211" cy="338917"/>
            </a:xfrm>
            <a:custGeom>
              <a:avLst/>
              <a:gdLst/>
              <a:ahLst/>
              <a:cxnLst/>
              <a:rect l="l" t="t" r="r" b="b"/>
              <a:pathLst>
                <a:path w="2448211" h="338917">
                  <a:moveTo>
                    <a:pt x="42476" y="0"/>
                  </a:moveTo>
                  <a:lnTo>
                    <a:pt x="2405735" y="0"/>
                  </a:lnTo>
                  <a:cubicBezTo>
                    <a:pt x="2429194" y="0"/>
                    <a:pt x="2448211" y="19017"/>
                    <a:pt x="2448211" y="42476"/>
                  </a:cubicBezTo>
                  <a:lnTo>
                    <a:pt x="2448211" y="296441"/>
                  </a:lnTo>
                  <a:cubicBezTo>
                    <a:pt x="2448211" y="319900"/>
                    <a:pt x="2429194" y="338917"/>
                    <a:pt x="2405735" y="338917"/>
                  </a:cubicBezTo>
                  <a:lnTo>
                    <a:pt x="42476" y="338917"/>
                  </a:lnTo>
                  <a:cubicBezTo>
                    <a:pt x="19017" y="338917"/>
                    <a:pt x="0" y="319900"/>
                    <a:pt x="0" y="296441"/>
                  </a:cubicBezTo>
                  <a:lnTo>
                    <a:pt x="0" y="42476"/>
                  </a:lnTo>
                  <a:cubicBezTo>
                    <a:pt x="0" y="19017"/>
                    <a:pt x="19017" y="0"/>
                    <a:pt x="42476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448211" cy="3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Будьте обережні при спілкуванні в соціальних мережах.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880610" y="0"/>
            <a:ext cx="3987840" cy="3502048"/>
          </a:xfrm>
          <a:custGeom>
            <a:avLst/>
            <a:gdLst/>
            <a:ahLst/>
            <a:cxnLst/>
            <a:rect l="l" t="t" r="r" b="b"/>
            <a:pathLst>
              <a:path w="3987840" h="3502048">
                <a:moveTo>
                  <a:pt x="0" y="0"/>
                </a:moveTo>
                <a:lnTo>
                  <a:pt x="3987840" y="0"/>
                </a:lnTo>
                <a:lnTo>
                  <a:pt x="3987840" y="3502048"/>
                </a:lnTo>
                <a:lnTo>
                  <a:pt x="0" y="3502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501439">
            <a:off x="13585289" y="8434148"/>
            <a:ext cx="3686587" cy="2354807"/>
          </a:xfrm>
          <a:custGeom>
            <a:avLst/>
            <a:gdLst/>
            <a:ahLst/>
            <a:cxnLst/>
            <a:rect l="l" t="t" r="r" b="b"/>
            <a:pathLst>
              <a:path w="3686587" h="2354807">
                <a:moveTo>
                  <a:pt x="0" y="0"/>
                </a:moveTo>
                <a:lnTo>
                  <a:pt x="3686586" y="0"/>
                </a:lnTo>
                <a:lnTo>
                  <a:pt x="3686586" y="2354807"/>
                </a:lnTo>
                <a:lnTo>
                  <a:pt x="0" y="23548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253467" y="1025585"/>
            <a:ext cx="8005833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Поради для дітей та підлітків</a:t>
            </a:r>
          </a:p>
          <a:p>
            <a:pPr algn="l">
              <a:lnSpc>
                <a:spcPts val="504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615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Londrina Solid Heavy</vt:lpstr>
      <vt:lpstr>Kollektif</vt:lpstr>
      <vt:lpstr>Kollektif Bold</vt:lpstr>
      <vt:lpstr>Canva Sans Bold</vt:lpstr>
      <vt:lpstr>Canva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Європейський день протидії торгівлі людьми</dc:title>
  <dc:creator>Сергій</dc:creator>
  <cp:lastModifiedBy>user</cp:lastModifiedBy>
  <cp:revision>1</cp:revision>
  <dcterms:created xsi:type="dcterms:W3CDTF">2006-08-16T00:00:00Z</dcterms:created>
  <dcterms:modified xsi:type="dcterms:W3CDTF">2024-10-30T11:24:13Z</dcterms:modified>
  <dc:identifier>DAGTRgtecO0</dc:identifier>
</cp:coreProperties>
</file>