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 id="2147483720" r:id="rId3"/>
  </p:sldMasterIdLst>
  <p:sldIdLst>
    <p:sldId id="329" r:id="rId4"/>
    <p:sldId id="330" r:id="rId5"/>
    <p:sldId id="331" r:id="rId6"/>
    <p:sldId id="332" r:id="rId7"/>
    <p:sldId id="337" r:id="rId8"/>
    <p:sldId id="336" r:id="rId9"/>
    <p:sldId id="338" r:id="rId10"/>
    <p:sldId id="333" r:id="rId11"/>
    <p:sldId id="334" r:id="rId12"/>
    <p:sldId id="339" r:id="rId13"/>
    <p:sldId id="335" r:id="rId14"/>
    <p:sldId id="340" r:id="rId15"/>
    <p:sldId id="341" r:id="rId16"/>
    <p:sldId id="342" r:id="rId17"/>
    <p:sldId id="312" r:id="rId18"/>
    <p:sldId id="328" r:id="rId19"/>
    <p:sldId id="311" r:id="rId20"/>
    <p:sldId id="289" r:id="rId21"/>
    <p:sldId id="343"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3B356-420E-44B8-91DF-CB694ED50913}" v="471" dt="2024-02-05T07:50:56.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111" d="100"/>
          <a:sy n="111"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TextBox 3">
            <a:extLst>
              <a:ext uri="{FF2B5EF4-FFF2-40B4-BE49-F238E27FC236}">
                <a16:creationId xmlns:a16="http://schemas.microsoft.com/office/drawing/2014/main" id="{B60880C3-EEB4-D578-5FBB-3B13CF1664AB}"/>
              </a:ext>
            </a:extLst>
          </p:cNvPr>
          <p:cNvSpPr txBox="1"/>
          <p:nvPr userDrawn="1"/>
        </p:nvSpPr>
        <p:spPr>
          <a:xfrm>
            <a:off x="0" y="6553420"/>
            <a:ext cx="4006392" cy="369332"/>
          </a:xfrm>
          <a:prstGeom prst="rect">
            <a:avLst/>
          </a:prstGeom>
          <a:noFill/>
        </p:spPr>
        <p:txBody>
          <a:bodyPr wrap="square" rtlCol="0">
            <a:spAutoFit/>
          </a:bodyPr>
          <a:lstStyle/>
          <a:p>
            <a:r>
              <a:rPr lang="en-GB" b="1" dirty="0">
                <a:solidFill>
                  <a:schemeClr val="bg1"/>
                </a:solidFill>
              </a:rPr>
              <a:t>www.b1b2englishresources.com</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792482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84945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6" name="TextBox 5">
            <a:extLst>
              <a:ext uri="{FF2B5EF4-FFF2-40B4-BE49-F238E27FC236}">
                <a16:creationId xmlns:a16="http://schemas.microsoft.com/office/drawing/2014/main" id="{0A2179C0-0E46-2A43-1D01-3E13F75165BC}"/>
              </a:ext>
            </a:extLst>
          </p:cNvPr>
          <p:cNvSpPr txBox="1"/>
          <p:nvPr userDrawn="1"/>
        </p:nvSpPr>
        <p:spPr>
          <a:xfrm>
            <a:off x="966158" y="520176"/>
            <a:ext cx="10256808" cy="5262979"/>
          </a:xfrm>
          <a:prstGeom prst="rect">
            <a:avLst/>
          </a:prstGeom>
          <a:noFill/>
        </p:spPr>
        <p:txBody>
          <a:bodyPr wrap="square" rtlCol="0">
            <a:spAutoFit/>
          </a:bodyPr>
          <a:lstStyle/>
          <a:p>
            <a:pPr algn="ctr"/>
            <a:r>
              <a:rPr lang="en-GB" sz="2400" u="sng" dirty="0"/>
              <a:t>Notice</a:t>
            </a:r>
          </a:p>
          <a:p>
            <a:pPr algn="ctr"/>
            <a:endParaRPr lang="en-GB" sz="2400" u="sng" dirty="0"/>
          </a:p>
          <a:p>
            <a:pPr algn="ctr"/>
            <a:r>
              <a:rPr lang="en-GB" sz="1800" dirty="0"/>
              <a:t>This presentation and its associated documents (‘Crib’, ‘Class Notes’) are the creation of Alexander Elwood and he retains the intellectual copyright. This presentation and its associated documents may be used by the purchaser in their teaching and learning activities. They may not be resold or given to a third party for modification or resale. </a:t>
            </a:r>
          </a:p>
          <a:p>
            <a:pPr algn="ctr"/>
            <a:endParaRPr lang="en-GB" sz="1800" dirty="0"/>
          </a:p>
          <a:p>
            <a:pPr algn="ctr"/>
            <a:r>
              <a:rPr lang="en-GB" sz="1800" dirty="0"/>
              <a:t>All the pictures in the presentation are free of copyright or available for use with the appropriate license, which has been provided. I have taken extra care with the pictures and most of the licenses  I have generated are not strictly necessary; however, if you believe a picture has been used incorrectly, please contact me at the address given on the ‘contact’ section of the website at the foot of this page. I will remove the offending picture if necessary and source another.</a:t>
            </a:r>
          </a:p>
          <a:p>
            <a:pPr algn="ctr"/>
            <a:endParaRPr lang="en-GB" sz="1800" dirty="0"/>
          </a:p>
          <a:p>
            <a:pPr algn="ctr"/>
            <a:r>
              <a:rPr lang="en-GB" sz="1800" dirty="0"/>
              <a:t>Please read the legal notices and policies on the website if further information is required (website address at the foot of this page, click ‘Legal Stuff’).</a:t>
            </a:r>
          </a:p>
          <a:p>
            <a:pPr algn="ctr"/>
            <a:endParaRPr lang="en-GB" sz="1800" dirty="0"/>
          </a:p>
          <a:p>
            <a:pPr algn="ctr"/>
            <a:r>
              <a:rPr lang="en-GB" sz="1800" dirty="0"/>
              <a:t>Thank-you for your support.</a:t>
            </a:r>
          </a:p>
          <a:p>
            <a:endParaRPr lang="en-GB" dirty="0"/>
          </a:p>
        </p:txBody>
      </p:sp>
    </p:spTree>
    <p:extLst>
      <p:ext uri="{BB962C8B-B14F-4D97-AF65-F5344CB8AC3E}">
        <p14:creationId xmlns:p14="http://schemas.microsoft.com/office/powerpoint/2010/main" val="35513329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4398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6809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9672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91500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457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08760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04268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82265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TextBox 3">
            <a:extLst>
              <a:ext uri="{FF2B5EF4-FFF2-40B4-BE49-F238E27FC236}">
                <a16:creationId xmlns:a16="http://schemas.microsoft.com/office/drawing/2014/main" id="{50419675-5720-784B-CB54-EE41C698C8B3}"/>
              </a:ext>
            </a:extLst>
          </p:cNvPr>
          <p:cNvSpPr txBox="1"/>
          <p:nvPr userDrawn="1"/>
        </p:nvSpPr>
        <p:spPr>
          <a:xfrm>
            <a:off x="4299364" y="6488668"/>
            <a:ext cx="4830792" cy="369332"/>
          </a:xfrm>
          <a:prstGeom prst="rect">
            <a:avLst/>
          </a:prstGeom>
          <a:noFill/>
        </p:spPr>
        <p:txBody>
          <a:bodyPr wrap="square" rtlCol="0">
            <a:spAutoFit/>
          </a:bodyPr>
          <a:lstStyle/>
          <a:p>
            <a:r>
              <a:rPr lang="en-GB" b="1" dirty="0"/>
              <a:t>www.b1b2englishresources.com</a:t>
            </a:r>
          </a:p>
        </p:txBody>
      </p:sp>
    </p:spTree>
    <p:extLst>
      <p:ext uri="{BB962C8B-B14F-4D97-AF65-F5344CB8AC3E}">
        <p14:creationId xmlns:p14="http://schemas.microsoft.com/office/powerpoint/2010/main" val="206358570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5382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5292223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1078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977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0922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6483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19391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47882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181159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2368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rgbClr val="D9C3A5">
                <a:tint val="50000"/>
                <a:satMod val="180000"/>
              </a:srgbClr>
            </a:duotone>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7" name="TextBox 6">
            <a:extLst>
              <a:ext uri="{FF2B5EF4-FFF2-40B4-BE49-F238E27FC236}">
                <a16:creationId xmlns:a16="http://schemas.microsoft.com/office/drawing/2014/main" id="{53AEE8B5-77D9-8BF0-43AF-48FDB8242A54}"/>
              </a:ext>
            </a:extLst>
          </p:cNvPr>
          <p:cNvSpPr txBox="1"/>
          <p:nvPr userDrawn="1"/>
        </p:nvSpPr>
        <p:spPr>
          <a:xfrm>
            <a:off x="4275826" y="6488668"/>
            <a:ext cx="3640347" cy="369332"/>
          </a:xfrm>
          <a:prstGeom prst="rect">
            <a:avLst/>
          </a:prstGeom>
          <a:noFill/>
        </p:spPr>
        <p:txBody>
          <a:bodyPr wrap="square" rtlCol="0">
            <a:spAutoFit/>
          </a:bodyPr>
          <a:lstStyle/>
          <a:p>
            <a:r>
              <a:rPr lang="en-GB" b="1" dirty="0">
                <a:solidFill>
                  <a:srgbClr val="FFFF00"/>
                </a:solidFill>
                <a:highlight>
                  <a:srgbClr val="000000"/>
                </a:highlight>
              </a:rPr>
              <a:t>www.b1b2englishresources.com</a:t>
            </a:r>
          </a:p>
        </p:txBody>
      </p:sp>
    </p:spTree>
    <p:extLst>
      <p:ext uri="{BB962C8B-B14F-4D97-AF65-F5344CB8AC3E}">
        <p14:creationId xmlns:p14="http://schemas.microsoft.com/office/powerpoint/2010/main" val="39366679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gGrid">
          <a:fgClr>
            <a:srgbClr val="0070C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8978631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7" Type="http://schemas.openxmlformats.org/officeDocument/2006/relationships/image" Target="../media/image9.jpeg"/><Relationship Id="rId2" Type="http://schemas.openxmlformats.org/officeDocument/2006/relationships/hyperlink" Target="https://en.wikipedia.org/wiki/en:Creative_Commons" TargetMode="Externa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www.b1b2englishresources.com/store/b1-b2-the-world-s-oldest-hockey-player" TargetMode="External"/><Relationship Id="rId2" Type="http://schemas.openxmlformats.org/officeDocument/2006/relationships/hyperlink" Target="https://www.youtube.com/watch?v=rx1l51qxGbQ" TargetMode="Externa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hyperlink" Target="https://www.b1b2englishresources.com/store/b1-b2-a-single-life"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hyperlink" Target="https://ethicsunwrapped.utexa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g-wNxJ5XxY&amp;t=317s"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BA7E91A-98D6-28C3-AC02-58A7FC39C0D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21906A3-893C-E115-E79D-443A69B243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871712"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CE7532-0109-0877-9BC3-1E5181CC5EC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1E1BB6F1-C760-A7F0-33F1-FFC0C63D04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17250062-DD6C-F716-BE13-38D2409D306D}"/>
              </a:ext>
            </a:extLst>
          </p:cNvPr>
          <p:cNvSpPr/>
          <p:nvPr/>
        </p:nvSpPr>
        <p:spPr>
          <a:xfrm>
            <a:off x="-1" y="150959"/>
            <a:ext cx="5618673" cy="2643999"/>
          </a:xfrm>
          <a:prstGeom prst="wedgeEllipseCallout">
            <a:avLst>
              <a:gd name="adj1" fmla="val 35430"/>
              <a:gd name="adj2" fmla="val 4919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3600" b="0" i="0" u="none" strike="noStrike" kern="1200" cap="all" spc="200" normalizeH="0" baseline="0" noProof="0" dirty="0">
                <a:ln>
                  <a:noFill/>
                </a:ln>
                <a:solidFill>
                  <a:srgbClr val="262626"/>
                </a:solidFill>
                <a:effectLst/>
                <a:highlight>
                  <a:srgbClr val="FFFF00"/>
                </a:highlight>
                <a:uLnTx/>
                <a:uFillTx/>
                <a:latin typeface="Gill Sans MT" panose="020B0502020104020203"/>
                <a:ea typeface="+mj-ea"/>
                <a:cs typeface="+mj-cs"/>
              </a:rPr>
              <a:t>B2 c1 Speaking </a:t>
            </a:r>
            <a:r>
              <a:rPr kumimoji="0" lang="en-GB" sz="3800" b="0" i="0" u="none" strike="noStrike" kern="1200" cap="all" spc="200" normalizeH="0" baseline="0" noProof="0" dirty="0">
                <a:ln>
                  <a:noFill/>
                </a:ln>
                <a:solidFill>
                  <a:srgbClr val="262626"/>
                </a:solidFill>
                <a:effectLst/>
                <a:uLnTx/>
                <a:uFillTx/>
                <a:latin typeface="Gill Sans MT" panose="020B0502020104020203"/>
                <a:ea typeface="+mj-ea"/>
                <a:cs typeface="+mj-cs"/>
              </a:rPr>
              <a:t>	   values.</a:t>
            </a:r>
            <a:r>
              <a:rPr lang="en-GB" dirty="0"/>
              <a:t>B2 c1 values</a:t>
            </a:r>
          </a:p>
        </p:txBody>
      </p:sp>
      <p:sp>
        <p:nvSpPr>
          <p:cNvPr id="14" name="Speech Bubble: Oval 13">
            <a:extLst>
              <a:ext uri="{FF2B5EF4-FFF2-40B4-BE49-F238E27FC236}">
                <a16:creationId xmlns:a16="http://schemas.microsoft.com/office/drawing/2014/main" id="{5026DDF5-45E9-ED26-2AF1-8D514C9185EE}"/>
              </a:ext>
            </a:extLst>
          </p:cNvPr>
          <p:cNvSpPr/>
          <p:nvPr/>
        </p:nvSpPr>
        <p:spPr>
          <a:xfrm>
            <a:off x="6573328" y="155269"/>
            <a:ext cx="5313952" cy="2536173"/>
          </a:xfrm>
          <a:prstGeom prst="wedgeEllipseCallout">
            <a:avLst>
              <a:gd name="adj1" fmla="val -22989"/>
              <a:gd name="adj2" fmla="val 8823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Gill Sans MT" panose="020B0502020104020203"/>
                <a:ea typeface="+mn-ea"/>
                <a:cs typeface="+mn-cs"/>
              </a:rPr>
              <a:t>A presentation not for the faint-hearted.</a:t>
            </a:r>
          </a:p>
        </p:txBody>
      </p:sp>
      <p:sp>
        <p:nvSpPr>
          <p:cNvPr id="15" name="Action Button: Go Forward or Next 14">
            <a:hlinkClick r:id="" action="ppaction://hlinkshowjump?jump=nextslide" highlightClick="1"/>
            <a:extLst>
              <a:ext uri="{FF2B5EF4-FFF2-40B4-BE49-F238E27FC236}">
                <a16:creationId xmlns:a16="http://schemas.microsoft.com/office/drawing/2014/main" id="{C66A270F-1D74-BA83-D23D-809525C5A554}"/>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TextBox 16">
            <a:hlinkClick r:id="rId5" action="ppaction://hlinksldjump"/>
            <a:extLst>
              <a:ext uri="{FF2B5EF4-FFF2-40B4-BE49-F238E27FC236}">
                <a16:creationId xmlns:a16="http://schemas.microsoft.com/office/drawing/2014/main" id="{60DA4B39-094E-49C6-C7FE-5776ABCFC415}"/>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86655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A6D94D-972E-D656-6C68-838AA3FF0230}"/>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144755B7-7B83-F77C-64B7-C865ADA1B3DA}"/>
              </a:ext>
            </a:extLst>
          </p:cNvPr>
          <p:cNvSpPr>
            <a:spLocks noGrp="1"/>
          </p:cNvSpPr>
          <p:nvPr>
            <p:ph type="subTitle" idx="1"/>
          </p:nvPr>
        </p:nvSpPr>
        <p:spPr/>
        <p:txBody>
          <a:bodyPr/>
          <a:lstStyle/>
          <a:p>
            <a:endParaRPr lang="en-GB"/>
          </a:p>
        </p:txBody>
      </p:sp>
      <p:sp>
        <p:nvSpPr>
          <p:cNvPr id="5" name="Subtitle 2">
            <a:extLst>
              <a:ext uri="{FF2B5EF4-FFF2-40B4-BE49-F238E27FC236}">
                <a16:creationId xmlns:a16="http://schemas.microsoft.com/office/drawing/2014/main" id="{EDC744B1-934D-EA27-A8F0-E67E2BBD8C3D}"/>
              </a:ext>
            </a:extLst>
          </p:cNvPr>
          <p:cNvSpPr txBox="1">
            <a:spLocks/>
          </p:cNvSpPr>
          <p:nvPr/>
        </p:nvSpPr>
        <p:spPr>
          <a:xfrm>
            <a:off x="386216" y="349023"/>
            <a:ext cx="11033185" cy="916539"/>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tx1"/>
                </a:solidFill>
              </a:rPr>
              <a:t>Who is the most ‘value-led’ person you know? What kind of a person is he/she?</a:t>
            </a:r>
          </a:p>
        </p:txBody>
      </p:sp>
      <p:sp>
        <p:nvSpPr>
          <p:cNvPr id="6" name="Subtitle 2">
            <a:extLst>
              <a:ext uri="{FF2B5EF4-FFF2-40B4-BE49-F238E27FC236}">
                <a16:creationId xmlns:a16="http://schemas.microsoft.com/office/drawing/2014/main" id="{425A9DA0-8B34-C4B8-019F-087C803C5B63}"/>
              </a:ext>
            </a:extLst>
          </p:cNvPr>
          <p:cNvSpPr txBox="1">
            <a:spLocks/>
          </p:cNvSpPr>
          <p:nvPr/>
        </p:nvSpPr>
        <p:spPr>
          <a:xfrm>
            <a:off x="579407" y="2046361"/>
            <a:ext cx="11033185" cy="918195"/>
          </a:xfrm>
          <a:prstGeom prst="rect">
            <a:avLst/>
          </a:prstGeom>
          <a:noFill/>
        </p:spPr>
        <p:txBody>
          <a:bodyPr vert="horz" lIns="91440" tIns="45720" rIns="91440" bIns="45720" rtlCol="0">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tx1"/>
                </a:solidFill>
              </a:rPr>
              <a:t>Did people in the past have better values than now? </a:t>
            </a:r>
          </a:p>
          <a:p>
            <a:r>
              <a:rPr lang="en-GB" sz="3200" b="1" dirty="0">
                <a:solidFill>
                  <a:schemeClr val="tx1"/>
                </a:solidFill>
              </a:rPr>
              <a:t>Why/why not?</a:t>
            </a:r>
          </a:p>
        </p:txBody>
      </p:sp>
      <p:sp>
        <p:nvSpPr>
          <p:cNvPr id="7" name="Subtitle 2">
            <a:extLst>
              <a:ext uri="{FF2B5EF4-FFF2-40B4-BE49-F238E27FC236}">
                <a16:creationId xmlns:a16="http://schemas.microsoft.com/office/drawing/2014/main" id="{04294ABE-8A8C-E1E6-2398-D89D640477CA}"/>
              </a:ext>
            </a:extLst>
          </p:cNvPr>
          <p:cNvSpPr txBox="1">
            <a:spLocks/>
          </p:cNvSpPr>
          <p:nvPr/>
        </p:nvSpPr>
        <p:spPr>
          <a:xfrm>
            <a:off x="463199" y="3429000"/>
            <a:ext cx="11033185" cy="918195"/>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Have you ever been surprised – positively or negatively – by a friend’s / family member’s values? Give some examples.</a:t>
            </a:r>
          </a:p>
        </p:txBody>
      </p:sp>
      <p:sp>
        <p:nvSpPr>
          <p:cNvPr id="8" name="Subtitle 2">
            <a:extLst>
              <a:ext uri="{FF2B5EF4-FFF2-40B4-BE49-F238E27FC236}">
                <a16:creationId xmlns:a16="http://schemas.microsoft.com/office/drawing/2014/main" id="{C3695690-4572-EA6F-EBE1-D1F85D8AAA4E}"/>
              </a:ext>
            </a:extLst>
          </p:cNvPr>
          <p:cNvSpPr txBox="1">
            <a:spLocks/>
          </p:cNvSpPr>
          <p:nvPr/>
        </p:nvSpPr>
        <p:spPr>
          <a:xfrm>
            <a:off x="463199" y="4820878"/>
            <a:ext cx="11033185" cy="1569118"/>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Do you think, in general, people pair up with others with a similar value system to their own? Can a relationship work if the value systems are radically different? </a:t>
            </a:r>
          </a:p>
        </p:txBody>
      </p:sp>
      <p:sp>
        <p:nvSpPr>
          <p:cNvPr id="9" name="Action Button: Go Back or Previous 8">
            <a:hlinkClick r:id="" action="ppaction://hlinkshowjump?jump=previousslide" highlightClick="1"/>
            <a:extLst>
              <a:ext uri="{FF2B5EF4-FFF2-40B4-BE49-F238E27FC236}">
                <a16:creationId xmlns:a16="http://schemas.microsoft.com/office/drawing/2014/main" id="{84F653B3-B59A-2DD1-B03A-A3A13432C202}"/>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Action Button: Go Forward or Next 9">
            <a:hlinkClick r:id="" action="ppaction://hlinkshowjump?jump=nextslide" highlightClick="1"/>
            <a:extLst>
              <a:ext uri="{FF2B5EF4-FFF2-40B4-BE49-F238E27FC236}">
                <a16:creationId xmlns:a16="http://schemas.microsoft.com/office/drawing/2014/main" id="{B6B802E5-566D-0F25-5A68-C3EEF0ADC8B5}"/>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TextBox 10">
            <a:hlinkClick r:id="rId2" action="ppaction://hlinksldjump"/>
            <a:extLst>
              <a:ext uri="{FF2B5EF4-FFF2-40B4-BE49-F238E27FC236}">
                <a16:creationId xmlns:a16="http://schemas.microsoft.com/office/drawing/2014/main" id="{3F6A5177-864B-EEDD-DF03-99FAA8DFB864}"/>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6863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03F647-3B55-8C16-42E1-2A7184364BA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5C00D06-74B1-9A6A-7119-6D201727E75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871712"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46A3B11-C615-B842-42BE-94C5DC5BF9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2FD2E35A-8937-5463-BC07-7336F27003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A3605778-703B-27B0-C2F9-8E73E9CF4A70}"/>
              </a:ext>
            </a:extLst>
          </p:cNvPr>
          <p:cNvSpPr/>
          <p:nvPr/>
        </p:nvSpPr>
        <p:spPr>
          <a:xfrm>
            <a:off x="-1" y="150959"/>
            <a:ext cx="5618673" cy="2643999"/>
          </a:xfrm>
          <a:prstGeom prst="wedgeEllipseCallout">
            <a:avLst>
              <a:gd name="adj1" fmla="val 35430"/>
              <a:gd name="adj2" fmla="val 4919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c1 values</a:t>
            </a:r>
          </a:p>
        </p:txBody>
      </p:sp>
      <p:sp>
        <p:nvSpPr>
          <p:cNvPr id="14" name="Speech Bubble: Oval 13">
            <a:extLst>
              <a:ext uri="{FF2B5EF4-FFF2-40B4-BE49-F238E27FC236}">
                <a16:creationId xmlns:a16="http://schemas.microsoft.com/office/drawing/2014/main" id="{6C20F55C-D7D2-FD14-8F82-9AC35189438B}"/>
              </a:ext>
            </a:extLst>
          </p:cNvPr>
          <p:cNvSpPr/>
          <p:nvPr/>
        </p:nvSpPr>
        <p:spPr>
          <a:xfrm>
            <a:off x="6573328" y="155269"/>
            <a:ext cx="5313952" cy="2536173"/>
          </a:xfrm>
          <a:prstGeom prst="wedgeEllipseCallout">
            <a:avLst>
              <a:gd name="adj1" fmla="val -22989"/>
              <a:gd name="adj2" fmla="val 8823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 name="Subtitle 2">
            <a:extLst>
              <a:ext uri="{FF2B5EF4-FFF2-40B4-BE49-F238E27FC236}">
                <a16:creationId xmlns:a16="http://schemas.microsoft.com/office/drawing/2014/main" id="{C6795B39-0A1A-CB49-DA9F-0D9EC75823CF}"/>
              </a:ext>
            </a:extLst>
          </p:cNvPr>
          <p:cNvSpPr txBox="1">
            <a:spLocks/>
          </p:cNvSpPr>
          <p:nvPr/>
        </p:nvSpPr>
        <p:spPr>
          <a:xfrm>
            <a:off x="651826" y="310238"/>
            <a:ext cx="4250112" cy="2381203"/>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Is it okay to take supplies from your workplace or school / university? Toilet rolls, pens etc.</a:t>
            </a:r>
          </a:p>
        </p:txBody>
      </p:sp>
      <p:sp>
        <p:nvSpPr>
          <p:cNvPr id="3" name="Subtitle 2">
            <a:extLst>
              <a:ext uri="{FF2B5EF4-FFF2-40B4-BE49-F238E27FC236}">
                <a16:creationId xmlns:a16="http://schemas.microsoft.com/office/drawing/2014/main" id="{BAD1EEB1-12C5-237D-DB69-D1E3328549D1}"/>
              </a:ext>
            </a:extLst>
          </p:cNvPr>
          <p:cNvSpPr txBox="1">
            <a:spLocks/>
          </p:cNvSpPr>
          <p:nvPr/>
        </p:nvSpPr>
        <p:spPr>
          <a:xfrm>
            <a:off x="7428507" y="796800"/>
            <a:ext cx="3385226" cy="222623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Should you lie to a sick loved one?</a:t>
            </a:r>
          </a:p>
        </p:txBody>
      </p:sp>
      <p:sp>
        <p:nvSpPr>
          <p:cNvPr id="4" name="Action Button: Go Back or Previous 3">
            <a:hlinkClick r:id="" action="ppaction://hlinkshowjump?jump=previousslide" highlightClick="1"/>
            <a:extLst>
              <a:ext uri="{FF2B5EF4-FFF2-40B4-BE49-F238E27FC236}">
                <a16:creationId xmlns:a16="http://schemas.microsoft.com/office/drawing/2014/main" id="{D09C7976-3536-8AF5-E515-26C0841441F2}"/>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D12C30DB-B698-AD3D-67F8-909214F8356C}"/>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5" action="ppaction://hlinksldjump"/>
            <a:extLst>
              <a:ext uri="{FF2B5EF4-FFF2-40B4-BE49-F238E27FC236}">
                <a16:creationId xmlns:a16="http://schemas.microsoft.com/office/drawing/2014/main" id="{A9CBF2EC-7701-ECFD-A5BF-8AC199B820CA}"/>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765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91C9D9E-8B6D-9B30-5E8A-464D30A1EE0B}"/>
            </a:ext>
          </a:extLst>
        </p:cNvPr>
        <p:cNvGrpSpPr/>
        <p:nvPr/>
      </p:nvGrpSpPr>
      <p:grpSpPr>
        <a:xfrm>
          <a:off x="0" y="0"/>
          <a:ext cx="0" cy="0"/>
          <a:chOff x="0" y="0"/>
          <a:chExt cx="0" cy="0"/>
        </a:xfrm>
      </p:grpSpPr>
      <p:pic>
        <p:nvPicPr>
          <p:cNvPr id="3" name="Picture 2" descr="A plaque on a rock&#10;&#10;Description automatically generated">
            <a:extLst>
              <a:ext uri="{FF2B5EF4-FFF2-40B4-BE49-F238E27FC236}">
                <a16:creationId xmlns:a16="http://schemas.microsoft.com/office/drawing/2014/main" id="{F1AF76A9-B3DB-30B1-C334-3429B726C1E2}"/>
              </a:ext>
            </a:extLst>
          </p:cNvPr>
          <p:cNvPicPr>
            <a:picLocks noChangeAspect="1"/>
          </p:cNvPicPr>
          <p:nvPr/>
        </p:nvPicPr>
        <p:blipFill>
          <a:blip r:embed="rId2"/>
          <a:stretch>
            <a:fillRect/>
          </a:stretch>
        </p:blipFill>
        <p:spPr>
          <a:xfrm>
            <a:off x="461109" y="-113122"/>
            <a:ext cx="12092899" cy="7084244"/>
          </a:xfrm>
          <a:prstGeom prst="rect">
            <a:avLst/>
          </a:prstGeom>
        </p:spPr>
      </p:pic>
      <p:sp>
        <p:nvSpPr>
          <p:cNvPr id="4" name="Rectangle 3">
            <a:extLst>
              <a:ext uri="{FF2B5EF4-FFF2-40B4-BE49-F238E27FC236}">
                <a16:creationId xmlns:a16="http://schemas.microsoft.com/office/drawing/2014/main" id="{56416ECC-2F23-67DD-CB9D-07AB50D3AC44}"/>
              </a:ext>
            </a:extLst>
          </p:cNvPr>
          <p:cNvSpPr/>
          <p:nvPr/>
        </p:nvSpPr>
        <p:spPr>
          <a:xfrm>
            <a:off x="1668545" y="1753386"/>
            <a:ext cx="8583994" cy="44023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Subtitle 2">
            <a:extLst>
              <a:ext uri="{FF2B5EF4-FFF2-40B4-BE49-F238E27FC236}">
                <a16:creationId xmlns:a16="http://schemas.microsoft.com/office/drawing/2014/main" id="{9B0D76AB-C2CF-1DA9-88F1-790FC5026B5B}"/>
              </a:ext>
            </a:extLst>
          </p:cNvPr>
          <p:cNvSpPr txBox="1">
            <a:spLocks/>
          </p:cNvSpPr>
          <p:nvPr/>
        </p:nvSpPr>
        <p:spPr>
          <a:xfrm>
            <a:off x="1668545" y="1753386"/>
            <a:ext cx="8583994" cy="4402317"/>
          </a:xfrm>
          <a:prstGeom prst="rect">
            <a:avLst/>
          </a:prstGeom>
          <a:noFill/>
        </p:spPr>
        <p:txBody>
          <a:bodyPr vert="horz" lIns="91440" tIns="45720" rIns="91440" bIns="45720" rtlCol="0">
            <a:normAutofit fontScale="77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rgbClr val="222222"/>
                </a:solidFill>
              </a:rPr>
              <a:t>You're involved in a two-car crash. You also accidentally hit and seriously injure a pedestrian. </a:t>
            </a:r>
          </a:p>
          <a:p>
            <a:r>
              <a:rPr lang="en-GB" sz="3200" b="1" dirty="0">
                <a:solidFill>
                  <a:srgbClr val="222222"/>
                </a:solidFill>
              </a:rPr>
              <a:t>As you get out of the car, you are intercepted by the other tearful motorist who seems to think that they hit the pedestrian. You're not sure why they think they hit the person, but they are 100% convinced.</a:t>
            </a:r>
          </a:p>
          <a:p>
            <a:r>
              <a:rPr lang="en-GB" sz="3200" b="1" dirty="0">
                <a:solidFill>
                  <a:srgbClr val="222222"/>
                </a:solidFill>
              </a:rPr>
              <a:t> You saw the impact, though, and you know it was you and your car. There's only you, the tearful other driver, and the person you hit on the road, who is badly hurt but awake and did not see anything; there are no witnesses.</a:t>
            </a:r>
          </a:p>
          <a:p>
            <a:r>
              <a:rPr lang="en-GB" sz="3200" b="1" dirty="0">
                <a:solidFill>
                  <a:srgbClr val="222222"/>
                </a:solidFill>
              </a:rPr>
              <a:t> Do you take the blame?</a:t>
            </a:r>
            <a:endParaRPr lang="en-GB" sz="3200" b="1" dirty="0"/>
          </a:p>
        </p:txBody>
      </p:sp>
      <p:pic>
        <p:nvPicPr>
          <p:cNvPr id="10" name="Picture 4">
            <a:extLst>
              <a:ext uri="{FF2B5EF4-FFF2-40B4-BE49-F238E27FC236}">
                <a16:creationId xmlns:a16="http://schemas.microsoft.com/office/drawing/2014/main" id="{1FB37FAF-B1D3-C578-E985-009269CDBB7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99100" y="4619134"/>
            <a:ext cx="724018" cy="1680220"/>
          </a:xfrm>
          <a:prstGeom prst="rect">
            <a:avLst/>
          </a:prstGeom>
          <a:noFill/>
          <a:extLst>
            <a:ext uri="{909E8E84-426E-40DD-AFC4-6F175D3DCCD1}">
              <a14:hiddenFill xmlns:a14="http://schemas.microsoft.com/office/drawing/2010/main">
                <a:solidFill>
                  <a:srgbClr val="FFFFFF"/>
                </a:solidFill>
              </a14:hiddenFill>
            </a:ext>
          </a:extLst>
        </p:spPr>
      </p:pic>
      <p:sp>
        <p:nvSpPr>
          <p:cNvPr id="11" name="Action Button: Go Back or Previous 10">
            <a:hlinkClick r:id="" action="ppaction://hlinkshowjump?jump=previousslide" highlightClick="1"/>
            <a:extLst>
              <a:ext uri="{FF2B5EF4-FFF2-40B4-BE49-F238E27FC236}">
                <a16:creationId xmlns:a16="http://schemas.microsoft.com/office/drawing/2014/main" id="{940DB283-EDD0-028E-3299-71579F40AAAF}"/>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Action Button: Go Forward or Next 11">
            <a:hlinkClick r:id="" action="ppaction://hlinkshowjump?jump=nextslide" highlightClick="1"/>
            <a:extLst>
              <a:ext uri="{FF2B5EF4-FFF2-40B4-BE49-F238E27FC236}">
                <a16:creationId xmlns:a16="http://schemas.microsoft.com/office/drawing/2014/main" id="{3EA07B97-15D6-4A93-94B2-7E5CFFEFB0DF}"/>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TextBox 12">
            <a:hlinkClick r:id="rId4" action="ppaction://hlinksldjump"/>
            <a:extLst>
              <a:ext uri="{FF2B5EF4-FFF2-40B4-BE49-F238E27FC236}">
                <a16:creationId xmlns:a16="http://schemas.microsoft.com/office/drawing/2014/main" id="{E09A87C1-8ACD-2B71-B2FB-0FB961B3025A}"/>
              </a:ext>
            </a:extLst>
          </p:cNvPr>
          <p:cNvSpPr txBox="1"/>
          <p:nvPr/>
        </p:nvSpPr>
        <p:spPr>
          <a:xfrm>
            <a:off x="9874912" y="6510823"/>
            <a:ext cx="2317088" cy="230832"/>
          </a:xfrm>
          <a:prstGeom prst="rect">
            <a:avLst/>
          </a:prstGeom>
          <a:solidFill>
            <a:schemeClr val="tx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7207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CA9D2F2-FF56-F4AC-365E-C3CFE1DA4AA4}"/>
            </a:ext>
          </a:extLst>
        </p:cNvPr>
        <p:cNvGrpSpPr/>
        <p:nvPr/>
      </p:nvGrpSpPr>
      <p:grpSpPr>
        <a:xfrm>
          <a:off x="0" y="0"/>
          <a:ext cx="0" cy="0"/>
          <a:chOff x="0" y="0"/>
          <a:chExt cx="0" cy="0"/>
        </a:xfrm>
      </p:grpSpPr>
      <p:pic>
        <p:nvPicPr>
          <p:cNvPr id="3" name="Picture 2" descr="A plaque on a rock&#10;&#10;Description automatically generated">
            <a:extLst>
              <a:ext uri="{FF2B5EF4-FFF2-40B4-BE49-F238E27FC236}">
                <a16:creationId xmlns:a16="http://schemas.microsoft.com/office/drawing/2014/main" id="{7977F04D-8BDE-99D8-D534-10A8DE10036D}"/>
              </a:ext>
            </a:extLst>
          </p:cNvPr>
          <p:cNvPicPr>
            <a:picLocks noChangeAspect="1"/>
          </p:cNvPicPr>
          <p:nvPr/>
        </p:nvPicPr>
        <p:blipFill>
          <a:blip r:embed="rId2"/>
          <a:stretch>
            <a:fillRect/>
          </a:stretch>
        </p:blipFill>
        <p:spPr>
          <a:xfrm>
            <a:off x="-188536" y="-27101"/>
            <a:ext cx="12380536" cy="7252747"/>
          </a:xfrm>
          <a:prstGeom prst="rect">
            <a:avLst/>
          </a:prstGeom>
        </p:spPr>
      </p:pic>
      <p:sp>
        <p:nvSpPr>
          <p:cNvPr id="4" name="Rectangle 3">
            <a:extLst>
              <a:ext uri="{FF2B5EF4-FFF2-40B4-BE49-F238E27FC236}">
                <a16:creationId xmlns:a16="http://schemas.microsoft.com/office/drawing/2014/main" id="{9C0316DB-2B3E-8093-E955-D9EFF3DAA26F}"/>
              </a:ext>
            </a:extLst>
          </p:cNvPr>
          <p:cNvSpPr/>
          <p:nvPr/>
        </p:nvSpPr>
        <p:spPr>
          <a:xfrm>
            <a:off x="1668545" y="1753386"/>
            <a:ext cx="8583994" cy="44023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CA58329E-24EB-14CF-434C-F98413353B74}"/>
              </a:ext>
            </a:extLst>
          </p:cNvPr>
          <p:cNvSpPr txBox="1"/>
          <p:nvPr/>
        </p:nvSpPr>
        <p:spPr>
          <a:xfrm>
            <a:off x="1668544" y="1753388"/>
            <a:ext cx="8583993" cy="4524315"/>
          </a:xfrm>
          <a:prstGeom prst="rect">
            <a:avLst/>
          </a:prstGeom>
          <a:noFill/>
        </p:spPr>
        <p:txBody>
          <a:bodyPr wrap="square">
            <a:spAutoFit/>
          </a:bodyPr>
          <a:lstStyle/>
          <a:p>
            <a:pPr algn="ctr"/>
            <a:r>
              <a:rPr lang="en-GB" sz="2400" b="1" i="0" dirty="0">
                <a:solidFill>
                  <a:srgbClr val="303030"/>
                </a:solidFill>
                <a:effectLst/>
                <a:latin typeface="Open Sans" panose="020B0606030504020204" pitchFamily="34" charset="0"/>
              </a:rPr>
              <a:t>You are on a cruise ship and encounter a violent storm. The passengers are told to head to the lifeboats and abandon ship. As people begin to line up, you realise some lines have fewer people, some have families, and some have younger, single people. You are strong and capable, and a good swimmer. </a:t>
            </a:r>
          </a:p>
          <a:p>
            <a:pPr algn="ctr"/>
            <a:endParaRPr lang="en-GB" sz="2400" b="1" i="0" dirty="0">
              <a:solidFill>
                <a:srgbClr val="303030"/>
              </a:solidFill>
              <a:effectLst/>
              <a:latin typeface="Open Sans" panose="020B0606030504020204" pitchFamily="34" charset="0"/>
            </a:endParaRPr>
          </a:p>
          <a:p>
            <a:pPr algn="ctr"/>
            <a:r>
              <a:rPr lang="en-GB" sz="2400" b="1" i="0" dirty="0">
                <a:solidFill>
                  <a:srgbClr val="303030"/>
                </a:solidFill>
                <a:effectLst/>
                <a:latin typeface="Open Sans" panose="020B0606030504020204" pitchFamily="34" charset="0"/>
              </a:rPr>
              <a:t>Do you choose to queue with a line composed of three families with young children, a group of seniors who could obviously use your help, or the line of young, strong people, with whom you might have a better chance of survival?</a:t>
            </a:r>
            <a:r>
              <a:rPr lang="en-GB" sz="2400" b="1" dirty="0">
                <a:solidFill>
                  <a:srgbClr val="303030"/>
                </a:solidFill>
                <a:latin typeface="Open Sans" panose="020B0606030504020204" pitchFamily="34" charset="0"/>
              </a:rPr>
              <a:t> </a:t>
            </a:r>
            <a:endParaRPr lang="en-GB" sz="2400" b="1" dirty="0"/>
          </a:p>
        </p:txBody>
      </p:sp>
      <p:pic>
        <p:nvPicPr>
          <p:cNvPr id="13" name="Picture 2">
            <a:extLst>
              <a:ext uri="{FF2B5EF4-FFF2-40B4-BE49-F238E27FC236}">
                <a16:creationId xmlns:a16="http://schemas.microsoft.com/office/drawing/2014/main" id="{B2B68A10-C619-9056-8583-740789126FB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0083220" y="-80204"/>
            <a:ext cx="1575496" cy="1771294"/>
          </a:xfrm>
          <a:prstGeom prst="rect">
            <a:avLst/>
          </a:prstGeom>
          <a:noFill/>
          <a:extLst>
            <a:ext uri="{909E8E84-426E-40DD-AFC4-6F175D3DCCD1}">
              <a14:hiddenFill xmlns:a14="http://schemas.microsoft.com/office/drawing/2010/main">
                <a:solidFill>
                  <a:srgbClr val="FFFFFF"/>
                </a:solidFill>
              </a14:hiddenFill>
            </a:ext>
          </a:extLst>
        </p:spPr>
      </p:pic>
      <p:sp>
        <p:nvSpPr>
          <p:cNvPr id="14" name="Action Button: Go Back or Previous 13">
            <a:hlinkClick r:id="" action="ppaction://hlinkshowjump?jump=previousslide" highlightClick="1"/>
            <a:extLst>
              <a:ext uri="{FF2B5EF4-FFF2-40B4-BE49-F238E27FC236}">
                <a16:creationId xmlns:a16="http://schemas.microsoft.com/office/drawing/2014/main" id="{5AA13473-2B1E-0DD2-7947-F82B5CE34FC3}"/>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Action Button: Go Forward or Next 14">
            <a:hlinkClick r:id="" action="ppaction://hlinkshowjump?jump=nextslide" highlightClick="1"/>
            <a:extLst>
              <a:ext uri="{FF2B5EF4-FFF2-40B4-BE49-F238E27FC236}">
                <a16:creationId xmlns:a16="http://schemas.microsoft.com/office/drawing/2014/main" id="{D938CA21-A601-F527-3275-1AD6FF092A40}"/>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TextBox 15">
            <a:hlinkClick r:id="rId4" action="ppaction://hlinksldjump"/>
            <a:extLst>
              <a:ext uri="{FF2B5EF4-FFF2-40B4-BE49-F238E27FC236}">
                <a16:creationId xmlns:a16="http://schemas.microsoft.com/office/drawing/2014/main" id="{E87EDA1C-83AF-4AED-2060-3FBA8A274172}"/>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56513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3E1A819-BC03-EF5C-9E78-3BA2687C5AF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59A0BA2D-8024-7B30-7B25-FC99EA83151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568"/>
          <a:stretch/>
        </p:blipFill>
        <p:spPr bwMode="auto">
          <a:xfrm>
            <a:off x="344070" y="247220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que on a rock&#10;&#10;Description automatically generated">
            <a:extLst>
              <a:ext uri="{FF2B5EF4-FFF2-40B4-BE49-F238E27FC236}">
                <a16:creationId xmlns:a16="http://schemas.microsoft.com/office/drawing/2014/main" id="{1E43532C-16BF-C49D-3AD5-DAB0DB031981}"/>
              </a:ext>
            </a:extLst>
          </p:cNvPr>
          <p:cNvPicPr>
            <a:picLocks noChangeAspect="1"/>
          </p:cNvPicPr>
          <p:nvPr/>
        </p:nvPicPr>
        <p:blipFill>
          <a:blip r:embed="rId3"/>
          <a:stretch>
            <a:fillRect/>
          </a:stretch>
        </p:blipFill>
        <p:spPr>
          <a:xfrm>
            <a:off x="1510232" y="1298616"/>
            <a:ext cx="8895014" cy="5559384"/>
          </a:xfrm>
          <a:prstGeom prst="rect">
            <a:avLst/>
          </a:prstGeom>
        </p:spPr>
      </p:pic>
      <p:sp>
        <p:nvSpPr>
          <p:cNvPr id="4" name="Rectangle 3">
            <a:extLst>
              <a:ext uri="{FF2B5EF4-FFF2-40B4-BE49-F238E27FC236}">
                <a16:creationId xmlns:a16="http://schemas.microsoft.com/office/drawing/2014/main" id="{FE54B7DD-B690-43AD-22DB-3AC28F11EE1D}"/>
              </a:ext>
            </a:extLst>
          </p:cNvPr>
          <p:cNvSpPr/>
          <p:nvPr/>
        </p:nvSpPr>
        <p:spPr>
          <a:xfrm>
            <a:off x="3262355" y="3200022"/>
            <a:ext cx="2695385" cy="257861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42C825D8-7170-5D04-489A-8D65BA4BD900}"/>
              </a:ext>
            </a:extLst>
          </p:cNvPr>
          <p:cNvSpPr txBox="1"/>
          <p:nvPr/>
        </p:nvSpPr>
        <p:spPr>
          <a:xfrm>
            <a:off x="3262354" y="3200022"/>
            <a:ext cx="2695385"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202124"/>
              </a:solidFill>
              <a:effectLst/>
              <a:uLnTx/>
              <a:uFillTx/>
              <a:latin typeface="Google San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1" noProof="0" dirty="0">
              <a:solidFill>
                <a:srgbClr val="202124"/>
              </a:solidFill>
              <a:latin typeface="Google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02124"/>
                </a:solidFill>
                <a:effectLst/>
                <a:uLnTx/>
                <a:uFillTx/>
                <a:latin typeface="Google Sans"/>
                <a:ea typeface="+mn-ea"/>
                <a:cs typeface="+mn-cs"/>
              </a:rPr>
              <a:t>Bye-bye</a:t>
            </a:r>
            <a:endParaRPr kumimoji="0" lang="en-GB" sz="4000" b="1" i="0" u="none" strike="noStrike" kern="1200" cap="none" spc="0" normalizeH="0" baseline="0" noProof="0" dirty="0">
              <a:ln>
                <a:noFill/>
              </a:ln>
              <a:solidFill>
                <a:srgbClr val="0070C0"/>
              </a:solidFill>
              <a:effectLst/>
              <a:uLnTx/>
              <a:uFillTx/>
              <a:latin typeface="Gill Sans MT" panose="020B0502020104020203"/>
              <a:ea typeface="+mn-ea"/>
              <a:cs typeface="+mn-cs"/>
            </a:endParaRPr>
          </a:p>
        </p:txBody>
      </p:sp>
      <p:sp>
        <p:nvSpPr>
          <p:cNvPr id="2" name="Action Button: Go Back or Previous 1">
            <a:hlinkClick r:id="" action="ppaction://hlinkshowjump?jump=previousslide" highlightClick="1"/>
            <a:extLst>
              <a:ext uri="{FF2B5EF4-FFF2-40B4-BE49-F238E27FC236}">
                <a16:creationId xmlns:a16="http://schemas.microsoft.com/office/drawing/2014/main" id="{8AE3E12F-DF62-2011-762B-4DB249AEFEA7}"/>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Forward or Next 4">
            <a:hlinkClick r:id="" action="ppaction://hlinkshowjump?jump=nextslide" highlightClick="1"/>
            <a:extLst>
              <a:ext uri="{FF2B5EF4-FFF2-40B4-BE49-F238E27FC236}">
                <a16:creationId xmlns:a16="http://schemas.microsoft.com/office/drawing/2014/main" id="{B86AC2C7-51FB-97E0-F06D-405C271819A3}"/>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4" action="ppaction://hlinksldjump"/>
            <a:extLst>
              <a:ext uri="{FF2B5EF4-FFF2-40B4-BE49-F238E27FC236}">
                <a16:creationId xmlns:a16="http://schemas.microsoft.com/office/drawing/2014/main" id="{79FA4E41-36EC-567F-AE4A-6016D9949898}"/>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16130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EC18-B6BF-4D9E-8320-2369712D9745}"/>
              </a:ext>
            </a:extLst>
          </p:cNvPr>
          <p:cNvSpPr txBox="1"/>
          <p:nvPr/>
        </p:nvSpPr>
        <p:spPr>
          <a:xfrm>
            <a:off x="3505200" y="91536"/>
            <a:ext cx="3732362" cy="588046"/>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GB" sz="24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Picture licenses</a:t>
            </a:r>
            <a:endParaRPr kumimoji="0" lang="en-US" sz="24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731FA9-5439-CD14-E34E-1A4ED862D1CA}"/>
              </a:ext>
            </a:extLst>
          </p:cNvPr>
          <p:cNvSpPr txBox="1"/>
          <p:nvPr/>
        </p:nvSpPr>
        <p:spPr>
          <a:xfrm>
            <a:off x="0" y="679582"/>
            <a:ext cx="12192000" cy="50545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tab pos="457200" algn="l"/>
              </a:tabLst>
              <a:defRPr/>
            </a:pP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All pictures in this </a:t>
            </a:r>
            <a:r>
              <a:rPr kumimoji="0" lang="en-GB" sz="2000" b="1" i="0" u="sng" strike="noStrike" kern="1200" cap="none" spc="0" normalizeH="0" baseline="0" noProof="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presentation are </a:t>
            </a: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copyright-free or in the public domain.</a:t>
            </a:r>
            <a:endParaRPr kumimoji="0" lang="en-US" sz="20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D9515C-C1BC-FF3D-FA3A-E7E7FEC0CB19}"/>
              </a:ext>
            </a:extLst>
          </p:cNvPr>
          <p:cNvSpPr txBox="1"/>
          <p:nvPr/>
        </p:nvSpPr>
        <p:spPr>
          <a:xfrm>
            <a:off x="113400" y="2882305"/>
            <a:ext cx="159720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Clker</a:t>
            </a:r>
            <a:r>
              <a:rPr lang="en-GB" sz="800" b="0" i="0" dirty="0">
                <a:solidFill>
                  <a:schemeClr val="bg1"/>
                </a:solidFill>
                <a:effectLst/>
                <a:latin typeface="Helvetica Neue"/>
              </a:rPr>
              <a:t>-Free-Vector-</a:t>
            </a:r>
            <a:r>
              <a:rPr lang="en-GB" sz="800" b="0" i="0" dirty="0" err="1">
                <a:solidFill>
                  <a:schemeClr val="bg1"/>
                </a:solidFill>
                <a:effectLst/>
                <a:latin typeface="Helvetica Neue"/>
              </a:rPr>
              <a:t>ImagesFree</a:t>
            </a:r>
            <a:r>
              <a:rPr lang="en-GB" sz="800" b="0" i="0" dirty="0">
                <a:solidFill>
                  <a:schemeClr val="bg1"/>
                </a:solidFill>
                <a:effectLst/>
                <a:latin typeface="Helvetica Neue"/>
              </a:rPr>
              <a:t>-Vector-Images (https://commons.wikimedia.org/wiki/File:Devil-307138.svg), „Devil-307138“, https://creativecommons.org/publicdomain/zero/1.0/legalcode</a:t>
            </a:r>
            <a:endParaRPr kumimoji="0" lang="en-GB" sz="8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B378962A-B6C9-62E0-FAE3-B76BAF57A741}"/>
              </a:ext>
            </a:extLst>
          </p:cNvPr>
          <p:cNvSpPr txBox="1"/>
          <p:nvPr/>
        </p:nvSpPr>
        <p:spPr>
          <a:xfrm>
            <a:off x="193351" y="1211469"/>
            <a:ext cx="15971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354CD561-5C1A-8D93-3411-B045BB46BDC4}"/>
              </a:ext>
            </a:extLst>
          </p:cNvPr>
          <p:cNvSpPr txBox="1"/>
          <p:nvPr/>
        </p:nvSpPr>
        <p:spPr>
          <a:xfrm>
            <a:off x="1898399" y="2751927"/>
            <a:ext cx="1696453"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Thommy (https://commons.wikimedia.org/wiki/File:Royal_coat_of_arms_of_the_Kingdom_of_Hungary_(1896-1915;_angels).svg), „Royal coat of arms of the Kingdom of Hungary (1896-1915; angels)“,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0" name="TextBox 19">
            <a:extLst>
              <a:ext uri="{FF2B5EF4-FFF2-40B4-BE49-F238E27FC236}">
                <a16:creationId xmlns:a16="http://schemas.microsoft.com/office/drawing/2014/main" id="{EEB4C6F8-7C0F-B565-BFDB-9D7E3D1ACBDD}"/>
              </a:ext>
            </a:extLst>
          </p:cNvPr>
          <p:cNvSpPr txBox="1"/>
          <p:nvPr/>
        </p:nvSpPr>
        <p:spPr>
          <a:xfrm>
            <a:off x="1965825" y="1276562"/>
            <a:ext cx="196255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3" name="TextBox 32">
            <a:extLst>
              <a:ext uri="{FF2B5EF4-FFF2-40B4-BE49-F238E27FC236}">
                <a16:creationId xmlns:a16="http://schemas.microsoft.com/office/drawing/2014/main" id="{E7DD60D2-4DB6-278B-E9D9-C4E1C2AE4112}"/>
              </a:ext>
            </a:extLst>
          </p:cNvPr>
          <p:cNvSpPr txBox="1"/>
          <p:nvPr/>
        </p:nvSpPr>
        <p:spPr>
          <a:xfrm>
            <a:off x="6270376" y="2890390"/>
            <a:ext cx="192547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Bonnachoven</a:t>
            </a:r>
            <a:r>
              <a:rPr lang="en-GB" sz="800" b="0" i="0" dirty="0">
                <a:solidFill>
                  <a:schemeClr val="bg1"/>
                </a:solidFill>
                <a:effectLst/>
                <a:latin typeface="Helvetica Neue"/>
              </a:rPr>
              <a:t> (https://commons.wikimedia.org/wiki/File:Bernard_Frank_Dedication_Stone.jpg), „Bernard Frank Dedication Stone“,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4A5F4751-16DB-CCD4-8EDA-6B51CA39224A}"/>
              </a:ext>
            </a:extLst>
          </p:cNvPr>
          <p:cNvSpPr txBox="1"/>
          <p:nvPr/>
        </p:nvSpPr>
        <p:spPr>
          <a:xfrm>
            <a:off x="4193287" y="1304853"/>
            <a:ext cx="1873664"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Author’s own photo</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7" name="Action Button: Go Back or Previous 36">
            <a:hlinkClick r:id="" action="ppaction://hlinkshowjump?jump=previousslide" highlightClick="1"/>
            <a:extLst>
              <a:ext uri="{FF2B5EF4-FFF2-40B4-BE49-F238E27FC236}">
                <a16:creationId xmlns:a16="http://schemas.microsoft.com/office/drawing/2014/main" id="{62A03821-6C0F-A21D-2BB9-945C5BEFB9CE}"/>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40D4D63D-8B89-B79D-7D74-7B2C933EF18F}"/>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C9CBCE4C-CE5F-B15E-AC58-8F7D89C7412D}"/>
              </a:ext>
            </a:extLst>
          </p:cNvPr>
          <p:cNvSpPr txBox="1"/>
          <p:nvPr/>
        </p:nvSpPr>
        <p:spPr>
          <a:xfrm>
            <a:off x="6262590" y="1169697"/>
            <a:ext cx="1873664"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050" name="Picture 2">
            <a:extLst>
              <a:ext uri="{FF2B5EF4-FFF2-40B4-BE49-F238E27FC236}">
                <a16:creationId xmlns:a16="http://schemas.microsoft.com/office/drawing/2014/main" id="{F2CAE1CA-375E-823B-D2CD-38BDEF46C7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387" y="1844419"/>
            <a:ext cx="859128" cy="1045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7D2F04-A8EC-D6DC-5484-2CD384E527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6894" y="1645987"/>
            <a:ext cx="1487958" cy="1086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in a suit&#10;&#10;Description automatically generated">
            <a:extLst>
              <a:ext uri="{FF2B5EF4-FFF2-40B4-BE49-F238E27FC236}">
                <a16:creationId xmlns:a16="http://schemas.microsoft.com/office/drawing/2014/main" id="{8BAB4682-4D44-2DC5-0AEC-A0328BDB0E2A}"/>
              </a:ext>
            </a:extLst>
          </p:cNvPr>
          <p:cNvPicPr>
            <a:picLocks noChangeAspect="1"/>
          </p:cNvPicPr>
          <p:nvPr/>
        </p:nvPicPr>
        <p:blipFill>
          <a:blip r:embed="rId6"/>
          <a:stretch>
            <a:fillRect/>
          </a:stretch>
        </p:blipFill>
        <p:spPr>
          <a:xfrm>
            <a:off x="4513724" y="1591868"/>
            <a:ext cx="1367123" cy="1821778"/>
          </a:xfrm>
          <a:prstGeom prst="rect">
            <a:avLst/>
          </a:prstGeom>
        </p:spPr>
      </p:pic>
      <p:pic>
        <p:nvPicPr>
          <p:cNvPr id="2054" name="Picture 6">
            <a:extLst>
              <a:ext uri="{FF2B5EF4-FFF2-40B4-BE49-F238E27FC236}">
                <a16:creationId xmlns:a16="http://schemas.microsoft.com/office/drawing/2014/main" id="{20BF9D5C-716D-8DCC-E0B0-B01945C2E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013" y="1682208"/>
            <a:ext cx="1578817" cy="118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0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F35570B-B410-2112-8214-3AEA45294D7E}"/>
              </a:ext>
            </a:extLst>
          </p:cNvPr>
          <p:cNvSpPr/>
          <p:nvPr/>
        </p:nvSpPr>
        <p:spPr>
          <a:xfrm>
            <a:off x="828915" y="204215"/>
            <a:ext cx="10418617"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Gill Sans MT" panose="020B0502020104020203"/>
                <a:ea typeface="+mn-ea"/>
                <a:cs typeface="+mn-cs"/>
              </a:rPr>
              <a:t>You might like these similar presentations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Gill Sans MT" panose="020B0502020104020203"/>
                <a:ea typeface="+mn-ea"/>
                <a:cs typeface="+mn-cs"/>
              </a:rPr>
              <a:t> (click for link):</a:t>
            </a:r>
          </a:p>
        </p:txBody>
      </p:sp>
      <p:sp>
        <p:nvSpPr>
          <p:cNvPr id="10" name="Arrow: Up 9">
            <a:extLst>
              <a:ext uri="{FF2B5EF4-FFF2-40B4-BE49-F238E27FC236}">
                <a16:creationId xmlns:a16="http://schemas.microsoft.com/office/drawing/2014/main" id="{60B93F9F-A95C-28A7-4C8D-ECF89617FFB5}"/>
              </a:ext>
            </a:extLst>
          </p:cNvPr>
          <p:cNvSpPr/>
          <p:nvPr/>
        </p:nvSpPr>
        <p:spPr>
          <a:xfrm>
            <a:off x="2053087" y="4554747"/>
            <a:ext cx="646981" cy="60386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TextBox 15">
            <a:extLst>
              <a:ext uri="{FF2B5EF4-FFF2-40B4-BE49-F238E27FC236}">
                <a16:creationId xmlns:a16="http://schemas.microsoft.com/office/drawing/2014/main" id="{1C419506-47B0-117C-F766-2BA3D318F1DF}"/>
              </a:ext>
            </a:extLst>
          </p:cNvPr>
          <p:cNvSpPr txBox="1"/>
          <p:nvPr/>
        </p:nvSpPr>
        <p:spPr>
          <a:xfrm>
            <a:off x="1958676" y="5196808"/>
            <a:ext cx="96925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Gill Sans MT" panose="020B0502020104020203"/>
                <a:ea typeface="+mn-ea"/>
                <a:cs typeface="+mn-cs"/>
              </a:rPr>
              <a:t>€3</a:t>
            </a:r>
            <a:endParaRPr kumimoji="0" lang="en-GB"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7" name="Arrow: Up 16">
            <a:extLst>
              <a:ext uri="{FF2B5EF4-FFF2-40B4-BE49-F238E27FC236}">
                <a16:creationId xmlns:a16="http://schemas.microsoft.com/office/drawing/2014/main" id="{DFCFF333-08D7-C93C-D0D9-ECF92C91DF03}"/>
              </a:ext>
            </a:extLst>
          </p:cNvPr>
          <p:cNvSpPr/>
          <p:nvPr/>
        </p:nvSpPr>
        <p:spPr>
          <a:xfrm rot="10800000">
            <a:off x="8877453" y="3004050"/>
            <a:ext cx="646981" cy="60386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8" name="TextBox 17">
            <a:extLst>
              <a:ext uri="{FF2B5EF4-FFF2-40B4-BE49-F238E27FC236}">
                <a16:creationId xmlns:a16="http://schemas.microsoft.com/office/drawing/2014/main" id="{72735C61-9869-1920-1C6C-37A82DED816A}"/>
              </a:ext>
            </a:extLst>
          </p:cNvPr>
          <p:cNvSpPr txBox="1"/>
          <p:nvPr/>
        </p:nvSpPr>
        <p:spPr>
          <a:xfrm>
            <a:off x="8694646" y="2296164"/>
            <a:ext cx="2552886"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Gill Sans MT" panose="020B0502020104020203"/>
                <a:ea typeface="+mn-ea"/>
                <a:cs typeface="+mn-cs"/>
              </a:rPr>
              <a:t>Free</a:t>
            </a:r>
            <a:endParaRPr kumimoji="0" lang="en-GB"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6" name="Picture 5">
            <a:hlinkClick r:id="rId3"/>
            <a:extLst>
              <a:ext uri="{FF2B5EF4-FFF2-40B4-BE49-F238E27FC236}">
                <a16:creationId xmlns:a16="http://schemas.microsoft.com/office/drawing/2014/main" id="{BD8D3D77-D295-E1D2-CC8B-5EAFF1D6F1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74866"/>
            <a:ext cx="6465393" cy="2789203"/>
          </a:xfrm>
          <a:prstGeom prst="rect">
            <a:avLst/>
          </a:prstGeom>
        </p:spPr>
      </p:pic>
      <p:pic>
        <p:nvPicPr>
          <p:cNvPr id="11" name="Picture 10">
            <a:hlinkClick r:id="rId5"/>
            <a:extLst>
              <a:ext uri="{FF2B5EF4-FFF2-40B4-BE49-F238E27FC236}">
                <a16:creationId xmlns:a16="http://schemas.microsoft.com/office/drawing/2014/main" id="{3C405084-AB1F-4389-0221-4CE593B30F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2195" y="3684622"/>
            <a:ext cx="7124902" cy="3173378"/>
          </a:xfrm>
          <a:prstGeom prst="rect">
            <a:avLst/>
          </a:prstGeom>
        </p:spPr>
      </p:pic>
      <p:sp>
        <p:nvSpPr>
          <p:cNvPr id="2" name="Action Button: Go Back or Previous 1">
            <a:hlinkClick r:id="" action="ppaction://hlinkshowjump?jump=previousslide" highlightClick="1"/>
            <a:extLst>
              <a:ext uri="{FF2B5EF4-FFF2-40B4-BE49-F238E27FC236}">
                <a16:creationId xmlns:a16="http://schemas.microsoft.com/office/drawing/2014/main" id="{F1AA3E72-1043-A2C0-1A04-F41BC64A3980}"/>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Action Button: Go Forward or Next 6">
            <a:hlinkClick r:id="" action="ppaction://hlinkshowjump?jump=nextslide" highlightClick="1"/>
            <a:extLst>
              <a:ext uri="{FF2B5EF4-FFF2-40B4-BE49-F238E27FC236}">
                <a16:creationId xmlns:a16="http://schemas.microsoft.com/office/drawing/2014/main" id="{221F9573-B924-F800-878E-C24CC79C3266}"/>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3344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Go Back or Previous 2">
            <a:hlinkClick r:id="" action="ppaction://hlinkshowjump?jump=previousslide" highlightClick="1"/>
            <a:extLst>
              <a:ext uri="{FF2B5EF4-FFF2-40B4-BE49-F238E27FC236}">
                <a16:creationId xmlns:a16="http://schemas.microsoft.com/office/drawing/2014/main" id="{B5C127FE-F423-D9B1-4A61-4B20C4E0A4AB}"/>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624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40CDB21-E549-D29E-01CF-02B0BE06A935}"/>
              </a:ext>
            </a:extLst>
          </p:cNvPr>
          <p:cNvSpPr txBox="1">
            <a:spLocks/>
          </p:cNvSpPr>
          <p:nvPr/>
        </p:nvSpPr>
        <p:spPr>
          <a:xfrm>
            <a:off x="5106781" y="1337271"/>
            <a:ext cx="1624623" cy="2520254"/>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Copy and paste teacher’s notes into </a:t>
            </a:r>
            <a:r>
              <a:rPr kumimoji="0" lang="en-US" sz="2000" b="1" i="1"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Word</a:t>
            </a: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 and print </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(4 pages)</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(pages 1 &amp; 2)</a:t>
            </a:r>
          </a:p>
        </p:txBody>
      </p:sp>
      <p:pic>
        <p:nvPicPr>
          <p:cNvPr id="3" name="Picture 2">
            <a:extLst>
              <a:ext uri="{FF2B5EF4-FFF2-40B4-BE49-F238E27FC236}">
                <a16:creationId xmlns:a16="http://schemas.microsoft.com/office/drawing/2014/main" id="{331EE98D-2B57-671D-75F8-06D8F7C6F0D9}"/>
              </a:ext>
            </a:extLst>
          </p:cNvPr>
          <p:cNvPicPr>
            <a:picLocks noChangeAspect="1"/>
          </p:cNvPicPr>
          <p:nvPr/>
        </p:nvPicPr>
        <p:blipFill>
          <a:blip r:embed="rId2"/>
          <a:stretch>
            <a:fillRect/>
          </a:stretch>
        </p:blipFill>
        <p:spPr>
          <a:xfrm>
            <a:off x="0" y="0"/>
            <a:ext cx="4901493" cy="6858000"/>
          </a:xfrm>
          <a:prstGeom prst="rect">
            <a:avLst/>
          </a:prstGeom>
        </p:spPr>
      </p:pic>
      <p:pic>
        <p:nvPicPr>
          <p:cNvPr id="8" name="Picture 7">
            <a:extLst>
              <a:ext uri="{FF2B5EF4-FFF2-40B4-BE49-F238E27FC236}">
                <a16:creationId xmlns:a16="http://schemas.microsoft.com/office/drawing/2014/main" id="{20585415-1ABC-CD80-6AF5-09A8E52B9FAA}"/>
              </a:ext>
            </a:extLst>
          </p:cNvPr>
          <p:cNvPicPr>
            <a:picLocks noChangeAspect="1"/>
          </p:cNvPicPr>
          <p:nvPr/>
        </p:nvPicPr>
        <p:blipFill>
          <a:blip r:embed="rId3"/>
          <a:stretch>
            <a:fillRect/>
          </a:stretch>
        </p:blipFill>
        <p:spPr>
          <a:xfrm>
            <a:off x="7304216" y="0"/>
            <a:ext cx="4887784" cy="6858000"/>
          </a:xfrm>
          <a:prstGeom prst="rect">
            <a:avLst/>
          </a:prstGeom>
        </p:spPr>
      </p:pic>
    </p:spTree>
    <p:extLst>
      <p:ext uri="{BB962C8B-B14F-4D97-AF65-F5344CB8AC3E}">
        <p14:creationId xmlns:p14="http://schemas.microsoft.com/office/powerpoint/2010/main" val="386202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05F3-C50B-B8C2-A548-912D3AEC97EF}"/>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E60AEC0A-2C00-D5B2-3AFD-0D61548BE516}"/>
              </a:ext>
            </a:extLst>
          </p:cNvPr>
          <p:cNvSpPr txBox="1">
            <a:spLocks/>
          </p:cNvSpPr>
          <p:nvPr/>
        </p:nvSpPr>
        <p:spPr>
          <a:xfrm>
            <a:off x="5106781" y="1337271"/>
            <a:ext cx="1624623" cy="2520254"/>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Copy and paste teacher’s notes into </a:t>
            </a:r>
            <a:r>
              <a:rPr kumimoji="0" lang="en-US" sz="2000" b="1" i="1"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Word</a:t>
            </a: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 and print </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(4 pages)</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(pages 3 &amp; 4)</a:t>
            </a:r>
          </a:p>
        </p:txBody>
      </p:sp>
      <p:pic>
        <p:nvPicPr>
          <p:cNvPr id="4" name="Picture 3">
            <a:extLst>
              <a:ext uri="{FF2B5EF4-FFF2-40B4-BE49-F238E27FC236}">
                <a16:creationId xmlns:a16="http://schemas.microsoft.com/office/drawing/2014/main" id="{D6BDE574-62D7-3A9D-9FD5-95D3449C5AD3}"/>
              </a:ext>
            </a:extLst>
          </p:cNvPr>
          <p:cNvPicPr>
            <a:picLocks noChangeAspect="1"/>
          </p:cNvPicPr>
          <p:nvPr/>
        </p:nvPicPr>
        <p:blipFill>
          <a:blip r:embed="rId2"/>
          <a:stretch>
            <a:fillRect/>
          </a:stretch>
        </p:blipFill>
        <p:spPr>
          <a:xfrm>
            <a:off x="0" y="0"/>
            <a:ext cx="5136502" cy="6858000"/>
          </a:xfrm>
          <a:prstGeom prst="rect">
            <a:avLst/>
          </a:prstGeom>
        </p:spPr>
      </p:pic>
      <p:pic>
        <p:nvPicPr>
          <p:cNvPr id="6" name="Picture 5">
            <a:extLst>
              <a:ext uri="{FF2B5EF4-FFF2-40B4-BE49-F238E27FC236}">
                <a16:creationId xmlns:a16="http://schemas.microsoft.com/office/drawing/2014/main" id="{94277F3C-9FBC-360A-94EF-443179D75EFC}"/>
              </a:ext>
            </a:extLst>
          </p:cNvPr>
          <p:cNvPicPr>
            <a:picLocks noChangeAspect="1"/>
          </p:cNvPicPr>
          <p:nvPr/>
        </p:nvPicPr>
        <p:blipFill>
          <a:blip r:embed="rId3"/>
          <a:stretch>
            <a:fillRect/>
          </a:stretch>
        </p:blipFill>
        <p:spPr>
          <a:xfrm>
            <a:off x="7356667" y="0"/>
            <a:ext cx="4835333" cy="6858000"/>
          </a:xfrm>
          <a:prstGeom prst="rect">
            <a:avLst/>
          </a:prstGeom>
        </p:spPr>
      </p:pic>
    </p:spTree>
    <p:extLst>
      <p:ext uri="{BB962C8B-B14F-4D97-AF65-F5344CB8AC3E}">
        <p14:creationId xmlns:p14="http://schemas.microsoft.com/office/powerpoint/2010/main" val="108540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557A797-F69B-AB7A-5CDB-BED5DA03A70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B3B26E1-DA01-4E64-23C7-5945483E74E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871712"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81A8E5-18EB-AC57-6C86-CC9D3615C1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A275E58E-BDF5-E570-A26B-D78CBA4A4E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392AC3E7-3223-08DB-7140-4C9EFBA23FE1}"/>
              </a:ext>
            </a:extLst>
          </p:cNvPr>
          <p:cNvSpPr/>
          <p:nvPr/>
        </p:nvSpPr>
        <p:spPr>
          <a:xfrm>
            <a:off x="-1" y="150959"/>
            <a:ext cx="5618673" cy="2643999"/>
          </a:xfrm>
          <a:prstGeom prst="wedgeEllipseCallout">
            <a:avLst>
              <a:gd name="adj1" fmla="val 35430"/>
              <a:gd name="adj2" fmla="val 4919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What are the important things in life?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c1 values</a:t>
            </a:r>
          </a:p>
        </p:txBody>
      </p:sp>
      <p:sp>
        <p:nvSpPr>
          <p:cNvPr id="14" name="Speech Bubble: Oval 13">
            <a:extLst>
              <a:ext uri="{FF2B5EF4-FFF2-40B4-BE49-F238E27FC236}">
                <a16:creationId xmlns:a16="http://schemas.microsoft.com/office/drawing/2014/main" id="{446BDBB3-1452-62B3-26A1-A30263FE3DB6}"/>
              </a:ext>
            </a:extLst>
          </p:cNvPr>
          <p:cNvSpPr/>
          <p:nvPr/>
        </p:nvSpPr>
        <p:spPr>
          <a:xfrm>
            <a:off x="6573328" y="155269"/>
            <a:ext cx="5068775" cy="2536173"/>
          </a:xfrm>
          <a:prstGeom prst="wedgeEllipseCallout">
            <a:avLst>
              <a:gd name="adj1" fmla="val -22989"/>
              <a:gd name="adj2" fmla="val 8823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Generally, are rich people happier? Why / not? Give examples if you can.</a:t>
            </a:r>
          </a:p>
        </p:txBody>
      </p:sp>
      <p:sp>
        <p:nvSpPr>
          <p:cNvPr id="2" name="Action Button: Go Back or Previous 1">
            <a:hlinkClick r:id="" action="ppaction://hlinkshowjump?jump=previousslide" highlightClick="1"/>
            <a:extLst>
              <a:ext uri="{FF2B5EF4-FFF2-40B4-BE49-F238E27FC236}">
                <a16:creationId xmlns:a16="http://schemas.microsoft.com/office/drawing/2014/main" id="{A62B2091-270E-18CF-F7EC-BF1E13F94238}"/>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Action Button: Go Forward or Next 2">
            <a:hlinkClick r:id="" action="ppaction://hlinkshowjump?jump=nextslide" highlightClick="1"/>
            <a:extLst>
              <a:ext uri="{FF2B5EF4-FFF2-40B4-BE49-F238E27FC236}">
                <a16:creationId xmlns:a16="http://schemas.microsoft.com/office/drawing/2014/main" id="{91A5B725-4B66-444A-D7D6-BC0C762C4312}"/>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TextBox 3">
            <a:hlinkClick r:id="rId5" action="ppaction://hlinksldjump"/>
            <a:extLst>
              <a:ext uri="{FF2B5EF4-FFF2-40B4-BE49-F238E27FC236}">
                <a16:creationId xmlns:a16="http://schemas.microsoft.com/office/drawing/2014/main" id="{F93F90DF-785D-CA82-58BE-C9B93355D1DD}"/>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699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668CB1C-3C5A-E183-5D27-6C19CCEED49D}"/>
              </a:ext>
            </a:extLst>
          </p:cNvPr>
          <p:cNvSpPr txBox="1">
            <a:spLocks/>
          </p:cNvSpPr>
          <p:nvPr/>
        </p:nvSpPr>
        <p:spPr>
          <a:xfrm>
            <a:off x="4822019" y="1910663"/>
            <a:ext cx="1794441" cy="2520254"/>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Copy and paste Class notes into </a:t>
            </a:r>
            <a:r>
              <a:rPr kumimoji="0" lang="en-US" sz="2000" b="1" i="1"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Word</a:t>
            </a: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 and print </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(2 pages)</a:t>
            </a: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(pages 1 &amp; 2)</a:t>
            </a:r>
          </a:p>
        </p:txBody>
      </p:sp>
      <p:pic>
        <p:nvPicPr>
          <p:cNvPr id="3" name="Picture 2">
            <a:extLst>
              <a:ext uri="{FF2B5EF4-FFF2-40B4-BE49-F238E27FC236}">
                <a16:creationId xmlns:a16="http://schemas.microsoft.com/office/drawing/2014/main" id="{B63476AB-B303-D746-E425-82EE5F93D8BD}"/>
              </a:ext>
            </a:extLst>
          </p:cNvPr>
          <p:cNvPicPr>
            <a:picLocks noChangeAspect="1"/>
          </p:cNvPicPr>
          <p:nvPr/>
        </p:nvPicPr>
        <p:blipFill rotWithShape="1">
          <a:blip r:embed="rId2"/>
          <a:srcRect r="3631"/>
          <a:stretch/>
        </p:blipFill>
        <p:spPr>
          <a:xfrm>
            <a:off x="0" y="0"/>
            <a:ext cx="4537494" cy="6858000"/>
          </a:xfrm>
          <a:prstGeom prst="rect">
            <a:avLst/>
          </a:prstGeom>
        </p:spPr>
      </p:pic>
      <p:pic>
        <p:nvPicPr>
          <p:cNvPr id="8" name="Picture 7">
            <a:extLst>
              <a:ext uri="{FF2B5EF4-FFF2-40B4-BE49-F238E27FC236}">
                <a16:creationId xmlns:a16="http://schemas.microsoft.com/office/drawing/2014/main" id="{8A39F0A1-26BB-D7F1-FC42-203E5B4B5BC6}"/>
              </a:ext>
            </a:extLst>
          </p:cNvPr>
          <p:cNvPicPr>
            <a:picLocks noChangeAspect="1"/>
          </p:cNvPicPr>
          <p:nvPr/>
        </p:nvPicPr>
        <p:blipFill>
          <a:blip r:embed="rId3"/>
          <a:stretch>
            <a:fillRect/>
          </a:stretch>
        </p:blipFill>
        <p:spPr>
          <a:xfrm>
            <a:off x="8237450" y="0"/>
            <a:ext cx="3954550" cy="6858000"/>
          </a:xfrm>
          <a:prstGeom prst="rect">
            <a:avLst/>
          </a:prstGeom>
        </p:spPr>
      </p:pic>
    </p:spTree>
    <p:extLst>
      <p:ext uri="{BB962C8B-B14F-4D97-AF65-F5344CB8AC3E}">
        <p14:creationId xmlns:p14="http://schemas.microsoft.com/office/powerpoint/2010/main" val="183802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EAB6003-ED2E-555B-E96B-730A71501E0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4E5532E-B779-1C24-EF92-BC539341B11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915137"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6B0B3F-AD6B-9DEA-B027-86FD0CFAF0C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B58B9851-F28A-A242-CACE-86C78F02C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BDAC2A2F-7FF6-71FC-2059-433D8300954C}"/>
              </a:ext>
            </a:extLst>
          </p:cNvPr>
          <p:cNvSpPr/>
          <p:nvPr/>
        </p:nvSpPr>
        <p:spPr>
          <a:xfrm>
            <a:off x="-1" y="150959"/>
            <a:ext cx="5618673" cy="2677082"/>
          </a:xfrm>
          <a:prstGeom prst="wedgeEllipseCallout">
            <a:avLst>
              <a:gd name="adj1" fmla="val 35430"/>
              <a:gd name="adj2" fmla="val 4919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“My family is my strength and my weakness”.</a:t>
            </a:r>
          </a:p>
          <a:p>
            <a:pPr algn="ctr"/>
            <a:r>
              <a:rPr lang="en-GB" sz="3200" b="1" dirty="0">
                <a:solidFill>
                  <a:schemeClr val="bg1"/>
                </a:solidFill>
              </a:rPr>
              <a:t>Explain. Is it true?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c1 values</a:t>
            </a:r>
          </a:p>
        </p:txBody>
      </p:sp>
      <p:sp>
        <p:nvSpPr>
          <p:cNvPr id="14" name="Speech Bubble: Oval 13">
            <a:extLst>
              <a:ext uri="{FF2B5EF4-FFF2-40B4-BE49-F238E27FC236}">
                <a16:creationId xmlns:a16="http://schemas.microsoft.com/office/drawing/2014/main" id="{7676223F-8EA6-123B-3587-C2690F87135D}"/>
              </a:ext>
            </a:extLst>
          </p:cNvPr>
          <p:cNvSpPr/>
          <p:nvPr/>
        </p:nvSpPr>
        <p:spPr>
          <a:xfrm>
            <a:off x="5693790" y="128321"/>
            <a:ext cx="6498210" cy="2807297"/>
          </a:xfrm>
          <a:prstGeom prst="wedgeEllipseCallout">
            <a:avLst>
              <a:gd name="adj1" fmla="val -22989"/>
              <a:gd name="adj2" fmla="val 8823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What is a system of personal values?</a:t>
            </a:r>
          </a:p>
          <a:p>
            <a:pPr algn="ctr"/>
            <a:r>
              <a:rPr lang="en-GB" sz="2800" b="1" dirty="0">
                <a:solidFill>
                  <a:schemeClr val="bg1"/>
                </a:solidFill>
              </a:rPr>
              <a:t>Are we born with values? </a:t>
            </a:r>
          </a:p>
          <a:p>
            <a:pPr algn="ctr"/>
            <a:r>
              <a:rPr lang="en-GB" sz="2800" b="1" dirty="0">
                <a:solidFill>
                  <a:schemeClr val="bg1"/>
                </a:solidFill>
              </a:rPr>
              <a:t>What influences our values?</a:t>
            </a:r>
          </a:p>
        </p:txBody>
      </p:sp>
      <p:sp>
        <p:nvSpPr>
          <p:cNvPr id="2" name="Action Button: Go Back or Previous 1">
            <a:hlinkClick r:id="" action="ppaction://hlinkshowjump?jump=previousslide" highlightClick="1"/>
            <a:extLst>
              <a:ext uri="{FF2B5EF4-FFF2-40B4-BE49-F238E27FC236}">
                <a16:creationId xmlns:a16="http://schemas.microsoft.com/office/drawing/2014/main" id="{116A5412-62DC-E909-9E73-D7135AB52F50}"/>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Action Button: Go Forward or Next 2">
            <a:hlinkClick r:id="" action="ppaction://hlinkshowjump?jump=nextslide" highlightClick="1"/>
            <a:extLst>
              <a:ext uri="{FF2B5EF4-FFF2-40B4-BE49-F238E27FC236}">
                <a16:creationId xmlns:a16="http://schemas.microsoft.com/office/drawing/2014/main" id="{8C58DE82-9F53-B2DE-9A3A-AB61DE36B7EC}"/>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TextBox 3">
            <a:hlinkClick r:id="rId5" action="ppaction://hlinksldjump"/>
            <a:extLst>
              <a:ext uri="{FF2B5EF4-FFF2-40B4-BE49-F238E27FC236}">
                <a16:creationId xmlns:a16="http://schemas.microsoft.com/office/drawing/2014/main" id="{4B9494E1-8C6C-082F-BCF4-F6386F5723C5}"/>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187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7D837E1-DA9D-97AB-4CF7-D457986BA62E}"/>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392D8A77-C48F-2D78-EF91-8A032B356D8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568"/>
          <a:stretch/>
        </p:blipFill>
        <p:spPr bwMode="auto">
          <a:xfrm>
            <a:off x="344070" y="247220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que on a rock&#10;&#10;Description automatically generated">
            <a:extLst>
              <a:ext uri="{FF2B5EF4-FFF2-40B4-BE49-F238E27FC236}">
                <a16:creationId xmlns:a16="http://schemas.microsoft.com/office/drawing/2014/main" id="{A8CAF5E5-A317-C28D-0170-2ACD33BB2C6C}"/>
              </a:ext>
            </a:extLst>
          </p:cNvPr>
          <p:cNvPicPr>
            <a:picLocks noChangeAspect="1"/>
          </p:cNvPicPr>
          <p:nvPr/>
        </p:nvPicPr>
        <p:blipFill>
          <a:blip r:embed="rId3"/>
          <a:stretch>
            <a:fillRect/>
          </a:stretch>
        </p:blipFill>
        <p:spPr>
          <a:xfrm>
            <a:off x="1512176" y="1298616"/>
            <a:ext cx="8895014" cy="5559384"/>
          </a:xfrm>
          <a:prstGeom prst="rect">
            <a:avLst/>
          </a:prstGeom>
        </p:spPr>
      </p:pic>
      <p:sp>
        <p:nvSpPr>
          <p:cNvPr id="4" name="Rectangle 3">
            <a:extLst>
              <a:ext uri="{FF2B5EF4-FFF2-40B4-BE49-F238E27FC236}">
                <a16:creationId xmlns:a16="http://schemas.microsoft.com/office/drawing/2014/main" id="{C86185D0-C2BC-EA40-B881-C30887255343}"/>
              </a:ext>
            </a:extLst>
          </p:cNvPr>
          <p:cNvSpPr/>
          <p:nvPr/>
        </p:nvSpPr>
        <p:spPr>
          <a:xfrm>
            <a:off x="3215221" y="3125546"/>
            <a:ext cx="5916209" cy="25923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6F4EB40-A670-0CA9-4531-5A428F35B090}"/>
              </a:ext>
            </a:extLst>
          </p:cNvPr>
          <p:cNvSpPr txBox="1"/>
          <p:nvPr/>
        </p:nvSpPr>
        <p:spPr>
          <a:xfrm>
            <a:off x="3107567" y="3200021"/>
            <a:ext cx="6003985" cy="2554545"/>
          </a:xfrm>
          <a:prstGeom prst="rect">
            <a:avLst/>
          </a:prstGeom>
          <a:noFill/>
        </p:spPr>
        <p:txBody>
          <a:bodyPr wrap="square">
            <a:spAutoFit/>
          </a:bodyPr>
          <a:lstStyle/>
          <a:p>
            <a:pPr algn="ctr"/>
            <a:r>
              <a:rPr lang="en-GB" sz="2000" b="1" i="0" dirty="0">
                <a:solidFill>
                  <a:srgbClr val="202124"/>
                </a:solidFill>
                <a:effectLst/>
                <a:latin typeface="Google Sans"/>
              </a:rPr>
              <a:t>Values are </a:t>
            </a:r>
            <a:r>
              <a:rPr lang="en-GB" sz="2000" b="1" i="0" dirty="0">
                <a:solidFill>
                  <a:srgbClr val="040C28"/>
                </a:solidFill>
                <a:effectLst/>
                <a:latin typeface="Google Sans"/>
              </a:rPr>
              <a:t>individual beliefs that motivate people to act one way or another</a:t>
            </a:r>
            <a:r>
              <a:rPr lang="en-GB" sz="2000" b="1" i="0" dirty="0">
                <a:solidFill>
                  <a:srgbClr val="202124"/>
                </a:solidFill>
                <a:effectLst/>
                <a:latin typeface="Google Sans"/>
              </a:rPr>
              <a:t>. They serve as a guide for human behaviour. Generally, people are predisposed to adopt the values that they are raised with. People also tend to believe that those values are “right” because they are the values of their particular culture.</a:t>
            </a:r>
          </a:p>
          <a:p>
            <a:pPr algn="ctr"/>
            <a:endParaRPr lang="en-GB" sz="2000" b="1" i="0" dirty="0">
              <a:solidFill>
                <a:srgbClr val="202124"/>
              </a:solidFill>
              <a:effectLst/>
              <a:latin typeface="Google Sans"/>
            </a:endParaRPr>
          </a:p>
          <a:p>
            <a:pPr algn="ctr"/>
            <a:r>
              <a:rPr lang="en-GB" sz="2000" b="1" dirty="0">
                <a:solidFill>
                  <a:srgbClr val="0070C0"/>
                </a:solidFill>
                <a:latin typeface="Google Sans"/>
              </a:rPr>
              <a:t>(</a:t>
            </a:r>
            <a:r>
              <a:rPr lang="en-GB" sz="2000" b="1" dirty="0">
                <a:solidFill>
                  <a:srgbClr val="0070C0"/>
                </a:solidFill>
                <a:latin typeface="Google Sans"/>
                <a:hlinkClick r:id="rId4"/>
              </a:rPr>
              <a:t>https://ethicsunwrapped.utexas.edu</a:t>
            </a:r>
            <a:r>
              <a:rPr lang="en-GB" sz="2000" b="1" dirty="0">
                <a:solidFill>
                  <a:srgbClr val="0070C0"/>
                </a:solidFill>
                <a:latin typeface="Google Sans"/>
              </a:rPr>
              <a:t> (adapted))</a:t>
            </a:r>
            <a:endParaRPr lang="en-GB" sz="2000" b="1" dirty="0">
              <a:solidFill>
                <a:srgbClr val="0070C0"/>
              </a:solidFill>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3FF8A62D-7582-91A8-3EA0-DE8DA2A30D7C}"/>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Action Button: Go Forward or Next 8">
            <a:hlinkClick r:id="" action="ppaction://hlinkshowjump?jump=nextslide" highlightClick="1"/>
            <a:extLst>
              <a:ext uri="{FF2B5EF4-FFF2-40B4-BE49-F238E27FC236}">
                <a16:creationId xmlns:a16="http://schemas.microsoft.com/office/drawing/2014/main" id="{69602C60-F4B3-B358-964C-8480554A217D}"/>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TextBox 9">
            <a:hlinkClick r:id="rId5" action="ppaction://hlinksldjump"/>
            <a:extLst>
              <a:ext uri="{FF2B5EF4-FFF2-40B4-BE49-F238E27FC236}">
                <a16:creationId xmlns:a16="http://schemas.microsoft.com/office/drawing/2014/main" id="{3C23E5A5-362F-1AFA-5E54-60A6D8B6ABB0}"/>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3660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1E9A05F-6895-ED7F-0E87-E57B38697D87}"/>
            </a:ext>
          </a:extLst>
        </p:cNvPr>
        <p:cNvGrpSpPr/>
        <p:nvPr/>
      </p:nvGrpSpPr>
      <p:grpSpPr>
        <a:xfrm>
          <a:off x="0" y="0"/>
          <a:ext cx="0" cy="0"/>
          <a:chOff x="0" y="0"/>
          <a:chExt cx="0" cy="0"/>
        </a:xfrm>
      </p:grpSpPr>
      <p:pic>
        <p:nvPicPr>
          <p:cNvPr id="3" name="Picture 2" descr="A plaque on a rock&#10;&#10;Description automatically generated">
            <a:extLst>
              <a:ext uri="{FF2B5EF4-FFF2-40B4-BE49-F238E27FC236}">
                <a16:creationId xmlns:a16="http://schemas.microsoft.com/office/drawing/2014/main" id="{5DE66BDD-440A-57B3-5FEB-D9EE85FD78E3}"/>
              </a:ext>
            </a:extLst>
          </p:cNvPr>
          <p:cNvPicPr>
            <a:picLocks noChangeAspect="1"/>
          </p:cNvPicPr>
          <p:nvPr/>
        </p:nvPicPr>
        <p:blipFill>
          <a:blip r:embed="rId2"/>
          <a:stretch>
            <a:fillRect/>
          </a:stretch>
        </p:blipFill>
        <p:spPr>
          <a:xfrm>
            <a:off x="1131216" y="820721"/>
            <a:ext cx="10199802" cy="6374876"/>
          </a:xfrm>
          <a:prstGeom prst="rect">
            <a:avLst/>
          </a:prstGeom>
        </p:spPr>
      </p:pic>
      <p:sp>
        <p:nvSpPr>
          <p:cNvPr id="4" name="Rectangle 3">
            <a:extLst>
              <a:ext uri="{FF2B5EF4-FFF2-40B4-BE49-F238E27FC236}">
                <a16:creationId xmlns:a16="http://schemas.microsoft.com/office/drawing/2014/main" id="{94E2FD1D-DCA9-533B-40D0-1B7F337AC42D}"/>
              </a:ext>
            </a:extLst>
          </p:cNvPr>
          <p:cNvSpPr/>
          <p:nvPr/>
        </p:nvSpPr>
        <p:spPr>
          <a:xfrm>
            <a:off x="3181782" y="2884774"/>
            <a:ext cx="5916209" cy="31674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F5A64AB2-2876-E655-0B79-33DAD29342B9}"/>
              </a:ext>
            </a:extLst>
          </p:cNvPr>
          <p:cNvSpPr txBox="1"/>
          <p:nvPr/>
        </p:nvSpPr>
        <p:spPr>
          <a:xfrm>
            <a:off x="3094006" y="2884774"/>
            <a:ext cx="6003985" cy="22467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Gill Sans MT" panose="020B0502020104020203"/>
                <a:ea typeface="+mn-ea"/>
                <a:cs typeface="+mn-cs"/>
              </a:rPr>
              <a:t>Watch the video.</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b="1" dirty="0">
              <a:solidFill>
                <a:schemeClr val="bg1"/>
              </a:solidFill>
              <a:latin typeface="Gill Sans MT" panose="020B050202010402020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Gill Sans MT" panose="020B0502020104020203"/>
                <a:ea typeface="+mn-ea"/>
                <a:cs typeface="+mn-cs"/>
              </a:rPr>
              <a:t>Do you agree in general with what the man says?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b="1" dirty="0">
              <a:solidFill>
                <a:schemeClr val="bg1"/>
              </a:solidFill>
              <a:latin typeface="Gill Sans MT" panose="020B050202010402020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Gill Sans MT" panose="020B0502020104020203"/>
                <a:ea typeface="+mn-ea"/>
                <a:cs typeface="+mn-cs"/>
              </a:rPr>
              <a:t>What would you do in the example he mentions?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b="1" dirty="0">
              <a:solidFill>
                <a:srgbClr val="0070C0"/>
              </a:solidFill>
              <a:latin typeface="Gill Sans MT" panose="020B050202010402020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Gill Sans MT" panose="020B0502020104020203"/>
                <a:ea typeface="+mn-ea"/>
                <a:cs typeface="+mn-cs"/>
              </a:rPr>
              <a:t> </a:t>
            </a:r>
          </a:p>
        </p:txBody>
      </p:sp>
      <p:sp>
        <p:nvSpPr>
          <p:cNvPr id="2" name="Title 1">
            <a:extLst>
              <a:ext uri="{FF2B5EF4-FFF2-40B4-BE49-F238E27FC236}">
                <a16:creationId xmlns:a16="http://schemas.microsoft.com/office/drawing/2014/main" id="{6D08CEFA-354F-438E-7714-BD60BC08FAE0}"/>
              </a:ext>
            </a:extLst>
          </p:cNvPr>
          <p:cNvSpPr>
            <a:spLocks noGrp="1"/>
          </p:cNvSpPr>
          <p:nvPr>
            <p:ph type="ctrTitle"/>
          </p:nvPr>
        </p:nvSpPr>
        <p:spPr>
          <a:xfrm>
            <a:off x="3292992" y="4761652"/>
            <a:ext cx="5606014" cy="1095137"/>
          </a:xfrm>
        </p:spPr>
        <p:txBody>
          <a:bodyPr/>
          <a:lstStyle/>
          <a:p>
            <a:r>
              <a:rPr lang="en-GB" dirty="0">
                <a:hlinkClick r:id="rId3"/>
              </a:rPr>
              <a:t>Click for video</a:t>
            </a:r>
            <a:endParaRPr lang="en-GB" dirty="0"/>
          </a:p>
        </p:txBody>
      </p:sp>
      <p:pic>
        <p:nvPicPr>
          <p:cNvPr id="5" name="Picture 2">
            <a:extLst>
              <a:ext uri="{FF2B5EF4-FFF2-40B4-BE49-F238E27FC236}">
                <a16:creationId xmlns:a16="http://schemas.microsoft.com/office/drawing/2014/main" id="{D4C4E4AE-AFF0-7FCB-1870-D09468F24A1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9010909" y="-78608"/>
            <a:ext cx="2496979" cy="2807297"/>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Go Back or Previous 6">
            <a:hlinkClick r:id="" action="ppaction://hlinkshowjump?jump=previousslide" highlightClick="1"/>
            <a:extLst>
              <a:ext uri="{FF2B5EF4-FFF2-40B4-BE49-F238E27FC236}">
                <a16:creationId xmlns:a16="http://schemas.microsoft.com/office/drawing/2014/main" id="{141B3EAD-6319-B556-B9D1-F28BF1B9117A}"/>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 name="Action Button: Go Forward or Next 7">
            <a:hlinkClick r:id="" action="ppaction://hlinkshowjump?jump=nextslide" highlightClick="1"/>
            <a:extLst>
              <a:ext uri="{FF2B5EF4-FFF2-40B4-BE49-F238E27FC236}">
                <a16:creationId xmlns:a16="http://schemas.microsoft.com/office/drawing/2014/main" id="{CDAB9A0A-1164-CE44-7491-4BAE8C9E0548}"/>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TextBox 8">
            <a:hlinkClick r:id="rId5" action="ppaction://hlinksldjump"/>
            <a:extLst>
              <a:ext uri="{FF2B5EF4-FFF2-40B4-BE49-F238E27FC236}">
                <a16:creationId xmlns:a16="http://schemas.microsoft.com/office/drawing/2014/main" id="{31219693-07EF-9A0C-4555-4FB15063DA74}"/>
              </a:ext>
            </a:extLst>
          </p:cNvPr>
          <p:cNvSpPr txBox="1"/>
          <p:nvPr/>
        </p:nvSpPr>
        <p:spPr>
          <a:xfrm>
            <a:off x="9874912" y="6510823"/>
            <a:ext cx="2317088" cy="230832"/>
          </a:xfrm>
          <a:prstGeom prst="rect">
            <a:avLst/>
          </a:prstGeom>
          <a:solidFill>
            <a:schemeClr val="tx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55424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1BED35F-B18F-AA67-5F03-6B52B2FA5CB6}"/>
            </a:ext>
          </a:extLst>
        </p:cNvPr>
        <p:cNvGrpSpPr/>
        <p:nvPr/>
      </p:nvGrpSpPr>
      <p:grpSpPr>
        <a:xfrm>
          <a:off x="0" y="0"/>
          <a:ext cx="0" cy="0"/>
          <a:chOff x="0" y="0"/>
          <a:chExt cx="0" cy="0"/>
        </a:xfrm>
      </p:grpSpPr>
      <p:pic>
        <p:nvPicPr>
          <p:cNvPr id="3" name="Picture 2" descr="A plaque on a rock&#10;&#10;Description automatically generated">
            <a:extLst>
              <a:ext uri="{FF2B5EF4-FFF2-40B4-BE49-F238E27FC236}">
                <a16:creationId xmlns:a16="http://schemas.microsoft.com/office/drawing/2014/main" id="{F5193537-2245-26F6-7E1C-4BF610764E6A}"/>
              </a:ext>
            </a:extLst>
          </p:cNvPr>
          <p:cNvPicPr>
            <a:picLocks noChangeAspect="1"/>
          </p:cNvPicPr>
          <p:nvPr/>
        </p:nvPicPr>
        <p:blipFill>
          <a:blip r:embed="rId2"/>
          <a:stretch>
            <a:fillRect/>
          </a:stretch>
        </p:blipFill>
        <p:spPr>
          <a:xfrm>
            <a:off x="-188536" y="-27101"/>
            <a:ext cx="12380536" cy="7252747"/>
          </a:xfrm>
          <a:prstGeom prst="rect">
            <a:avLst/>
          </a:prstGeom>
        </p:spPr>
      </p:pic>
      <p:sp>
        <p:nvSpPr>
          <p:cNvPr id="4" name="Rectangle 3">
            <a:extLst>
              <a:ext uri="{FF2B5EF4-FFF2-40B4-BE49-F238E27FC236}">
                <a16:creationId xmlns:a16="http://schemas.microsoft.com/office/drawing/2014/main" id="{25FD57DD-EF5D-9264-34C9-7152BA09A91A}"/>
              </a:ext>
            </a:extLst>
          </p:cNvPr>
          <p:cNvSpPr/>
          <p:nvPr/>
        </p:nvSpPr>
        <p:spPr>
          <a:xfrm>
            <a:off x="1668545" y="1753386"/>
            <a:ext cx="8583994" cy="44023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Subtitle 2">
            <a:extLst>
              <a:ext uri="{FF2B5EF4-FFF2-40B4-BE49-F238E27FC236}">
                <a16:creationId xmlns:a16="http://schemas.microsoft.com/office/drawing/2014/main" id="{FF2588A3-CDCF-06C4-8832-53BB5E12328E}"/>
              </a:ext>
            </a:extLst>
          </p:cNvPr>
          <p:cNvSpPr txBox="1">
            <a:spLocks/>
          </p:cNvSpPr>
          <p:nvPr/>
        </p:nvSpPr>
        <p:spPr>
          <a:xfrm>
            <a:off x="1668545" y="1753386"/>
            <a:ext cx="8583994" cy="918195"/>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What do you think about what he said? Are there any parts you don’t agree with?</a:t>
            </a:r>
          </a:p>
        </p:txBody>
      </p:sp>
      <p:sp>
        <p:nvSpPr>
          <p:cNvPr id="5" name="Subtitle 2">
            <a:extLst>
              <a:ext uri="{FF2B5EF4-FFF2-40B4-BE49-F238E27FC236}">
                <a16:creationId xmlns:a16="http://schemas.microsoft.com/office/drawing/2014/main" id="{1D8CA368-314F-D654-DE07-DFF3DFB4438C}"/>
              </a:ext>
            </a:extLst>
          </p:cNvPr>
          <p:cNvSpPr txBox="1">
            <a:spLocks/>
          </p:cNvSpPr>
          <p:nvPr/>
        </p:nvSpPr>
        <p:spPr>
          <a:xfrm>
            <a:off x="1668545" y="3036349"/>
            <a:ext cx="8583994" cy="918195"/>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0070C0"/>
                </a:solidFill>
              </a:rPr>
              <a:t>What would you do in the example he mentioned?</a:t>
            </a:r>
          </a:p>
        </p:txBody>
      </p:sp>
      <p:sp>
        <p:nvSpPr>
          <p:cNvPr id="7" name="Subtitle 2">
            <a:extLst>
              <a:ext uri="{FF2B5EF4-FFF2-40B4-BE49-F238E27FC236}">
                <a16:creationId xmlns:a16="http://schemas.microsoft.com/office/drawing/2014/main" id="{39D5DC15-2ADF-CEF1-A2D1-DAFD203D3FEC}"/>
              </a:ext>
            </a:extLst>
          </p:cNvPr>
          <p:cNvSpPr txBox="1">
            <a:spLocks/>
          </p:cNvSpPr>
          <p:nvPr/>
        </p:nvSpPr>
        <p:spPr>
          <a:xfrm>
            <a:off x="1668545" y="3992970"/>
            <a:ext cx="8583994" cy="918195"/>
          </a:xfrm>
          <a:prstGeom prst="rect">
            <a:avLst/>
          </a:prstGeom>
          <a:noFill/>
        </p:spPr>
        <p:txBody>
          <a:bodyPr vert="horz" lIns="91440" tIns="45720" rIns="91440" bIns="45720" rtlCol="0">
            <a:normAutofit fontScale="77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In general, is a young child to blame for the ‘bad’ values they have? Are we just a product of our upbringing?</a:t>
            </a:r>
          </a:p>
        </p:txBody>
      </p:sp>
      <p:sp>
        <p:nvSpPr>
          <p:cNvPr id="8" name="Subtitle 2">
            <a:extLst>
              <a:ext uri="{FF2B5EF4-FFF2-40B4-BE49-F238E27FC236}">
                <a16:creationId xmlns:a16="http://schemas.microsoft.com/office/drawing/2014/main" id="{C1D5EE8C-B8FC-D135-91A4-7E710B2F3AB2}"/>
              </a:ext>
            </a:extLst>
          </p:cNvPr>
          <p:cNvSpPr>
            <a:spLocks noGrp="1"/>
          </p:cNvSpPr>
          <p:nvPr>
            <p:ph type="subTitle" idx="1"/>
          </p:nvPr>
        </p:nvSpPr>
        <p:spPr>
          <a:xfrm>
            <a:off x="1668546" y="5081047"/>
            <a:ext cx="8583994" cy="1039872"/>
          </a:xfrm>
        </p:spPr>
        <p:txBody>
          <a:bodyPr>
            <a:normAutofit lnSpcReduction="10000"/>
          </a:bodyPr>
          <a:lstStyle/>
          <a:p>
            <a:r>
              <a:rPr lang="en-GB" sz="3200" b="1" dirty="0">
                <a:solidFill>
                  <a:srgbClr val="0070C0"/>
                </a:solidFill>
              </a:rPr>
              <a:t>Describe some typical situations when feelings and values are in conflict.</a:t>
            </a:r>
          </a:p>
        </p:txBody>
      </p:sp>
      <p:sp>
        <p:nvSpPr>
          <p:cNvPr id="9" name="Action Button: Go Back or Previous 8">
            <a:hlinkClick r:id="" action="ppaction://hlinkshowjump?jump=previousslide" highlightClick="1"/>
            <a:extLst>
              <a:ext uri="{FF2B5EF4-FFF2-40B4-BE49-F238E27FC236}">
                <a16:creationId xmlns:a16="http://schemas.microsoft.com/office/drawing/2014/main" id="{67482F93-2753-BEB6-30DF-73822A03E3E0}"/>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Action Button: Go Forward or Next 9">
            <a:hlinkClick r:id="" action="ppaction://hlinkshowjump?jump=nextslide" highlightClick="1"/>
            <a:extLst>
              <a:ext uri="{FF2B5EF4-FFF2-40B4-BE49-F238E27FC236}">
                <a16:creationId xmlns:a16="http://schemas.microsoft.com/office/drawing/2014/main" id="{F20A3833-13D5-6C11-A512-674CFEE10FEE}"/>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TextBox 10">
            <a:hlinkClick r:id="rId3" action="ppaction://hlinksldjump"/>
            <a:extLst>
              <a:ext uri="{FF2B5EF4-FFF2-40B4-BE49-F238E27FC236}">
                <a16:creationId xmlns:a16="http://schemas.microsoft.com/office/drawing/2014/main" id="{436B02B3-3BEE-ADC8-1737-B6735F8B5686}"/>
              </a:ext>
            </a:extLst>
          </p:cNvPr>
          <p:cNvSpPr txBox="1"/>
          <p:nvPr/>
        </p:nvSpPr>
        <p:spPr>
          <a:xfrm>
            <a:off x="9874912" y="6510823"/>
            <a:ext cx="2317088" cy="230832"/>
          </a:xfrm>
          <a:prstGeom prst="rect">
            <a:avLst/>
          </a:prstGeom>
          <a:solidFill>
            <a:schemeClr val="tx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514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5BB7C94-5989-6F2E-5343-0E2DD6E7617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8BFE40F-00CC-7DD8-E17E-EEB7107C92EE}"/>
              </a:ext>
            </a:extLst>
          </p:cNvPr>
          <p:cNvSpPr>
            <a:spLocks noGrp="1"/>
          </p:cNvSpPr>
          <p:nvPr>
            <p:ph type="subTitle" idx="1"/>
          </p:nvPr>
        </p:nvSpPr>
        <p:spPr>
          <a:xfrm>
            <a:off x="2695194" y="2018919"/>
            <a:ext cx="6801612" cy="1239894"/>
          </a:xfrm>
        </p:spPr>
        <p:txBody>
          <a:bodyPr>
            <a:noAutofit/>
          </a:bodyPr>
          <a:lstStyle/>
          <a:p>
            <a:r>
              <a:rPr lang="en-GB" sz="3600" dirty="0">
                <a:highlight>
                  <a:srgbClr val="000000"/>
                </a:highlight>
              </a:rPr>
              <a:t>Explain the dilemmas.</a:t>
            </a:r>
          </a:p>
          <a:p>
            <a:endParaRPr lang="en-GB" sz="3600" dirty="0">
              <a:highlight>
                <a:srgbClr val="000000"/>
              </a:highlight>
            </a:endParaRPr>
          </a:p>
          <a:p>
            <a:r>
              <a:rPr lang="en-GB" sz="3600" dirty="0">
                <a:highlight>
                  <a:srgbClr val="000000"/>
                </a:highlight>
              </a:rPr>
              <a:t>What would you do?</a:t>
            </a:r>
          </a:p>
        </p:txBody>
      </p:sp>
      <p:sp>
        <p:nvSpPr>
          <p:cNvPr id="3" name="Action Button: Go Back or Previous 2">
            <a:hlinkClick r:id="" action="ppaction://hlinkshowjump?jump=previousslide" highlightClick="1"/>
            <a:extLst>
              <a:ext uri="{FF2B5EF4-FFF2-40B4-BE49-F238E27FC236}">
                <a16:creationId xmlns:a16="http://schemas.microsoft.com/office/drawing/2014/main" id="{AD7EC2A4-F45B-88F2-4A80-35CDE4EEC5F2}"/>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Forward or Next 3">
            <a:hlinkClick r:id="" action="ppaction://hlinkshowjump?jump=nextslide" highlightClick="1"/>
            <a:extLst>
              <a:ext uri="{FF2B5EF4-FFF2-40B4-BE49-F238E27FC236}">
                <a16:creationId xmlns:a16="http://schemas.microsoft.com/office/drawing/2014/main" id="{2D909AF9-B20A-0815-CFE8-18100CC0640D}"/>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hlinkClick r:id="rId2" action="ppaction://hlinksldjump"/>
            <a:extLst>
              <a:ext uri="{FF2B5EF4-FFF2-40B4-BE49-F238E27FC236}">
                <a16:creationId xmlns:a16="http://schemas.microsoft.com/office/drawing/2014/main" id="{37BD4970-01DD-2DBD-27A6-1A3A5673B9EE}"/>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64918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6926A4-0FD5-E9E8-52A4-43A41217605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9F70936-F2C3-E0CB-F4C7-E875EB9B3C6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871712"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75A249-3A80-68E3-054F-D9B81D55483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17232D40-7650-6780-9C24-BB0AAA1B4A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54E8E620-8941-4B99-7D79-79A2E817F47B}"/>
              </a:ext>
            </a:extLst>
          </p:cNvPr>
          <p:cNvSpPr/>
          <p:nvPr/>
        </p:nvSpPr>
        <p:spPr>
          <a:xfrm>
            <a:off x="-1" y="150959"/>
            <a:ext cx="5618673" cy="2643999"/>
          </a:xfrm>
          <a:prstGeom prst="wedgeEllipseCallout">
            <a:avLst>
              <a:gd name="adj1" fmla="val 35430"/>
              <a:gd name="adj2" fmla="val 4919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c1 values</a:t>
            </a:r>
          </a:p>
        </p:txBody>
      </p:sp>
      <p:sp>
        <p:nvSpPr>
          <p:cNvPr id="14" name="Speech Bubble: Oval 13">
            <a:extLst>
              <a:ext uri="{FF2B5EF4-FFF2-40B4-BE49-F238E27FC236}">
                <a16:creationId xmlns:a16="http://schemas.microsoft.com/office/drawing/2014/main" id="{6FE4C74D-56CE-2361-421B-52C24C37EC1F}"/>
              </a:ext>
            </a:extLst>
          </p:cNvPr>
          <p:cNvSpPr/>
          <p:nvPr/>
        </p:nvSpPr>
        <p:spPr>
          <a:xfrm>
            <a:off x="5618673" y="130"/>
            <a:ext cx="6573328" cy="3834597"/>
          </a:xfrm>
          <a:prstGeom prst="wedgeEllipseCallout">
            <a:avLst>
              <a:gd name="adj1" fmla="val -22480"/>
              <a:gd name="adj2" fmla="val 5800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You are selling your car. It is basically OK, but sometimes it doesn’t start; it was also involved in a minor accident some years previously. Do you disclose everything to your potential buyer? If no, would you lie if they asked you these questions directly?</a:t>
            </a:r>
          </a:p>
        </p:txBody>
      </p:sp>
      <p:sp>
        <p:nvSpPr>
          <p:cNvPr id="2" name="Subtitle 2">
            <a:extLst>
              <a:ext uri="{FF2B5EF4-FFF2-40B4-BE49-F238E27FC236}">
                <a16:creationId xmlns:a16="http://schemas.microsoft.com/office/drawing/2014/main" id="{173A182D-D778-3D10-81BF-5E49F864707F}"/>
              </a:ext>
            </a:extLst>
          </p:cNvPr>
          <p:cNvSpPr txBox="1">
            <a:spLocks/>
          </p:cNvSpPr>
          <p:nvPr/>
        </p:nvSpPr>
        <p:spPr>
          <a:xfrm>
            <a:off x="1018161" y="465210"/>
            <a:ext cx="3385226" cy="2226232"/>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solidFill>
                  <a:schemeClr val="bg1"/>
                </a:solidFill>
              </a:rPr>
              <a:t>Should young teens’ social media use be monitored by a parent?</a:t>
            </a:r>
          </a:p>
        </p:txBody>
      </p:sp>
      <p:sp>
        <p:nvSpPr>
          <p:cNvPr id="3" name="Action Button: Go Back or Previous 2">
            <a:hlinkClick r:id="" action="ppaction://hlinkshowjump?jump=previousslide" highlightClick="1"/>
            <a:extLst>
              <a:ext uri="{FF2B5EF4-FFF2-40B4-BE49-F238E27FC236}">
                <a16:creationId xmlns:a16="http://schemas.microsoft.com/office/drawing/2014/main" id="{7CC1964C-0471-A6AF-DAF8-170296CDB769}"/>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Forward or Next 3">
            <a:hlinkClick r:id="" action="ppaction://hlinkshowjump?jump=nextslide" highlightClick="1"/>
            <a:extLst>
              <a:ext uri="{FF2B5EF4-FFF2-40B4-BE49-F238E27FC236}">
                <a16:creationId xmlns:a16="http://schemas.microsoft.com/office/drawing/2014/main" id="{F366AE84-3A96-20AD-48B1-34CCCA317551}"/>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hlinkClick r:id="rId5" action="ppaction://hlinksldjump"/>
            <a:extLst>
              <a:ext uri="{FF2B5EF4-FFF2-40B4-BE49-F238E27FC236}">
                <a16:creationId xmlns:a16="http://schemas.microsoft.com/office/drawing/2014/main" id="{4489C683-F404-C993-B4DE-499C1101A711}"/>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211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2000">
              <a:srgbClr val="60BECF"/>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F321A38-3A0D-7057-7B36-5E89A4396B6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722EE89-A93B-B5DE-C9CA-503FCCE2617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871712" y="4050332"/>
            <a:ext cx="2496979" cy="2807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EBCDADD-8BC8-B8C6-814D-ECBE9FF0DFC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68"/>
          <a:stretch/>
        </p:blipFill>
        <p:spPr bwMode="auto">
          <a:xfrm>
            <a:off x="3432984" y="2380134"/>
            <a:ext cx="1595391" cy="3702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suit&#10;&#10;Description automatically generated">
            <a:extLst>
              <a:ext uri="{FF2B5EF4-FFF2-40B4-BE49-F238E27FC236}">
                <a16:creationId xmlns:a16="http://schemas.microsoft.com/office/drawing/2014/main" id="{01373386-59BF-2BEC-4925-9ED9368D4F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5"/>
          <a:stretch/>
        </p:blipFill>
        <p:spPr>
          <a:xfrm>
            <a:off x="3432984" y="3023032"/>
            <a:ext cx="4376549" cy="3834597"/>
          </a:xfrm>
          <a:prstGeom prst="rect">
            <a:avLst/>
          </a:prstGeom>
        </p:spPr>
      </p:pic>
      <p:sp>
        <p:nvSpPr>
          <p:cNvPr id="11" name="Speech Bubble: Oval 10">
            <a:extLst>
              <a:ext uri="{FF2B5EF4-FFF2-40B4-BE49-F238E27FC236}">
                <a16:creationId xmlns:a16="http://schemas.microsoft.com/office/drawing/2014/main" id="{272BEAE0-9B0E-B469-5E07-0E320868D738}"/>
              </a:ext>
            </a:extLst>
          </p:cNvPr>
          <p:cNvSpPr/>
          <p:nvPr/>
        </p:nvSpPr>
        <p:spPr>
          <a:xfrm>
            <a:off x="-1" y="150959"/>
            <a:ext cx="5750352" cy="2643999"/>
          </a:xfrm>
          <a:prstGeom prst="wedgeEllipseCallout">
            <a:avLst>
              <a:gd name="adj1" fmla="val 27889"/>
              <a:gd name="adj2" fmla="val 5097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a:ea typeface="+mn-ea"/>
                <a:cs typeface="+mn-cs"/>
              </a:rPr>
              <a:t>c1 values</a:t>
            </a:r>
          </a:p>
        </p:txBody>
      </p:sp>
      <p:sp>
        <p:nvSpPr>
          <p:cNvPr id="2" name="Subtitle 2">
            <a:extLst>
              <a:ext uri="{FF2B5EF4-FFF2-40B4-BE49-F238E27FC236}">
                <a16:creationId xmlns:a16="http://schemas.microsoft.com/office/drawing/2014/main" id="{B3411301-EA88-A169-3151-348CFFA2BB80}"/>
              </a:ext>
            </a:extLst>
          </p:cNvPr>
          <p:cNvSpPr txBox="1">
            <a:spLocks/>
          </p:cNvSpPr>
          <p:nvPr/>
        </p:nvSpPr>
        <p:spPr>
          <a:xfrm>
            <a:off x="1150074" y="405353"/>
            <a:ext cx="3385226" cy="1093509"/>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b="1" dirty="0">
                <a:solidFill>
                  <a:schemeClr val="bg1"/>
                </a:solidFill>
              </a:rPr>
              <a:t>Should you tell your friend if their partner is cheating?</a:t>
            </a:r>
          </a:p>
          <a:p>
            <a:r>
              <a:rPr lang="en-GB" b="1" dirty="0">
                <a:solidFill>
                  <a:schemeClr val="bg1"/>
                </a:solidFill>
              </a:rPr>
              <a:t>*</a:t>
            </a:r>
          </a:p>
        </p:txBody>
      </p:sp>
      <p:sp>
        <p:nvSpPr>
          <p:cNvPr id="3" name="Speech Bubble: Oval 2">
            <a:extLst>
              <a:ext uri="{FF2B5EF4-FFF2-40B4-BE49-F238E27FC236}">
                <a16:creationId xmlns:a16="http://schemas.microsoft.com/office/drawing/2014/main" id="{99C22A21-442A-F3BB-EEE6-9947447F21F9}"/>
              </a:ext>
            </a:extLst>
          </p:cNvPr>
          <p:cNvSpPr/>
          <p:nvPr/>
        </p:nvSpPr>
        <p:spPr>
          <a:xfrm>
            <a:off x="5750351" y="131"/>
            <a:ext cx="6441650" cy="3497214"/>
          </a:xfrm>
          <a:prstGeom prst="wedgeEllipseCallout">
            <a:avLst>
              <a:gd name="adj1" fmla="val -22050"/>
              <a:gd name="adj2" fmla="val 6339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Your friend commits a crime. You are the only one they can trust with their confession. Later, you read that someone has been arrested for your friend’s crime. Do you report them? They refuse to go to the police.</a:t>
            </a:r>
            <a:endParaRPr lang="en-GB" sz="4000" b="1" dirty="0">
              <a:solidFill>
                <a:schemeClr val="bg1"/>
              </a:solidFill>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80293F94-CDB4-3ACB-F701-25CFA3058705}"/>
              </a:ext>
            </a:extLst>
          </p:cNvPr>
          <p:cNvSpPr/>
          <p:nvPr/>
        </p:nvSpPr>
        <p:spPr>
          <a:xfrm>
            <a:off x="0" y="0"/>
            <a:ext cx="465056" cy="405353"/>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Forward or Next 4">
            <a:hlinkClick r:id="" action="ppaction://hlinkshowjump?jump=nextslide" highlightClick="1"/>
            <a:extLst>
              <a:ext uri="{FF2B5EF4-FFF2-40B4-BE49-F238E27FC236}">
                <a16:creationId xmlns:a16="http://schemas.microsoft.com/office/drawing/2014/main" id="{3F1A90BF-D179-4283-705D-9BC84DF3AB45}"/>
              </a:ext>
            </a:extLst>
          </p:cNvPr>
          <p:cNvSpPr/>
          <p:nvPr/>
        </p:nvSpPr>
        <p:spPr>
          <a:xfrm>
            <a:off x="11726944" y="0"/>
            <a:ext cx="465056" cy="405353"/>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hlinkClick r:id="rId5" action="ppaction://hlinksldjump"/>
            <a:extLst>
              <a:ext uri="{FF2B5EF4-FFF2-40B4-BE49-F238E27FC236}">
                <a16:creationId xmlns:a16="http://schemas.microsoft.com/office/drawing/2014/main" id="{7E7224D9-2642-2870-880F-37585FA8B94C}"/>
              </a:ext>
            </a:extLst>
          </p:cNvPr>
          <p:cNvSpPr txBox="1"/>
          <p:nvPr/>
        </p:nvSpPr>
        <p:spPr>
          <a:xfrm>
            <a:off x="9874912" y="65108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
        <p:nvSpPr>
          <p:cNvPr id="7" name="TextBox 6">
            <a:hlinkClick r:id="rId5" action="ppaction://hlinksldjump"/>
            <a:extLst>
              <a:ext uri="{FF2B5EF4-FFF2-40B4-BE49-F238E27FC236}">
                <a16:creationId xmlns:a16="http://schemas.microsoft.com/office/drawing/2014/main" id="{55721CFD-973C-A218-C3CA-EB897DF10090}"/>
              </a:ext>
            </a:extLst>
          </p:cNvPr>
          <p:cNvSpPr txBox="1"/>
          <p:nvPr/>
        </p:nvSpPr>
        <p:spPr>
          <a:xfrm>
            <a:off x="10027312" y="6663223"/>
            <a:ext cx="2317088" cy="2308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1" kern="0" dirty="0">
                <a:solidFill>
                  <a:schemeClr val="bg1"/>
                </a:solidFill>
                <a:latin typeface="Helvetica Neue"/>
              </a:rPr>
              <a:t>Picture credits and licenses: slide 15</a:t>
            </a:r>
            <a:endParaRPr kumimoji="0" lang="en-GB" sz="900" b="1" i="0" u="none" strike="noStrike" kern="0" cap="none" spc="0" normalizeH="0" baseline="0" noProof="0" dirty="0">
              <a:ln>
                <a:noFill/>
              </a:ln>
              <a:solidFill>
                <a:schemeClr val="bg1"/>
              </a:solidFill>
              <a:effectLst/>
              <a:uLnTx/>
              <a:uFillTx/>
            </a:endParaRPr>
          </a:p>
        </p:txBody>
      </p:sp>
      <p:sp>
        <p:nvSpPr>
          <p:cNvPr id="10" name="TextBox 9">
            <a:extLst>
              <a:ext uri="{FF2B5EF4-FFF2-40B4-BE49-F238E27FC236}">
                <a16:creationId xmlns:a16="http://schemas.microsoft.com/office/drawing/2014/main" id="{6308D7A1-676E-444B-69E3-F5BFC81A03A3}"/>
              </a:ext>
            </a:extLst>
          </p:cNvPr>
          <p:cNvSpPr txBox="1"/>
          <p:nvPr/>
        </p:nvSpPr>
        <p:spPr>
          <a:xfrm>
            <a:off x="1270263" y="1456804"/>
            <a:ext cx="3265038"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Gill Sans MT" panose="020B0502020104020203"/>
                <a:ea typeface="+mn-ea"/>
                <a:cs typeface="+mn-cs"/>
              </a:rPr>
              <a:t>Would you tell your friend’s partner if your friend was cheating?</a:t>
            </a:r>
          </a:p>
        </p:txBody>
      </p:sp>
    </p:spTree>
    <p:extLst>
      <p:ext uri="{BB962C8B-B14F-4D97-AF65-F5344CB8AC3E}">
        <p14:creationId xmlns:p14="http://schemas.microsoft.com/office/powerpoint/2010/main" val="210661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animBg="1"/>
      <p:bldP spid="10"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2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316</TotalTime>
  <Words>1143</Words>
  <Application>Microsoft Office PowerPoint</Application>
  <PresentationFormat>Widescreen</PresentationFormat>
  <Paragraphs>95</Paragraphs>
  <Slides>20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Arial Black</vt:lpstr>
      <vt:lpstr>Comic Sans MS</vt:lpstr>
      <vt:lpstr>Gill Sans MT</vt:lpstr>
      <vt:lpstr>Google Sans</vt:lpstr>
      <vt:lpstr>Helvetica Neue</vt:lpstr>
      <vt:lpstr>Open Sans</vt:lpstr>
      <vt:lpstr>Parcel</vt:lpstr>
      <vt:lpstr>1_Parcel</vt:lpstr>
      <vt:lpstr>2_Parcel</vt:lpstr>
      <vt:lpstr>PowerPoint Presentation</vt:lpstr>
      <vt:lpstr>PowerPoint Presentation</vt:lpstr>
      <vt:lpstr>PowerPoint Presentation</vt:lpstr>
      <vt:lpstr>PowerPoint Presentation</vt:lpstr>
      <vt:lpstr>Click for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 c1 values</dc:title>
  <dc:creator>alex elwood</dc:creator>
  <cp:lastModifiedBy>Alex Elwood</cp:lastModifiedBy>
  <cp:revision>3</cp:revision>
  <dcterms:created xsi:type="dcterms:W3CDTF">2023-04-18T06:19:03Z</dcterms:created>
  <dcterms:modified xsi:type="dcterms:W3CDTF">2024-02-05T09:39:41Z</dcterms:modified>
</cp:coreProperties>
</file>