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0" r:id="rId7"/>
    <p:sldId id="259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howGuides="1">
      <p:cViewPr varScale="1">
        <p:scale>
          <a:sx n="20" d="100"/>
          <a:sy n="20" d="100"/>
        </p:scale>
        <p:origin x="346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5099-2EEF-4DC6-9C8A-4C349E314941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D6B6-85B2-403E-8E29-A75B375434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49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5099-2EEF-4DC6-9C8A-4C349E314941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D6B6-85B2-403E-8E29-A75B375434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2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5099-2EEF-4DC6-9C8A-4C349E314941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D6B6-85B2-403E-8E29-A75B375434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71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5099-2EEF-4DC6-9C8A-4C349E314941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D6B6-85B2-403E-8E29-A75B375434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24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5099-2EEF-4DC6-9C8A-4C349E314941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D6B6-85B2-403E-8E29-A75B375434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30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5099-2EEF-4DC6-9C8A-4C349E314941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D6B6-85B2-403E-8E29-A75B375434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73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5099-2EEF-4DC6-9C8A-4C349E314941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D6B6-85B2-403E-8E29-A75B375434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57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5099-2EEF-4DC6-9C8A-4C349E314941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D6B6-85B2-403E-8E29-A75B375434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35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5099-2EEF-4DC6-9C8A-4C349E314941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D6B6-85B2-403E-8E29-A75B375434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20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5099-2EEF-4DC6-9C8A-4C349E314941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D6B6-85B2-403E-8E29-A75B375434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24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5099-2EEF-4DC6-9C8A-4C349E314941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D6B6-85B2-403E-8E29-A75B375434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48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75099-2EEF-4DC6-9C8A-4C349E314941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D6B6-85B2-403E-8E29-A75B375434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23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5" Type="http://schemas.openxmlformats.org/officeDocument/2006/relationships/image" Target="../media/image22.jp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jpeg"/><Relationship Id="rId1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3" y="1"/>
            <a:ext cx="922473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73" y="908720"/>
            <a:ext cx="3398520" cy="4640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6" y="5291502"/>
            <a:ext cx="2762897" cy="13814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6423" y="5698076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bg1"/>
                    </a:gs>
                    <a:gs pos="100000">
                      <a:srgbClr val="00B0F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2019-2020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31" y="5266655"/>
            <a:ext cx="2664561" cy="1406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928509" y="5582660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4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3" y="1"/>
            <a:ext cx="922473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2063" y="148055"/>
            <a:ext cx="63757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 OF COMMUNITY </a:t>
            </a:r>
          </a:p>
          <a:p>
            <a:pPr algn="ctr"/>
            <a:r>
              <a:rPr lang="en-US" sz="48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MAJOR PROJECTS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9" y="1802593"/>
            <a:ext cx="84970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en-GB" sz="2400" b="1" dirty="0">
                <a:solidFill>
                  <a:schemeClr val="bg1"/>
                </a:solidFill>
              </a:rPr>
              <a:t>We cooperate  with the municipality in order to reduce the amount of waste 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fr-FR" sz="2400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GB" sz="2400" b="1" dirty="0">
                <a:solidFill>
                  <a:schemeClr val="bg1"/>
                </a:solidFill>
              </a:rPr>
              <a:t>Recently we have provided a dryer and household equipment for a  group of girls lacking the family  support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fr-FR" sz="2400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GB" sz="2400" b="1" dirty="0">
                <a:solidFill>
                  <a:schemeClr val="bg1"/>
                </a:solidFill>
              </a:rPr>
              <a:t>We support creative scientific approach to problems for high school  students within a specific project (recent project: how enable humans to inhabit the  Mars planet ) 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627">
            <a:off x="1050297" y="5374553"/>
            <a:ext cx="2246882" cy="1263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87">
            <a:off x="4852144" y="5270078"/>
            <a:ext cx="2867547" cy="13925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733638" y="5535261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8" y="193566"/>
            <a:ext cx="1186956" cy="16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3" y="1"/>
            <a:ext cx="922473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9672" y="122915"/>
            <a:ext cx="63757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 OF COMMUNITY </a:t>
            </a:r>
          </a:p>
          <a:p>
            <a:pPr algn="ctr"/>
            <a:r>
              <a:rPr lang="en-US" sz="48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MAJOR PROJECTS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181432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en-GB" sz="2400" b="1" dirty="0">
                <a:solidFill>
                  <a:schemeClr val="bg1"/>
                </a:solidFill>
              </a:rPr>
              <a:t>RC </a:t>
            </a:r>
            <a:r>
              <a:rPr lang="en-GB" sz="2400" b="1" dirty="0" err="1">
                <a:solidFill>
                  <a:schemeClr val="bg1"/>
                </a:solidFill>
              </a:rPr>
              <a:t>Kfar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Saba</a:t>
            </a:r>
            <a:r>
              <a:rPr lang="en-GB" sz="2400" b="1" dirty="0">
                <a:solidFill>
                  <a:schemeClr val="bg1"/>
                </a:solidFill>
              </a:rPr>
              <a:t> has donated  this year  school uniforms for needy students</a:t>
            </a:r>
          </a:p>
          <a:p>
            <a:pPr lvl="0"/>
            <a:endParaRPr lang="fr-FR" sz="2400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GB" sz="2400" b="1" dirty="0">
                <a:solidFill>
                  <a:schemeClr val="bg1"/>
                </a:solidFill>
              </a:rPr>
              <a:t>We organize contests where young speakers talk about a specific issue before large audiences</a:t>
            </a:r>
          </a:p>
          <a:p>
            <a:pPr lvl="0"/>
            <a:r>
              <a:rPr lang="en-GB" sz="2400" b="1" dirty="0">
                <a:solidFill>
                  <a:schemeClr val="bg1"/>
                </a:solidFill>
              </a:rPr>
              <a:t>   </a:t>
            </a:r>
            <a:endParaRPr lang="fr-FR" sz="2400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GB" sz="2400" b="1" dirty="0">
                <a:solidFill>
                  <a:schemeClr val="bg1"/>
                </a:solidFill>
              </a:rPr>
              <a:t>We support amateur theatre of elderly ladies from the suburbs  </a:t>
            </a:r>
            <a:endParaRPr lang="fr-FR" sz="2400" b="1" dirty="0">
              <a:solidFill>
                <a:schemeClr val="bg1"/>
              </a:solidFill>
            </a:endParaRPr>
          </a:p>
          <a:p>
            <a:pPr lvl="0"/>
            <a:r>
              <a:rPr lang="en-GB" sz="2400" b="1" dirty="0">
                <a:solidFill>
                  <a:schemeClr val="bg1"/>
                </a:solidFill>
              </a:rPr>
              <a:t>Some of our members  are voluntary teachers  helping children of difficult  social background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143">
            <a:off x="3155148" y="5158560"/>
            <a:ext cx="1943314" cy="1457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78585"/>
            <a:ext cx="2121452" cy="1591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733638" y="5535261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8" y="193566"/>
            <a:ext cx="1186956" cy="16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90"/>
            <a:ext cx="9144000" cy="6897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86" y="3265694"/>
            <a:ext cx="2462065" cy="2693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733638" y="5535261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3451" y="5805264"/>
            <a:ext cx="4110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Town of </a:t>
            </a:r>
            <a:r>
              <a:rPr lang="en-US" sz="4000" b="1" dirty="0" err="1">
                <a:solidFill>
                  <a:schemeClr val="bg1"/>
                </a:solidFill>
              </a:rPr>
              <a:t>Kfar</a:t>
            </a:r>
            <a:r>
              <a:rPr lang="en-US" sz="4000" b="1" dirty="0">
                <a:solidFill>
                  <a:schemeClr val="bg1"/>
                </a:solidFill>
              </a:rPr>
              <a:t> Saba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32200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3" y="1"/>
            <a:ext cx="922473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1167" y="351875"/>
            <a:ext cx="4958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Town of </a:t>
            </a:r>
            <a:r>
              <a:rPr lang="en-US" sz="2800" b="1" dirty="0" err="1">
                <a:solidFill>
                  <a:schemeClr val="bg1"/>
                </a:solidFill>
              </a:rPr>
              <a:t>Kfar</a:t>
            </a:r>
            <a:r>
              <a:rPr lang="en-US" sz="2800" b="1" dirty="0">
                <a:solidFill>
                  <a:schemeClr val="bg1"/>
                </a:solidFill>
              </a:rPr>
              <a:t> Saba :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More than 100,000 inhabitants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0" y="530925"/>
            <a:ext cx="3019138" cy="2264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55" y="1321578"/>
            <a:ext cx="4192109" cy="2050346"/>
          </a:xfrm>
          <a:prstGeom prst="rect">
            <a:avLst/>
          </a:prstGeom>
          <a:ln w="38100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0" y="3870444"/>
            <a:ext cx="3793797" cy="252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10" y="3877194"/>
            <a:ext cx="3783654" cy="251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42517"/>
            <a:ext cx="3507070" cy="26269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894433" y="5535262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15" y="451602"/>
            <a:ext cx="1107285" cy="12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2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3" y="1"/>
            <a:ext cx="922473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224" y="5953184"/>
            <a:ext cx="1394742" cy="697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32" y="550236"/>
            <a:ext cx="2285136" cy="3120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36" y="3055075"/>
            <a:ext cx="1764610" cy="24095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84" y="6084585"/>
            <a:ext cx="2681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bg1"/>
                    </a:gs>
                    <a:gs pos="100000">
                      <a:srgbClr val="00B0F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2019-2020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849054" y="5535262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12560" y="5492624"/>
            <a:ext cx="4216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Presentation :              Yossi Ben Ami</a:t>
            </a:r>
          </a:p>
          <a:p>
            <a:r>
              <a:rPr lang="en-US" b="1" dirty="0">
                <a:solidFill>
                  <a:schemeClr val="bg1"/>
                </a:solidFill>
              </a:rPr>
              <a:t>Design :                         Line </a:t>
            </a:r>
            <a:r>
              <a:rPr lang="en-US" b="1" dirty="0" err="1">
                <a:solidFill>
                  <a:schemeClr val="bg1"/>
                </a:solidFill>
              </a:rPr>
              <a:t>Nehmad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Translation </a:t>
            </a:r>
            <a:r>
              <a:rPr lang="en-US" sz="1400" b="1" dirty="0">
                <a:solidFill>
                  <a:schemeClr val="bg1"/>
                </a:solidFill>
              </a:rPr>
              <a:t>(</a:t>
            </a:r>
            <a:r>
              <a:rPr lang="en-US" sz="1400" b="1" dirty="0" err="1">
                <a:solidFill>
                  <a:schemeClr val="bg1"/>
                </a:solidFill>
              </a:rPr>
              <a:t>english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sz="1400" b="1" dirty="0">
                <a:solidFill>
                  <a:schemeClr val="bg1"/>
                </a:solidFill>
              </a:rPr>
              <a:t>   </a:t>
            </a:r>
            <a:r>
              <a:rPr lang="en-US" b="1" dirty="0">
                <a:solidFill>
                  <a:schemeClr val="bg1"/>
                </a:solidFill>
              </a:rPr>
              <a:t>   </a:t>
            </a:r>
            <a:r>
              <a:rPr lang="en-US" b="1" dirty="0" err="1">
                <a:solidFill>
                  <a:schemeClr val="bg1"/>
                </a:solidFill>
              </a:rPr>
              <a:t>Hanan</a:t>
            </a:r>
            <a:r>
              <a:rPr lang="en-US" b="1" dirty="0">
                <a:solidFill>
                  <a:schemeClr val="bg1"/>
                </a:solidFill>
              </a:rPr>
              <a:t> Hass</a:t>
            </a:r>
          </a:p>
          <a:p>
            <a:r>
              <a:rPr lang="en-US" b="1" dirty="0">
                <a:solidFill>
                  <a:schemeClr val="bg1"/>
                </a:solidFill>
              </a:rPr>
              <a:t>Activity pictures :        </a:t>
            </a:r>
            <a:r>
              <a:rPr lang="en-US" b="1" dirty="0" err="1">
                <a:solidFill>
                  <a:schemeClr val="bg1"/>
                </a:solidFill>
              </a:rPr>
              <a:t>Yaacov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Kantrovitz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8" y="535515"/>
            <a:ext cx="2847600" cy="410531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77" y="550236"/>
            <a:ext cx="2849146" cy="4104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43608" y="465423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Thank you for your attention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 and consideration </a:t>
            </a:r>
          </a:p>
        </p:txBody>
      </p:sp>
    </p:spTree>
    <p:extLst>
      <p:ext uri="{BB962C8B-B14F-4D97-AF65-F5344CB8AC3E}">
        <p14:creationId xmlns:p14="http://schemas.microsoft.com/office/powerpoint/2010/main" val="5521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3" y="1"/>
            <a:ext cx="922473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17" y="1983308"/>
            <a:ext cx="5704209" cy="2852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8" y="226293"/>
            <a:ext cx="1817789" cy="2482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59837"/>
            <a:ext cx="1764610" cy="24095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84" y="6084585"/>
            <a:ext cx="2681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bg1"/>
                    </a:gs>
                    <a:gs pos="100000">
                      <a:srgbClr val="00B0F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2019-2020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2425" y="476672"/>
            <a:ext cx="51489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bg1"/>
                    </a:gs>
                    <a:gs pos="100000">
                      <a:srgbClr val="00B0F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www.rotary-kfar-saba.org.il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849054" y="5535262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7416" y="5489512"/>
            <a:ext cx="4216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Presentation :              Yossi Ben Ami</a:t>
            </a:r>
          </a:p>
          <a:p>
            <a:r>
              <a:rPr lang="en-US" b="1" dirty="0">
                <a:solidFill>
                  <a:schemeClr val="bg1"/>
                </a:solidFill>
              </a:rPr>
              <a:t>Design :                         Line </a:t>
            </a:r>
            <a:r>
              <a:rPr lang="en-US" b="1" dirty="0" err="1">
                <a:solidFill>
                  <a:schemeClr val="bg1"/>
                </a:solidFill>
              </a:rPr>
              <a:t>Nehmad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Translation </a:t>
            </a:r>
            <a:r>
              <a:rPr lang="en-US" sz="1400" b="1" dirty="0">
                <a:solidFill>
                  <a:schemeClr val="bg1"/>
                </a:solidFill>
              </a:rPr>
              <a:t>(</a:t>
            </a:r>
            <a:r>
              <a:rPr lang="en-US" sz="1400" b="1" dirty="0" err="1">
                <a:solidFill>
                  <a:schemeClr val="bg1"/>
                </a:solidFill>
              </a:rPr>
              <a:t>english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sz="1400" b="1" dirty="0">
                <a:solidFill>
                  <a:schemeClr val="bg1"/>
                </a:solidFill>
              </a:rPr>
              <a:t>   </a:t>
            </a:r>
            <a:r>
              <a:rPr lang="en-US" b="1" dirty="0">
                <a:solidFill>
                  <a:schemeClr val="bg1"/>
                </a:solidFill>
              </a:rPr>
              <a:t>   </a:t>
            </a:r>
            <a:r>
              <a:rPr lang="en-US" b="1" dirty="0" err="1">
                <a:solidFill>
                  <a:schemeClr val="bg1"/>
                </a:solidFill>
              </a:rPr>
              <a:t>Hanan</a:t>
            </a:r>
            <a:r>
              <a:rPr lang="en-US" b="1" dirty="0">
                <a:solidFill>
                  <a:schemeClr val="bg1"/>
                </a:solidFill>
              </a:rPr>
              <a:t> Hass</a:t>
            </a:r>
          </a:p>
          <a:p>
            <a:r>
              <a:rPr lang="en-US" b="1" dirty="0">
                <a:solidFill>
                  <a:schemeClr val="bg1"/>
                </a:solidFill>
              </a:rPr>
              <a:t>Activity pictures :        </a:t>
            </a:r>
            <a:r>
              <a:rPr lang="en-US" b="1" dirty="0" err="1">
                <a:solidFill>
                  <a:schemeClr val="bg1"/>
                </a:solidFill>
              </a:rPr>
              <a:t>Yaacov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Kantrovitz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3" y="1"/>
            <a:ext cx="922473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7" y="301976"/>
            <a:ext cx="2837056" cy="6454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52" y="301976"/>
            <a:ext cx="2664561" cy="1406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37" y="293052"/>
            <a:ext cx="1019223" cy="1391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38" y="301976"/>
            <a:ext cx="1373872" cy="686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4720" y="1844823"/>
            <a:ext cx="577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District 2490  :       58  ROTARY CLUBS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                        1.500  Members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09" y="2992175"/>
            <a:ext cx="5418701" cy="3764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9104">
            <a:off x="4951693" y="2748078"/>
            <a:ext cx="1013642" cy="105313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5053115" y="3496108"/>
            <a:ext cx="810798" cy="11829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364720" y="4715766"/>
            <a:ext cx="1875506" cy="2064439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3429276" y="4817823"/>
            <a:ext cx="1746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Kfar</a:t>
            </a:r>
            <a:r>
              <a:rPr lang="en-US" sz="2400" b="1" dirty="0">
                <a:solidFill>
                  <a:schemeClr val="bg1"/>
                </a:solidFill>
              </a:rPr>
              <a:t> Saba Rotary Club 13461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967889" y="5634058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1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90"/>
            <a:ext cx="9144000" cy="6897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16382"/>
            <a:ext cx="2472919" cy="3376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849054" y="5535262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8412"/>
            <a:ext cx="1109808" cy="1515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4843" y="158822"/>
            <a:ext cx="701858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ROTARY CLUB KFAR SABA</a:t>
            </a:r>
          </a:p>
          <a:p>
            <a:pPr algn="ctr"/>
            <a:r>
              <a:rPr lang="he-IL" sz="50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23.12.1960</a:t>
            </a:r>
            <a:r>
              <a:rPr lang="he-IL" sz="5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37994"/>
            <a:ext cx="3445506" cy="2146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409257"/>
            <a:ext cx="3445507" cy="218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04178"/>
            <a:ext cx="3741313" cy="28059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93021" y="2348880"/>
            <a:ext cx="36037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First President :</a:t>
            </a:r>
          </a:p>
          <a:p>
            <a:pPr algn="ctr"/>
            <a:r>
              <a:rPr lang="en-US" sz="40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Isra</a:t>
            </a:r>
            <a:r>
              <a:rPr lang="fr-FR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fr-FR" sz="40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Gotman</a:t>
            </a:r>
            <a:endParaRPr lang="en-US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733638" y="5535261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9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3" y="1"/>
            <a:ext cx="922473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1371108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2276873"/>
            <a:ext cx="1371108" cy="685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60649"/>
            <a:ext cx="2828690" cy="4464496"/>
          </a:xfrm>
          <a:prstGeom prst="rect">
            <a:avLst/>
          </a:prstGeom>
          <a:noFill/>
          <a:ln w="76200" cap="rnd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648"/>
            <a:ext cx="3077124" cy="4464497"/>
          </a:xfrm>
          <a:prstGeom prst="rect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</p:pic>
      <p:sp>
        <p:nvSpPr>
          <p:cNvPr id="8" name="Rectangle 7"/>
          <p:cNvSpPr/>
          <p:nvPr/>
        </p:nvSpPr>
        <p:spPr>
          <a:xfrm>
            <a:off x="1883801" y="4919008"/>
            <a:ext cx="30482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cap="none" spc="50" dirty="0" err="1">
                <a:ln w="11430"/>
                <a:gradFill>
                  <a:gsLst>
                    <a:gs pos="25000">
                      <a:schemeClr val="bg1"/>
                    </a:gs>
                    <a:gs pos="100000">
                      <a:srgbClr val="00B0F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Tzila</a:t>
            </a:r>
            <a:r>
              <a:rPr lang="en-US" sz="3600" cap="none" spc="50" dirty="0">
                <a:ln w="11430"/>
                <a:gradFill>
                  <a:gsLst>
                    <a:gs pos="25000">
                      <a:schemeClr val="bg1"/>
                    </a:gs>
                    <a:gs pos="100000">
                      <a:srgbClr val="00B0F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cap="none" spc="50" dirty="0" err="1">
                <a:ln w="11430"/>
                <a:gradFill>
                  <a:gsLst>
                    <a:gs pos="25000">
                      <a:schemeClr val="bg1"/>
                    </a:gs>
                    <a:gs pos="100000">
                      <a:srgbClr val="00B0F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Reshtik</a:t>
            </a:r>
            <a:endParaRPr lang="en-US" sz="3600" cap="none" spc="50" dirty="0">
              <a:ln w="11430"/>
              <a:gradFill>
                <a:gsLst>
                  <a:gs pos="25000">
                    <a:schemeClr val="bg1"/>
                  </a:gs>
                  <a:gs pos="100000">
                    <a:srgbClr val="00B0F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spc="50" dirty="0" err="1">
                <a:ln w="11430"/>
                <a:gradFill>
                  <a:gsLst>
                    <a:gs pos="25000">
                      <a:schemeClr val="bg1"/>
                    </a:gs>
                    <a:gs pos="100000">
                      <a:srgbClr val="00B0F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Presidente</a:t>
            </a:r>
            <a:endParaRPr lang="en-US" sz="3600" cap="none" spc="50" dirty="0">
              <a:ln w="11430"/>
              <a:gradFill>
                <a:gsLst>
                  <a:gs pos="25000">
                    <a:schemeClr val="bg1"/>
                  </a:gs>
                  <a:gs pos="100000">
                    <a:srgbClr val="00B0F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4483" y="4919008"/>
            <a:ext cx="30482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cap="none" spc="50" dirty="0" err="1">
                <a:ln w="11430"/>
                <a:gradFill>
                  <a:gsLst>
                    <a:gs pos="25000">
                      <a:schemeClr val="bg1"/>
                    </a:gs>
                    <a:gs pos="100000">
                      <a:srgbClr val="00B0F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Aby</a:t>
            </a:r>
            <a:r>
              <a:rPr lang="en-US" sz="3600" cap="none" spc="50" dirty="0">
                <a:ln w="11430"/>
                <a:gradFill>
                  <a:gsLst>
                    <a:gs pos="25000">
                      <a:schemeClr val="bg1"/>
                    </a:gs>
                    <a:gs pos="100000">
                      <a:srgbClr val="00B0F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cap="none" spc="50" dirty="0" err="1">
                <a:ln w="11430"/>
                <a:gradFill>
                  <a:gsLst>
                    <a:gs pos="25000">
                      <a:schemeClr val="bg1"/>
                    </a:gs>
                    <a:gs pos="100000">
                      <a:srgbClr val="00B0F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Brakha</a:t>
            </a:r>
            <a:endParaRPr lang="en-US" sz="3600" cap="none" spc="50" dirty="0">
              <a:ln w="11430"/>
              <a:gradFill>
                <a:gsLst>
                  <a:gs pos="25000">
                    <a:schemeClr val="bg1"/>
                  </a:gs>
                  <a:gs pos="100000">
                    <a:srgbClr val="00B0F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spc="50" dirty="0">
                <a:ln w="11430"/>
                <a:gradFill>
                  <a:gsLst>
                    <a:gs pos="25000">
                      <a:schemeClr val="bg1"/>
                    </a:gs>
                    <a:gs pos="100000">
                      <a:srgbClr val="00B0F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secretary</a:t>
            </a:r>
            <a:endParaRPr lang="en-US" sz="3600" cap="none" spc="50" dirty="0">
              <a:ln w="11430"/>
              <a:gradFill>
                <a:gsLst>
                  <a:gs pos="25000">
                    <a:schemeClr val="bg1"/>
                  </a:gs>
                  <a:gs pos="100000">
                    <a:srgbClr val="00B0F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7313" y="6085008"/>
            <a:ext cx="3384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bg1"/>
                    </a:gs>
                    <a:gs pos="100000">
                      <a:srgbClr val="00B0F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2019-2020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33638" y="5535261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7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849054" y="5544411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" y="0"/>
            <a:ext cx="913009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47864" y="6525344"/>
            <a:ext cx="2304256" cy="332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738213" y="62945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51 members – all as one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3" y="1"/>
            <a:ext cx="922473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9214" y="59994"/>
            <a:ext cx="34304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Friendly </a:t>
            </a:r>
          </a:p>
          <a:p>
            <a:pPr algn="ctr"/>
            <a:r>
              <a:rPr lang="en-US" sz="5400" b="1" cap="all" dirty="0">
                <a:ln w="9000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activities</a:t>
            </a:r>
            <a:endParaRPr lang="en-US" sz="5400" b="1" cap="all" spc="0" dirty="0">
              <a:ln w="9000" cmpd="sng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239" y="1873699"/>
            <a:ext cx="526759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fr-FR" sz="4000" b="1" cap="all" spc="0" dirty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30000">
                      <a:srgbClr val="85C2FF"/>
                    </a:gs>
                    <a:gs pos="32000">
                      <a:srgbClr val="C4D6EB"/>
                    </a:gs>
                    <a:gs pos="100000">
                      <a:srgbClr val="00B0F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4000" b="1" cap="all" dirty="0" err="1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30000">
                      <a:srgbClr val="85C2FF"/>
                    </a:gs>
                    <a:gs pos="32000">
                      <a:srgbClr val="C4D6EB"/>
                    </a:gs>
                    <a:gs pos="100000">
                      <a:srgbClr val="00B0F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independance</a:t>
            </a:r>
            <a:r>
              <a:rPr lang="fr-FR" sz="4000" b="1" cap="all" dirty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30000">
                      <a:srgbClr val="85C2FF"/>
                    </a:gs>
                    <a:gs pos="32000">
                      <a:srgbClr val="C4D6EB"/>
                    </a:gs>
                    <a:gs pos="100000">
                      <a:srgbClr val="00B0F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4000" b="1" cap="all" dirty="0" err="1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30000">
                      <a:srgbClr val="85C2FF"/>
                    </a:gs>
                    <a:gs pos="32000">
                      <a:srgbClr val="C4D6EB"/>
                    </a:gs>
                    <a:gs pos="100000">
                      <a:srgbClr val="00B0F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day</a:t>
            </a:r>
            <a:endParaRPr lang="fr-FR" sz="4000" b="1" cap="all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30000">
                    <a:srgbClr val="85C2FF"/>
                  </a:gs>
                  <a:gs pos="32000">
                    <a:srgbClr val="C4D6EB"/>
                  </a:gs>
                  <a:gs pos="100000">
                    <a:srgbClr val="00B0F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b="1" cap="all" spc="0" dirty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30000">
                      <a:srgbClr val="85C2FF"/>
                    </a:gs>
                    <a:gs pos="32000">
                      <a:srgbClr val="C4D6EB"/>
                    </a:gs>
                    <a:gs pos="100000">
                      <a:srgbClr val="00B0F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 YEAR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b="1" cap="all" dirty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30000">
                      <a:srgbClr val="85C2FF"/>
                    </a:gs>
                    <a:gs pos="32000">
                      <a:srgbClr val="C4D6EB"/>
                    </a:gs>
                    <a:gs pos="100000">
                      <a:srgbClr val="00B0F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HOLIDAYS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b="1" cap="all" dirty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30000">
                      <a:srgbClr val="85C2FF"/>
                    </a:gs>
                    <a:gs pos="32000">
                      <a:srgbClr val="C4D6EB"/>
                    </a:gs>
                    <a:gs pos="100000">
                      <a:srgbClr val="00B0F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Trips ….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4000" b="1" cap="all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30000">
                    <a:srgbClr val="85C2FF"/>
                  </a:gs>
                  <a:gs pos="32000">
                    <a:srgbClr val="C4D6EB"/>
                  </a:gs>
                  <a:gs pos="100000">
                    <a:srgbClr val="00B0F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8" y="4725145"/>
            <a:ext cx="2516106" cy="1887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25" y="4934337"/>
            <a:ext cx="2237182" cy="1677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4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823">
            <a:off x="2885583" y="3625826"/>
            <a:ext cx="2421573" cy="1816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23" y="1391947"/>
            <a:ext cx="3263325" cy="1585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6" y="193566"/>
            <a:ext cx="2174276" cy="1630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8" y="2977517"/>
            <a:ext cx="1707654" cy="22768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535">
            <a:off x="4635919" y="2813713"/>
            <a:ext cx="2375898" cy="1581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328">
            <a:off x="6160706" y="4548755"/>
            <a:ext cx="2580117" cy="19350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-877150" y="5535263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8" y="193566"/>
            <a:ext cx="1186956" cy="16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3" y="1"/>
            <a:ext cx="922473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0949" y="134608"/>
            <a:ext cx="63757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 OF COMMUNITY </a:t>
            </a:r>
          </a:p>
          <a:p>
            <a:pPr algn="ctr"/>
            <a:r>
              <a:rPr lang="en-US" sz="48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MAJOR PROJECTS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3436" y="1808723"/>
            <a:ext cx="86708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GB" sz="2400" b="1" dirty="0">
                <a:solidFill>
                  <a:schemeClr val="bg1"/>
                </a:solidFill>
              </a:rPr>
              <a:t>Our club has</a:t>
            </a:r>
            <a:r>
              <a:rPr lang="he-IL" sz="2400" b="1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contributed special </a:t>
            </a:r>
            <a:r>
              <a:rPr lang="en-GB" sz="2400" b="1" dirty="0" err="1">
                <a:solidFill>
                  <a:schemeClr val="bg1"/>
                </a:solidFill>
              </a:rPr>
              <a:t>equipments</a:t>
            </a:r>
            <a:r>
              <a:rPr lang="en-GB" sz="2400" b="1" dirty="0">
                <a:solidFill>
                  <a:schemeClr val="bg1"/>
                </a:solidFill>
              </a:rPr>
              <a:t> (glasses)  for  children  surgery in the Meir Medical Centre </a:t>
            </a:r>
            <a:endParaRPr lang="fr-FR" sz="2400" b="1" dirty="0">
              <a:solidFill>
                <a:schemeClr val="bg1"/>
              </a:solidFill>
            </a:endParaRPr>
          </a:p>
          <a:p>
            <a:pPr lvl="0"/>
            <a:endParaRPr lang="fr-FR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GB" sz="2400" b="1" dirty="0">
                <a:solidFill>
                  <a:schemeClr val="bg1"/>
                </a:solidFill>
                <a:cs typeface="Arial" pitchFamily="34" charset="0"/>
              </a:rPr>
              <a:t>We help fighting violence among youngsters : children learn how to solve their disputes via mediations skills</a:t>
            </a:r>
          </a:p>
          <a:p>
            <a:pPr lvl="0"/>
            <a:endParaRPr lang="fr-FR" sz="2400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GB" sz="2400" b="1" dirty="0">
                <a:solidFill>
                  <a:schemeClr val="bg1"/>
                </a:solidFill>
                <a:cs typeface="Arial" pitchFamily="34" charset="0"/>
              </a:rPr>
              <a:t>We distribute food for needy families and individuals</a:t>
            </a:r>
          </a:p>
          <a:p>
            <a:pPr lvl="0"/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461">
            <a:off x="560616" y="4433937"/>
            <a:ext cx="1646992" cy="2198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491">
            <a:off x="3118041" y="4727941"/>
            <a:ext cx="2381134" cy="178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557">
            <a:off x="6137800" y="4511219"/>
            <a:ext cx="2692911" cy="18008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872645" y="5510045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8" y="193566"/>
            <a:ext cx="1186956" cy="16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2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3" y="1"/>
            <a:ext cx="922473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9241" y="148055"/>
            <a:ext cx="63757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 OF COMMUNITY </a:t>
            </a:r>
          </a:p>
          <a:p>
            <a:pPr algn="ctr"/>
            <a:r>
              <a:rPr lang="en-US" sz="48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MAJOR PROJECTS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913" y="1834105"/>
            <a:ext cx="86981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en-GB" sz="2400" b="1" dirty="0">
                <a:solidFill>
                  <a:schemeClr val="bg1"/>
                </a:solidFill>
              </a:rPr>
              <a:t>The club provides musical instruments and equipment for the youth bands where music practises improve  self image and   help  socialization</a:t>
            </a:r>
          </a:p>
          <a:p>
            <a:pPr marL="342900" lvl="0" indent="-342900">
              <a:buFont typeface="Arial" charset="0"/>
              <a:buChar char="•"/>
            </a:pPr>
            <a:endParaRPr lang="fr-FR" sz="2400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GB" sz="2400" b="1" dirty="0">
                <a:solidFill>
                  <a:schemeClr val="bg1"/>
                </a:solidFill>
              </a:rPr>
              <a:t>Important new contribution consists of robotics based projects in junior high-schools </a:t>
            </a:r>
          </a:p>
          <a:p>
            <a:pPr marL="342900" lvl="0" indent="-342900">
              <a:buFont typeface="Arial" charset="0"/>
              <a:buChar char="•"/>
            </a:pPr>
            <a:endParaRPr lang="fr-FR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b="1" dirty="0">
                <a:solidFill>
                  <a:schemeClr val="bg1"/>
                </a:solidFill>
              </a:rPr>
              <a:t>We enable the Radio internet for the retarded  youngsters, who actually broadcast light musical programs 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627">
            <a:off x="599001" y="5349161"/>
            <a:ext cx="2246882" cy="1263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87">
            <a:off x="3515677" y="5319384"/>
            <a:ext cx="2867547" cy="1392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69" y="4992951"/>
            <a:ext cx="2121452" cy="1591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842665" y="5535262"/>
            <a:ext cx="201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>
                <a:solidFill>
                  <a:schemeClr val="bg1"/>
                </a:solidFill>
              </a:rPr>
              <a:t>לין נחמד רוטרי כפר סבא  2019 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8" y="193566"/>
            <a:ext cx="1186956" cy="16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8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428</Words>
  <Application>Microsoft Office PowerPoint</Application>
  <PresentationFormat>‫הצגה על המסך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</dc:creator>
  <cp:lastModifiedBy>אייבי ברכה</cp:lastModifiedBy>
  <cp:revision>13</cp:revision>
  <dcterms:created xsi:type="dcterms:W3CDTF">2019-10-08T09:59:12Z</dcterms:created>
  <dcterms:modified xsi:type="dcterms:W3CDTF">2023-12-08T15:19:33Z</dcterms:modified>
</cp:coreProperties>
</file>