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88" r:id="rId2"/>
    <p:sldMasterId id="2147483701" r:id="rId3"/>
    <p:sldMasterId id="2147483713" r:id="rId4"/>
    <p:sldMasterId id="2147483726" r:id="rId5"/>
  </p:sldMasterIdLst>
  <p:notesMasterIdLst>
    <p:notesMasterId r:id="rId18"/>
  </p:notesMasterIdLst>
  <p:sldIdLst>
    <p:sldId id="256" r:id="rId6"/>
    <p:sldId id="258" r:id="rId7"/>
    <p:sldId id="348" r:id="rId8"/>
    <p:sldId id="379" r:id="rId9"/>
    <p:sldId id="378" r:id="rId10"/>
    <p:sldId id="375" r:id="rId11"/>
    <p:sldId id="371" r:id="rId12"/>
    <p:sldId id="380" r:id="rId13"/>
    <p:sldId id="263" r:id="rId14"/>
    <p:sldId id="382" r:id="rId15"/>
    <p:sldId id="376" r:id="rId16"/>
    <p:sldId id="377" r:id="rId17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20734B0-AC7F-42C5-AC61-8C9D6A11BB7E}" type="datetimeFigureOut">
              <a:rPr lang="he-IL" smtClean="0"/>
              <a:t>ד'/ניסן/תשפ"א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3C4FE98-568A-45B2-AF27-129B11A597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435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March 17,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77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Wednesday, March 17,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7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Wednesday, March 17,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88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6237312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1050" dirty="0"/>
              <a:t>  </a:t>
            </a:r>
            <a:r>
              <a:rPr lang="he-IL" sz="900" dirty="0"/>
              <a:t>זכויות הי-</a:t>
            </a:r>
            <a:r>
              <a:rPr lang="he-IL" sz="900" dirty="0" err="1"/>
              <a:t>טיצ</a:t>
            </a:r>
            <a:r>
              <a:rPr lang="he-IL" sz="900" dirty="0"/>
              <a:t>' ומוזיאון כפר סבא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26469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237312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1050" dirty="0"/>
              <a:t>  </a:t>
            </a:r>
            <a:r>
              <a:rPr lang="he-IL" sz="900" dirty="0"/>
              <a:t>זכויות הי-</a:t>
            </a:r>
            <a:r>
              <a:rPr lang="he-IL" sz="900" dirty="0" err="1"/>
              <a:t>טיצ</a:t>
            </a:r>
            <a:r>
              <a:rPr lang="he-IL" sz="900" dirty="0"/>
              <a:t>' ומוזיאון כפר סבא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19718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11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6288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9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30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38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887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2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Wednesday, March 17,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0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24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71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40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at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6237312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1050" dirty="0"/>
              <a:t>  </a:t>
            </a:r>
            <a:r>
              <a:rPr lang="he-IL" sz="900" dirty="0"/>
              <a:t>זכויות הי-</a:t>
            </a:r>
            <a:r>
              <a:rPr lang="he-IL" sz="900" dirty="0" err="1"/>
              <a:t>טיצ</a:t>
            </a:r>
            <a:r>
              <a:rPr lang="he-IL" sz="900" dirty="0"/>
              <a:t>' ומוזיאון כפר סבא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8710615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604393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he-IL" sz="1100" dirty="0"/>
          </a:p>
          <a:p>
            <a:pPr algn="ctr" rtl="1"/>
            <a:r>
              <a:rPr lang="en-US" sz="1100" dirty="0"/>
              <a:t>Hi-Teach </a:t>
            </a:r>
          </a:p>
          <a:p>
            <a:pPr algn="ctr" rtl="1"/>
            <a:r>
              <a:rPr lang="he-IL" sz="1100" dirty="0"/>
              <a:t>תשע''ה 2015</a:t>
            </a:r>
          </a:p>
          <a:p>
            <a:pPr algn="ctr" rtl="1"/>
            <a:r>
              <a:rPr lang="he-IL" sz="1100" dirty="0"/>
              <a:t>כל הזכויות שמורות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93011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F54-C8D4-47DB-AAFF-C872BD37E706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C5A-C70A-49D4-A68D-82F00BD5FA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04393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he-IL" sz="1100" dirty="0"/>
          </a:p>
          <a:p>
            <a:pPr algn="ctr" rtl="1"/>
            <a:r>
              <a:rPr lang="en-US" sz="1100" dirty="0"/>
              <a:t>Hi-Teach </a:t>
            </a:r>
          </a:p>
          <a:p>
            <a:pPr algn="ctr" rtl="1"/>
            <a:r>
              <a:rPr lang="he-IL" sz="1100" dirty="0"/>
              <a:t>תשע''ה 2015</a:t>
            </a:r>
          </a:p>
          <a:p>
            <a:pPr algn="ctr" rtl="1"/>
            <a:r>
              <a:rPr lang="he-IL" sz="1100" dirty="0"/>
              <a:t>כל הזכויות שמורות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06703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F54-C8D4-47DB-AAFF-C872BD37E706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C5A-C70A-49D4-A68D-82F00BD5F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03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F54-C8D4-47DB-AAFF-C872BD37E706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C5A-C70A-49D4-A68D-82F00BD5F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84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F54-C8D4-47DB-AAFF-C872BD37E706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C5A-C70A-49D4-A68D-82F00BD5F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61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F54-C8D4-47DB-AAFF-C872BD37E706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C5A-C70A-49D4-A68D-82F00BD5F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4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xmlns="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xmlns="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xmlns="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Wednesday, March 17,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57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F54-C8D4-47DB-AAFF-C872BD37E706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C5A-C70A-49D4-A68D-82F00BD5F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22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F54-C8D4-47DB-AAFF-C872BD37E706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C5A-C70A-49D4-A68D-82F00BD5F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92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F54-C8D4-47DB-AAFF-C872BD37E706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C5A-C70A-49D4-A68D-82F00BD5F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67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F54-C8D4-47DB-AAFF-C872BD37E706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C5A-C70A-49D4-A68D-82F00BD5F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49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F54-C8D4-47DB-AAFF-C872BD37E706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C5A-C70A-49D4-A68D-82F00BD5F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40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237312"/>
            <a:ext cx="12192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he-IL" sz="1100" dirty="0"/>
          </a:p>
          <a:p>
            <a:pPr algn="ctr" rtl="1"/>
            <a:r>
              <a:rPr lang="en-US" sz="1100" dirty="0"/>
              <a:t>Hi-Teach </a:t>
            </a:r>
            <a:r>
              <a:rPr lang="he-IL" sz="1100" dirty="0"/>
              <a:t>  </a:t>
            </a:r>
            <a:r>
              <a:rPr lang="he-IL" sz="1100" dirty="0" err="1"/>
              <a:t>תשע''ז</a:t>
            </a:r>
            <a:r>
              <a:rPr lang="he-IL" sz="1100"/>
              <a:t> 2016</a:t>
            </a:r>
            <a:endParaRPr lang="he-IL" sz="1100" dirty="0"/>
          </a:p>
          <a:p>
            <a:pPr algn="ctr" rtl="1"/>
            <a:r>
              <a:rPr lang="he-IL" sz="1100" dirty="0"/>
              <a:t>כל הזכויות שמורות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09541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201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07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6288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7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xmlns="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Wednesday, March 17,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27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034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25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36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664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90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9804-5103-4F21-A274-C4A2EAF1144D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285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Wat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2"/>
          <p:cNvSpPr>
            <a:spLocks noChangeShapeType="1"/>
          </p:cNvSpPr>
          <p:nvPr userDrawn="1"/>
        </p:nvSpPr>
        <p:spPr bwMode="auto">
          <a:xfrm>
            <a:off x="952500" y="1081088"/>
            <a:ext cx="1076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 sz="1800">
              <a:cs typeface="+mn-cs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-48684" y="750888"/>
            <a:ext cx="100753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>
                <a:solidFill>
                  <a:srgbClr val="0070C0"/>
                </a:solidFill>
              </a:rPr>
              <a:t>Hi-Teach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024717" y="6597651"/>
            <a:ext cx="6815667" cy="27622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he-IL" sz="1200" dirty="0">
                <a:latin typeface="Arial" pitchFamily="34" charset="0"/>
              </a:rPr>
              <a:t>קניין של היי-</a:t>
            </a:r>
            <a:r>
              <a:rPr lang="he-IL" sz="1200" dirty="0" err="1">
                <a:latin typeface="Arial" pitchFamily="34" charset="0"/>
              </a:rPr>
              <a:t>טיצ</a:t>
            </a:r>
            <a:r>
              <a:rPr lang="he-IL" sz="1200" dirty="0">
                <a:latin typeface="Arial" pitchFamily="34" charset="0"/>
              </a:rPr>
              <a:t>' שאין להעתיקו או לעשות בו שימוש ללא אישור</a:t>
            </a:r>
            <a:endParaRPr lang="en-US" sz="1100" dirty="0">
              <a:latin typeface="Arial" pitchFamily="34" charset="0"/>
            </a:endParaRPr>
          </a:p>
        </p:txBody>
      </p:sp>
      <p:pic>
        <p:nvPicPr>
          <p:cNvPr id="7" name="Picture 2" descr="C:\Users\Amnon\Documents\Hi-Teach\Company Secretery\Logo &amp;Stationary\Blue Hi-Teach logo.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921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59563" y="1268760"/>
            <a:ext cx="8839200" cy="22098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217084" y="625157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E334B-7566-4926-95B3-824979435FA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2728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86C6-5923-4071-95DD-0DEC8CCC1F7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821-7886-4328-9CD0-C4F4DADD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27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86C6-5923-4071-95DD-0DEC8CCC1F7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821-7886-4328-9CD0-C4F4DADD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19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86C6-5923-4071-95DD-0DEC8CCC1F7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821-7886-4328-9CD0-C4F4DADD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Wednesday, March 17,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465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86C6-5923-4071-95DD-0DEC8CCC1F7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821-7886-4328-9CD0-C4F4DADD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239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86C6-5923-4071-95DD-0DEC8CCC1F7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821-7886-4328-9CD0-C4F4DADD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36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86C6-5923-4071-95DD-0DEC8CCC1F7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821-7886-4328-9CD0-C4F4DADD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631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86C6-5923-4071-95DD-0DEC8CCC1F7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821-7886-4328-9CD0-C4F4DADD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94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86C6-5923-4071-95DD-0DEC8CCC1F7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821-7886-4328-9CD0-C4F4DADD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320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86C6-5923-4071-95DD-0DEC8CCC1F7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821-7886-4328-9CD0-C4F4DADD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076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86C6-5923-4071-95DD-0DEC8CCC1F7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821-7886-4328-9CD0-C4F4DADD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956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86C6-5923-4071-95DD-0DEC8CCC1F7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821-7886-4328-9CD0-C4F4DADD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5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Wednesday, March 17,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xmlns="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xmlns="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xmlns="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579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Wednesday, March 17,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8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Wednesday, March 17,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4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xmlns="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xmlns="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Wednesday, March 17,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0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Wednesday, March 17,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9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59804-5103-4F21-A274-C4A2EAF1144D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9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D3F54-C8D4-47DB-AAFF-C872BD37E706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F7C5A-C70A-49D4-A68D-82F00BD5FA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 rot="16200000">
            <a:off x="1218096" y="5512904"/>
            <a:ext cx="205408" cy="2438400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100000">
                <a:srgbClr val="3366CC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just">
              <a:defRPr/>
            </a:pPr>
            <a:r>
              <a:rPr lang="he-IL" sz="1200" dirty="0">
                <a:latin typeface="Arial" pitchFamily="34" charset="0"/>
                <a:cs typeface="Arial" pitchFamily="34" charset="0"/>
              </a:rPr>
              <a:t>נוער שותה מים ודעת</a:t>
            </a:r>
            <a:endParaRPr lang="en-US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04393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he-IL" sz="1100" dirty="0"/>
          </a:p>
          <a:p>
            <a:pPr algn="ctr" rtl="1"/>
            <a:r>
              <a:rPr lang="en-US" sz="1100" dirty="0"/>
              <a:t>Hi-Teach </a:t>
            </a:r>
          </a:p>
          <a:p>
            <a:pPr algn="ctr" rtl="1"/>
            <a:r>
              <a:rPr lang="he-IL" sz="1100" dirty="0"/>
              <a:t>תשע''ה 2015</a:t>
            </a:r>
          </a:p>
          <a:p>
            <a:pPr algn="ctr" rtl="1"/>
            <a:r>
              <a:rPr lang="he-IL" sz="1100" dirty="0"/>
              <a:t>כל הזכויות שמורות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0189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59804-5103-4F21-A274-C4A2EAF1144D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EEC62-484D-41A4-8570-09FB5CE7C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0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D86C6-5923-4071-95DD-0DEC8CCC1F7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1821-7886-4328-9CD0-C4F4DADD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7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xmlns="" id="{1DB043B4-68C6-45B9-82AC-A5800EADB8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5CEC74-1C04-4EB6-AA4D-979FA5A8E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1942" y="1832729"/>
            <a:ext cx="5909195" cy="1043027"/>
          </a:xfrm>
        </p:spPr>
        <p:txBody>
          <a:bodyPr anchor="b">
            <a:normAutofit/>
          </a:bodyPr>
          <a:lstStyle/>
          <a:p>
            <a:pPr algn="ctr"/>
            <a:r>
              <a:rPr lang="he-IL" sz="5400" dirty="0"/>
              <a:t>נוער שותה מים ודעת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A0689B-DBEE-414D-9A9B-BD32DAC87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3950" y="3827610"/>
            <a:ext cx="5437187" cy="2265216"/>
          </a:xfrm>
        </p:spPr>
        <p:txBody>
          <a:bodyPr>
            <a:normAutofit/>
          </a:bodyPr>
          <a:lstStyle/>
          <a:p>
            <a:pPr algn="ctr" rtl="1"/>
            <a:r>
              <a:rPr lang="he-IL" dirty="0">
                <a:solidFill>
                  <a:schemeClr val="tx1">
                    <a:alpha val="60000"/>
                  </a:schemeClr>
                </a:solidFill>
              </a:rPr>
              <a:t>בית ספר </a:t>
            </a:r>
            <a:r>
              <a:rPr lang="he-IL" dirty="0" err="1">
                <a:solidFill>
                  <a:schemeClr val="tx1">
                    <a:alpha val="60000"/>
                  </a:schemeClr>
                </a:solidFill>
              </a:rPr>
              <a:t>סורקיס</a:t>
            </a:r>
            <a:r>
              <a:rPr lang="he-IL" dirty="0">
                <a:solidFill>
                  <a:schemeClr val="tx1">
                    <a:alpha val="60000"/>
                  </a:schemeClr>
                </a:solidFill>
              </a:rPr>
              <a:t> כפר סבא</a:t>
            </a:r>
          </a:p>
          <a:p>
            <a:pPr algn="ctr" rtl="1"/>
            <a:r>
              <a:rPr lang="he-IL" dirty="0">
                <a:solidFill>
                  <a:schemeClr val="tx1">
                    <a:alpha val="60000"/>
                  </a:schemeClr>
                </a:solidFill>
              </a:rPr>
              <a:t>מורה מובילה: דליה כץ</a:t>
            </a:r>
          </a:p>
          <a:p>
            <a:pPr algn="ctr" rtl="1"/>
            <a:r>
              <a:rPr lang="he-IL" dirty="0">
                <a:solidFill>
                  <a:schemeClr val="tx1">
                    <a:alpha val="60000"/>
                  </a:schemeClr>
                </a:solidFill>
              </a:rPr>
              <a:t>מדריך הי-טיץ: כראם נוריאל </a:t>
            </a:r>
          </a:p>
        </p:txBody>
      </p:sp>
      <p:pic>
        <p:nvPicPr>
          <p:cNvPr id="15" name="Picture 2" descr="C:\Users\user\Desktop\נשמו\תמונות\מערכת המים בכפס\2.jpg">
            <a:extLst>
              <a:ext uri="{FF2B5EF4-FFF2-40B4-BE49-F238E27FC236}">
                <a16:creationId xmlns:a16="http://schemas.microsoft.com/office/drawing/2014/main" xmlns="" id="{2FB3D4B9-0D3F-48F8-9835-420EC4DC8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3158" y="549275"/>
            <a:ext cx="4637634" cy="5761037"/>
          </a:xfrm>
          <a:custGeom>
            <a:avLst/>
            <a:gdLst/>
            <a:ahLst/>
            <a:cxnLst/>
            <a:rect l="l" t="t" r="r" b="b"/>
            <a:pathLst>
              <a:path w="5102225" h="5761037">
                <a:moveTo>
                  <a:pt x="0" y="0"/>
                </a:moveTo>
                <a:lnTo>
                  <a:pt x="5102225" y="0"/>
                </a:lnTo>
                <a:lnTo>
                  <a:pt x="5102225" y="5761037"/>
                </a:lnTo>
                <a:lnTo>
                  <a:pt x="0" y="5761037"/>
                </a:lnTo>
                <a:close/>
              </a:path>
            </a:pathLst>
          </a:custGeom>
          <a:noFill/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8DDF99BF-BA09-44CC-B923-A279712CBE39}"/>
              </a:ext>
            </a:extLst>
          </p:cNvPr>
          <p:cNvCxnSpPr/>
          <p:nvPr/>
        </p:nvCxnSpPr>
        <p:spPr>
          <a:xfrm>
            <a:off x="1992321" y="3005931"/>
            <a:ext cx="1008062" cy="846137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8A9E234-2773-4D3B-A73C-EC55300D868A}"/>
              </a:ext>
            </a:extLst>
          </p:cNvPr>
          <p:cNvSpPr txBox="1"/>
          <p:nvPr/>
        </p:nvSpPr>
        <p:spPr>
          <a:xfrm>
            <a:off x="1681171" y="2875756"/>
            <a:ext cx="946150" cy="2619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100" dirty="0">
                <a:latin typeface="+mn-lt"/>
                <a:cs typeface="+mn-cs"/>
              </a:rPr>
              <a:t>כפר סבא</a:t>
            </a:r>
            <a:endParaRPr lang="en-US" sz="1600" dirty="0">
              <a:latin typeface="+mn-lt"/>
              <a:cs typeface="+mn-cs"/>
            </a:endParaRPr>
          </a:p>
        </p:txBody>
      </p:sp>
      <p:pic>
        <p:nvPicPr>
          <p:cNvPr id="19" name="Picture 2" descr="C:\Users\user\Desktop\נשמו\תכנים\hi-teach logo.jpg">
            <a:extLst>
              <a:ext uri="{FF2B5EF4-FFF2-40B4-BE49-F238E27FC236}">
                <a16:creationId xmlns:a16="http://schemas.microsoft.com/office/drawing/2014/main" xmlns="" id="{B09778DE-CD18-4198-9294-239539B2D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210" y="449014"/>
            <a:ext cx="880963" cy="104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7148A1-A245-4E67-A4CE-AC1482C57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555" y="462445"/>
            <a:ext cx="1054658" cy="101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3F239D-01AD-4046-AE72-B04CF409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תיאור הפעילות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26490D-1C45-4A39-B451-330303B80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3600" dirty="0"/>
              <a:t>חקרנו את התנאים האופטמליים לגידול צמחים:</a:t>
            </a:r>
          </a:p>
          <a:p>
            <a:pPr marL="0" indent="0" algn="r" rtl="1">
              <a:buNone/>
            </a:pPr>
            <a:r>
              <a:rPr lang="he-IL" sz="3600" dirty="0"/>
              <a:t>מינון נכון של אור, מים, אדמה סוגי דשנים ומיקום </a:t>
            </a:r>
          </a:p>
          <a:p>
            <a:pPr marL="0" indent="0" algn="r" rtl="1">
              <a:buNone/>
            </a:pPr>
            <a:r>
              <a:rPr lang="he-IL" sz="3600" dirty="0"/>
              <a:t>וגידלנו צמחים בבית במעקב אחרי שלבי הגידול. </a:t>
            </a:r>
          </a:p>
        </p:txBody>
      </p:sp>
    </p:spTree>
    <p:extLst>
      <p:ext uri="{BB962C8B-B14F-4D97-AF65-F5344CB8AC3E}">
        <p14:creationId xmlns:p14="http://schemas.microsoft.com/office/powerpoint/2010/main" val="26214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3F239D-01AD-4046-AE72-B04CF409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השתתפו בפרויקט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26490D-1C45-4A39-B451-330303B80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he-IL" sz="5400" dirty="0"/>
              <a:t>תלמידי תוכנית אמירים כיתה ו'</a:t>
            </a:r>
          </a:p>
          <a:p>
            <a:pPr marL="0" indent="0" algn="ctr" rtl="1">
              <a:buNone/>
            </a:pPr>
            <a:r>
              <a:rPr lang="he-IL" sz="5400" dirty="0"/>
              <a:t>בית ספר </a:t>
            </a:r>
            <a:r>
              <a:rPr lang="he-IL" sz="5400" dirty="0" err="1"/>
              <a:t>סורקיס</a:t>
            </a:r>
            <a:endParaRPr lang="he-IL" sz="5400" dirty="0"/>
          </a:p>
          <a:p>
            <a:pPr marL="0" indent="0" algn="ctr" rtl="1">
              <a:buNone/>
            </a:pPr>
            <a:r>
              <a:rPr lang="he-IL" sz="5400" dirty="0"/>
              <a:t>כפר סבא</a:t>
            </a:r>
          </a:p>
        </p:txBody>
      </p:sp>
    </p:spTree>
    <p:extLst>
      <p:ext uri="{BB962C8B-B14F-4D97-AF65-F5344CB8AC3E}">
        <p14:creationId xmlns:p14="http://schemas.microsoft.com/office/powerpoint/2010/main" val="35236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3F239D-01AD-4046-AE72-B04CF409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תודות לכל התומכים בתוכנית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26490D-1C45-4A39-B451-330303B80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3600" dirty="0"/>
              <a:t>המורה דליה כץ, והמדריך מהי-טיץ' כראם נוריאל</a:t>
            </a:r>
          </a:p>
          <a:p>
            <a:pPr marL="0" indent="0" algn="r" rtl="1">
              <a:buNone/>
            </a:pPr>
            <a:r>
              <a:rPr lang="he-IL" sz="3600" dirty="0"/>
              <a:t>מנהלת בית הספר  הגב'  ניצה אבידר</a:t>
            </a:r>
          </a:p>
          <a:p>
            <a:pPr marL="0" indent="0" algn="r" rtl="1">
              <a:buNone/>
            </a:pPr>
            <a:r>
              <a:rPr lang="he-IL" sz="3600" dirty="0"/>
              <a:t>מועדון רוטרי כפר סבא באדיבות גב' טובי הרפה.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DEA1A1-10DA-4169-828B-480147253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25998"/>
            <a:ext cx="5787092" cy="13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3F239D-01AD-4046-AE72-B04CF409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482" y="549275"/>
            <a:ext cx="4087980" cy="1332000"/>
          </a:xfrm>
        </p:spPr>
        <p:txBody>
          <a:bodyPr/>
          <a:lstStyle/>
          <a:p>
            <a:pPr algn="r" rtl="1"/>
            <a:r>
              <a:rPr lang="he-IL" dirty="0"/>
              <a:t>תוכן העניינים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26490D-1C45-4A39-B451-330303B80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 rtl="1"/>
            <a:r>
              <a:rPr lang="he-IL" sz="3600" dirty="0"/>
              <a:t>מצוקת המים בעולם</a:t>
            </a:r>
          </a:p>
          <a:p>
            <a:pPr algn="r" rtl="1"/>
            <a:r>
              <a:rPr lang="he-IL" sz="3600" dirty="0"/>
              <a:t>מחזור המים בטבע</a:t>
            </a:r>
          </a:p>
          <a:p>
            <a:pPr algn="r" rtl="1"/>
            <a:r>
              <a:rPr lang="he-IL" sz="3600" dirty="0"/>
              <a:t>היסטוריה של המים בישראל</a:t>
            </a:r>
          </a:p>
          <a:p>
            <a:pPr algn="r" rtl="1"/>
            <a:r>
              <a:rPr lang="he-IL" sz="3600" dirty="0"/>
              <a:t>מערכת המים בכפר סבא </a:t>
            </a:r>
          </a:p>
          <a:p>
            <a:pPr algn="r" rtl="1"/>
            <a:r>
              <a:rPr lang="he-IL" sz="3600" dirty="0"/>
              <a:t>סדנא - הכנת סנן מים (פילטר)</a:t>
            </a:r>
          </a:p>
          <a:p>
            <a:pPr algn="r" rtl="1"/>
            <a:r>
              <a:rPr lang="he-IL" sz="3600" dirty="0"/>
              <a:t>מבוא לחקלאות</a:t>
            </a:r>
          </a:p>
          <a:p>
            <a:pPr algn="r" rtl="1"/>
            <a:r>
              <a:rPr lang="he-IL" sz="3600" dirty="0"/>
              <a:t>חקר גידול צמחים</a:t>
            </a:r>
          </a:p>
        </p:txBody>
      </p:sp>
    </p:spTree>
    <p:extLst>
      <p:ext uri="{BB962C8B-B14F-4D97-AF65-F5344CB8AC3E}">
        <p14:creationId xmlns:p14="http://schemas.microsoft.com/office/powerpoint/2010/main" val="33882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8864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4800" b="1" dirty="0">
                <a:solidFill>
                  <a:srgbClr val="1F497D"/>
                </a:solidFill>
                <a:latin typeface="Arial" charset="0"/>
                <a:ea typeface="Calibri" pitchFamily="34" charset="0"/>
                <a:cs typeface="Calibri" pitchFamily="34" charset="0"/>
              </a:rPr>
              <a:t>למה מתמעטים מקורות המים?</a:t>
            </a:r>
            <a:endParaRPr lang="en-US" sz="2800" b="1" dirty="0">
              <a:solidFill>
                <a:srgbClr val="1F497D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1788" y="1484785"/>
            <a:ext cx="83884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itchFamily="34" charset="0"/>
              <a:buChar char="•"/>
            </a:pPr>
            <a:r>
              <a:rPr lang="he-IL" sz="28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Calibri" pitchFamily="34" charset="0"/>
              </a:rPr>
              <a:t>התחממות גלובלית</a:t>
            </a:r>
          </a:p>
          <a:p>
            <a:pPr marL="457200" indent="-457200" algn="r" rtl="1">
              <a:buFont typeface="Arial" pitchFamily="34" charset="0"/>
              <a:buChar char="•"/>
            </a:pPr>
            <a:endParaRPr lang="he-IL" sz="2800" b="1" dirty="0">
              <a:solidFill>
                <a:prstClr val="black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  <a:p>
            <a:pPr marL="457200" indent="-457200" algn="r" rtl="1">
              <a:buFont typeface="Arial" pitchFamily="34" charset="0"/>
              <a:buChar char="•"/>
            </a:pPr>
            <a:r>
              <a:rPr lang="he-IL" sz="28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Calibri" pitchFamily="34" charset="0"/>
              </a:rPr>
              <a:t>גידול אוכלוסין</a:t>
            </a:r>
          </a:p>
          <a:p>
            <a:pPr marL="457200" indent="-457200" algn="r" rtl="1">
              <a:buFont typeface="Arial" pitchFamily="34" charset="0"/>
              <a:buChar char="•"/>
            </a:pPr>
            <a:endParaRPr lang="he-IL" sz="2800" b="1" dirty="0">
              <a:solidFill>
                <a:prstClr val="black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  <a:p>
            <a:pPr marL="457200" indent="-457200" algn="r" rtl="1">
              <a:buFont typeface="Arial" pitchFamily="34" charset="0"/>
              <a:buChar char="•"/>
            </a:pPr>
            <a:r>
              <a:rPr lang="he-IL" sz="28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Calibri" pitchFamily="34" charset="0"/>
              </a:rPr>
              <a:t>זיהום מים</a:t>
            </a:r>
          </a:p>
          <a:p>
            <a:pPr marL="457200" indent="-457200" algn="r" rtl="1">
              <a:buFont typeface="Arial" pitchFamily="34" charset="0"/>
              <a:buChar char="•"/>
            </a:pPr>
            <a:endParaRPr lang="he-IL" sz="2800" b="1" dirty="0">
              <a:solidFill>
                <a:prstClr val="black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  <a:p>
            <a:pPr marL="457200" indent="-457200" algn="r" rtl="1">
              <a:buFont typeface="Arial" pitchFamily="34" charset="0"/>
              <a:buChar char="•"/>
            </a:pPr>
            <a:r>
              <a:rPr lang="he-IL" sz="28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Calibri" pitchFamily="34" charset="0"/>
              </a:rPr>
              <a:t>עלייה ברמת החיים</a:t>
            </a:r>
          </a:p>
          <a:p>
            <a:pPr marL="457200" indent="-457200" algn="r" rtl="1">
              <a:buFont typeface="Arial" pitchFamily="34" charset="0"/>
              <a:buChar char="•"/>
            </a:pPr>
            <a:endParaRPr lang="he-IL" sz="2800" b="1" dirty="0">
              <a:solidFill>
                <a:prstClr val="black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  <a:p>
            <a:pPr algn="r" rtl="1"/>
            <a:endParaRPr lang="he-IL" sz="1600" b="1" dirty="0">
              <a:solidFill>
                <a:prstClr val="black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  <a:p>
            <a:pPr algn="r" rtl="1"/>
            <a:endParaRPr lang="he-IL" sz="1600" b="1" dirty="0">
              <a:solidFill>
                <a:prstClr val="black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484784"/>
            <a:ext cx="4876590" cy="310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4572000" y="-85130"/>
            <a:ext cx="6400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e-IL" sz="5400" b="1" cap="all" dirty="0">
                <a:ln/>
                <a:solidFill>
                  <a:srgbClr val="4F81BD"/>
                </a:solidFill>
                <a:latin typeface="Calibri"/>
                <a:cs typeface="Arial" panose="020B0604020202020204" pitchFamily="34" charset="0"/>
              </a:rPr>
              <a:t>מחזור המים בטבע</a:t>
            </a:r>
          </a:p>
        </p:txBody>
      </p:sp>
      <p:sp>
        <p:nvSpPr>
          <p:cNvPr id="6" name="מלבן 5"/>
          <p:cNvSpPr/>
          <p:nvPr/>
        </p:nvSpPr>
        <p:spPr>
          <a:xfrm>
            <a:off x="1828800" y="5486401"/>
            <a:ext cx="8534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/>
            <a:r>
              <a:rPr lang="he-IL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כל-הנחלים הולכים אל-הים, והים איננו מלא; אל-מקום, שהנחלים הולכים - שם הם שבים, ללכת. </a:t>
            </a:r>
            <a:r>
              <a:rPr lang="he-IL" sz="1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(קהלת פרק א' פסוק ז')</a:t>
            </a:r>
            <a:endParaRPr lang="he-IL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33800" y="1066800"/>
            <a:ext cx="5029200" cy="4451310"/>
            <a:chOff x="2209800" y="1447800"/>
            <a:chExt cx="5029200" cy="4451310"/>
          </a:xfrm>
        </p:grpSpPr>
        <p:pic>
          <p:nvPicPr>
            <p:cNvPr id="4" name="תמונה 3" descr="watercycle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0" y="1447800"/>
              <a:ext cx="5029200" cy="445131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90800" y="2209800"/>
              <a:ext cx="609600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140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שמש</a:t>
              </a:r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0200" y="2286000"/>
              <a:ext cx="1219200" cy="3077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140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התאדות</a:t>
              </a:r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4800" y="2286000"/>
              <a:ext cx="990600" cy="307777"/>
            </a:xfrm>
            <a:prstGeom prst="rect">
              <a:avLst/>
            </a:prstGeom>
            <a:solidFill>
              <a:srgbClr val="361FDF"/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140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</a:rPr>
                <a:t>גשם</a:t>
              </a:r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43400" y="1825823"/>
              <a:ext cx="609600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14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עננים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62600" y="3657600"/>
              <a:ext cx="1371600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140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נחלים ומפלי מים</a:t>
              </a:r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62400" y="4114800"/>
              <a:ext cx="1371600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140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התאדות</a:t>
              </a:r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38400" y="4572000"/>
              <a:ext cx="1066800" cy="30777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140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הרים</a:t>
              </a:r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6600" y="3352800"/>
              <a:ext cx="609600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140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שלג</a:t>
              </a:r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19600" y="4876800"/>
              <a:ext cx="685800" cy="30777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140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הים</a:t>
              </a:r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31" name="Picture 3" descr="C:\Users\user\Desktop\נשמו\תכנים\hi-teach 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897" y="32507"/>
            <a:ext cx="2573107" cy="76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524000" y="604393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he-IL" sz="11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ctr" rtl="1"/>
            <a:r>
              <a:rPr lang="en-US" sz="1100" dirty="0">
                <a:solidFill>
                  <a:prstClr val="black"/>
                </a:solidFill>
                <a:latin typeface="Calibri"/>
              </a:rPr>
              <a:t>Hi-Teach </a:t>
            </a:r>
          </a:p>
          <a:p>
            <a:pPr algn="ctr" rtl="1"/>
            <a:r>
              <a:rPr lang="he-IL" sz="11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תשע''ה 2015</a:t>
            </a:r>
          </a:p>
          <a:p>
            <a:pPr algn="ctr" rtl="1"/>
            <a:r>
              <a:rPr lang="he-IL" sz="11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כל הזכויות שמורות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3" name="Picture 2" descr="C:\Users\user\Desktop\נשמו\תכנים\hi-teach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32509"/>
            <a:ext cx="649357" cy="76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4721" y="44625"/>
            <a:ext cx="3348608" cy="790654"/>
            <a:chOff x="16395" y="10491"/>
            <a:chExt cx="3348608" cy="790654"/>
          </a:xfrm>
        </p:grpSpPr>
        <p:pic>
          <p:nvPicPr>
            <p:cNvPr id="1027" name="Picture 3" descr="C:\Users\user\Desktop\נשמו\תכנים\hi-teach logo2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96" y="32507"/>
              <a:ext cx="2573107" cy="768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user\Desktop\נשמו\תכנים\hi-teach logo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5" y="10491"/>
              <a:ext cx="649357" cy="768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947917" y="1007484"/>
            <a:ext cx="629616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400" b="1" dirty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המים בכפר סבא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672064" y="44625"/>
            <a:ext cx="3923928" cy="780821"/>
            <a:chOff x="5491123" y="-1516"/>
            <a:chExt cx="3652877" cy="582875"/>
          </a:xfrm>
        </p:grpSpPr>
        <p:pic>
          <p:nvPicPr>
            <p:cNvPr id="12" name="Picture 3" descr="C:\Users\user\Desktop\מטש הוד השרון\sdfsdf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91123" y="-1516"/>
              <a:ext cx="1146984" cy="578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1622" y="10491"/>
              <a:ext cx="589545" cy="56670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1167" y="0"/>
              <a:ext cx="1982833" cy="58135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396421" y="5921587"/>
            <a:ext cx="37529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he-IL" dirty="0" err="1">
                <a:solidFill>
                  <a:prstClr val="black"/>
                </a:solidFill>
              </a:rPr>
              <a:t>ביופילטר</a:t>
            </a:r>
            <a:r>
              <a:rPr lang="he-IL" dirty="0">
                <a:solidFill>
                  <a:prstClr val="black"/>
                </a:solidFill>
              </a:rPr>
              <a:t> כפ"ס - מיחזור מי נגר </a:t>
            </a:r>
            <a:r>
              <a:rPr lang="he-IL" dirty="0" err="1">
                <a:solidFill>
                  <a:prstClr val="black"/>
                </a:solidFill>
              </a:rPr>
              <a:t>לאקויפר</a:t>
            </a:r>
            <a:endParaRPr lang="he-IL" dirty="0">
              <a:solidFill>
                <a:prstClr val="black"/>
              </a:solidFill>
            </a:endParaRPr>
          </a:p>
        </p:txBody>
      </p:sp>
      <p:pic>
        <p:nvPicPr>
          <p:cNvPr id="6" name="Picture 2" descr="C:\Users\user\Desktop\נשמו\תמונות\ביופילטר\20150203_08073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0764" y="2276873"/>
            <a:ext cx="5864276" cy="329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3F239D-01AD-4046-AE72-B04CF409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834" y="298714"/>
            <a:ext cx="4112217" cy="1332000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dirty="0"/>
              <a:t>סדנת הכנת פילטר</a:t>
            </a:r>
            <a:br>
              <a:rPr lang="he-IL" dirty="0"/>
            </a:br>
            <a:r>
              <a:rPr lang="he-IL" dirty="0"/>
              <a:t>לסינון מים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AD08B45-2419-4301-9349-A485F58B4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" t="29477"/>
          <a:stretch/>
        </p:blipFill>
        <p:spPr>
          <a:xfrm>
            <a:off x="371474" y="176111"/>
            <a:ext cx="4977341" cy="2806700"/>
          </a:xfrm>
        </p:spPr>
      </p:pic>
      <p:pic>
        <p:nvPicPr>
          <p:cNvPr id="9" name="Picture 8" descr="A picture containing text, monitor, indoor, electronics&#10;&#10;Description automatically generated">
            <a:extLst>
              <a:ext uri="{FF2B5EF4-FFF2-40B4-BE49-F238E27FC236}">
                <a16:creationId xmlns:a16="http://schemas.microsoft.com/office/drawing/2014/main" xmlns="" id="{B76AB559-2CD0-475C-88E9-AC79D95A9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6" t="35555" r="8126" b="15948"/>
          <a:stretch/>
        </p:blipFill>
        <p:spPr>
          <a:xfrm>
            <a:off x="257174" y="3313769"/>
            <a:ext cx="6010275" cy="33259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0AF42E0-B51A-4E22-81BA-E6491CBCA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836" y="1746437"/>
            <a:ext cx="5529132" cy="41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67AFB9-D9BD-4EC9-B9C2-203754CD0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FE3290-B39D-438D-9A7C-B7B0E3569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13D25C-B341-4D62-A851-0A4D5B708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35" y="18085"/>
            <a:ext cx="11495396" cy="682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82184FF4-7029-4ED7-813A-192E606087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AAA7AB09-557C-41AD-9113-FF9F68FA1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EF99ECAA-1F11-4937-BBA6-51935AB44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79DE9FAB-6BBA-4CFE-B67D-77B47F01EC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79FAC916-D9BB-4794-81B4-7C47C67E85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B5CA2231-7A65-4D16-8400-A210CC41DB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4B089C8C-B82B-4704-88E2-E857A5E21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434B90C8-5B4D-456E-AD99-80EF748FDD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xmlns="" id="{1DB043B4-68C6-45B9-82AC-A5800EADB8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3F239D-01AD-4046-AE72-B04CF409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6373812" cy="984885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US" dirty="0" err="1"/>
              <a:t>הכנת</a:t>
            </a:r>
            <a:r>
              <a:rPr lang="en-US" dirty="0"/>
              <a:t> </a:t>
            </a:r>
            <a:r>
              <a:rPr lang="en-US" dirty="0" err="1"/>
              <a:t>ערכות</a:t>
            </a:r>
            <a:r>
              <a:rPr lang="en-US" dirty="0"/>
              <a:t> </a:t>
            </a:r>
            <a:r>
              <a:rPr lang="en-US" dirty="0" err="1"/>
              <a:t>גידול</a:t>
            </a:r>
            <a:r>
              <a:rPr lang="en-US" dirty="0"/>
              <a:t> </a:t>
            </a:r>
            <a:r>
              <a:rPr lang="en-US" dirty="0" err="1"/>
              <a:t>הצמחים</a:t>
            </a:r>
            <a:endParaRPr lang="en-US" dirty="0"/>
          </a:p>
        </p:txBody>
      </p:sp>
      <p:pic>
        <p:nvPicPr>
          <p:cNvPr id="37" name="Content Placeholder 3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D12E7AAE-EC26-4AF0-BCAD-0969F7979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9" b="43508"/>
          <a:stretch/>
        </p:blipFill>
        <p:spPr>
          <a:xfrm>
            <a:off x="550862" y="3878905"/>
            <a:ext cx="3565526" cy="2429819"/>
          </a:xfrm>
          <a:custGeom>
            <a:avLst/>
            <a:gdLst/>
            <a:ahLst/>
            <a:cxnLst/>
            <a:rect l="l" t="t" r="r" b="b"/>
            <a:pathLst>
              <a:path w="4064400" h="4223619">
                <a:moveTo>
                  <a:pt x="0" y="0"/>
                </a:moveTo>
                <a:lnTo>
                  <a:pt x="4064400" y="0"/>
                </a:lnTo>
                <a:lnTo>
                  <a:pt x="4064400" y="4223619"/>
                </a:lnTo>
                <a:lnTo>
                  <a:pt x="0" y="4223619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F5CDCDC-7B9E-409A-AF14-A43A068FE4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40" b="-3"/>
          <a:stretch/>
        </p:blipFill>
        <p:spPr>
          <a:xfrm>
            <a:off x="4295774" y="2633319"/>
            <a:ext cx="3565527" cy="3675405"/>
          </a:xfrm>
          <a:custGeom>
            <a:avLst/>
            <a:gdLst/>
            <a:ahLst/>
            <a:cxnLst/>
            <a:rect l="l" t="t" r="r" b="b"/>
            <a:pathLst>
              <a:path w="4064400" h="4225292">
                <a:moveTo>
                  <a:pt x="0" y="0"/>
                </a:moveTo>
                <a:lnTo>
                  <a:pt x="4064400" y="0"/>
                </a:lnTo>
                <a:lnTo>
                  <a:pt x="4064400" y="4225292"/>
                </a:lnTo>
                <a:lnTo>
                  <a:pt x="0" y="4225292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089931C-EFA9-4CB2-8252-2F184A15E8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r="22796" b="-3"/>
          <a:stretch/>
        </p:blipFill>
        <p:spPr>
          <a:xfrm>
            <a:off x="8075613" y="2631650"/>
            <a:ext cx="3565525" cy="3675403"/>
          </a:xfrm>
          <a:custGeom>
            <a:avLst/>
            <a:gdLst/>
            <a:ahLst/>
            <a:cxnLst/>
            <a:rect l="l" t="t" r="r" b="b"/>
            <a:pathLst>
              <a:path w="4064400" h="4225292">
                <a:moveTo>
                  <a:pt x="0" y="0"/>
                </a:moveTo>
                <a:lnTo>
                  <a:pt x="4064400" y="0"/>
                </a:lnTo>
                <a:lnTo>
                  <a:pt x="4064400" y="4225292"/>
                </a:lnTo>
                <a:lnTo>
                  <a:pt x="0" y="42252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07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3F5877B-98C7-49DD-83AB-0F6F57CB65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8" r="27734" b="-1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xmlns="" id="{4EA91930-66BC-4C41-B4F5-C31EB216F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xmlns="" id="{6313CF8F-B436-401E-9575-DE0F8E8B5B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he-IL" sz="2800" dirty="0"/>
              <a:t>מעקב גידול צמחים מתאריך:3.2.2021</a:t>
            </a:r>
            <a:endParaRPr lang="en-US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A38CFE9-C30A-4551-ACCB-D5808FBC39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7EF550F-47CE-4FB2-9DAC-12AD835C8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1800" dirty="0"/>
              <a:t>		                   נרקיס                                                                                   ואפונה</a:t>
            </a:r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973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DFloatVTI">
  <a:themeElements>
    <a:clrScheme name="AnalogousFromRegularSeedRightStep">
      <a:dk1>
        <a:srgbClr val="000000"/>
      </a:dk1>
      <a:lt1>
        <a:srgbClr val="FFFFFF"/>
      </a:lt1>
      <a:dk2>
        <a:srgbClr val="311E34"/>
      </a:dk2>
      <a:lt2>
        <a:srgbClr val="E8E2E4"/>
      </a:lt2>
      <a:accent1>
        <a:srgbClr val="46B38A"/>
      </a:accent1>
      <a:accent2>
        <a:srgbClr val="3BADB1"/>
      </a:accent2>
      <a:accent3>
        <a:srgbClr val="4D8DC3"/>
      </a:accent3>
      <a:accent4>
        <a:srgbClr val="3B4AB1"/>
      </a:accent4>
      <a:accent5>
        <a:srgbClr val="6F4DC3"/>
      </a:accent5>
      <a:accent6>
        <a:srgbClr val="8F3BB1"/>
      </a:accent6>
      <a:hlink>
        <a:srgbClr val="BF3F6F"/>
      </a:hlink>
      <a:folHlink>
        <a:srgbClr val="7F7F7F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206</Words>
  <Application>Microsoft Office PowerPoint</Application>
  <PresentationFormat>מסך רחב</PresentationFormat>
  <Paragraphs>62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5</vt:i4>
      </vt:variant>
      <vt:variant>
        <vt:lpstr>כותרות שקופיות</vt:lpstr>
      </vt:variant>
      <vt:variant>
        <vt:i4>12</vt:i4>
      </vt:variant>
    </vt:vector>
  </HeadingPairs>
  <TitlesOfParts>
    <vt:vector size="22" baseType="lpstr">
      <vt:lpstr>Arial</vt:lpstr>
      <vt:lpstr>Avenir Next LT Pro</vt:lpstr>
      <vt:lpstr>Calibri</vt:lpstr>
      <vt:lpstr>Calibri Light</vt:lpstr>
      <vt:lpstr>Times New Roman</vt:lpstr>
      <vt:lpstr>3DFloatVTI</vt:lpstr>
      <vt:lpstr>Office Theme</vt:lpstr>
      <vt:lpstr>ערכת נושא Office</vt:lpstr>
      <vt:lpstr>1_Office Theme</vt:lpstr>
      <vt:lpstr>2_Office Theme</vt:lpstr>
      <vt:lpstr>נוער שותה מים ודעת</vt:lpstr>
      <vt:lpstr>תוכן העניינים</vt:lpstr>
      <vt:lpstr>מצגת של PowerPoint</vt:lpstr>
      <vt:lpstr>מצגת של PowerPoint</vt:lpstr>
      <vt:lpstr>מצגת של PowerPoint</vt:lpstr>
      <vt:lpstr>סדנת הכנת פילטר לסינון מים</vt:lpstr>
      <vt:lpstr>מצגת של PowerPoint</vt:lpstr>
      <vt:lpstr>הכנת ערכות גידול הצמחים</vt:lpstr>
      <vt:lpstr>מעקב גידול צמחים מתאריך:3.2.2021</vt:lpstr>
      <vt:lpstr>תיאור הפעילות</vt:lpstr>
      <vt:lpstr>השתתפו בפרויקט</vt:lpstr>
      <vt:lpstr>תודות לכל התומכים בתוכנית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נוער שותה מים ודעת</dc:title>
  <dc:creator>karam.nuriel@gmail.com</dc:creator>
  <cp:lastModifiedBy>אייבי ברכה</cp:lastModifiedBy>
  <cp:revision>17</cp:revision>
  <dcterms:created xsi:type="dcterms:W3CDTF">2021-03-03T08:11:53Z</dcterms:created>
  <dcterms:modified xsi:type="dcterms:W3CDTF">2021-03-17T15:46:23Z</dcterms:modified>
</cp:coreProperties>
</file>