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732" r:id="rId1"/>
  </p:sldMasterIdLst>
  <p:notesMasterIdLst>
    <p:notesMasterId r:id="rId44"/>
  </p:notesMasterIdLst>
  <p:handoutMasterIdLst>
    <p:handoutMasterId r:id="rId45"/>
  </p:handoutMasterIdLst>
  <p:sldIdLst>
    <p:sldId id="260" r:id="rId2"/>
    <p:sldId id="310" r:id="rId3"/>
    <p:sldId id="311" r:id="rId4"/>
    <p:sldId id="261" r:id="rId5"/>
    <p:sldId id="257" r:id="rId6"/>
    <p:sldId id="285" r:id="rId7"/>
    <p:sldId id="258" r:id="rId8"/>
    <p:sldId id="259" r:id="rId9"/>
    <p:sldId id="293" r:id="rId10"/>
    <p:sldId id="266" r:id="rId11"/>
    <p:sldId id="312" r:id="rId12"/>
    <p:sldId id="288" r:id="rId13"/>
    <p:sldId id="289" r:id="rId14"/>
    <p:sldId id="268" r:id="rId15"/>
    <p:sldId id="287" r:id="rId16"/>
    <p:sldId id="313" r:id="rId17"/>
    <p:sldId id="286" r:id="rId18"/>
    <p:sldId id="277" r:id="rId19"/>
    <p:sldId id="278" r:id="rId20"/>
    <p:sldId id="279" r:id="rId21"/>
    <p:sldId id="290" r:id="rId22"/>
    <p:sldId id="276" r:id="rId23"/>
    <p:sldId id="281" r:id="rId24"/>
    <p:sldId id="291" r:id="rId25"/>
    <p:sldId id="292" r:id="rId26"/>
    <p:sldId id="294" r:id="rId27"/>
    <p:sldId id="282" r:id="rId28"/>
    <p:sldId id="295" r:id="rId29"/>
    <p:sldId id="272" r:id="rId30"/>
    <p:sldId id="301" r:id="rId31"/>
    <p:sldId id="303" r:id="rId32"/>
    <p:sldId id="308" r:id="rId33"/>
    <p:sldId id="302" r:id="rId34"/>
    <p:sldId id="273" r:id="rId35"/>
    <p:sldId id="315" r:id="rId36"/>
    <p:sldId id="309" r:id="rId37"/>
    <p:sldId id="298" r:id="rId38"/>
    <p:sldId id="299" r:id="rId39"/>
    <p:sldId id="267" r:id="rId40"/>
    <p:sldId id="297" r:id="rId41"/>
    <p:sldId id="300" r:id="rId42"/>
    <p:sldId id="314"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CF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676" autoAdjust="0"/>
    <p:restoredTop sz="86408" autoAdjust="0"/>
  </p:normalViewPr>
  <p:slideViewPr>
    <p:cSldViewPr snapToGrid="0">
      <p:cViewPr varScale="1">
        <p:scale>
          <a:sx n="97" d="100"/>
          <a:sy n="97" d="100"/>
        </p:scale>
        <p:origin x="132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a:extLst>
              <a:ext uri="{FF2B5EF4-FFF2-40B4-BE49-F238E27FC236}">
                <a16:creationId xmlns:a16="http://schemas.microsoft.com/office/drawing/2014/main" id="{1DD85A48-75EB-DA50-7E78-DA6AF7C31106}"/>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a:extLst>
              <a:ext uri="{FF2B5EF4-FFF2-40B4-BE49-F238E27FC236}">
                <a16:creationId xmlns:a16="http://schemas.microsoft.com/office/drawing/2014/main" id="{E1B45A47-32D7-0A57-858F-2DDC35421D50}"/>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2279D10B-646B-4241-AD12-B576E93446B6}" type="datetimeFigureOut">
              <a:rPr lang="he-IL" smtClean="0"/>
              <a:t>י'/אדר א/תשפ"ד</a:t>
            </a:fld>
            <a:endParaRPr lang="he-IL"/>
          </a:p>
        </p:txBody>
      </p:sp>
      <p:sp>
        <p:nvSpPr>
          <p:cNvPr id="4" name="מציין מיקום של כותרת תחתונה 3">
            <a:extLst>
              <a:ext uri="{FF2B5EF4-FFF2-40B4-BE49-F238E27FC236}">
                <a16:creationId xmlns:a16="http://schemas.microsoft.com/office/drawing/2014/main" id="{4B011665-C44C-2C5F-7037-69C13C49D5CE}"/>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a:extLst>
              <a:ext uri="{FF2B5EF4-FFF2-40B4-BE49-F238E27FC236}">
                <a16:creationId xmlns:a16="http://schemas.microsoft.com/office/drawing/2014/main" id="{4D7780A3-D139-C223-3829-D21EA86821AF}"/>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B69C5B42-33A4-4A31-91C1-827F890DA6D2}" type="slidenum">
              <a:rPr lang="he-IL" smtClean="0"/>
              <a:t>‹#›</a:t>
            </a:fld>
            <a:endParaRPr lang="he-IL"/>
          </a:p>
        </p:txBody>
      </p:sp>
    </p:spTree>
    <p:extLst>
      <p:ext uri="{BB962C8B-B14F-4D97-AF65-F5344CB8AC3E}">
        <p14:creationId xmlns:p14="http://schemas.microsoft.com/office/powerpoint/2010/main" val="24330430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A35E7D1-5B79-4A4A-A663-B8DE581C743C}" type="datetimeFigureOut">
              <a:rPr lang="he-IL" smtClean="0"/>
              <a:t>י'/אדר א/תשפ"ד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E651D79-057A-433F-A135-6EF7E9757DEF}" type="slidenum">
              <a:rPr lang="he-IL" smtClean="0"/>
              <a:t>‹#›</a:t>
            </a:fld>
            <a:endParaRPr lang="he-IL"/>
          </a:p>
        </p:txBody>
      </p:sp>
    </p:spTree>
    <p:extLst>
      <p:ext uri="{BB962C8B-B14F-4D97-AF65-F5344CB8AC3E}">
        <p14:creationId xmlns:p14="http://schemas.microsoft.com/office/powerpoint/2010/main" val="1631289601"/>
      </p:ext>
    </p:extLst>
  </p:cSld>
  <p:clrMap bg1="lt1" tx1="dk1" bg2="lt2" tx2="dk2" accent1="accent1" accent2="accent2" accent3="accent3" accent4="accent4" accent5="accent5" accent6="accent6" hlink="hlink" folHlink="folHlink"/>
  <p:hf hdr="0" ftr="0"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E651D79-057A-433F-A135-6EF7E9757DEF}" type="slidenum">
              <a:rPr lang="he-IL" smtClean="0"/>
              <a:t>1</a:t>
            </a:fld>
            <a:endParaRPr lang="he-IL"/>
          </a:p>
        </p:txBody>
      </p:sp>
    </p:spTree>
    <p:extLst>
      <p:ext uri="{BB962C8B-B14F-4D97-AF65-F5344CB8AC3E}">
        <p14:creationId xmlns:p14="http://schemas.microsoft.com/office/powerpoint/2010/main" val="3623380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E651D79-057A-433F-A135-6EF7E9757DEF}" type="slidenum">
              <a:rPr lang="he-IL" smtClean="0"/>
              <a:t>4</a:t>
            </a:fld>
            <a:endParaRPr lang="he-IL"/>
          </a:p>
        </p:txBody>
      </p:sp>
    </p:spTree>
    <p:extLst>
      <p:ext uri="{BB962C8B-B14F-4D97-AF65-F5344CB8AC3E}">
        <p14:creationId xmlns:p14="http://schemas.microsoft.com/office/powerpoint/2010/main" val="3387605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457201" y="4960137"/>
            <a:ext cx="7772400" cy="1463040"/>
          </a:xfrm>
        </p:spPr>
        <p:txBody>
          <a:bodyPr anchor="ctr">
            <a:normAutofit/>
          </a:bodyPr>
          <a:lstStyle>
            <a:lvl1pPr algn="r">
              <a:defRPr sz="5001" spc="201" baseline="0"/>
            </a:lvl1pPr>
          </a:lstStyle>
          <a:p>
            <a:r>
              <a:rPr lang="he-IL" dirty="0"/>
              <a:t>לחץ כדי לערוך סגנון כותרת של תבנית בסיס</a:t>
            </a:r>
            <a:endParaRPr lang="en-US" dirty="0"/>
          </a:p>
        </p:txBody>
      </p:sp>
      <p:sp>
        <p:nvSpPr>
          <p:cNvPr id="3" name="Subtitle 2"/>
          <p:cNvSpPr>
            <a:spLocks noGrp="1"/>
          </p:cNvSpPr>
          <p:nvPr>
            <p:ph type="subTitle" idx="1"/>
          </p:nvPr>
        </p:nvSpPr>
        <p:spPr>
          <a:xfrm>
            <a:off x="8610602" y="4960137"/>
            <a:ext cx="3200400" cy="1463040"/>
          </a:xfrm>
        </p:spPr>
        <p:txBody>
          <a:bodyPr lIns="91440" rIns="91440" anchor="ctr">
            <a:normAutofit/>
          </a:bodyPr>
          <a:lstStyle>
            <a:lvl1pPr marL="0" indent="0" algn="l">
              <a:lnSpc>
                <a:spcPct val="100000"/>
              </a:lnSpc>
              <a:spcBef>
                <a:spcPts val="0"/>
              </a:spcBef>
              <a:buNone/>
              <a:defRPr sz="1801">
                <a:solidFill>
                  <a:schemeClr val="tx1">
                    <a:lumMod val="95000"/>
                    <a:lumOff val="5000"/>
                  </a:schemeClr>
                </a:solidFill>
              </a:defRPr>
            </a:lvl1pPr>
            <a:lvl2pPr marL="457206" indent="0" algn="ctr">
              <a:buNone/>
              <a:defRPr sz="1801"/>
            </a:lvl2pPr>
            <a:lvl3pPr marL="914411" indent="0" algn="ctr">
              <a:buNone/>
              <a:defRPr sz="1801"/>
            </a:lvl3pPr>
            <a:lvl4pPr marL="1371617" indent="0" algn="ctr">
              <a:buNone/>
              <a:defRPr sz="1801"/>
            </a:lvl4pPr>
            <a:lvl5pPr marL="1828823" indent="0" algn="ctr">
              <a:buNone/>
              <a:defRPr sz="1801"/>
            </a:lvl5pPr>
            <a:lvl6pPr marL="2286029" indent="0" algn="ctr">
              <a:buNone/>
              <a:defRPr sz="1801"/>
            </a:lvl6pPr>
            <a:lvl7pPr marL="2743234" indent="0" algn="ctr">
              <a:buNone/>
              <a:defRPr sz="1801"/>
            </a:lvl7pPr>
            <a:lvl8pPr marL="3200440" indent="0" algn="ctr">
              <a:buNone/>
              <a:defRPr sz="1801"/>
            </a:lvl8pPr>
            <a:lvl9pPr marL="3657646" indent="0" algn="ctr">
              <a:buNone/>
              <a:defRPr sz="1801"/>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lvl1pPr algn="l">
              <a:defRPr/>
            </a:lvl1pPr>
          </a:lstStyle>
          <a:p>
            <a:fld id="{1CF426F2-E52D-49AF-B4A3-36AFEED309FA}" type="datetime8">
              <a:rPr lang="he-IL" smtClean="0"/>
              <a:t>19 פברואר 24</a:t>
            </a:fld>
            <a:endParaRPr lang="he-IL" dirty="0"/>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CAD6DE40-3C9D-4F14-80C4-076D25D5559C}" type="slidenum">
              <a:rPr lang="he-IL" smtClean="0"/>
              <a:t>‹#›</a:t>
            </a:fld>
            <a:endParaRPr lang="he-IL"/>
          </a:p>
        </p:txBody>
      </p:sp>
      <p:cxnSp>
        <p:nvCxnSpPr>
          <p:cNvPr id="13" name="Straight Connector 12"/>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7265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C134CA1-FEED-429A-BBD9-42D5371FB846}" type="datetime8">
              <a:rPr lang="he-IL" smtClean="0"/>
              <a:t>19 פברואר 24</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CAD6DE40-3C9D-4F14-80C4-076D25D5559C}" type="slidenum">
              <a:rPr lang="he-IL" smtClean="0"/>
              <a:t>‹#›</a:t>
            </a:fld>
            <a:endParaRPr lang="he-IL"/>
          </a:p>
        </p:txBody>
      </p:sp>
    </p:spTree>
    <p:extLst>
      <p:ext uri="{BB962C8B-B14F-4D97-AF65-F5344CB8AC3E}">
        <p14:creationId xmlns:p14="http://schemas.microsoft.com/office/powerpoint/2010/main" val="2541238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C404D5CB-B87A-41DC-97C5-5C8579912A74}" type="datetime8">
              <a:rPr lang="he-IL" smtClean="0"/>
              <a:t>19 פברואר 24</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CAD6DE40-3C9D-4F14-80C4-076D25D5559C}" type="slidenum">
              <a:rPr lang="he-IL" smtClean="0"/>
              <a:t>‹#›</a:t>
            </a:fld>
            <a:endParaRPr lang="he-IL"/>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396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5391BE2-66A1-4D80-9E20-203616CE22B0}" type="datetime8">
              <a:rPr lang="he-IL" smtClean="0"/>
              <a:t>19 פברואר 24</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CAD6DE40-3C9D-4F14-80C4-076D25D5559C}" type="slidenum">
              <a:rPr lang="he-IL" smtClean="0"/>
              <a:t>‹#›</a:t>
            </a:fld>
            <a:endParaRPr lang="he-IL"/>
          </a:p>
        </p:txBody>
      </p:sp>
    </p:spTree>
    <p:extLst>
      <p:ext uri="{BB962C8B-B14F-4D97-AF65-F5344CB8AC3E}">
        <p14:creationId xmlns:p14="http://schemas.microsoft.com/office/powerpoint/2010/main" val="2939067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457201" y="4960137"/>
            <a:ext cx="7772400" cy="1463040"/>
          </a:xfrm>
        </p:spPr>
        <p:txBody>
          <a:bodyPr anchor="ctr">
            <a:normAutofit/>
          </a:bodyPr>
          <a:lstStyle>
            <a:lvl1pPr algn="r">
              <a:defRPr sz="5001" b="0" spc="201" baseline="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610602" y="4960137"/>
            <a:ext cx="3200400" cy="1463040"/>
          </a:xfrm>
        </p:spPr>
        <p:txBody>
          <a:bodyPr lIns="91440" rIns="91440" anchor="ctr">
            <a:normAutofit/>
          </a:bodyPr>
          <a:lstStyle>
            <a:lvl1pPr marL="0" indent="0">
              <a:lnSpc>
                <a:spcPct val="100000"/>
              </a:lnSpc>
              <a:spcBef>
                <a:spcPts val="0"/>
              </a:spcBef>
              <a:buNone/>
              <a:defRPr sz="1801">
                <a:solidFill>
                  <a:schemeClr val="tx1">
                    <a:lumMod val="95000"/>
                    <a:lumOff val="5000"/>
                  </a:schemeClr>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D3A52BD1-D290-4ED7-8AC4-22BAA13FC606}" type="datetime8">
              <a:rPr lang="he-IL" smtClean="0"/>
              <a:t>19 פברואר 24</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CAD6DE40-3C9D-4F14-80C4-076D25D5559C}" type="slidenum">
              <a:rPr lang="he-IL" smtClean="0"/>
              <a:t>‹#›</a:t>
            </a:fld>
            <a:endParaRPr lang="he-IL"/>
          </a:p>
        </p:txBody>
      </p:sp>
      <p:cxnSp>
        <p:nvCxnSpPr>
          <p:cNvPr id="12" name="Straight Connector 11"/>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34528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a:xfrm>
            <a:off x="1024129" y="585216"/>
            <a:ext cx="9720073" cy="1499616"/>
          </a:xfrm>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024126" y="2286000"/>
            <a:ext cx="4754880" cy="402336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989321" y="2286000"/>
            <a:ext cx="4754880" cy="402336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AACF76CD-D2E4-4636-BF93-6D0082487A20}" type="datetime8">
              <a:rPr lang="he-IL" smtClean="0"/>
              <a:t>19 פברואר 24</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CAD6DE40-3C9D-4F14-80C4-076D25D5559C}" type="slidenum">
              <a:rPr lang="he-IL" smtClean="0"/>
              <a:t>‹#›</a:t>
            </a:fld>
            <a:endParaRPr lang="he-IL"/>
          </a:p>
        </p:txBody>
      </p:sp>
    </p:spTree>
    <p:extLst>
      <p:ext uri="{BB962C8B-B14F-4D97-AF65-F5344CB8AC3E}">
        <p14:creationId xmlns:p14="http://schemas.microsoft.com/office/powerpoint/2010/main" val="4023219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1024128" y="2967788"/>
            <a:ext cx="4754880" cy="334157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5990889"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marL="0" lvl="0" indent="0" algn="l" defTabSz="914411" rtl="0" eaLnBrk="1" latinLnBrk="0" hangingPunct="1">
              <a:lnSpc>
                <a:spcPct val="90000"/>
              </a:lnSpc>
              <a:spcBef>
                <a:spcPts val="1801"/>
              </a:spcBef>
              <a:buNone/>
            </a:pPr>
            <a:r>
              <a:rPr lang="he-IL"/>
              <a:t>לחץ כדי לערוך סגנונות טקסט של תבנית בסיס</a:t>
            </a:r>
          </a:p>
        </p:txBody>
      </p:sp>
      <p:sp>
        <p:nvSpPr>
          <p:cNvPr id="6" name="Content Placeholder 5"/>
          <p:cNvSpPr>
            <a:spLocks noGrp="1"/>
          </p:cNvSpPr>
          <p:nvPr>
            <p:ph sz="quarter" idx="4"/>
          </p:nvPr>
        </p:nvSpPr>
        <p:spPr>
          <a:xfrm>
            <a:off x="5990889" y="2967788"/>
            <a:ext cx="4754880" cy="334157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9911F6F-B043-497C-9444-232136A4A3B3}" type="datetime8">
              <a:rPr lang="he-IL" smtClean="0"/>
              <a:t>19 פברואר 24</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CAD6DE40-3C9D-4F14-80C4-076D25D5559C}" type="slidenum">
              <a:rPr lang="he-IL" smtClean="0"/>
              <a:t>‹#›</a:t>
            </a:fld>
            <a:endParaRPr lang="he-IL"/>
          </a:p>
        </p:txBody>
      </p:sp>
    </p:spTree>
    <p:extLst>
      <p:ext uri="{BB962C8B-B14F-4D97-AF65-F5344CB8AC3E}">
        <p14:creationId xmlns:p14="http://schemas.microsoft.com/office/powerpoint/2010/main" val="355687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0D49F9FE-7121-449B-8DDE-ECD39E938123}" type="datetime8">
              <a:rPr lang="he-IL" smtClean="0"/>
              <a:t>19 פברואר 24</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CAD6DE40-3C9D-4F14-80C4-076D25D5559C}" type="slidenum">
              <a:rPr lang="he-IL" smtClean="0"/>
              <a:t>‹#›</a:t>
            </a:fld>
            <a:endParaRPr lang="he-IL"/>
          </a:p>
        </p:txBody>
      </p:sp>
    </p:spTree>
    <p:extLst>
      <p:ext uri="{BB962C8B-B14F-4D97-AF65-F5344CB8AC3E}">
        <p14:creationId xmlns:p14="http://schemas.microsoft.com/office/powerpoint/2010/main" val="181661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D3B89-A9ED-4632-A7B8-B3CBA766F647}" type="datetime8">
              <a:rPr lang="he-IL" smtClean="0"/>
              <a:t>19 פברואר 24</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CAD6DE40-3C9D-4F14-80C4-076D25D5559C}" type="slidenum">
              <a:rPr lang="he-IL" smtClean="0"/>
              <a:t>‹#›</a:t>
            </a:fld>
            <a:endParaRPr lang="he-IL"/>
          </a:p>
        </p:txBody>
      </p:sp>
    </p:spTree>
    <p:extLst>
      <p:ext uri="{BB962C8B-B14F-4D97-AF65-F5344CB8AC3E}">
        <p14:creationId xmlns:p14="http://schemas.microsoft.com/office/powerpoint/2010/main" val="652871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714999" y="822960"/>
            <a:ext cx="5678425"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1"/>
              </a:spcBef>
              <a:buNone/>
              <a:defRPr sz="1600"/>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3AAACD9F-0EB5-4294-96B2-434B64C8948D}" type="datetime8">
              <a:rPr lang="he-IL" smtClean="0"/>
              <a:t>19 פברואר 24</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CAD6DE40-3C9D-4F14-80C4-076D25D5559C}" type="slidenum">
              <a:rPr lang="he-IL" smtClean="0"/>
              <a:t>‹#›</a:t>
            </a:fld>
            <a:endParaRPr lang="he-IL"/>
          </a:p>
        </p:txBody>
      </p:sp>
    </p:spTree>
    <p:extLst>
      <p:ext uri="{BB962C8B-B14F-4D97-AF65-F5344CB8AC3E}">
        <p14:creationId xmlns:p14="http://schemas.microsoft.com/office/powerpoint/2010/main" val="1087460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57201" y="4960138"/>
            <a:ext cx="7772400" cy="1463040"/>
          </a:xfrm>
        </p:spPr>
        <p:txBody>
          <a:bodyPr anchor="ctr">
            <a:normAutofit/>
          </a:bodyPr>
          <a:lstStyle>
            <a:lvl1pPr algn="r">
              <a:defRPr sz="5001" spc="201" baseline="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0" y="-1"/>
            <a:ext cx="12188953" cy="4572000"/>
          </a:xfrm>
          <a:solidFill>
            <a:schemeClr val="accent1">
              <a:lumMod val="60000"/>
              <a:lumOff val="40000"/>
            </a:schemeClr>
          </a:solidFill>
        </p:spPr>
        <p:txBody>
          <a:bodyPr lIns="457200" tIns="365760" rIns="45720" bIns="45720"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610602" y="4960138"/>
            <a:ext cx="3200400" cy="1463040"/>
          </a:xfrm>
        </p:spPr>
        <p:txBody>
          <a:bodyPr lIns="91440" rIns="91440" anchor="ctr">
            <a:normAutofit/>
          </a:bodyPr>
          <a:lstStyle>
            <a:lvl1pPr marL="0" indent="0">
              <a:lnSpc>
                <a:spcPct val="100000"/>
              </a:lnSpc>
              <a:spcBef>
                <a:spcPts val="0"/>
              </a:spcBef>
              <a:buNone/>
              <a:defRPr sz="1801">
                <a:solidFill>
                  <a:schemeClr val="tx1">
                    <a:lumMod val="95000"/>
                    <a:lumOff val="5000"/>
                  </a:schemeClr>
                </a:solidFill>
              </a:defRPr>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0C217FC6-57DA-4935-A95D-C49626B9FC17}" type="datetime8">
              <a:rPr lang="he-IL" smtClean="0"/>
              <a:t>19 פברואר 24</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CAD6DE40-3C9D-4F14-80C4-076D25D5559C}" type="slidenum">
              <a:rPr lang="he-IL" smtClean="0"/>
              <a:t>‹#›</a:t>
            </a:fld>
            <a:endParaRPr lang="he-IL"/>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061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133350" ty="-6350" sx="50000" sy="5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9" y="585216"/>
            <a:ext cx="9720073" cy="1499616"/>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24131" y="6470704"/>
            <a:ext cx="2154142" cy="274320"/>
          </a:xfrm>
          <a:prstGeom prst="rect">
            <a:avLst/>
          </a:prstGeom>
        </p:spPr>
        <p:txBody>
          <a:bodyPr vert="horz" lIns="91440" tIns="45720" rIns="91440" bIns="45720" rtlCol="0" anchor="ctr"/>
          <a:lstStyle>
            <a:lvl1pPr algn="l">
              <a:defRPr sz="1001">
                <a:solidFill>
                  <a:schemeClr val="tx1">
                    <a:lumMod val="95000"/>
                    <a:lumOff val="5000"/>
                  </a:schemeClr>
                </a:solidFill>
                <a:latin typeface="+mj-lt"/>
              </a:defRPr>
            </a:lvl1pPr>
          </a:lstStyle>
          <a:p>
            <a:fld id="{09E55CE3-4FC4-4E87-8733-C61171A99DF3}" type="datetime8">
              <a:rPr lang="he-IL" smtClean="0"/>
              <a:t>19 פברואר 24</a:t>
            </a:fld>
            <a:endParaRPr lang="he-IL"/>
          </a:p>
        </p:txBody>
      </p:sp>
      <p:sp>
        <p:nvSpPr>
          <p:cNvPr id="5" name="Footer Placeholder 4"/>
          <p:cNvSpPr>
            <a:spLocks noGrp="1"/>
          </p:cNvSpPr>
          <p:nvPr>
            <p:ph type="ftr" sz="quarter" idx="3"/>
          </p:nvPr>
        </p:nvSpPr>
        <p:spPr>
          <a:xfrm>
            <a:off x="4842932" y="6470704"/>
            <a:ext cx="5901460" cy="274320"/>
          </a:xfrm>
          <a:prstGeom prst="rect">
            <a:avLst/>
          </a:prstGeom>
        </p:spPr>
        <p:txBody>
          <a:bodyPr vert="horz" lIns="91440" tIns="45720" rIns="91440" bIns="45720" rtlCol="0" anchor="ctr"/>
          <a:lstStyle>
            <a:lvl1pPr algn="r">
              <a:defRPr sz="1001" cap="all" baseline="0">
                <a:solidFill>
                  <a:schemeClr val="tx1">
                    <a:lumMod val="95000"/>
                    <a:lumOff val="5000"/>
                  </a:schemeClr>
                </a:solidFill>
                <a:latin typeface="+mj-lt"/>
              </a:defRPr>
            </a:lvl1pPr>
          </a:lstStyle>
          <a:p>
            <a:endParaRPr lang="he-IL"/>
          </a:p>
        </p:txBody>
      </p:sp>
      <p:sp>
        <p:nvSpPr>
          <p:cNvPr id="6" name="Slide Number Placeholder 5"/>
          <p:cNvSpPr>
            <a:spLocks noGrp="1"/>
          </p:cNvSpPr>
          <p:nvPr>
            <p:ph type="sldNum" sz="quarter" idx="4"/>
          </p:nvPr>
        </p:nvSpPr>
        <p:spPr>
          <a:xfrm>
            <a:off x="10837333" y="6470704"/>
            <a:ext cx="973668" cy="274320"/>
          </a:xfrm>
          <a:prstGeom prst="rect">
            <a:avLst/>
          </a:prstGeom>
        </p:spPr>
        <p:txBody>
          <a:bodyPr vert="horz" lIns="91440" tIns="45720" rIns="91440" bIns="45720" rtlCol="0" anchor="ctr"/>
          <a:lstStyle>
            <a:lvl1pPr algn="l">
              <a:defRPr sz="1001">
                <a:solidFill>
                  <a:schemeClr val="tx1">
                    <a:lumMod val="95000"/>
                    <a:lumOff val="5000"/>
                  </a:schemeClr>
                </a:solidFill>
                <a:latin typeface="+mj-lt"/>
              </a:defRPr>
            </a:lvl1pPr>
          </a:lstStyle>
          <a:p>
            <a:fld id="{CAD6DE40-3C9D-4F14-80C4-076D25D5559C}" type="slidenum">
              <a:rPr lang="he-IL" smtClean="0"/>
              <a:t>‹#›</a:t>
            </a:fld>
            <a:endParaRPr lang="he-IL"/>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9703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11" rtl="1" eaLnBrk="1" latinLnBrk="0" hangingPunct="1">
        <a:lnSpc>
          <a:spcPct val="80000"/>
        </a:lnSpc>
        <a:spcBef>
          <a:spcPct val="0"/>
        </a:spcBef>
        <a:buNone/>
        <a:defRPr sz="5001" kern="1200" cap="all" spc="100" baseline="0">
          <a:solidFill>
            <a:schemeClr val="tx1">
              <a:lumMod val="95000"/>
              <a:lumOff val="5000"/>
            </a:schemeClr>
          </a:solidFill>
          <a:latin typeface="+mj-lt"/>
          <a:ea typeface="+mj-ea"/>
          <a:cs typeface="+mj-cs"/>
        </a:defRPr>
      </a:lvl1pPr>
    </p:titleStyle>
    <p:bodyStyle>
      <a:lvl1pPr marL="91441" indent="-91441" algn="r" defTabSz="914411" rtl="1" eaLnBrk="1" latinLnBrk="0" hangingPunct="1">
        <a:lnSpc>
          <a:spcPct val="90000"/>
        </a:lnSpc>
        <a:spcBef>
          <a:spcPts val="1200"/>
        </a:spcBef>
        <a:spcAft>
          <a:spcPts val="201"/>
        </a:spcAft>
        <a:buClr>
          <a:schemeClr val="accent1"/>
        </a:buClr>
        <a:buSzPct val="100000"/>
        <a:buFont typeface="Tw Cen MT" panose="020B0602020104020603" pitchFamily="34" charset="0"/>
        <a:buChar char=" "/>
        <a:defRPr sz="2201" kern="1200">
          <a:solidFill>
            <a:schemeClr val="tx1"/>
          </a:solidFill>
          <a:latin typeface="+mn-lt"/>
          <a:ea typeface="+mn-ea"/>
          <a:cs typeface="+mn-cs"/>
        </a:defRPr>
      </a:lvl1pPr>
      <a:lvl2pPr marL="265180" indent="-137163" algn="r" defTabSz="914411" rtl="1" eaLnBrk="1" latinLnBrk="0" hangingPunct="1">
        <a:lnSpc>
          <a:spcPct val="90000"/>
        </a:lnSpc>
        <a:spcBef>
          <a:spcPts val="201"/>
        </a:spcBef>
        <a:spcAft>
          <a:spcPts val="400"/>
        </a:spcAft>
        <a:buClr>
          <a:schemeClr val="accent1"/>
        </a:buClr>
        <a:buFont typeface="Wingdings 3" pitchFamily="18" charset="2"/>
        <a:buChar char=""/>
        <a:defRPr sz="1801" kern="1200">
          <a:solidFill>
            <a:schemeClr val="tx1"/>
          </a:solidFill>
          <a:latin typeface="+mn-lt"/>
          <a:ea typeface="+mn-ea"/>
          <a:cs typeface="+mn-cs"/>
        </a:defRPr>
      </a:lvl2pPr>
      <a:lvl3pPr marL="448062" indent="-137163" algn="r" defTabSz="914411" rtl="1" eaLnBrk="1" latinLnBrk="0" hangingPunct="1">
        <a:lnSpc>
          <a:spcPct val="90000"/>
        </a:lnSpc>
        <a:spcBef>
          <a:spcPts val="201"/>
        </a:spcBef>
        <a:spcAft>
          <a:spcPts val="400"/>
        </a:spcAft>
        <a:buClr>
          <a:schemeClr val="accent1"/>
        </a:buClr>
        <a:buFont typeface="Wingdings 3" pitchFamily="18" charset="2"/>
        <a:buChar char=""/>
        <a:defRPr sz="1401" kern="1200">
          <a:solidFill>
            <a:schemeClr val="tx1"/>
          </a:solidFill>
          <a:latin typeface="+mn-lt"/>
          <a:ea typeface="+mn-ea"/>
          <a:cs typeface="+mn-cs"/>
        </a:defRPr>
      </a:lvl3pPr>
      <a:lvl4pPr marL="594368" indent="-137163" algn="r" defTabSz="914411" rtl="1" eaLnBrk="1" latinLnBrk="0" hangingPunct="1">
        <a:lnSpc>
          <a:spcPct val="90000"/>
        </a:lnSpc>
        <a:spcBef>
          <a:spcPts val="201"/>
        </a:spcBef>
        <a:spcAft>
          <a:spcPts val="400"/>
        </a:spcAft>
        <a:buClr>
          <a:schemeClr val="accent1"/>
        </a:buClr>
        <a:buFont typeface="Wingdings 3" pitchFamily="18" charset="2"/>
        <a:buChar char=""/>
        <a:defRPr sz="1401" kern="1200">
          <a:solidFill>
            <a:schemeClr val="tx1"/>
          </a:solidFill>
          <a:latin typeface="+mn-lt"/>
          <a:ea typeface="+mn-ea"/>
          <a:cs typeface="+mn-cs"/>
        </a:defRPr>
      </a:lvl4pPr>
      <a:lvl5pPr marL="777251" indent="-137163" algn="r" defTabSz="914411" rtl="1" eaLnBrk="1" latinLnBrk="0" hangingPunct="1">
        <a:lnSpc>
          <a:spcPct val="90000"/>
        </a:lnSpc>
        <a:spcBef>
          <a:spcPts val="201"/>
        </a:spcBef>
        <a:spcAft>
          <a:spcPts val="400"/>
        </a:spcAft>
        <a:buClr>
          <a:schemeClr val="accent1"/>
        </a:buClr>
        <a:buFont typeface="Wingdings 3" pitchFamily="18" charset="2"/>
        <a:buChar char=""/>
        <a:defRPr sz="1401" kern="1200">
          <a:solidFill>
            <a:schemeClr val="tx1"/>
          </a:solidFill>
          <a:latin typeface="+mn-lt"/>
          <a:ea typeface="+mn-ea"/>
          <a:cs typeface="+mn-cs"/>
        </a:defRPr>
      </a:lvl5pPr>
      <a:lvl6pPr marL="914411" indent="-137163" algn="r" defTabSz="914411" rtl="1" eaLnBrk="1" latinLnBrk="0" hangingPunct="1">
        <a:lnSpc>
          <a:spcPct val="90000"/>
        </a:lnSpc>
        <a:spcBef>
          <a:spcPts val="201"/>
        </a:spcBef>
        <a:spcAft>
          <a:spcPts val="400"/>
        </a:spcAft>
        <a:buClr>
          <a:schemeClr val="accent1"/>
        </a:buClr>
        <a:buFont typeface="Wingdings 3" pitchFamily="18" charset="2"/>
        <a:buChar char=""/>
        <a:defRPr sz="1401" kern="1200">
          <a:solidFill>
            <a:schemeClr val="tx1"/>
          </a:solidFill>
          <a:latin typeface="+mn-lt"/>
          <a:ea typeface="+mn-ea"/>
          <a:cs typeface="+mn-cs"/>
        </a:defRPr>
      </a:lvl6pPr>
      <a:lvl7pPr marL="1060717" indent="-137163" algn="r" defTabSz="914411" rtl="1" eaLnBrk="1" latinLnBrk="0" hangingPunct="1">
        <a:lnSpc>
          <a:spcPct val="90000"/>
        </a:lnSpc>
        <a:spcBef>
          <a:spcPts val="201"/>
        </a:spcBef>
        <a:spcAft>
          <a:spcPts val="400"/>
        </a:spcAft>
        <a:buClr>
          <a:schemeClr val="accent1"/>
        </a:buClr>
        <a:buFont typeface="Wingdings 3" pitchFamily="18" charset="2"/>
        <a:buChar char=""/>
        <a:defRPr sz="1401" kern="1200">
          <a:solidFill>
            <a:schemeClr val="tx1"/>
          </a:solidFill>
          <a:latin typeface="+mn-lt"/>
          <a:ea typeface="+mn-ea"/>
          <a:cs typeface="+mn-cs"/>
        </a:defRPr>
      </a:lvl7pPr>
      <a:lvl8pPr marL="1216168" indent="-137163" algn="r" defTabSz="914411" rtl="1" eaLnBrk="1" latinLnBrk="0" hangingPunct="1">
        <a:lnSpc>
          <a:spcPct val="90000"/>
        </a:lnSpc>
        <a:spcBef>
          <a:spcPts val="201"/>
        </a:spcBef>
        <a:spcAft>
          <a:spcPts val="400"/>
        </a:spcAft>
        <a:buClr>
          <a:schemeClr val="accent1"/>
        </a:buClr>
        <a:buFont typeface="Wingdings 3" pitchFamily="18" charset="2"/>
        <a:buChar char=""/>
        <a:defRPr sz="1401" kern="1200">
          <a:solidFill>
            <a:schemeClr val="tx1"/>
          </a:solidFill>
          <a:latin typeface="+mn-lt"/>
          <a:ea typeface="+mn-ea"/>
          <a:cs typeface="+mn-cs"/>
        </a:defRPr>
      </a:lvl8pPr>
      <a:lvl9pPr marL="1362474" indent="-137163" algn="r" defTabSz="914411" rtl="1" eaLnBrk="1" latinLnBrk="0" hangingPunct="1">
        <a:lnSpc>
          <a:spcPct val="90000"/>
        </a:lnSpc>
        <a:spcBef>
          <a:spcPts val="201"/>
        </a:spcBef>
        <a:spcAft>
          <a:spcPts val="400"/>
        </a:spcAft>
        <a:buClr>
          <a:schemeClr val="accent1"/>
        </a:buClr>
        <a:buFont typeface="Wingdings 3" pitchFamily="18" charset="2"/>
        <a:buChar char=""/>
        <a:defRPr sz="1401" kern="1200">
          <a:solidFill>
            <a:schemeClr val="tx1"/>
          </a:solidFill>
          <a:latin typeface="+mn-lt"/>
          <a:ea typeface="+mn-ea"/>
          <a:cs typeface="+mn-cs"/>
        </a:defRPr>
      </a:lvl9pPr>
    </p:bodyStyle>
    <p:otherStyle>
      <a:defPPr>
        <a:defRPr lang="en-US"/>
      </a:defPPr>
      <a:lvl1pPr marL="0" algn="r" defTabSz="914411" rtl="1" eaLnBrk="1" latinLnBrk="0" hangingPunct="1">
        <a:defRPr sz="1801" kern="1200">
          <a:solidFill>
            <a:schemeClr val="tx1"/>
          </a:solidFill>
          <a:latin typeface="+mn-lt"/>
          <a:ea typeface="+mn-ea"/>
          <a:cs typeface="+mn-cs"/>
        </a:defRPr>
      </a:lvl1pPr>
      <a:lvl2pPr marL="457206" algn="r" defTabSz="914411" rtl="1" eaLnBrk="1" latinLnBrk="0" hangingPunct="1">
        <a:defRPr sz="1801" kern="1200">
          <a:solidFill>
            <a:schemeClr val="tx1"/>
          </a:solidFill>
          <a:latin typeface="+mn-lt"/>
          <a:ea typeface="+mn-ea"/>
          <a:cs typeface="+mn-cs"/>
        </a:defRPr>
      </a:lvl2pPr>
      <a:lvl3pPr marL="914411" algn="r" defTabSz="914411" rtl="1" eaLnBrk="1" latinLnBrk="0" hangingPunct="1">
        <a:defRPr sz="1801" kern="1200">
          <a:solidFill>
            <a:schemeClr val="tx1"/>
          </a:solidFill>
          <a:latin typeface="+mn-lt"/>
          <a:ea typeface="+mn-ea"/>
          <a:cs typeface="+mn-cs"/>
        </a:defRPr>
      </a:lvl3pPr>
      <a:lvl4pPr marL="1371617" algn="r" defTabSz="914411" rtl="1" eaLnBrk="1" latinLnBrk="0" hangingPunct="1">
        <a:defRPr sz="1801" kern="1200">
          <a:solidFill>
            <a:schemeClr val="tx1"/>
          </a:solidFill>
          <a:latin typeface="+mn-lt"/>
          <a:ea typeface="+mn-ea"/>
          <a:cs typeface="+mn-cs"/>
        </a:defRPr>
      </a:lvl4pPr>
      <a:lvl5pPr marL="1828823" algn="r" defTabSz="914411" rtl="1" eaLnBrk="1" latinLnBrk="0" hangingPunct="1">
        <a:defRPr sz="1801" kern="1200">
          <a:solidFill>
            <a:schemeClr val="tx1"/>
          </a:solidFill>
          <a:latin typeface="+mn-lt"/>
          <a:ea typeface="+mn-ea"/>
          <a:cs typeface="+mn-cs"/>
        </a:defRPr>
      </a:lvl5pPr>
      <a:lvl6pPr marL="2286029" algn="r" defTabSz="914411" rtl="1" eaLnBrk="1" latinLnBrk="0" hangingPunct="1">
        <a:defRPr sz="1801" kern="1200">
          <a:solidFill>
            <a:schemeClr val="tx1"/>
          </a:solidFill>
          <a:latin typeface="+mn-lt"/>
          <a:ea typeface="+mn-ea"/>
          <a:cs typeface="+mn-cs"/>
        </a:defRPr>
      </a:lvl6pPr>
      <a:lvl7pPr marL="2743234" algn="r" defTabSz="914411" rtl="1" eaLnBrk="1" latinLnBrk="0" hangingPunct="1">
        <a:defRPr sz="1801" kern="1200">
          <a:solidFill>
            <a:schemeClr val="tx1"/>
          </a:solidFill>
          <a:latin typeface="+mn-lt"/>
          <a:ea typeface="+mn-ea"/>
          <a:cs typeface="+mn-cs"/>
        </a:defRPr>
      </a:lvl7pPr>
      <a:lvl8pPr marL="3200440" algn="r" defTabSz="914411" rtl="1" eaLnBrk="1" latinLnBrk="0" hangingPunct="1">
        <a:defRPr sz="1801" kern="1200">
          <a:solidFill>
            <a:schemeClr val="tx1"/>
          </a:solidFill>
          <a:latin typeface="+mn-lt"/>
          <a:ea typeface="+mn-ea"/>
          <a:cs typeface="+mn-cs"/>
        </a:defRPr>
      </a:lvl8pPr>
      <a:lvl9pPr marL="3657646" algn="r" defTabSz="914411" rtl="1"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4.png"/><Relationship Id="rId7" Type="http://schemas.openxmlformats.org/officeDocument/2006/relationships/image" Target="../media/image5.gif"/><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gif"/><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6.jpeg"/><Relationship Id="rId7" Type="http://schemas.openxmlformats.org/officeDocument/2006/relationships/image" Target="../media/image5.gif"/><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2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jpeg"/><Relationship Id="rId5" Type="http://schemas.microsoft.com/office/2007/relationships/hdphoto" Target="../media/hdphoto2.wdp"/><Relationship Id="rId10" Type="http://schemas.openxmlformats.org/officeDocument/2006/relationships/image" Target="../media/image5.gif"/><Relationship Id="rId4" Type="http://schemas.openxmlformats.org/officeDocument/2006/relationships/image" Target="../media/image9.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6.jpe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3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6.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בית הראשונים - על כנפי נשרים - שער אפרים">
            <a:extLst>
              <a:ext uri="{FF2B5EF4-FFF2-40B4-BE49-F238E27FC236}">
                <a16:creationId xmlns:a16="http://schemas.microsoft.com/office/drawing/2014/main" id="{9321A6BD-CE69-89E0-41C6-A3E7B7A37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6" t="3096" r="-2146" b="38106"/>
          <a:stretch/>
        </p:blipFill>
        <p:spPr bwMode="auto">
          <a:xfrm>
            <a:off x="1302328" y="680789"/>
            <a:ext cx="10063976" cy="2522424"/>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2">
            <a:extLst>
              <a:ext uri="{FF2B5EF4-FFF2-40B4-BE49-F238E27FC236}">
                <a16:creationId xmlns:a16="http://schemas.microsoft.com/office/drawing/2014/main" id="{AA2AC02A-7993-1836-9DB6-2A5761127572}"/>
              </a:ext>
            </a:extLst>
          </p:cNvPr>
          <p:cNvSpPr/>
          <p:nvPr/>
        </p:nvSpPr>
        <p:spPr>
          <a:xfrm>
            <a:off x="385784" y="5305256"/>
            <a:ext cx="10860424" cy="1230088"/>
          </a:xfrm>
          <a:prstGeom prst="rect">
            <a:avLst/>
          </a:prstGeom>
          <a:noFill/>
        </p:spPr>
        <p:txBody>
          <a:bodyPr wrap="square" lIns="91440" tIns="45721" rIns="91440" bIns="45721">
            <a:spAutoFit/>
          </a:bodyPr>
          <a:lstStyle/>
          <a:p>
            <a:pPr algn="ctr"/>
            <a:r>
              <a:rPr lang="he-IL" sz="36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סיפורי עלייה וקליטה </a:t>
            </a:r>
          </a:p>
          <a:p>
            <a:pPr algn="ctr"/>
            <a:r>
              <a:rPr lang="he-IL" sz="36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של חברות מועדון "עליה" בכפר סבא. </a:t>
            </a:r>
          </a:p>
        </p:txBody>
      </p:sp>
      <p:pic>
        <p:nvPicPr>
          <p:cNvPr id="5" name="Picture 2">
            <a:extLst>
              <a:ext uri="{FF2B5EF4-FFF2-40B4-BE49-F238E27FC236}">
                <a16:creationId xmlns:a16="http://schemas.microsoft.com/office/drawing/2014/main" id="{9A2829CD-75A2-69D3-846B-CC630F7D2B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2328" y="38583"/>
            <a:ext cx="1515384" cy="568270"/>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דגל המועדון.jpg">
            <a:extLst>
              <a:ext uri="{FF2B5EF4-FFF2-40B4-BE49-F238E27FC236}">
                <a16:creationId xmlns:a16="http://schemas.microsoft.com/office/drawing/2014/main" id="{08B30D0D-F291-6E9C-D22C-A7823BC1D37A}"/>
              </a:ext>
            </a:extLst>
          </p:cNvPr>
          <p:cNvPicPr>
            <a:picLocks noChangeAspect="1"/>
          </p:cNvPicPr>
          <p:nvPr/>
        </p:nvPicPr>
        <p:blipFill>
          <a:blip r:embed="rId5" cstate="print"/>
          <a:stretch>
            <a:fillRect/>
          </a:stretch>
        </p:blipFill>
        <p:spPr bwMode="auto">
          <a:xfrm>
            <a:off x="2908327" y="166249"/>
            <a:ext cx="394886" cy="540000"/>
          </a:xfrm>
          <a:prstGeom prst="rect">
            <a:avLst/>
          </a:prstGeom>
          <a:ln>
            <a:noFill/>
          </a:ln>
          <a:effectLst>
            <a:outerShdw blurRad="292100" dist="139700" dir="2700000" algn="tl" rotWithShape="0">
              <a:srgbClr val="333333">
                <a:alpha val="65000"/>
              </a:srgbClr>
            </a:outerShdw>
          </a:effectLst>
        </p:spPr>
      </p:pic>
      <p:sp>
        <p:nvSpPr>
          <p:cNvPr id="2" name="מלבן 1">
            <a:extLst>
              <a:ext uri="{FF2B5EF4-FFF2-40B4-BE49-F238E27FC236}">
                <a16:creationId xmlns:a16="http://schemas.microsoft.com/office/drawing/2014/main" id="{850A65DC-FDE9-2FCB-A073-B290DA8A5C6E}"/>
              </a:ext>
            </a:extLst>
          </p:cNvPr>
          <p:cNvSpPr/>
          <p:nvPr/>
        </p:nvSpPr>
        <p:spPr>
          <a:xfrm>
            <a:off x="1854293" y="3661660"/>
            <a:ext cx="8483413" cy="156966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91440" tIns="45720" rIns="91440" bIns="45720">
            <a:prstTxWarp prst="textCanUp">
              <a:avLst/>
            </a:prstTxWarp>
            <a:spAutoFit/>
            <a:scene3d>
              <a:camera prst="obliqueTopRight"/>
              <a:lightRig rig="threePt" dir="t"/>
            </a:scene3d>
          </a:bodyPr>
          <a:lstStyle/>
          <a:p>
            <a:pPr algn="ctr"/>
            <a:r>
              <a:rPr lang="he-IL" sz="9600" b="1" dirty="0">
                <a:ln w="57150">
                  <a:solidFill>
                    <a:schemeClr val="accent2"/>
                  </a:solidFill>
                  <a:prstDash val="solid"/>
                </a:ln>
                <a:solidFill>
                  <a:srgbClr val="00B0F0"/>
                </a:solidFill>
              </a:rPr>
              <a:t>על כנפי נשרים</a:t>
            </a:r>
          </a:p>
        </p:txBody>
      </p:sp>
    </p:spTree>
    <p:extLst>
      <p:ext uri="{BB962C8B-B14F-4D97-AF65-F5344CB8AC3E}">
        <p14:creationId xmlns:p14="http://schemas.microsoft.com/office/powerpoint/2010/main" val="2223943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45F68C94-35DF-4029-F40A-7CEA44369CC2}"/>
              </a:ext>
            </a:extLst>
          </p:cNvPr>
          <p:cNvPicPr>
            <a:picLocks noChangeAspect="1"/>
          </p:cNvPicPr>
          <p:nvPr/>
        </p:nvPicPr>
        <p:blipFill>
          <a:blip r:embed="rId2"/>
          <a:stretch>
            <a:fillRect/>
          </a:stretch>
        </p:blipFill>
        <p:spPr>
          <a:xfrm>
            <a:off x="536103" y="1300948"/>
            <a:ext cx="10852719" cy="4556161"/>
          </a:xfrm>
          <a:prstGeom prst="rect">
            <a:avLst/>
          </a:prstGeom>
        </p:spPr>
      </p:pic>
      <p:pic>
        <p:nvPicPr>
          <p:cNvPr id="2" name="Picture 2">
            <a:extLst>
              <a:ext uri="{FF2B5EF4-FFF2-40B4-BE49-F238E27FC236}">
                <a16:creationId xmlns:a16="http://schemas.microsoft.com/office/drawing/2014/main" id="{ABDDC32F-ED6B-5504-E4FB-49BF0FDE0F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descr="דגל המועדון.jpg">
            <a:extLst>
              <a:ext uri="{FF2B5EF4-FFF2-40B4-BE49-F238E27FC236}">
                <a16:creationId xmlns:a16="http://schemas.microsoft.com/office/drawing/2014/main" id="{F0383DF0-744B-06E7-8D49-30C219F099A1}"/>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8141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613D4F45-05F5-31B6-83DD-B3D7E6072062}"/>
              </a:ext>
            </a:extLst>
          </p:cNvPr>
          <p:cNvPicPr>
            <a:picLocks noChangeAspect="1"/>
          </p:cNvPicPr>
          <p:nvPr/>
        </p:nvPicPr>
        <p:blipFill>
          <a:blip r:embed="rId2"/>
          <a:stretch>
            <a:fillRect/>
          </a:stretch>
        </p:blipFill>
        <p:spPr>
          <a:xfrm>
            <a:off x="878152" y="2177420"/>
            <a:ext cx="4442668" cy="3528000"/>
          </a:xfrm>
          <a:prstGeom prst="rect">
            <a:avLst/>
          </a:prstGeom>
        </p:spPr>
      </p:pic>
      <p:pic>
        <p:nvPicPr>
          <p:cNvPr id="5" name="תמונה 4">
            <a:extLst>
              <a:ext uri="{FF2B5EF4-FFF2-40B4-BE49-F238E27FC236}">
                <a16:creationId xmlns:a16="http://schemas.microsoft.com/office/drawing/2014/main" id="{18371DF0-F197-9816-2BD2-A3B3646DB206}"/>
              </a:ext>
            </a:extLst>
          </p:cNvPr>
          <p:cNvPicPr>
            <a:picLocks noChangeAspect="1"/>
          </p:cNvPicPr>
          <p:nvPr/>
        </p:nvPicPr>
        <p:blipFill>
          <a:blip r:embed="rId3"/>
          <a:stretch>
            <a:fillRect/>
          </a:stretch>
        </p:blipFill>
        <p:spPr>
          <a:xfrm>
            <a:off x="6746089" y="949119"/>
            <a:ext cx="4333524" cy="2469291"/>
          </a:xfrm>
          <a:prstGeom prst="rect">
            <a:avLst/>
          </a:prstGeom>
        </p:spPr>
      </p:pic>
      <p:sp>
        <p:nvSpPr>
          <p:cNvPr id="2" name="תיבת טקסט 1">
            <a:extLst>
              <a:ext uri="{FF2B5EF4-FFF2-40B4-BE49-F238E27FC236}">
                <a16:creationId xmlns:a16="http://schemas.microsoft.com/office/drawing/2014/main" id="{AA3B6014-C8A2-267F-035F-1B08F4F16D88}"/>
              </a:ext>
            </a:extLst>
          </p:cNvPr>
          <p:cNvSpPr txBox="1"/>
          <p:nvPr/>
        </p:nvSpPr>
        <p:spPr>
          <a:xfrm>
            <a:off x="5560293" y="3665829"/>
            <a:ext cx="5449455" cy="3479158"/>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בחודש יוני שנת 1949 החל השלב העיקרי של עליית יהודי תימן במסגרת מבצע "על כנפי נשרים". </a:t>
            </a:r>
          </a:p>
          <a:p>
            <a:pPr algn="r"/>
            <a:r>
              <a:rPr lang="he-IL" sz="2201" b="1" dirty="0">
                <a:latin typeface="David" panose="020E0502060401010101" pitchFamily="34" charset="-79"/>
                <a:cs typeface="David" panose="020E0502060401010101" pitchFamily="34" charset="-79"/>
              </a:rPr>
              <a:t>שלב זה נמשך כחצי שנה, ובמהלכו הועלו כ-50,000 איש, וזאת כהמשך לגלי עלייה מתימן מלפני קום המדינה, שהיקפם היה מצומצם בהרבה.</a:t>
            </a:r>
            <a:br>
              <a:rPr lang="he-IL" sz="2201" b="1" dirty="0">
                <a:latin typeface="David" panose="020E0502060401010101" pitchFamily="34" charset="-79"/>
                <a:cs typeface="David" panose="020E0502060401010101" pitchFamily="34" charset="-79"/>
              </a:rPr>
            </a:br>
            <a:endParaRPr lang="he-IL" sz="2201" b="1" dirty="0">
              <a:latin typeface="David" panose="020E0502060401010101" pitchFamily="34" charset="-79"/>
              <a:cs typeface="David" panose="020E0502060401010101" pitchFamily="34" charset="-79"/>
            </a:endParaRPr>
          </a:p>
          <a:p>
            <a:pPr algn="r"/>
            <a:br>
              <a:rPr lang="he-IL" sz="2201" b="1" dirty="0">
                <a:latin typeface="David" panose="020E0502060401010101" pitchFamily="34" charset="-79"/>
                <a:cs typeface="David" panose="020E0502060401010101" pitchFamily="34" charset="-79"/>
              </a:rPr>
            </a:br>
            <a:endParaRPr lang="he-IL" sz="2201" b="1" dirty="0">
              <a:latin typeface="David" panose="020E0502060401010101" pitchFamily="34" charset="-79"/>
              <a:cs typeface="David" panose="020E0502060401010101" pitchFamily="34" charset="-79"/>
            </a:endParaRPr>
          </a:p>
          <a:p>
            <a:br>
              <a:rPr lang="he-IL" sz="2201" b="1" dirty="0">
                <a:latin typeface="David" panose="020E0502060401010101" pitchFamily="34" charset="-79"/>
                <a:cs typeface="David" panose="020E0502060401010101" pitchFamily="34" charset="-79"/>
              </a:rPr>
            </a:br>
            <a:endParaRPr lang="he-IL" sz="2201" b="1" dirty="0">
              <a:latin typeface="David" panose="020E0502060401010101" pitchFamily="34" charset="-79"/>
              <a:cs typeface="David" panose="020E0502060401010101" pitchFamily="34" charset="-79"/>
            </a:endParaRPr>
          </a:p>
        </p:txBody>
      </p:sp>
      <p:pic>
        <p:nvPicPr>
          <p:cNvPr id="7" name="Picture 2">
            <a:extLst>
              <a:ext uri="{FF2B5EF4-FFF2-40B4-BE49-F238E27FC236}">
                <a16:creationId xmlns:a16="http://schemas.microsoft.com/office/drawing/2014/main" id="{5D8B6F59-A676-8E89-86E6-3011FA22D9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descr="דגל המועדון.jpg">
            <a:extLst>
              <a:ext uri="{FF2B5EF4-FFF2-40B4-BE49-F238E27FC236}">
                <a16:creationId xmlns:a16="http://schemas.microsoft.com/office/drawing/2014/main" id="{0B57C4E7-0E18-790F-2A7F-E813F9B8BCCB}"/>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5579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7BF8E15-A791-5F86-04A6-F68D670C4D40}"/>
              </a:ext>
            </a:extLst>
          </p:cNvPr>
          <p:cNvSpPr txBox="1"/>
          <p:nvPr/>
        </p:nvSpPr>
        <p:spPr>
          <a:xfrm>
            <a:off x="813575" y="1089498"/>
            <a:ext cx="10314868" cy="2801793"/>
          </a:xfrm>
          <a:prstGeom prst="rect">
            <a:avLst/>
          </a:prstGeom>
          <a:noFill/>
        </p:spPr>
        <p:txBody>
          <a:bodyPr wrap="square">
            <a:spAutoFit/>
          </a:bodyPr>
          <a:lstStyle/>
          <a:p>
            <a:pPr algn="r" rtl="1"/>
            <a:r>
              <a:rPr lang="he-IL" sz="2201" b="1" dirty="0">
                <a:solidFill>
                  <a:srgbClr val="202122"/>
                </a:solidFill>
                <a:latin typeface="David" panose="020E0502060401010101" pitchFamily="34" charset="-79"/>
                <a:cs typeface="David" panose="020E0502060401010101" pitchFamily="34" charset="-79"/>
              </a:rPr>
              <a:t>"ימים אחדים אחרי שהחליט האו"ם על החלוקה, הורע מצב יהודי תימן. אלפים מיהודי תימן – ששמעו כי סוף-סוף קמה מדינת ישראל – נטלו בייאושם ובאימתם את גורלם בידיהם לבסוף וברחו. הם הלכו בקבוצות של שלושים או ארבעים איש, סבלו התנפלויות של שודדים ערבים. אכלו רק פיתה, דבש ותמרים ככל שיכלו לשאת ושילמו כופר מופרז לנסיכויות המדבריות השונות שבהן עברו – בעד כל נפש אדם, עולל שנולד וספר תנ"ך. רובם הגיעו לעַדן ולמחנות שאורגנו שם בשבילם על ידי ועד הג'וינט ושבהם פעלו רופאים ועובדים סוציאליים מישראל; שם החליפו כוח, התפללו, וקראו בספרי התנ"ך שלהם".</a:t>
            </a:r>
          </a:p>
          <a:p>
            <a:pPr algn="r" rtl="1"/>
            <a:endParaRPr lang="he-IL" sz="2201" b="1" dirty="0">
              <a:solidFill>
                <a:srgbClr val="202122"/>
              </a:solidFill>
              <a:latin typeface="David" panose="020E0502060401010101" pitchFamily="34" charset="-79"/>
              <a:cs typeface="David" panose="020E0502060401010101" pitchFamily="34" charset="-79"/>
            </a:endParaRPr>
          </a:p>
        </p:txBody>
      </p:sp>
      <p:sp>
        <p:nvSpPr>
          <p:cNvPr id="4" name="תיבת טקסט 3">
            <a:extLst>
              <a:ext uri="{FF2B5EF4-FFF2-40B4-BE49-F238E27FC236}">
                <a16:creationId xmlns:a16="http://schemas.microsoft.com/office/drawing/2014/main" id="{6D3AE717-85D9-9741-50CB-5D427B0DB2A1}"/>
              </a:ext>
            </a:extLst>
          </p:cNvPr>
          <p:cNvSpPr txBox="1"/>
          <p:nvPr/>
        </p:nvSpPr>
        <p:spPr>
          <a:xfrm>
            <a:off x="6381162" y="493650"/>
            <a:ext cx="5429839" cy="430887"/>
          </a:xfrm>
          <a:prstGeom prst="rect">
            <a:avLst/>
          </a:prstGeom>
          <a:noFill/>
        </p:spPr>
        <p:txBody>
          <a:bodyPr wrap="square" rtlCol="1">
            <a:spAutoFit/>
          </a:bodyPr>
          <a:lstStyle/>
          <a:p>
            <a:r>
              <a:rPr lang="he-IL" sz="2200" b="1" dirty="0">
                <a:latin typeface="David" panose="020E0502060401010101" pitchFamily="34" charset="-79"/>
                <a:cs typeface="David" panose="020E0502060401010101" pitchFamily="34" charset="-79"/>
              </a:rPr>
              <a:t>גולדה מאיר כתבה בזיכרונותיה: </a:t>
            </a:r>
          </a:p>
        </p:txBody>
      </p:sp>
      <p:pic>
        <p:nvPicPr>
          <p:cNvPr id="5" name="תמונה 4">
            <a:extLst>
              <a:ext uri="{FF2B5EF4-FFF2-40B4-BE49-F238E27FC236}">
                <a16:creationId xmlns:a16="http://schemas.microsoft.com/office/drawing/2014/main" id="{27F0086D-4CD4-F0D9-E823-9E8EB7011A5D}"/>
              </a:ext>
            </a:extLst>
          </p:cNvPr>
          <p:cNvPicPr>
            <a:picLocks noChangeAspect="1"/>
          </p:cNvPicPr>
          <p:nvPr/>
        </p:nvPicPr>
        <p:blipFill>
          <a:blip r:embed="rId2"/>
          <a:stretch>
            <a:fillRect/>
          </a:stretch>
        </p:blipFill>
        <p:spPr>
          <a:xfrm>
            <a:off x="2750888" y="3414580"/>
            <a:ext cx="3902440" cy="2880000"/>
          </a:xfrm>
          <a:prstGeom prst="rect">
            <a:avLst/>
          </a:prstGeom>
        </p:spPr>
      </p:pic>
      <p:sp>
        <p:nvSpPr>
          <p:cNvPr id="7" name="תיבת טקסט 6">
            <a:extLst>
              <a:ext uri="{FF2B5EF4-FFF2-40B4-BE49-F238E27FC236}">
                <a16:creationId xmlns:a16="http://schemas.microsoft.com/office/drawing/2014/main" id="{BDDB62B2-2AF9-6238-183B-AAD423DA0A30}"/>
              </a:ext>
            </a:extLst>
          </p:cNvPr>
          <p:cNvSpPr txBox="1"/>
          <p:nvPr/>
        </p:nvSpPr>
        <p:spPr>
          <a:xfrm>
            <a:off x="6301410" y="4836755"/>
            <a:ext cx="4762500" cy="769698"/>
          </a:xfrm>
          <a:prstGeom prst="rect">
            <a:avLst/>
          </a:prstGeom>
          <a:noFill/>
        </p:spPr>
        <p:txBody>
          <a:bodyPr wrap="square">
            <a:spAutoFit/>
          </a:bodyPr>
          <a:lstStyle/>
          <a:p>
            <a:pPr algn="r"/>
            <a:r>
              <a:rPr lang="he-IL" sz="2201" b="1" dirty="0">
                <a:solidFill>
                  <a:srgbClr val="202122"/>
                </a:solidFill>
                <a:latin typeface="David" panose="020E0502060401010101" pitchFamily="34" charset="-79"/>
                <a:cs typeface="David" panose="020E0502060401010101" pitchFamily="34" charset="-79"/>
              </a:rPr>
              <a:t>עולים תימנים ממתינים לטיסה לישראל בשדה התעופה בעיר עדן</a:t>
            </a:r>
            <a:endParaRPr lang="he-IL" sz="2201" b="1" dirty="0">
              <a:latin typeface="David" panose="020E0502060401010101" pitchFamily="34" charset="-79"/>
              <a:cs typeface="David" panose="020E0502060401010101" pitchFamily="34" charset="-79"/>
            </a:endParaRPr>
          </a:p>
        </p:txBody>
      </p:sp>
      <p:pic>
        <p:nvPicPr>
          <p:cNvPr id="8" name="Picture 2">
            <a:extLst>
              <a:ext uri="{FF2B5EF4-FFF2-40B4-BE49-F238E27FC236}">
                <a16:creationId xmlns:a16="http://schemas.microsoft.com/office/drawing/2014/main" id="{7D190804-9C19-EFC6-BB96-06BFA0FF57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descr="דגל המועדון.jpg">
            <a:extLst>
              <a:ext uri="{FF2B5EF4-FFF2-40B4-BE49-F238E27FC236}">
                <a16:creationId xmlns:a16="http://schemas.microsoft.com/office/drawing/2014/main" id="{C37CE885-2020-94DB-B85B-BFFCCDFC6405}"/>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8386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40CB1E3F-F5BB-3AF7-5305-A38BC8304698}"/>
              </a:ext>
            </a:extLst>
          </p:cNvPr>
          <p:cNvSpPr txBox="1"/>
          <p:nvPr/>
        </p:nvSpPr>
        <p:spPr>
          <a:xfrm>
            <a:off x="287800" y="1142168"/>
            <a:ext cx="5698436" cy="3910045"/>
          </a:xfrm>
          <a:prstGeom prst="rect">
            <a:avLst/>
          </a:prstGeom>
          <a:noFill/>
        </p:spPr>
        <p:txBody>
          <a:bodyPr wrap="square">
            <a:spAutoFit/>
          </a:bodyPr>
          <a:lstStyle/>
          <a:p>
            <a:pPr algn="r" defTabSz="457206">
              <a:defRPr/>
            </a:pPr>
            <a:r>
              <a:rPr lang="he-IL" sz="2201" b="1" dirty="0">
                <a:solidFill>
                  <a:srgbClr val="202122"/>
                </a:solidFill>
                <a:latin typeface="David" panose="020E0502060401010101" pitchFamily="34" charset="-79"/>
                <a:cs typeface="David" panose="020E0502060401010101" pitchFamily="34" charset="-79"/>
              </a:rPr>
              <a:t>בכל יום ויום הוטסו לישראל חמש מאות או שש </a:t>
            </a:r>
          </a:p>
          <a:p>
            <a:pPr algn="r" defTabSz="457206">
              <a:defRPr/>
            </a:pPr>
            <a:r>
              <a:rPr lang="he-IL" sz="2201" b="1" dirty="0">
                <a:solidFill>
                  <a:srgbClr val="202122"/>
                </a:solidFill>
                <a:latin typeface="David" panose="020E0502060401010101" pitchFamily="34" charset="-79"/>
                <a:cs typeface="David" panose="020E0502060401010101" pitchFamily="34" charset="-79"/>
              </a:rPr>
              <a:t>מאות יהודים תימנים רכבת אווירית זו נמשכה כל </a:t>
            </a:r>
          </a:p>
          <a:p>
            <a:pPr algn="r" defTabSz="457206">
              <a:defRPr/>
            </a:pPr>
            <a:r>
              <a:rPr lang="he-IL" sz="2201" b="1" dirty="0">
                <a:solidFill>
                  <a:srgbClr val="202122"/>
                </a:solidFill>
                <a:latin typeface="David" panose="020E0502060401010101" pitchFamily="34" charset="-79"/>
                <a:cs typeface="David" panose="020E0502060401010101" pitchFamily="34" charset="-79"/>
              </a:rPr>
              <a:t>שנת 1949, ועד שהסתיימה הביאה לישראל ארבעים ושמונה אלף יהודים תימנים. לפעמים הייתי נוסעת ללוד ומסתכלת במטוסים מעדן בנחיתתם, משתוממת על כוח הסבל והאמונה של נוסעיהם התשושים. "ראית כבר פעם אווירון?" שאלתי קשיש אחד מגוּדל זקן. "לא," השיב. "אבל אתה לא פחדת לטוס?" הוספתי לשאול. "לא," חזר ואמר בתוקף רב. </a:t>
            </a:r>
          </a:p>
          <a:p>
            <a:pPr algn="r" defTabSz="457206">
              <a:defRPr/>
            </a:pPr>
            <a:r>
              <a:rPr lang="he-IL" sz="2201" b="1" dirty="0">
                <a:solidFill>
                  <a:srgbClr val="202122"/>
                </a:solidFill>
                <a:latin typeface="David" panose="020E0502060401010101" pitchFamily="34" charset="-79"/>
                <a:cs typeface="David" panose="020E0502060401010101" pitchFamily="34" charset="-79"/>
              </a:rPr>
              <a:t>"הכול כתוב בתנ"ך. בישעיה:</a:t>
            </a:r>
          </a:p>
          <a:p>
            <a:pPr algn="r" defTabSz="457206">
              <a:defRPr/>
            </a:pPr>
            <a:r>
              <a:rPr lang="he-IL" sz="2201" b="1" dirty="0">
                <a:solidFill>
                  <a:srgbClr val="202122"/>
                </a:solidFill>
                <a:latin typeface="David" panose="020E0502060401010101" pitchFamily="34" charset="-79"/>
                <a:cs typeface="David" panose="020E0502060401010101" pitchFamily="34" charset="-79"/>
              </a:rPr>
              <a:t> </a:t>
            </a:r>
            <a:r>
              <a:rPr lang="he-IL" sz="2800" b="1" dirty="0">
                <a:solidFill>
                  <a:srgbClr val="202122"/>
                </a:solidFill>
                <a:latin typeface="David" panose="020E0502060401010101" pitchFamily="34" charset="-79"/>
                <a:cs typeface="David" panose="020E0502060401010101" pitchFamily="34" charset="-79"/>
              </a:rPr>
              <a:t>"ואשא אתכם על כנפי נשרים".</a:t>
            </a:r>
            <a:endParaRPr lang="he-IL" sz="2800" b="1" dirty="0">
              <a:solidFill>
                <a:prstClr val="black"/>
              </a:solidFill>
              <a:latin typeface="Tw Cen MT" panose="020B0602020104020603"/>
              <a:cs typeface="Levenim MT" panose="02010502060101010101" pitchFamily="2" charset="-79"/>
            </a:endParaRPr>
          </a:p>
        </p:txBody>
      </p:sp>
      <p:pic>
        <p:nvPicPr>
          <p:cNvPr id="4" name="תמונה 3">
            <a:extLst>
              <a:ext uri="{FF2B5EF4-FFF2-40B4-BE49-F238E27FC236}">
                <a16:creationId xmlns:a16="http://schemas.microsoft.com/office/drawing/2014/main" id="{BF9D4541-5148-3F11-824E-F7A2B04DFC24}"/>
              </a:ext>
            </a:extLst>
          </p:cNvPr>
          <p:cNvPicPr>
            <a:picLocks noChangeAspect="1"/>
          </p:cNvPicPr>
          <p:nvPr/>
        </p:nvPicPr>
        <p:blipFill>
          <a:blip r:embed="rId2"/>
          <a:stretch>
            <a:fillRect/>
          </a:stretch>
        </p:blipFill>
        <p:spPr>
          <a:xfrm>
            <a:off x="6232197" y="1379502"/>
            <a:ext cx="4919250" cy="3168000"/>
          </a:xfrm>
          <a:prstGeom prst="rect">
            <a:avLst/>
          </a:prstGeom>
        </p:spPr>
      </p:pic>
      <p:sp>
        <p:nvSpPr>
          <p:cNvPr id="5" name="מלבן 4">
            <a:extLst>
              <a:ext uri="{FF2B5EF4-FFF2-40B4-BE49-F238E27FC236}">
                <a16:creationId xmlns:a16="http://schemas.microsoft.com/office/drawing/2014/main" id="{31CD7C64-C699-E582-4252-2B57DCAC52CB}"/>
              </a:ext>
            </a:extLst>
          </p:cNvPr>
          <p:cNvSpPr/>
          <p:nvPr/>
        </p:nvSpPr>
        <p:spPr>
          <a:xfrm>
            <a:off x="2613044" y="5198146"/>
            <a:ext cx="8731878"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70C0"/>
                </a:solidFill>
                <a:effectLst>
                  <a:outerShdw dist="38100" dir="2640000" algn="bl" rotWithShape="0">
                    <a:schemeClr val="tx2">
                      <a:lumMod val="75000"/>
                    </a:schemeClr>
                  </a:outerShdw>
                </a:effectLst>
                <a:latin typeface="arial" panose="020B0604020202020204" pitchFamily="34" charset="0"/>
              </a:rPr>
              <a:t>עלה נעלה כי יכול נוכל לה!</a:t>
            </a:r>
            <a:endParaRPr lang="he-IL" sz="5401" b="1" dirty="0">
              <a:ln w="12700">
                <a:solidFill>
                  <a:schemeClr val="tx2">
                    <a:lumMod val="75000"/>
                  </a:schemeClr>
                </a:solidFill>
                <a:prstDash val="solid"/>
              </a:ln>
              <a:solidFill>
                <a:srgbClr val="0070C0"/>
              </a:solidFill>
              <a:effectLst>
                <a:outerShdw dist="38100" dir="2640000" algn="bl" rotWithShape="0">
                  <a:schemeClr val="tx2">
                    <a:lumMod val="75000"/>
                  </a:schemeClr>
                </a:outerShdw>
              </a:effectLst>
            </a:endParaRPr>
          </a:p>
        </p:txBody>
      </p:sp>
      <p:pic>
        <p:nvPicPr>
          <p:cNvPr id="7" name="Picture 2">
            <a:extLst>
              <a:ext uri="{FF2B5EF4-FFF2-40B4-BE49-F238E27FC236}">
                <a16:creationId xmlns:a16="http://schemas.microsoft.com/office/drawing/2014/main" id="{69FD2524-1F80-56CC-ADF3-F682C2BE4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descr="דגל המועדון.jpg">
            <a:extLst>
              <a:ext uri="{FF2B5EF4-FFF2-40B4-BE49-F238E27FC236}">
                <a16:creationId xmlns:a16="http://schemas.microsoft.com/office/drawing/2014/main" id="{632CA710-1B16-B641-6EEE-917CAAAB60D9}"/>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8361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E3A75409-BC75-EE9B-524A-F62860DCEB40}"/>
              </a:ext>
            </a:extLst>
          </p:cNvPr>
          <p:cNvPicPr>
            <a:picLocks noChangeAspect="1"/>
          </p:cNvPicPr>
          <p:nvPr/>
        </p:nvPicPr>
        <p:blipFill>
          <a:blip r:embed="rId2"/>
          <a:stretch>
            <a:fillRect/>
          </a:stretch>
        </p:blipFill>
        <p:spPr>
          <a:xfrm>
            <a:off x="1170334" y="1315885"/>
            <a:ext cx="2858329" cy="2858329"/>
          </a:xfrm>
          <a:prstGeom prst="rect">
            <a:avLst/>
          </a:prstGeom>
        </p:spPr>
      </p:pic>
      <p:pic>
        <p:nvPicPr>
          <p:cNvPr id="6" name="תמונה 5">
            <a:extLst>
              <a:ext uri="{FF2B5EF4-FFF2-40B4-BE49-F238E27FC236}">
                <a16:creationId xmlns:a16="http://schemas.microsoft.com/office/drawing/2014/main" id="{9E5F2D22-1D3C-4598-8051-77BA1AD523EC}"/>
              </a:ext>
            </a:extLst>
          </p:cNvPr>
          <p:cNvPicPr>
            <a:picLocks noChangeAspect="1"/>
          </p:cNvPicPr>
          <p:nvPr/>
        </p:nvPicPr>
        <p:blipFill>
          <a:blip r:embed="rId3"/>
          <a:stretch>
            <a:fillRect/>
          </a:stretch>
        </p:blipFill>
        <p:spPr>
          <a:xfrm>
            <a:off x="6513244" y="1384123"/>
            <a:ext cx="4079598" cy="2721858"/>
          </a:xfrm>
          <a:prstGeom prst="rect">
            <a:avLst/>
          </a:prstGeom>
        </p:spPr>
      </p:pic>
      <p:sp>
        <p:nvSpPr>
          <p:cNvPr id="8" name="תיבת טקסט 7">
            <a:extLst>
              <a:ext uri="{FF2B5EF4-FFF2-40B4-BE49-F238E27FC236}">
                <a16:creationId xmlns:a16="http://schemas.microsoft.com/office/drawing/2014/main" id="{EFFB2162-118E-CACB-F949-F61F6677AF98}"/>
              </a:ext>
            </a:extLst>
          </p:cNvPr>
          <p:cNvSpPr txBox="1"/>
          <p:nvPr/>
        </p:nvSpPr>
        <p:spPr>
          <a:xfrm>
            <a:off x="675862" y="4355659"/>
            <a:ext cx="10425111" cy="1785745"/>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עולי "על כנפי נשרים" שוכנו בישראל בשלושה מחנות מרכזיים, ששימשו קודם לכן מחנות של </a:t>
            </a:r>
          </a:p>
          <a:p>
            <a:pPr algn="r"/>
            <a:r>
              <a:rPr lang="he-IL" sz="2201" b="1" dirty="0">
                <a:latin typeface="David" panose="020E0502060401010101" pitchFamily="34" charset="-79"/>
                <a:cs typeface="David" panose="020E0502060401010101" pitchFamily="34" charset="-79"/>
              </a:rPr>
              <a:t>הצבא הבריטי- ראש העין, בית ליד (פרדסיה), ועין שמר. חלק מן העולים שהה זמן קצר במחנה המעבר בעתלית. </a:t>
            </a:r>
          </a:p>
          <a:p>
            <a:pPr algn="r"/>
            <a:r>
              <a:rPr lang="he-IL" sz="2201" b="1" dirty="0">
                <a:latin typeface="David" panose="020E0502060401010101" pitchFamily="34" charset="-79"/>
                <a:cs typeface="David" panose="020E0502060401010101" pitchFamily="34" charset="-79"/>
              </a:rPr>
              <a:t>מחנות אלה נסגרו לאחר כשנה וחצי, בשלהי שנת 1950, ושוכניהם הועברו למעברות, שבהן חיו ההורים והילדים יחד. עולים שוכנו גם במחנות העולים שער העלייה (בחיפה) ובבאר יעקב.</a:t>
            </a:r>
          </a:p>
        </p:txBody>
      </p:sp>
      <p:sp>
        <p:nvSpPr>
          <p:cNvPr id="9" name="מלבן 8">
            <a:extLst>
              <a:ext uri="{FF2B5EF4-FFF2-40B4-BE49-F238E27FC236}">
                <a16:creationId xmlns:a16="http://schemas.microsoft.com/office/drawing/2014/main" id="{C93C44E5-1676-F7F6-68EA-2D692C8A8FB4}"/>
              </a:ext>
            </a:extLst>
          </p:cNvPr>
          <p:cNvSpPr/>
          <p:nvPr/>
        </p:nvSpPr>
        <p:spPr>
          <a:xfrm>
            <a:off x="4486171" y="370073"/>
            <a:ext cx="6854762"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70C0"/>
                </a:solidFill>
                <a:effectLst>
                  <a:outerShdw dist="38100" dir="2640000" algn="bl" rotWithShape="0">
                    <a:schemeClr val="tx2">
                      <a:lumMod val="75000"/>
                    </a:schemeClr>
                  </a:outerShdw>
                </a:effectLst>
              </a:rPr>
              <a:t>לא קלה הייתה הדרך </a:t>
            </a:r>
          </a:p>
        </p:txBody>
      </p:sp>
      <p:pic>
        <p:nvPicPr>
          <p:cNvPr id="4" name="Picture 2">
            <a:extLst>
              <a:ext uri="{FF2B5EF4-FFF2-40B4-BE49-F238E27FC236}">
                <a16:creationId xmlns:a16="http://schemas.microsoft.com/office/drawing/2014/main" id="{2E536826-6460-7FFF-3B0F-A7A8115750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דגל המועדון.jpg">
            <a:extLst>
              <a:ext uri="{FF2B5EF4-FFF2-40B4-BE49-F238E27FC236}">
                <a16:creationId xmlns:a16="http://schemas.microsoft.com/office/drawing/2014/main" id="{D9C383A5-5A35-DB6E-37D4-BD7B25FB6512}"/>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9270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73836C01-E071-B447-2CA1-8AC9A1505377}"/>
              </a:ext>
            </a:extLst>
          </p:cNvPr>
          <p:cNvPicPr>
            <a:picLocks noChangeAspect="1"/>
          </p:cNvPicPr>
          <p:nvPr/>
        </p:nvPicPr>
        <p:blipFill>
          <a:blip r:embed="rId2"/>
          <a:stretch>
            <a:fillRect/>
          </a:stretch>
        </p:blipFill>
        <p:spPr>
          <a:xfrm>
            <a:off x="1020476" y="1524507"/>
            <a:ext cx="4310164" cy="3636000"/>
          </a:xfrm>
          <a:prstGeom prst="rect">
            <a:avLst/>
          </a:prstGeom>
        </p:spPr>
      </p:pic>
      <p:sp>
        <p:nvSpPr>
          <p:cNvPr id="8" name="תיבת טקסט 7">
            <a:extLst>
              <a:ext uri="{FF2B5EF4-FFF2-40B4-BE49-F238E27FC236}">
                <a16:creationId xmlns:a16="http://schemas.microsoft.com/office/drawing/2014/main" id="{591F00FC-B159-1323-A2AD-782CC7C59A07}"/>
              </a:ext>
            </a:extLst>
          </p:cNvPr>
          <p:cNvSpPr txBox="1"/>
          <p:nvPr/>
        </p:nvSpPr>
        <p:spPr>
          <a:xfrm>
            <a:off x="1090296" y="5611158"/>
            <a:ext cx="9028043" cy="769698"/>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משפחה יהודית במחנה הפליטים "</a:t>
            </a:r>
            <a:r>
              <a:rPr lang="he-IL" sz="2201" b="1" dirty="0" err="1">
                <a:latin typeface="David" panose="020E0502060401010101" pitchFamily="34" charset="-79"/>
                <a:cs typeface="David" panose="020E0502060401010101" pitchFamily="34" charset="-79"/>
              </a:rPr>
              <a:t>חאשד</a:t>
            </a:r>
            <a:r>
              <a:rPr lang="he-IL" sz="2201" b="1" dirty="0">
                <a:latin typeface="David" panose="020E0502060401010101" pitchFamily="34" charset="-79"/>
                <a:cs typeface="David" panose="020E0502060401010101" pitchFamily="34" charset="-79"/>
              </a:rPr>
              <a:t>" </a:t>
            </a:r>
          </a:p>
          <a:p>
            <a:pPr algn="r"/>
            <a:r>
              <a:rPr lang="he-IL" sz="2201" b="1" dirty="0">
                <a:latin typeface="David" panose="020E0502060401010101" pitchFamily="34" charset="-79"/>
                <a:cs typeface="David" panose="020E0502060401010101" pitchFamily="34" charset="-79"/>
              </a:rPr>
              <a:t>          ליד עדן בתימן, דצמבר 1949</a:t>
            </a:r>
          </a:p>
        </p:txBody>
      </p:sp>
      <p:pic>
        <p:nvPicPr>
          <p:cNvPr id="11" name="תמונה 10">
            <a:extLst>
              <a:ext uri="{FF2B5EF4-FFF2-40B4-BE49-F238E27FC236}">
                <a16:creationId xmlns:a16="http://schemas.microsoft.com/office/drawing/2014/main" id="{655997BD-AC93-2CCB-3927-9CAAAC201A48}"/>
              </a:ext>
            </a:extLst>
          </p:cNvPr>
          <p:cNvPicPr>
            <a:picLocks noChangeAspect="1"/>
          </p:cNvPicPr>
          <p:nvPr/>
        </p:nvPicPr>
        <p:blipFill>
          <a:blip r:embed="rId3"/>
          <a:stretch>
            <a:fillRect/>
          </a:stretch>
        </p:blipFill>
        <p:spPr>
          <a:xfrm>
            <a:off x="6259174" y="739977"/>
            <a:ext cx="3531101" cy="4824000"/>
          </a:xfrm>
          <a:prstGeom prst="rect">
            <a:avLst/>
          </a:prstGeom>
        </p:spPr>
      </p:pic>
      <p:pic>
        <p:nvPicPr>
          <p:cNvPr id="4" name="Picture 2">
            <a:extLst>
              <a:ext uri="{FF2B5EF4-FFF2-40B4-BE49-F238E27FC236}">
                <a16:creationId xmlns:a16="http://schemas.microsoft.com/office/drawing/2014/main" id="{70D14507-EA89-3FA4-1B4B-2D7362D597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descr="דגל המועדון.jpg">
            <a:extLst>
              <a:ext uri="{FF2B5EF4-FFF2-40B4-BE49-F238E27FC236}">
                <a16:creationId xmlns:a16="http://schemas.microsoft.com/office/drawing/2014/main" id="{AD5DB2CE-CA79-2C73-B0BA-0F98F1E93A53}"/>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4731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5B2BCA5-2CDA-221D-D24D-95B790A3F579}"/>
              </a:ext>
            </a:extLst>
          </p:cNvPr>
          <p:cNvPicPr>
            <a:picLocks noChangeAspect="1"/>
          </p:cNvPicPr>
          <p:nvPr/>
        </p:nvPicPr>
        <p:blipFill>
          <a:blip r:embed="rId2"/>
          <a:stretch>
            <a:fillRect/>
          </a:stretch>
        </p:blipFill>
        <p:spPr>
          <a:xfrm>
            <a:off x="8143784" y="2091539"/>
            <a:ext cx="3267245" cy="3024000"/>
          </a:xfrm>
          <a:prstGeom prst="rect">
            <a:avLst/>
          </a:prstGeom>
        </p:spPr>
      </p:pic>
      <p:pic>
        <p:nvPicPr>
          <p:cNvPr id="5" name="תמונה 4">
            <a:extLst>
              <a:ext uri="{FF2B5EF4-FFF2-40B4-BE49-F238E27FC236}">
                <a16:creationId xmlns:a16="http://schemas.microsoft.com/office/drawing/2014/main" id="{DAD47217-8137-F347-6DD1-E30D713E332F}"/>
              </a:ext>
            </a:extLst>
          </p:cNvPr>
          <p:cNvPicPr>
            <a:picLocks noChangeAspect="1"/>
          </p:cNvPicPr>
          <p:nvPr/>
        </p:nvPicPr>
        <p:blipFill>
          <a:blip r:embed="rId3"/>
          <a:stretch>
            <a:fillRect/>
          </a:stretch>
        </p:blipFill>
        <p:spPr>
          <a:xfrm>
            <a:off x="4084415" y="838284"/>
            <a:ext cx="3828620" cy="2609314"/>
          </a:xfrm>
          <a:prstGeom prst="rect">
            <a:avLst/>
          </a:prstGeom>
        </p:spPr>
      </p:pic>
      <p:pic>
        <p:nvPicPr>
          <p:cNvPr id="7" name="תמונה 6">
            <a:extLst>
              <a:ext uri="{FF2B5EF4-FFF2-40B4-BE49-F238E27FC236}">
                <a16:creationId xmlns:a16="http://schemas.microsoft.com/office/drawing/2014/main" id="{E967A575-45C1-DF35-1030-9EB893BBDC4E}"/>
              </a:ext>
            </a:extLst>
          </p:cNvPr>
          <p:cNvPicPr>
            <a:picLocks noChangeAspect="1"/>
          </p:cNvPicPr>
          <p:nvPr/>
        </p:nvPicPr>
        <p:blipFill>
          <a:blip r:embed="rId4"/>
          <a:stretch>
            <a:fillRect/>
          </a:stretch>
        </p:blipFill>
        <p:spPr>
          <a:xfrm>
            <a:off x="850811" y="1187134"/>
            <a:ext cx="2965225" cy="4428000"/>
          </a:xfrm>
          <a:prstGeom prst="rect">
            <a:avLst/>
          </a:prstGeom>
        </p:spPr>
      </p:pic>
      <p:pic>
        <p:nvPicPr>
          <p:cNvPr id="9" name="תמונה 8">
            <a:extLst>
              <a:ext uri="{FF2B5EF4-FFF2-40B4-BE49-F238E27FC236}">
                <a16:creationId xmlns:a16="http://schemas.microsoft.com/office/drawing/2014/main" id="{39E5CA0D-2A09-D927-2433-03B084321811}"/>
              </a:ext>
            </a:extLst>
          </p:cNvPr>
          <p:cNvPicPr>
            <a:picLocks noChangeAspect="1"/>
          </p:cNvPicPr>
          <p:nvPr/>
        </p:nvPicPr>
        <p:blipFill>
          <a:blip r:embed="rId5"/>
          <a:stretch>
            <a:fillRect/>
          </a:stretch>
        </p:blipFill>
        <p:spPr>
          <a:xfrm>
            <a:off x="4647760" y="3611419"/>
            <a:ext cx="2684907" cy="868214"/>
          </a:xfrm>
          <a:prstGeom prst="rect">
            <a:avLst/>
          </a:prstGeom>
        </p:spPr>
      </p:pic>
      <p:pic>
        <p:nvPicPr>
          <p:cNvPr id="10" name="תמונה 9">
            <a:extLst>
              <a:ext uri="{FF2B5EF4-FFF2-40B4-BE49-F238E27FC236}">
                <a16:creationId xmlns:a16="http://schemas.microsoft.com/office/drawing/2014/main" id="{936264DD-E410-01EA-B8BA-340A3B71D9FE}"/>
              </a:ext>
            </a:extLst>
          </p:cNvPr>
          <p:cNvPicPr>
            <a:picLocks noChangeAspect="1"/>
          </p:cNvPicPr>
          <p:nvPr/>
        </p:nvPicPr>
        <p:blipFill>
          <a:blip r:embed="rId6"/>
          <a:stretch>
            <a:fillRect/>
          </a:stretch>
        </p:blipFill>
        <p:spPr>
          <a:xfrm>
            <a:off x="4550483" y="4701004"/>
            <a:ext cx="2857500" cy="1600201"/>
          </a:xfrm>
          <a:prstGeom prst="rect">
            <a:avLst/>
          </a:prstGeom>
        </p:spPr>
      </p:pic>
      <p:pic>
        <p:nvPicPr>
          <p:cNvPr id="6" name="Picture 2">
            <a:extLst>
              <a:ext uri="{FF2B5EF4-FFF2-40B4-BE49-F238E27FC236}">
                <a16:creationId xmlns:a16="http://schemas.microsoft.com/office/drawing/2014/main" id="{76C5E118-4775-8A88-2E8B-745CD9C12C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descr="דגל המועדון.jpg">
            <a:extLst>
              <a:ext uri="{FF2B5EF4-FFF2-40B4-BE49-F238E27FC236}">
                <a16:creationId xmlns:a16="http://schemas.microsoft.com/office/drawing/2014/main" id="{38182DB8-A78C-9CA8-1CC2-DF9D0F8969E3}"/>
              </a:ext>
            </a:extLst>
          </p:cNvPr>
          <p:cNvPicPr>
            <a:picLocks noChangeAspect="1"/>
          </p:cNvPicPr>
          <p:nvPr/>
        </p:nvPicPr>
        <p:blipFill>
          <a:blip r:embed="rId8"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6455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034456E-E76D-9C47-8A61-3017DD07BFFE}"/>
              </a:ext>
            </a:extLst>
          </p:cNvPr>
          <p:cNvPicPr>
            <a:picLocks noChangeAspect="1"/>
          </p:cNvPicPr>
          <p:nvPr/>
        </p:nvPicPr>
        <p:blipFill>
          <a:blip r:embed="rId2"/>
          <a:stretch>
            <a:fillRect/>
          </a:stretch>
        </p:blipFill>
        <p:spPr>
          <a:xfrm>
            <a:off x="612677" y="1034431"/>
            <a:ext cx="3638394" cy="5076000"/>
          </a:xfrm>
          <a:prstGeom prst="rect">
            <a:avLst/>
          </a:prstGeom>
        </p:spPr>
      </p:pic>
      <p:sp>
        <p:nvSpPr>
          <p:cNvPr id="8" name="מלבן 7">
            <a:extLst>
              <a:ext uri="{FF2B5EF4-FFF2-40B4-BE49-F238E27FC236}">
                <a16:creationId xmlns:a16="http://schemas.microsoft.com/office/drawing/2014/main" id="{E355217F-E297-22AA-7686-167D48F46AEF}"/>
              </a:ext>
            </a:extLst>
          </p:cNvPr>
          <p:cNvSpPr/>
          <p:nvPr/>
        </p:nvSpPr>
        <p:spPr>
          <a:xfrm>
            <a:off x="4593115" y="754224"/>
            <a:ext cx="6986208"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70C0"/>
                </a:solidFill>
                <a:effectLst>
                  <a:outerShdw dist="38100" dir="2640000" algn="bl" rotWithShape="0">
                    <a:schemeClr val="tx2">
                      <a:lumMod val="75000"/>
                    </a:schemeClr>
                  </a:outerShdw>
                </a:effectLst>
              </a:rPr>
              <a:t>סיפורי עלייה וקליטה</a:t>
            </a:r>
          </a:p>
        </p:txBody>
      </p:sp>
      <p:pic>
        <p:nvPicPr>
          <p:cNvPr id="9" name="תמונה 8">
            <a:extLst>
              <a:ext uri="{FF2B5EF4-FFF2-40B4-BE49-F238E27FC236}">
                <a16:creationId xmlns:a16="http://schemas.microsoft.com/office/drawing/2014/main" id="{0102BA94-1481-89C5-06D2-C6F4B9B53946}"/>
              </a:ext>
            </a:extLst>
          </p:cNvPr>
          <p:cNvPicPr>
            <a:picLocks noChangeAspect="1"/>
          </p:cNvPicPr>
          <p:nvPr/>
        </p:nvPicPr>
        <p:blipFill>
          <a:blip r:embed="rId3"/>
          <a:stretch>
            <a:fillRect/>
          </a:stretch>
        </p:blipFill>
        <p:spPr>
          <a:xfrm>
            <a:off x="5408576" y="2114819"/>
            <a:ext cx="5541801" cy="3306978"/>
          </a:xfrm>
          <a:prstGeom prst="rect">
            <a:avLst/>
          </a:prstGeom>
        </p:spPr>
      </p:pic>
      <p:pic>
        <p:nvPicPr>
          <p:cNvPr id="4" name="Picture 2">
            <a:extLst>
              <a:ext uri="{FF2B5EF4-FFF2-40B4-BE49-F238E27FC236}">
                <a16:creationId xmlns:a16="http://schemas.microsoft.com/office/drawing/2014/main" id="{D420C2C4-F508-C947-AC76-2656BB9122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descr="דגל המועדון.jpg">
            <a:extLst>
              <a:ext uri="{FF2B5EF4-FFF2-40B4-BE49-F238E27FC236}">
                <a16:creationId xmlns:a16="http://schemas.microsoft.com/office/drawing/2014/main" id="{752240AA-14FD-0103-DD68-334A3E8619A9}"/>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8796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4AAD7E1C-1B9B-EFFF-A370-D11E226FEF1E}"/>
              </a:ext>
            </a:extLst>
          </p:cNvPr>
          <p:cNvSpPr/>
          <p:nvPr/>
        </p:nvSpPr>
        <p:spPr>
          <a:xfrm>
            <a:off x="6355345" y="237388"/>
            <a:ext cx="4729179"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שושנה גרשוני</a:t>
            </a:r>
          </a:p>
        </p:txBody>
      </p:sp>
      <p:sp>
        <p:nvSpPr>
          <p:cNvPr id="4" name="תיבת טקסט 3">
            <a:extLst>
              <a:ext uri="{FF2B5EF4-FFF2-40B4-BE49-F238E27FC236}">
                <a16:creationId xmlns:a16="http://schemas.microsoft.com/office/drawing/2014/main" id="{8E1E9556-11A5-B389-62CF-85F46370E213}"/>
              </a:ext>
            </a:extLst>
          </p:cNvPr>
          <p:cNvSpPr txBox="1"/>
          <p:nvPr/>
        </p:nvSpPr>
        <p:spPr>
          <a:xfrm>
            <a:off x="5035826" y="1147467"/>
            <a:ext cx="6090300" cy="1785745"/>
          </a:xfrm>
          <a:prstGeom prst="rect">
            <a:avLst/>
          </a:prstGeom>
          <a:noFill/>
        </p:spPr>
        <p:txBody>
          <a:bodyPr wrap="square" rtlCol="1">
            <a:spAutoFit/>
          </a:bodyPr>
          <a:lstStyle/>
          <a:p>
            <a:pPr algn="r"/>
            <a:r>
              <a:rPr lang="he-IL" sz="2201" b="1" dirty="0">
                <a:latin typeface="David" panose="020E0502060401010101" pitchFamily="34" charset="-79"/>
                <a:cs typeface="David" panose="020E0502060401010101" pitchFamily="34" charset="-79"/>
              </a:rPr>
              <a:t>נולדתי בתימן בשנת  1949. היינו שבעה ילדים בבית.</a:t>
            </a:r>
          </a:p>
          <a:p>
            <a:pPr algn="r"/>
            <a:r>
              <a:rPr lang="he-IL" sz="2201" b="1" dirty="0">
                <a:latin typeface="David" panose="020E0502060401010101" pitchFamily="34" charset="-79"/>
                <a:cs typeface="David" panose="020E0502060401010101" pitchFamily="34" charset="-79"/>
              </a:rPr>
              <a:t>אבא היה סוחר ביצים ולסבתא הייתה חנות לממתקים. </a:t>
            </a:r>
          </a:p>
          <a:p>
            <a:pPr algn="r"/>
            <a:r>
              <a:rPr lang="he-IL" sz="2201" b="1" dirty="0">
                <a:latin typeface="David" panose="020E0502060401010101" pitchFamily="34" charset="-79"/>
                <a:cs typeface="David" panose="020E0502060401010101" pitchFamily="34" charset="-79"/>
              </a:rPr>
              <a:t>גרנו בכפר </a:t>
            </a:r>
            <a:r>
              <a:rPr lang="he-IL" sz="2201" b="1" dirty="0" err="1">
                <a:latin typeface="David" panose="020E0502060401010101" pitchFamily="34" charset="-79"/>
                <a:cs typeface="David" panose="020E0502060401010101" pitchFamily="34" charset="-79"/>
              </a:rPr>
              <a:t>חיימה</a:t>
            </a:r>
            <a:r>
              <a:rPr lang="he-IL" sz="2201" b="1" dirty="0">
                <a:latin typeface="David" panose="020E0502060401010101" pitchFamily="34" charset="-79"/>
                <a:cs typeface="David" panose="020E0502060401010101" pitchFamily="34" charset="-79"/>
              </a:rPr>
              <a:t>.</a:t>
            </a:r>
          </a:p>
          <a:p>
            <a:pPr algn="r"/>
            <a:r>
              <a:rPr lang="he-IL" sz="2201" b="1" dirty="0">
                <a:latin typeface="David" panose="020E0502060401010101" pitchFamily="34" charset="-79"/>
                <a:cs typeface="David" panose="020E0502060401010101" pitchFamily="34" charset="-79"/>
              </a:rPr>
              <a:t>אבי נפטר ואמא העבירה אותנו לצנעא, כדי שלא יאסלמו אותנו.  </a:t>
            </a:r>
          </a:p>
        </p:txBody>
      </p:sp>
      <p:sp>
        <p:nvSpPr>
          <p:cNvPr id="5" name="תיבת טקסט 4">
            <a:extLst>
              <a:ext uri="{FF2B5EF4-FFF2-40B4-BE49-F238E27FC236}">
                <a16:creationId xmlns:a16="http://schemas.microsoft.com/office/drawing/2014/main" id="{FB011D1E-0BE7-2B50-AD3F-DC72CEB136B6}"/>
              </a:ext>
            </a:extLst>
          </p:cNvPr>
          <p:cNvSpPr txBox="1"/>
          <p:nvPr/>
        </p:nvSpPr>
        <p:spPr>
          <a:xfrm>
            <a:off x="78370" y="2863273"/>
            <a:ext cx="11023740" cy="3855712"/>
          </a:xfrm>
          <a:prstGeom prst="rect">
            <a:avLst/>
          </a:prstGeom>
          <a:noFill/>
        </p:spPr>
        <p:txBody>
          <a:bodyPr wrap="square" rtlCol="1">
            <a:spAutoFit/>
          </a:bodyPr>
          <a:lstStyle/>
          <a:p>
            <a:pPr algn="r"/>
            <a:r>
              <a:rPr lang="he-IL" sz="2201" b="1" dirty="0">
                <a:latin typeface="David" panose="020E0502060401010101" pitchFamily="34" charset="-79"/>
                <a:cs typeface="David" panose="020E0502060401010101" pitchFamily="34" charset="-79"/>
              </a:rPr>
              <a:t>אמא שכרה חמורים, לקחה את כל הרכוש, </a:t>
            </a:r>
          </a:p>
          <a:p>
            <a:pPr algn="r"/>
            <a:r>
              <a:rPr lang="he-IL" sz="2201" b="1" dirty="0">
                <a:latin typeface="David" panose="020E0502060401010101" pitchFamily="34" charset="-79"/>
                <a:cs typeface="David" panose="020E0502060401010101" pitchFamily="34" charset="-79"/>
              </a:rPr>
              <a:t>שמה שני ילדים בצד אחד של החמור, </a:t>
            </a:r>
          </a:p>
          <a:p>
            <a:pPr algn="r"/>
            <a:r>
              <a:rPr lang="he-IL" sz="2201" b="1" dirty="0">
                <a:latin typeface="David" panose="020E0502060401010101" pitchFamily="34" charset="-79"/>
                <a:cs typeface="David" panose="020E0502060401010101" pitchFamily="34" charset="-79"/>
              </a:rPr>
              <a:t>אבנים בצד השני בשביל שיווי המשקל.</a:t>
            </a:r>
          </a:p>
          <a:p>
            <a:pPr algn="r"/>
            <a:r>
              <a:rPr lang="he-IL" sz="2201" b="1" dirty="0">
                <a:latin typeface="David" panose="020E0502060401010101" pitchFamily="34" charset="-79"/>
                <a:cs typeface="David" panose="020E0502060401010101" pitchFamily="34" charset="-79"/>
              </a:rPr>
              <a:t>אמא שכרה בית בצנעא. לא חסר לנו דבר. </a:t>
            </a:r>
          </a:p>
          <a:p>
            <a:pPr algn="r"/>
            <a:r>
              <a:rPr lang="he-IL" sz="2201" b="1" dirty="0">
                <a:latin typeface="David" panose="020E0502060401010101" pitchFamily="34" charset="-79"/>
                <a:cs typeface="David" panose="020E0502060401010101" pitchFamily="34" charset="-79"/>
              </a:rPr>
              <a:t>אמא מכרה בדים ותכשיטים, נשאר מעט מאוד ממה שלקחנו איתנו.</a:t>
            </a:r>
          </a:p>
          <a:p>
            <a:pPr algn="r"/>
            <a:r>
              <a:rPr lang="he-IL" sz="2201" b="1" dirty="0">
                <a:latin typeface="David" panose="020E0502060401010101" pitchFamily="34" charset="-79"/>
                <a:cs typeface="David" panose="020E0502060401010101" pitchFamily="34" charset="-79"/>
              </a:rPr>
              <a:t>בליל שבת הייתה קבלת שבת יפה בבית. אכלנו מאכלים טעימים, </a:t>
            </a:r>
          </a:p>
          <a:p>
            <a:pPr algn="r"/>
            <a:r>
              <a:rPr lang="he-IL" sz="2201" b="1" dirty="0">
                <a:latin typeface="David" panose="020E0502060401010101" pitchFamily="34" charset="-79"/>
                <a:cs typeface="David" panose="020E0502060401010101" pitchFamily="34" charset="-79"/>
              </a:rPr>
              <a:t>פירות, ושרנו שירי שבת מהתנ"ך, בעברית.</a:t>
            </a:r>
            <a:endParaRPr lang="en-US" sz="2201" b="1" dirty="0">
              <a:latin typeface="David" panose="020E0502060401010101" pitchFamily="34" charset="-79"/>
              <a:cs typeface="David" panose="020E0502060401010101" pitchFamily="34" charset="-79"/>
            </a:endParaRPr>
          </a:p>
          <a:p>
            <a:pPr algn="r"/>
            <a:r>
              <a:rPr lang="he-IL" sz="2201" b="1" dirty="0">
                <a:latin typeface="David" panose="020E0502060401010101" pitchFamily="34" charset="-79"/>
                <a:cs typeface="David" panose="020E0502060401010101" pitchFamily="34" charset="-79"/>
              </a:rPr>
              <a:t>אמא שמעה שיש עליה לארץ ישראל, והחליטה שאנחנו עולים.</a:t>
            </a:r>
          </a:p>
          <a:p>
            <a:pPr algn="r"/>
            <a:r>
              <a:rPr lang="he-IL" sz="2201" b="1" dirty="0">
                <a:latin typeface="David" panose="020E0502060401010101" pitchFamily="34" charset="-79"/>
                <a:cs typeface="David" panose="020E0502060401010101" pitchFamily="34" charset="-79"/>
              </a:rPr>
              <a:t>הלכנו ברגל  עד העיר תעז, </a:t>
            </a:r>
          </a:p>
          <a:p>
            <a:pPr algn="r"/>
            <a:r>
              <a:rPr lang="he-IL" sz="2201" b="1" dirty="0">
                <a:latin typeface="David" panose="020E0502060401010101" pitchFamily="34" charset="-79"/>
                <a:cs typeface="David" panose="020E0502060401010101" pitchFamily="34" charset="-79"/>
              </a:rPr>
              <a:t>משם שכרה ג'יפ, כדי שיביא אותנו למחנה היהודים.</a:t>
            </a:r>
            <a:r>
              <a:rPr lang="en-US" sz="2201" b="1" dirty="0">
                <a:latin typeface="David" panose="020E0502060401010101" pitchFamily="34" charset="-79"/>
                <a:cs typeface="David" panose="020E0502060401010101" pitchFamily="34" charset="-79"/>
              </a:rPr>
              <a:t> </a:t>
            </a:r>
            <a:endParaRPr lang="he-IL" sz="2201" b="1" dirty="0">
              <a:latin typeface="David" panose="020E0502060401010101" pitchFamily="34" charset="-79"/>
              <a:cs typeface="David" panose="020E0502060401010101" pitchFamily="34" charset="-79"/>
            </a:endParaRPr>
          </a:p>
          <a:p>
            <a:pPr algn="r"/>
            <a:endParaRPr lang="he-IL" sz="2201" b="1" dirty="0">
              <a:latin typeface="David" panose="020E0502060401010101" pitchFamily="34" charset="-79"/>
              <a:cs typeface="David" panose="020E0502060401010101" pitchFamily="34" charset="-79"/>
            </a:endParaRPr>
          </a:p>
        </p:txBody>
      </p:sp>
      <p:pic>
        <p:nvPicPr>
          <p:cNvPr id="9" name="תמונה 8">
            <a:extLst>
              <a:ext uri="{FF2B5EF4-FFF2-40B4-BE49-F238E27FC236}">
                <a16:creationId xmlns:a16="http://schemas.microsoft.com/office/drawing/2014/main" id="{0708191F-B5AD-49A6-9BC3-62E049AADD9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9732" t="30889" r="36043" b="7028"/>
          <a:stretch/>
        </p:blipFill>
        <p:spPr>
          <a:xfrm>
            <a:off x="1278021" y="3893283"/>
            <a:ext cx="1825396" cy="2176613"/>
          </a:xfrm>
          <a:prstGeom prst="rect">
            <a:avLst/>
          </a:prstGeom>
        </p:spPr>
      </p:pic>
      <p:pic>
        <p:nvPicPr>
          <p:cNvPr id="7" name="תמונה 6">
            <a:extLst>
              <a:ext uri="{FF2B5EF4-FFF2-40B4-BE49-F238E27FC236}">
                <a16:creationId xmlns:a16="http://schemas.microsoft.com/office/drawing/2014/main" id="{E66A94FF-9425-EFB4-7415-2919CAAFDFAD}"/>
              </a:ext>
            </a:extLst>
          </p:cNvPr>
          <p:cNvPicPr>
            <a:picLocks noChangeAspect="1"/>
          </p:cNvPicPr>
          <p:nvPr/>
        </p:nvPicPr>
        <p:blipFill>
          <a:blip r:embed="rId4"/>
          <a:stretch>
            <a:fillRect/>
          </a:stretch>
        </p:blipFill>
        <p:spPr>
          <a:xfrm>
            <a:off x="3290654" y="1118175"/>
            <a:ext cx="1950937" cy="2649596"/>
          </a:xfrm>
          <a:prstGeom prst="rect">
            <a:avLst/>
          </a:prstGeom>
        </p:spPr>
      </p:pic>
      <p:pic>
        <p:nvPicPr>
          <p:cNvPr id="8" name="Picture 2">
            <a:extLst>
              <a:ext uri="{FF2B5EF4-FFF2-40B4-BE49-F238E27FC236}">
                <a16:creationId xmlns:a16="http://schemas.microsoft.com/office/drawing/2014/main" id="{72E37AE7-78C2-388A-9822-1FDE0F1553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10" name="תמונה 9" descr="דגל המועדון.jpg">
            <a:extLst>
              <a:ext uri="{FF2B5EF4-FFF2-40B4-BE49-F238E27FC236}">
                <a16:creationId xmlns:a16="http://schemas.microsoft.com/office/drawing/2014/main" id="{266A8E5C-812F-7D6F-501D-5F3F1AE15D38}"/>
              </a:ext>
            </a:extLst>
          </p:cNvPr>
          <p:cNvPicPr>
            <a:picLocks noChangeAspect="1"/>
          </p:cNvPicPr>
          <p:nvPr/>
        </p:nvPicPr>
        <p:blipFill>
          <a:blip r:embed="rId6"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718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0B4F7527-744A-4576-19C3-3C2AB9BAFC0D}"/>
              </a:ext>
            </a:extLst>
          </p:cNvPr>
          <p:cNvSpPr txBox="1"/>
          <p:nvPr/>
        </p:nvSpPr>
        <p:spPr>
          <a:xfrm>
            <a:off x="3983834" y="700472"/>
            <a:ext cx="7421218" cy="5849935"/>
          </a:xfrm>
          <a:prstGeom prst="rect">
            <a:avLst/>
          </a:prstGeom>
          <a:noFill/>
        </p:spPr>
        <p:txBody>
          <a:bodyPr wrap="square" rtlCol="1">
            <a:spAutoFit/>
          </a:bodyPr>
          <a:lstStyle/>
          <a:p>
            <a:pPr algn="r"/>
            <a:r>
              <a:rPr lang="he-IL" sz="2201" b="1" dirty="0">
                <a:latin typeface="David" panose="020E0502060401010101" pitchFamily="34" charset="-79"/>
                <a:cs typeface="David" panose="020E0502060401010101" pitchFamily="34" charset="-79"/>
              </a:rPr>
              <a:t>בעדן, עצרנו לביקורת. </a:t>
            </a:r>
          </a:p>
          <a:p>
            <a:pPr algn="r"/>
            <a:r>
              <a:rPr lang="he-IL" sz="2201" b="1" dirty="0">
                <a:latin typeface="David" panose="020E0502060401010101" pitchFamily="34" charset="-79"/>
                <a:cs typeface="David" panose="020E0502060401010101" pitchFamily="34" charset="-79"/>
              </a:rPr>
              <a:t>הנהג הציע שנשאיר את הציוד באוטו וניגש לביקורת</a:t>
            </a:r>
          </a:p>
          <a:p>
            <a:pPr algn="r"/>
            <a:r>
              <a:rPr lang="he-IL" sz="2201" b="1" dirty="0">
                <a:latin typeface="David" panose="020E0502060401010101" pitchFamily="34" charset="-79"/>
                <a:cs typeface="David" panose="020E0502060401010101" pitchFamily="34" charset="-79"/>
              </a:rPr>
              <a:t> כשחזרנו, הנהג נעלם עם כל הציוד שלנו ונותרנו חסרי כל.</a:t>
            </a:r>
          </a:p>
          <a:p>
            <a:pPr algn="r"/>
            <a:r>
              <a:rPr lang="he-IL" sz="2201" b="1" dirty="0">
                <a:latin typeface="David" panose="020E0502060401010101" pitchFamily="34" charset="-79"/>
                <a:cs typeface="David" panose="020E0502060401010101" pitchFamily="34" charset="-79"/>
              </a:rPr>
              <a:t> היו בכיות וצעקות, אבל אמא אמרה שאלו דברים שניתן להחזיר, והבריאות של כולנו היא הנכס היקר ביותר שלנו.</a:t>
            </a:r>
          </a:p>
          <a:p>
            <a:pPr algn="r"/>
            <a:r>
              <a:rPr lang="he-IL" sz="2201" b="1" dirty="0">
                <a:latin typeface="David" panose="020E0502060401010101" pitchFamily="34" charset="-79"/>
                <a:cs typeface="David" panose="020E0502060401010101" pitchFamily="34" charset="-79"/>
              </a:rPr>
              <a:t> </a:t>
            </a:r>
          </a:p>
          <a:p>
            <a:pPr algn="r"/>
            <a:r>
              <a:rPr lang="he-IL" sz="2201" b="1" dirty="0">
                <a:latin typeface="David" panose="020E0502060401010101" pitchFamily="34" charset="-79"/>
                <a:cs typeface="David" panose="020E0502060401010101" pitchFamily="34" charset="-79"/>
              </a:rPr>
              <a:t>בעדן, חיינו על חולות, באוהלים, אחי הקטן חלה, אושפז בבית החולים.</a:t>
            </a:r>
          </a:p>
          <a:p>
            <a:pPr algn="r"/>
            <a:r>
              <a:rPr lang="he-IL" sz="2201" b="1" dirty="0">
                <a:latin typeface="David" panose="020E0502060401010101" pitchFamily="34" charset="-79"/>
                <a:cs typeface="David" panose="020E0502060401010101" pitchFamily="34" charset="-79"/>
              </a:rPr>
              <a:t> בית החולים נראה כמו לול תרנגולות, טיפול ממש לא היה. </a:t>
            </a:r>
          </a:p>
          <a:p>
            <a:pPr algn="r"/>
            <a:r>
              <a:rPr lang="he-IL" sz="2201" b="1" dirty="0">
                <a:latin typeface="David" panose="020E0502060401010101" pitchFamily="34" charset="-79"/>
                <a:cs typeface="David" panose="020E0502060401010101" pitchFamily="34" charset="-79"/>
              </a:rPr>
              <a:t>התגנבתי בלילה וסחבתי אותו משם. </a:t>
            </a:r>
          </a:p>
          <a:p>
            <a:pPr algn="r"/>
            <a:r>
              <a:rPr lang="he-IL" sz="2201" b="1" dirty="0">
                <a:latin typeface="David" panose="020E0502060401010101" pitchFamily="34" charset="-79"/>
                <a:cs typeface="David" panose="020E0502060401010101" pitchFamily="34" charset="-79"/>
              </a:rPr>
              <a:t>הי לי קשה, אבל אמא רצה לקראתי ועזרה לי.</a:t>
            </a:r>
          </a:p>
          <a:p>
            <a:pPr algn="r"/>
            <a:endParaRPr lang="he-IL" sz="2201" b="1" dirty="0">
              <a:latin typeface="David" panose="020E0502060401010101" pitchFamily="34" charset="-79"/>
              <a:cs typeface="David" panose="020E0502060401010101" pitchFamily="34" charset="-79"/>
            </a:endParaRPr>
          </a:p>
          <a:p>
            <a:pPr algn="r"/>
            <a:r>
              <a:rPr lang="he-IL" sz="2201" b="1" dirty="0">
                <a:latin typeface="David" panose="020E0502060401010101" pitchFamily="34" charset="-79"/>
                <a:cs typeface="David" panose="020E0502060401010101" pitchFamily="34" charset="-79"/>
              </a:rPr>
              <a:t>הטיסו אותנו לארץ ישראל ושלחו אותנו למחנה עולים עין שמר.</a:t>
            </a:r>
          </a:p>
          <a:p>
            <a:pPr algn="r"/>
            <a:r>
              <a:rPr lang="he-IL" sz="2201" b="1" dirty="0">
                <a:latin typeface="David" panose="020E0502060401010101" pitchFamily="34" charset="-79"/>
                <a:cs typeface="David" panose="020E0502060401010101" pitchFamily="34" charset="-79"/>
              </a:rPr>
              <a:t>במחנה דאגו לנו , היה מטבח ענק ואני הייתי אחראית להביא אוכל לכל המשפחה. </a:t>
            </a:r>
          </a:p>
          <a:p>
            <a:pPr algn="r"/>
            <a:endParaRPr lang="he-IL" sz="2201" b="1" dirty="0">
              <a:latin typeface="David" panose="020E0502060401010101" pitchFamily="34" charset="-79"/>
              <a:cs typeface="David" panose="020E0502060401010101" pitchFamily="34" charset="-79"/>
            </a:endParaRPr>
          </a:p>
          <a:p>
            <a:pPr algn="r"/>
            <a:endParaRPr lang="he-IL" sz="2201" b="1" dirty="0">
              <a:latin typeface="David" panose="020E0502060401010101" pitchFamily="34" charset="-79"/>
              <a:cs typeface="David" panose="020E0502060401010101" pitchFamily="34" charset="-79"/>
            </a:endParaRPr>
          </a:p>
          <a:p>
            <a:pPr algn="r"/>
            <a:endParaRPr lang="he-IL" sz="2201" b="1" dirty="0">
              <a:latin typeface="David" panose="020E0502060401010101" pitchFamily="34" charset="-79"/>
              <a:cs typeface="David" panose="020E0502060401010101" pitchFamily="34" charset="-79"/>
            </a:endParaRPr>
          </a:p>
        </p:txBody>
      </p:sp>
      <p:sp>
        <p:nvSpPr>
          <p:cNvPr id="6" name="תיבת טקסט 5">
            <a:extLst>
              <a:ext uri="{FF2B5EF4-FFF2-40B4-BE49-F238E27FC236}">
                <a16:creationId xmlns:a16="http://schemas.microsoft.com/office/drawing/2014/main" id="{BFE621F9-3532-4C4F-5957-3C3F590E48DF}"/>
              </a:ext>
            </a:extLst>
          </p:cNvPr>
          <p:cNvSpPr txBox="1"/>
          <p:nvPr/>
        </p:nvSpPr>
        <p:spPr>
          <a:xfrm>
            <a:off x="-233366" y="4560244"/>
            <a:ext cx="4224128" cy="1631216"/>
          </a:xfrm>
          <a:prstGeom prst="rect">
            <a:avLst/>
          </a:prstGeom>
          <a:noFill/>
        </p:spPr>
        <p:txBody>
          <a:bodyPr wrap="square">
            <a:spAutoFit/>
          </a:bodyPr>
          <a:lstStyle/>
          <a:p>
            <a:pPr algn="r"/>
            <a:r>
              <a:rPr lang="he-IL" sz="2000" b="1" dirty="0">
                <a:latin typeface="David" panose="020E0502060401010101" pitchFamily="34" charset="-79"/>
                <a:cs typeface="David" panose="020E0502060401010101" pitchFamily="34" charset="-79"/>
              </a:rPr>
              <a:t>מחנה עין שמר – שער-מנשה. </a:t>
            </a:r>
          </a:p>
          <a:p>
            <a:pPr algn="r"/>
            <a:r>
              <a:rPr lang="he-IL" sz="2000" b="1" dirty="0">
                <a:latin typeface="David" panose="020E0502060401010101" pitchFamily="34" charset="-79"/>
                <a:cs typeface="David" panose="020E0502060401010101" pitchFamily="34" charset="-79"/>
              </a:rPr>
              <a:t>המחנה הוקם במהלך מלחמת </a:t>
            </a:r>
          </a:p>
          <a:p>
            <a:pPr algn="r"/>
            <a:r>
              <a:rPr lang="he-IL" sz="2000" b="1" dirty="0">
                <a:latin typeface="David" panose="020E0502060401010101" pitchFamily="34" charset="-79"/>
                <a:cs typeface="David" panose="020E0502060401010101" pitchFamily="34" charset="-79"/>
              </a:rPr>
              <a:t>השחרור בשטח מחנה צבאי בריטי </a:t>
            </a:r>
          </a:p>
          <a:p>
            <a:pPr algn="r"/>
            <a:r>
              <a:rPr lang="he-IL" sz="2000" b="1" dirty="0">
                <a:latin typeface="David" panose="020E0502060401010101" pitchFamily="34" charset="-79"/>
                <a:cs typeface="David" panose="020E0502060401010101" pitchFamily="34" charset="-79"/>
              </a:rPr>
              <a:t>לשעבר בשם מחנה עין שמר.</a:t>
            </a:r>
          </a:p>
          <a:p>
            <a:pPr algn="r"/>
            <a:r>
              <a:rPr lang="he-IL" sz="2000" b="1" dirty="0">
                <a:latin typeface="David" panose="020E0502060401010101" pitchFamily="34" charset="-79"/>
                <a:cs typeface="David" panose="020E0502060401010101" pitchFamily="34" charset="-79"/>
              </a:rPr>
              <a:t>רוב  יושבי המחנה עלו מתימן..</a:t>
            </a:r>
          </a:p>
        </p:txBody>
      </p:sp>
      <p:pic>
        <p:nvPicPr>
          <p:cNvPr id="7" name="תמונה 6">
            <a:extLst>
              <a:ext uri="{FF2B5EF4-FFF2-40B4-BE49-F238E27FC236}">
                <a16:creationId xmlns:a16="http://schemas.microsoft.com/office/drawing/2014/main" id="{8D9F04EA-089C-D4BF-3614-CDA6588BDDB0}"/>
              </a:ext>
            </a:extLst>
          </p:cNvPr>
          <p:cNvPicPr>
            <a:picLocks noChangeAspect="1"/>
          </p:cNvPicPr>
          <p:nvPr/>
        </p:nvPicPr>
        <p:blipFill>
          <a:blip r:embed="rId2"/>
          <a:stretch>
            <a:fillRect/>
          </a:stretch>
        </p:blipFill>
        <p:spPr>
          <a:xfrm>
            <a:off x="1083076" y="1675551"/>
            <a:ext cx="2855184" cy="2850264"/>
          </a:xfrm>
          <a:prstGeom prst="rect">
            <a:avLst/>
          </a:prstGeom>
        </p:spPr>
      </p:pic>
      <p:pic>
        <p:nvPicPr>
          <p:cNvPr id="5" name="Picture 2">
            <a:extLst>
              <a:ext uri="{FF2B5EF4-FFF2-40B4-BE49-F238E27FC236}">
                <a16:creationId xmlns:a16="http://schemas.microsoft.com/office/drawing/2014/main" id="{32ABC553-DCF9-56BE-5299-E031BFCABF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descr="דגל המועדון.jpg">
            <a:extLst>
              <a:ext uri="{FF2B5EF4-FFF2-40B4-BE49-F238E27FC236}">
                <a16:creationId xmlns:a16="http://schemas.microsoft.com/office/drawing/2014/main" id="{6526A52F-259A-292D-0150-1ADF17C8F54C}"/>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8519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לבן 11">
            <a:extLst>
              <a:ext uri="{FF2B5EF4-FFF2-40B4-BE49-F238E27FC236}">
                <a16:creationId xmlns:a16="http://schemas.microsoft.com/office/drawing/2014/main" id="{08A792F6-0237-7457-FD9D-44BC30C9EF6A}"/>
              </a:ext>
            </a:extLst>
          </p:cNvPr>
          <p:cNvSpPr/>
          <p:nvPr/>
        </p:nvSpPr>
        <p:spPr>
          <a:xfrm>
            <a:off x="515820" y="872585"/>
            <a:ext cx="11186658" cy="584777"/>
          </a:xfrm>
          <a:prstGeom prst="rect">
            <a:avLst/>
          </a:prstGeom>
          <a:noFill/>
        </p:spPr>
        <p:txBody>
          <a:bodyPr wrap="square" lIns="91440" tIns="45721" rIns="91440" bIns="45721">
            <a:spAutoFit/>
          </a:bodyPr>
          <a:lstStyle/>
          <a:p>
            <a:pPr algn="ctr"/>
            <a:r>
              <a:rPr lang="he-IL" sz="32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"מדינת ישראל תהיה פתוחה לעליה יהודית ולקיבוץ גלויות"</a:t>
            </a:r>
          </a:p>
        </p:txBody>
      </p:sp>
      <p:sp>
        <p:nvSpPr>
          <p:cNvPr id="14" name="תיבת טקסט 13">
            <a:extLst>
              <a:ext uri="{FF2B5EF4-FFF2-40B4-BE49-F238E27FC236}">
                <a16:creationId xmlns:a16="http://schemas.microsoft.com/office/drawing/2014/main" id="{9FE32A0D-8ADB-0BDE-6152-164DB97F4804}"/>
              </a:ext>
            </a:extLst>
          </p:cNvPr>
          <p:cNvSpPr txBox="1"/>
          <p:nvPr/>
        </p:nvSpPr>
        <p:spPr>
          <a:xfrm>
            <a:off x="4940101" y="1424228"/>
            <a:ext cx="4684190" cy="400110"/>
          </a:xfrm>
          <a:prstGeom prst="rect">
            <a:avLst/>
          </a:prstGeom>
          <a:noFill/>
        </p:spPr>
        <p:txBody>
          <a:bodyPr wrap="square" rtlCol="1">
            <a:spAutoFit/>
          </a:bodyPr>
          <a:lstStyle/>
          <a:p>
            <a:r>
              <a:rPr lang="he-IL" sz="2000" b="1" dirty="0">
                <a:latin typeface="David" panose="020E0502060401010101" pitchFamily="34" charset="-79"/>
                <a:cs typeface="David" panose="020E0502060401010101" pitchFamily="34" charset="-79"/>
              </a:rPr>
              <a:t>מתוך מגילת העצמאות</a:t>
            </a:r>
          </a:p>
        </p:txBody>
      </p:sp>
      <p:sp>
        <p:nvSpPr>
          <p:cNvPr id="15" name="תיבת טקסט 14">
            <a:extLst>
              <a:ext uri="{FF2B5EF4-FFF2-40B4-BE49-F238E27FC236}">
                <a16:creationId xmlns:a16="http://schemas.microsoft.com/office/drawing/2014/main" id="{67802532-B038-52D3-F892-6386C13F2302}"/>
              </a:ext>
            </a:extLst>
          </p:cNvPr>
          <p:cNvSpPr txBox="1"/>
          <p:nvPr/>
        </p:nvSpPr>
        <p:spPr>
          <a:xfrm>
            <a:off x="209614" y="2695410"/>
            <a:ext cx="11320220" cy="3508781"/>
          </a:xfrm>
          <a:prstGeom prst="rect">
            <a:avLst/>
          </a:prstGeom>
          <a:noFill/>
        </p:spPr>
        <p:txBody>
          <a:bodyPr wrap="square" rtlCol="1">
            <a:spAutoFit/>
          </a:bodyPr>
          <a:lstStyle/>
          <a:p>
            <a:pPr algn="r"/>
            <a:endParaRPr lang="he-IL" sz="2201" b="1" dirty="0">
              <a:latin typeface="David" panose="020E0502060401010101" pitchFamily="34" charset="-79"/>
              <a:cs typeface="David" panose="020E0502060401010101" pitchFamily="34" charset="-79"/>
            </a:endParaRPr>
          </a:p>
          <a:p>
            <a:pPr algn="r"/>
            <a:r>
              <a:rPr lang="he-IL" sz="2000" b="1" dirty="0">
                <a:latin typeface="David" panose="020E0502060401010101" pitchFamily="34" charset="-79"/>
                <a:cs typeface="David" panose="020E0502060401010101" pitchFamily="34" charset="-79"/>
              </a:rPr>
              <a:t>לאורך אלפיים שנות הגלות, הייתה משאת נפשם של יהודים בכל העולם, לזכות לחזור לארצנו ולהקימה מהריסותיה. </a:t>
            </a:r>
          </a:p>
          <a:p>
            <a:pPr algn="r"/>
            <a:r>
              <a:rPr lang="he-IL" sz="2000" b="1" dirty="0">
                <a:latin typeface="David" panose="020E0502060401010101" pitchFamily="34" charset="-79"/>
                <a:cs typeface="David" panose="020E0502060401010101" pitchFamily="34" charset="-79"/>
              </a:rPr>
              <a:t>עם קום מדינת ישראל,  ולאחר השואה והפרעות ביהודים שחיו תחת שלטון מוסלמי, זכו יהודים מכל העולם לעלות </a:t>
            </a:r>
          </a:p>
          <a:p>
            <a:pPr algn="r"/>
            <a:r>
              <a:rPr lang="he-IL" sz="2000" b="1" dirty="0">
                <a:latin typeface="David" panose="020E0502060401010101" pitchFamily="34" charset="-79"/>
                <a:cs typeface="David" panose="020E0502060401010101" pitchFamily="34" charset="-79"/>
              </a:rPr>
              <a:t>ארצה ולחבור ליהודים שכבר חיו כאן טרם קום המדינה.</a:t>
            </a:r>
          </a:p>
          <a:p>
            <a:pPr algn="r"/>
            <a:r>
              <a:rPr lang="he-IL" sz="2000" b="1" dirty="0">
                <a:latin typeface="David" panose="020E0502060401010101" pitchFamily="34" charset="-79"/>
                <a:cs typeface="David" panose="020E0502060401010101" pitchFamily="34" charset="-79"/>
              </a:rPr>
              <a:t>יחד עם העליות הגדולות ארצה, הובאו ארצה גם מנהגים שונים, הרגלים שונים ומאכלים שונים. </a:t>
            </a:r>
          </a:p>
          <a:p>
            <a:pPr algn="r"/>
            <a:r>
              <a:rPr lang="he-IL" sz="2000" b="1" dirty="0">
                <a:latin typeface="David" panose="020E0502060401010101" pitchFamily="34" charset="-79"/>
                <a:cs typeface="David" panose="020E0502060401010101" pitchFamily="34" charset="-79"/>
              </a:rPr>
              <a:t>השנים הראשונות היו קשות.  דבר אחד היה משותף לכולם: המחסור. </a:t>
            </a:r>
          </a:p>
          <a:p>
            <a:pPr algn="r"/>
            <a:r>
              <a:rPr lang="he-IL" sz="2000" b="1" dirty="0">
                <a:latin typeface="David" panose="020E0502060401010101" pitchFamily="34" charset="-79"/>
                <a:cs typeface="David" panose="020E0502060401010101" pitchFamily="34" charset="-79"/>
              </a:rPr>
              <a:t>בשנותיה הראשונות נאבקה המדינה על כל גווניה ועדותיה במחסור במזון, במחסור בדיור,  במחסור בשירותי חינוך ובריאות ובגשמים וסופות כמו גם בחמסינים ובצורת.</a:t>
            </a:r>
          </a:p>
          <a:p>
            <a:pPr algn="r"/>
            <a:r>
              <a:rPr lang="he-IL" sz="2000" b="1" dirty="0">
                <a:latin typeface="David" panose="020E0502060401010101" pitchFamily="34" charset="-79"/>
                <a:cs typeface="David" panose="020E0502060401010101" pitchFamily="34" charset="-79"/>
              </a:rPr>
              <a:t>תושבי הארץ נאבקו להישרדותם באוהלים וצריפים, בתרבות לא מוכרת ובמנהגים שהיו זרים אלה לאלה ובעיקר </a:t>
            </a:r>
          </a:p>
          <a:p>
            <a:pPr algn="r"/>
            <a:r>
              <a:rPr lang="he-IL" sz="2000" b="1" dirty="0">
                <a:latin typeface="David" panose="020E0502060401010101" pitchFamily="34" charset="-79"/>
                <a:cs typeface="David" panose="020E0502060401010101" pitchFamily="34" charset="-79"/>
              </a:rPr>
              <a:t>בצורך להתפרנס בתנאים של חוסר עבודה. </a:t>
            </a:r>
          </a:p>
          <a:p>
            <a:pPr algn="r"/>
            <a:r>
              <a:rPr lang="he-IL" sz="2000" b="1" dirty="0">
                <a:latin typeface="David" panose="020E0502060401010101" pitchFamily="34" charset="-79"/>
                <a:cs typeface="David" panose="020E0502060401010101" pitchFamily="34" charset="-79"/>
              </a:rPr>
              <a:t>לא היה פנאי לכתוב זיכרונות. </a:t>
            </a:r>
          </a:p>
        </p:txBody>
      </p:sp>
      <p:sp>
        <p:nvSpPr>
          <p:cNvPr id="17" name="תיבת טקסט 16">
            <a:extLst>
              <a:ext uri="{FF2B5EF4-FFF2-40B4-BE49-F238E27FC236}">
                <a16:creationId xmlns:a16="http://schemas.microsoft.com/office/drawing/2014/main" id="{7F83FA21-475C-8B0D-3F09-A5474D8196E6}"/>
              </a:ext>
            </a:extLst>
          </p:cNvPr>
          <p:cNvSpPr txBox="1"/>
          <p:nvPr/>
        </p:nvSpPr>
        <p:spPr>
          <a:xfrm>
            <a:off x="2364515" y="1930926"/>
            <a:ext cx="7647708" cy="1354217"/>
          </a:xfrm>
          <a:prstGeom prst="rect">
            <a:avLst/>
          </a:prstGeom>
          <a:noFill/>
        </p:spPr>
        <p:txBody>
          <a:bodyPr wrap="square">
            <a:spAutoFit/>
          </a:bodyPr>
          <a:lstStyle/>
          <a:p>
            <a:pPr algn="r"/>
            <a:r>
              <a:rPr lang="he-IL" sz="2400" b="1" dirty="0">
                <a:solidFill>
                  <a:schemeClr val="accent6">
                    <a:lumMod val="75000"/>
                  </a:schemeClr>
                </a:solidFill>
                <a:latin typeface="Arial Black" panose="020B0A04020102020204" pitchFamily="34" charset="0"/>
                <a:cs typeface="David" panose="020E0502060401010101" pitchFamily="34" charset="-79"/>
              </a:rPr>
              <a:t>"כשפיזר אלוקים את עמו ישראל בין בניו של עשיו ובין בני ישמעאל</a:t>
            </a:r>
            <a:br>
              <a:rPr lang="he-IL" sz="2400" b="1" dirty="0">
                <a:solidFill>
                  <a:schemeClr val="accent6">
                    <a:lumMod val="75000"/>
                  </a:schemeClr>
                </a:solidFill>
                <a:latin typeface="Arial Black" panose="020B0A04020102020204" pitchFamily="34" charset="0"/>
                <a:cs typeface="David" panose="020E0502060401010101" pitchFamily="34" charset="-79"/>
              </a:rPr>
            </a:br>
            <a:r>
              <a:rPr lang="he-IL" sz="2400" b="1" dirty="0">
                <a:solidFill>
                  <a:schemeClr val="accent6">
                    <a:lumMod val="75000"/>
                  </a:schemeClr>
                </a:solidFill>
                <a:latin typeface="Arial Black" panose="020B0A04020102020204" pitchFamily="34" charset="0"/>
                <a:cs typeface="David" panose="020E0502060401010101" pitchFamily="34" charset="-79"/>
              </a:rPr>
              <a:t>הוא נתן לכולם שבתות וחגים אך שכח לחלק את אותם המנהגים"</a:t>
            </a:r>
          </a:p>
          <a:p>
            <a:pPr algn="r"/>
            <a:r>
              <a:rPr lang="he-IL" b="1" dirty="0">
                <a:solidFill>
                  <a:srgbClr val="000000"/>
                </a:solidFill>
                <a:latin typeface="Arial Black" panose="020B0A04020102020204" pitchFamily="34" charset="0"/>
                <a:cs typeface="David" panose="020E0502060401010101" pitchFamily="34" charset="-79"/>
              </a:rPr>
              <a:t>חיים חפר</a:t>
            </a:r>
            <a:br>
              <a:rPr lang="he-IL" sz="2400" b="1" dirty="0">
                <a:latin typeface="Arial Black" panose="020B0A04020102020204" pitchFamily="34" charset="0"/>
                <a:cs typeface="David" panose="020E0502060401010101" pitchFamily="34" charset="-79"/>
              </a:rPr>
            </a:br>
            <a:endParaRPr lang="he-IL" sz="1600" b="1" dirty="0">
              <a:latin typeface="Arial Black" panose="020B0A04020102020204" pitchFamily="34" charset="0"/>
              <a:cs typeface="David" panose="020E0502060401010101" pitchFamily="34" charset="-79"/>
            </a:endParaRPr>
          </a:p>
        </p:txBody>
      </p:sp>
      <p:pic>
        <p:nvPicPr>
          <p:cNvPr id="18" name="תמונה 17">
            <a:extLst>
              <a:ext uri="{FF2B5EF4-FFF2-40B4-BE49-F238E27FC236}">
                <a16:creationId xmlns:a16="http://schemas.microsoft.com/office/drawing/2014/main" id="{FB0460B6-D1E3-5288-66D9-01236278F5CD}"/>
              </a:ext>
            </a:extLst>
          </p:cNvPr>
          <p:cNvPicPr>
            <a:picLocks noChangeAspect="1"/>
          </p:cNvPicPr>
          <p:nvPr/>
        </p:nvPicPr>
        <p:blipFill>
          <a:blip r:embed="rId2"/>
          <a:stretch>
            <a:fillRect/>
          </a:stretch>
        </p:blipFill>
        <p:spPr>
          <a:xfrm>
            <a:off x="711204" y="1564549"/>
            <a:ext cx="1347567" cy="1440000"/>
          </a:xfrm>
          <a:prstGeom prst="rect">
            <a:avLst/>
          </a:prstGeom>
        </p:spPr>
      </p:pic>
      <p:pic>
        <p:nvPicPr>
          <p:cNvPr id="3" name="Picture 2">
            <a:extLst>
              <a:ext uri="{FF2B5EF4-FFF2-40B4-BE49-F238E27FC236}">
                <a16:creationId xmlns:a16="http://schemas.microsoft.com/office/drawing/2014/main" id="{64F28D66-9838-D37D-5A23-61A86C26B2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055" y="71341"/>
            <a:ext cx="1878708" cy="704514"/>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descr="דגל המועדון.jpg">
            <a:extLst>
              <a:ext uri="{FF2B5EF4-FFF2-40B4-BE49-F238E27FC236}">
                <a16:creationId xmlns:a16="http://schemas.microsoft.com/office/drawing/2014/main" id="{E65C3208-74EA-B2C0-42CF-7FEEBFCA8A88}"/>
              </a:ext>
            </a:extLst>
          </p:cNvPr>
          <p:cNvPicPr>
            <a:picLocks noChangeAspect="1"/>
          </p:cNvPicPr>
          <p:nvPr/>
        </p:nvPicPr>
        <p:blipFill>
          <a:blip r:embed="rId4" cstate="print"/>
          <a:stretch>
            <a:fillRect/>
          </a:stretch>
        </p:blipFill>
        <p:spPr bwMode="auto">
          <a:xfrm>
            <a:off x="2956536" y="134813"/>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298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64B925AD-F115-6A4E-6E55-3FEF5D6B4D8D}"/>
              </a:ext>
            </a:extLst>
          </p:cNvPr>
          <p:cNvSpPr txBox="1"/>
          <p:nvPr/>
        </p:nvSpPr>
        <p:spPr>
          <a:xfrm>
            <a:off x="955898" y="566255"/>
            <a:ext cx="10374043" cy="5849935"/>
          </a:xfrm>
          <a:prstGeom prst="rect">
            <a:avLst/>
          </a:prstGeom>
          <a:noFill/>
        </p:spPr>
        <p:txBody>
          <a:bodyPr wrap="square" rtlCol="1">
            <a:spAutoFit/>
          </a:bodyPr>
          <a:lstStyle/>
          <a:p>
            <a:pPr algn="r"/>
            <a:r>
              <a:rPr lang="he-IL" sz="2201" b="1" dirty="0">
                <a:latin typeface="David" panose="020E0502060401010101" pitchFamily="34" charset="-79"/>
                <a:cs typeface="David" panose="020E0502060401010101" pitchFamily="34" charset="-79"/>
              </a:rPr>
              <a:t>הגיעו אנשים מעליית הנוער, ושאלו מי רוצה ללמוד בפנימייה. אני רציתי. </a:t>
            </a:r>
          </a:p>
          <a:p>
            <a:pPr algn="r"/>
            <a:r>
              <a:rPr lang="he-IL" sz="2201" b="1" dirty="0">
                <a:latin typeface="David" panose="020E0502060401010101" pitchFamily="34" charset="-79"/>
                <a:cs typeface="David" panose="020E0502060401010101" pitchFamily="34" charset="-79"/>
              </a:rPr>
              <a:t>הלכתי לפנימייה חקלאית, "נחלת יהודה". שם סיימתי שניים עשר שנות לימוד. </a:t>
            </a:r>
          </a:p>
          <a:p>
            <a:pPr algn="r"/>
            <a:r>
              <a:rPr lang="he-IL" sz="2201" b="1" dirty="0">
                <a:latin typeface="David" panose="020E0502060401010101" pitchFamily="34" charset="-79"/>
                <a:cs typeface="David" panose="020E0502060401010101" pitchFamily="34" charset="-79"/>
              </a:rPr>
              <a:t>טיפלו בנו יפה. היה אוכל טוב, יצאנו לטיולים ושלחו אותי ללמוד ריקודי עם בעמק </a:t>
            </a:r>
          </a:p>
          <a:p>
            <a:pPr algn="r"/>
            <a:r>
              <a:rPr lang="he-IL" sz="2201" b="1" dirty="0">
                <a:latin typeface="David" panose="020E0502060401010101" pitchFamily="34" charset="-79"/>
                <a:cs typeface="David" panose="020E0502060401010101" pitchFamily="34" charset="-79"/>
              </a:rPr>
              <a:t>חפר.   למדתי חודש שלם וכשחזרתי, לימדתי את חברי הקבוצה. </a:t>
            </a:r>
          </a:p>
          <a:p>
            <a:pPr algn="r"/>
            <a:r>
              <a:rPr lang="he-IL" sz="2201" b="1" dirty="0">
                <a:latin typeface="David" panose="020E0502060401010101" pitchFamily="34" charset="-79"/>
                <a:cs typeface="David" panose="020E0502060401010101" pitchFamily="34" charset="-79"/>
              </a:rPr>
              <a:t>בתום הלימודים, הייתי אמורה להתגייס אבל בפנימייה שלמדתי, היה בחור מוכשר </a:t>
            </a:r>
          </a:p>
          <a:p>
            <a:pPr algn="r"/>
            <a:r>
              <a:rPr lang="he-IL" sz="2201" b="1" dirty="0">
                <a:latin typeface="David" panose="020E0502060401010101" pitchFamily="34" charset="-79"/>
                <a:cs typeface="David" panose="020E0502060401010101" pitchFamily="34" charset="-79"/>
              </a:rPr>
              <a:t>ביותר בכיתה, אחיו שידך בינינו למרות שכבר היכרנו. </a:t>
            </a:r>
          </a:p>
          <a:p>
            <a:pPr algn="r"/>
            <a:r>
              <a:rPr lang="he-IL" sz="2201" b="1" dirty="0">
                <a:latin typeface="David" panose="020E0502060401010101" pitchFamily="34" charset="-79"/>
                <a:cs typeface="David" panose="020E0502060401010101" pitchFamily="34" charset="-79"/>
              </a:rPr>
              <a:t>התחתנו בפתח תקווה ועברנו לגור במושב מדרך עוז ליד משמר העמק.</a:t>
            </a:r>
          </a:p>
          <a:p>
            <a:pPr algn="r"/>
            <a:r>
              <a:rPr lang="he-IL" sz="2201" b="1" dirty="0">
                <a:latin typeface="David" panose="020E0502060401010101" pitchFamily="34" charset="-79"/>
                <a:cs typeface="David" panose="020E0502060401010101" pitchFamily="34" charset="-79"/>
              </a:rPr>
              <a:t>היה נפלא שם, היו הרבה תימנים, זמרים ורקדנים. היישוב היה יישוב לתפארת. </a:t>
            </a:r>
          </a:p>
          <a:p>
            <a:pPr algn="r"/>
            <a:r>
              <a:rPr lang="he-IL" sz="2201" b="1" dirty="0">
                <a:latin typeface="David" panose="020E0502060401010101" pitchFamily="34" charset="-79"/>
                <a:cs typeface="David" panose="020E0502060401010101" pitchFamily="34" charset="-79"/>
              </a:rPr>
              <a:t>היו לנו תרנגולות, עיזים, פרות, מטעים של שקדים ועוד. </a:t>
            </a:r>
          </a:p>
          <a:p>
            <a:pPr algn="r"/>
            <a:r>
              <a:rPr lang="he-IL" sz="2201" b="1" dirty="0">
                <a:latin typeface="David" panose="020E0502060401010101" pitchFamily="34" charset="-79"/>
                <a:cs typeface="David" panose="020E0502060401010101" pitchFamily="34" charset="-79"/>
              </a:rPr>
              <a:t>בעלי למד להיות מדריך נוער ועברנו להרצליה. ואחר כך לכפר סבא. </a:t>
            </a:r>
          </a:p>
          <a:p>
            <a:pPr algn="r"/>
            <a:r>
              <a:rPr lang="he-IL" sz="2201" b="1" dirty="0">
                <a:latin typeface="David" panose="020E0502060401010101" pitchFamily="34" charset="-79"/>
                <a:cs typeface="David" panose="020E0502060401010101" pitchFamily="34" charset="-79"/>
              </a:rPr>
              <a:t>הייתי אחראית על עובדות בקומה אחת במלון "השרון". </a:t>
            </a:r>
          </a:p>
          <a:p>
            <a:pPr algn="r"/>
            <a:r>
              <a:rPr lang="he-IL" sz="2201" b="1" dirty="0">
                <a:latin typeface="David" panose="020E0502060401010101" pitchFamily="34" charset="-79"/>
                <a:cs typeface="David" panose="020E0502060401010101" pitchFamily="34" charset="-79"/>
              </a:rPr>
              <a:t>עבדתי גם ב"מגדלי הים התיכון" ו"במרכז יום לקשיש". </a:t>
            </a:r>
          </a:p>
          <a:p>
            <a:pPr algn="r"/>
            <a:r>
              <a:rPr lang="he-IL" sz="2201" b="1" dirty="0">
                <a:latin typeface="David" panose="020E0502060401010101" pitchFamily="34" charset="-79"/>
                <a:cs typeface="David" panose="020E0502060401010101" pitchFamily="34" charset="-79"/>
              </a:rPr>
              <a:t>עבדתי שנתיים במטבח ואהבו אותי מאוד. </a:t>
            </a:r>
          </a:p>
          <a:p>
            <a:pPr algn="r"/>
            <a:r>
              <a:rPr lang="he-IL" sz="2201" b="1" dirty="0">
                <a:latin typeface="David" panose="020E0502060401010101" pitchFamily="34" charset="-79"/>
                <a:cs typeface="David" panose="020E0502060401010101" pitchFamily="34" charset="-79"/>
              </a:rPr>
              <a:t>הפעלתי אותם גם בשירים וריקודים. </a:t>
            </a:r>
          </a:p>
          <a:p>
            <a:pPr algn="r"/>
            <a:r>
              <a:rPr lang="he-IL" sz="2201" b="1" dirty="0">
                <a:latin typeface="David" panose="020E0502060401010101" pitchFamily="34" charset="-79"/>
                <a:cs typeface="David" panose="020E0502060401010101" pitchFamily="34" charset="-79"/>
              </a:rPr>
              <a:t>עשרים ושבע שנים עבדתי כאחראית משק בקופת חולים וקבלתי </a:t>
            </a:r>
          </a:p>
          <a:p>
            <a:pPr algn="r"/>
            <a:r>
              <a:rPr lang="he-IL" sz="2201" b="1" dirty="0">
                <a:latin typeface="David" panose="020E0502060401010101" pitchFamily="34" charset="-79"/>
                <a:cs typeface="David" panose="020E0502060401010101" pitchFamily="34" charset="-79"/>
              </a:rPr>
              <a:t>תעודת עובד מצטיין. </a:t>
            </a:r>
          </a:p>
          <a:p>
            <a:pPr algn="r"/>
            <a:r>
              <a:rPr lang="he-IL" sz="2201" b="1" dirty="0">
                <a:latin typeface="David" panose="020E0502060401010101" pitchFamily="34" charset="-79"/>
                <a:cs typeface="David" panose="020E0502060401010101" pitchFamily="34" charset="-79"/>
              </a:rPr>
              <a:t> </a:t>
            </a:r>
          </a:p>
        </p:txBody>
      </p:sp>
      <p:pic>
        <p:nvPicPr>
          <p:cNvPr id="3" name="תמונה 2">
            <a:extLst>
              <a:ext uri="{FF2B5EF4-FFF2-40B4-BE49-F238E27FC236}">
                <a16:creationId xmlns:a16="http://schemas.microsoft.com/office/drawing/2014/main" id="{9F7D53CC-E7F3-FCD9-10A4-B2777CB459C5}"/>
              </a:ext>
            </a:extLst>
          </p:cNvPr>
          <p:cNvPicPr>
            <a:picLocks noChangeAspect="1"/>
          </p:cNvPicPr>
          <p:nvPr/>
        </p:nvPicPr>
        <p:blipFill>
          <a:blip r:embed="rId2"/>
          <a:stretch>
            <a:fillRect/>
          </a:stretch>
        </p:blipFill>
        <p:spPr>
          <a:xfrm>
            <a:off x="850981" y="883415"/>
            <a:ext cx="1857602" cy="3096000"/>
          </a:xfrm>
          <a:prstGeom prst="rect">
            <a:avLst/>
          </a:prstGeom>
        </p:spPr>
      </p:pic>
      <p:pic>
        <p:nvPicPr>
          <p:cNvPr id="4" name="תמונה 3">
            <a:extLst>
              <a:ext uri="{FF2B5EF4-FFF2-40B4-BE49-F238E27FC236}">
                <a16:creationId xmlns:a16="http://schemas.microsoft.com/office/drawing/2014/main" id="{4AD0A6A5-EF7E-CD14-C812-1DF02ECD99F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1" r="19117" b="19272"/>
          <a:stretch/>
        </p:blipFill>
        <p:spPr>
          <a:xfrm>
            <a:off x="1585601" y="4235567"/>
            <a:ext cx="2040226" cy="1404000"/>
          </a:xfrm>
          <a:prstGeom prst="rect">
            <a:avLst/>
          </a:prstGeom>
        </p:spPr>
      </p:pic>
      <p:sp>
        <p:nvSpPr>
          <p:cNvPr id="5" name="תיבת טקסט 4">
            <a:extLst>
              <a:ext uri="{FF2B5EF4-FFF2-40B4-BE49-F238E27FC236}">
                <a16:creationId xmlns:a16="http://schemas.microsoft.com/office/drawing/2014/main" id="{DC209A87-B8CB-2FAD-8599-E01E816F9ABC}"/>
              </a:ext>
            </a:extLst>
          </p:cNvPr>
          <p:cNvSpPr txBox="1"/>
          <p:nvPr/>
        </p:nvSpPr>
        <p:spPr>
          <a:xfrm>
            <a:off x="735268" y="5692726"/>
            <a:ext cx="2793421" cy="400110"/>
          </a:xfrm>
          <a:prstGeom prst="rect">
            <a:avLst/>
          </a:prstGeom>
          <a:noFill/>
        </p:spPr>
        <p:txBody>
          <a:bodyPr wrap="square" rtlCol="1">
            <a:spAutoFit/>
          </a:bodyPr>
          <a:lstStyle/>
          <a:p>
            <a:pPr algn="r"/>
            <a:r>
              <a:rPr lang="he-IL" sz="2000" b="1" dirty="0">
                <a:latin typeface="David" panose="020E0502060401010101" pitchFamily="34" charset="-79"/>
                <a:cs typeface="David" panose="020E0502060401010101" pitchFamily="34" charset="-79"/>
              </a:rPr>
              <a:t>עיזים בחצר הבית</a:t>
            </a:r>
          </a:p>
        </p:txBody>
      </p:sp>
      <p:pic>
        <p:nvPicPr>
          <p:cNvPr id="6" name="Picture 2">
            <a:extLst>
              <a:ext uri="{FF2B5EF4-FFF2-40B4-BE49-F238E27FC236}">
                <a16:creationId xmlns:a16="http://schemas.microsoft.com/office/drawing/2014/main" id="{3D051586-8257-2083-0991-BF115EF5B3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דגל המועדון.jpg">
            <a:extLst>
              <a:ext uri="{FF2B5EF4-FFF2-40B4-BE49-F238E27FC236}">
                <a16:creationId xmlns:a16="http://schemas.microsoft.com/office/drawing/2014/main" id="{C0AB7495-EC50-B981-136B-06CE18974CD2}"/>
              </a:ext>
            </a:extLst>
          </p:cNvPr>
          <p:cNvPicPr>
            <a:picLocks noChangeAspect="1"/>
          </p:cNvPicPr>
          <p:nvPr/>
        </p:nvPicPr>
        <p:blipFill>
          <a:blip r:embed="rId6"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9627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ג'חנון מאת רות אוליבר. צילום: אילן נחום | סגנון: דלית רוסו">
            <a:extLst>
              <a:ext uri="{FF2B5EF4-FFF2-40B4-BE49-F238E27FC236}">
                <a16:creationId xmlns:a16="http://schemas.microsoft.com/office/drawing/2014/main" id="{4311AF26-A780-172F-0AE5-87F1FB58F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04415">
            <a:off x="866750" y="4109915"/>
            <a:ext cx="3811979" cy="20861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85C14AD-E95C-0BBF-3A0A-520A3937A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277" y="1963783"/>
            <a:ext cx="2735696" cy="15716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חילבה תימני | תיאבון בריא - מתכונים שעושים טוב">
            <a:extLst>
              <a:ext uri="{FF2B5EF4-FFF2-40B4-BE49-F238E27FC236}">
                <a16:creationId xmlns:a16="http://schemas.microsoft.com/office/drawing/2014/main" id="{8DABCDE8-CE40-6150-E1BE-4F63566BD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0357" y="4184614"/>
            <a:ext cx="2930361" cy="21946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155E0FF6-A6D2-B4DC-1CB8-5256894AEB03}"/>
              </a:ext>
            </a:extLst>
          </p:cNvPr>
          <p:cNvSpPr txBox="1"/>
          <p:nvPr/>
        </p:nvSpPr>
        <p:spPr>
          <a:xfrm rot="727252">
            <a:off x="8380662" y="3786905"/>
            <a:ext cx="2625551" cy="400110"/>
          </a:xfrm>
          <a:prstGeom prst="rect">
            <a:avLst/>
          </a:prstGeom>
          <a:noFill/>
        </p:spPr>
        <p:txBody>
          <a:bodyPr wrap="square">
            <a:spAutoFit/>
          </a:bodyPr>
          <a:lstStyle/>
          <a:p>
            <a:pPr algn="r"/>
            <a:r>
              <a:rPr lang="he-IL" sz="2000" b="1" cap="all" dirty="0" err="1">
                <a:solidFill>
                  <a:srgbClr val="313131"/>
                </a:solidFill>
                <a:latin typeface="David" panose="020E0502060401010101" pitchFamily="34" charset="-79"/>
                <a:cs typeface="David" panose="020E0502060401010101" pitchFamily="34" charset="-79"/>
              </a:rPr>
              <a:t>חילבה</a:t>
            </a:r>
            <a:r>
              <a:rPr lang="he-IL" sz="2000" b="1" cap="all" dirty="0">
                <a:solidFill>
                  <a:srgbClr val="313131"/>
                </a:solidFill>
                <a:latin typeface="David" panose="020E0502060401010101" pitchFamily="34" charset="-79"/>
                <a:cs typeface="David" panose="020E0502060401010101" pitchFamily="34" charset="-79"/>
              </a:rPr>
              <a:t> תימני</a:t>
            </a:r>
          </a:p>
        </p:txBody>
      </p:sp>
      <p:sp>
        <p:nvSpPr>
          <p:cNvPr id="4" name="תיבת טקסט 3">
            <a:extLst>
              <a:ext uri="{FF2B5EF4-FFF2-40B4-BE49-F238E27FC236}">
                <a16:creationId xmlns:a16="http://schemas.microsoft.com/office/drawing/2014/main" id="{8A472247-FB60-9F42-1A65-0F39A96CFDE2}"/>
              </a:ext>
            </a:extLst>
          </p:cNvPr>
          <p:cNvSpPr txBox="1"/>
          <p:nvPr/>
        </p:nvSpPr>
        <p:spPr>
          <a:xfrm rot="964476">
            <a:off x="8835849" y="1599613"/>
            <a:ext cx="2609965" cy="400110"/>
          </a:xfrm>
          <a:prstGeom prst="rect">
            <a:avLst/>
          </a:prstGeom>
          <a:noFill/>
        </p:spPr>
        <p:txBody>
          <a:bodyPr wrap="square">
            <a:spAutoFit/>
          </a:bodyPr>
          <a:lstStyle/>
          <a:p>
            <a:pPr algn="r"/>
            <a:r>
              <a:rPr lang="he-IL" sz="2000" b="1" cap="all" dirty="0" err="1">
                <a:solidFill>
                  <a:srgbClr val="313131"/>
                </a:solidFill>
                <a:latin typeface="David" panose="020E0502060401010101" pitchFamily="34" charset="-79"/>
                <a:cs typeface="David" panose="020E0502060401010101" pitchFamily="34" charset="-79"/>
              </a:rPr>
              <a:t>חילבה</a:t>
            </a:r>
            <a:r>
              <a:rPr lang="he-IL" sz="2000" b="1" cap="all" dirty="0">
                <a:solidFill>
                  <a:srgbClr val="313131"/>
                </a:solidFill>
                <a:latin typeface="David" panose="020E0502060401010101" pitchFamily="34" charset="-79"/>
                <a:cs typeface="David" panose="020E0502060401010101" pitchFamily="34" charset="-79"/>
              </a:rPr>
              <a:t> תימני ירוק </a:t>
            </a:r>
          </a:p>
        </p:txBody>
      </p:sp>
      <p:sp>
        <p:nvSpPr>
          <p:cNvPr id="5" name="תיבת טקסט 4">
            <a:extLst>
              <a:ext uri="{FF2B5EF4-FFF2-40B4-BE49-F238E27FC236}">
                <a16:creationId xmlns:a16="http://schemas.microsoft.com/office/drawing/2014/main" id="{1AB9D4E4-F502-45B8-71F6-5C7321071AAD}"/>
              </a:ext>
            </a:extLst>
          </p:cNvPr>
          <p:cNvSpPr txBox="1"/>
          <p:nvPr/>
        </p:nvSpPr>
        <p:spPr>
          <a:xfrm rot="20895553">
            <a:off x="141185" y="3958370"/>
            <a:ext cx="2582882" cy="400110"/>
          </a:xfrm>
          <a:prstGeom prst="rect">
            <a:avLst/>
          </a:prstGeom>
          <a:noFill/>
        </p:spPr>
        <p:txBody>
          <a:bodyPr wrap="square">
            <a:spAutoFit/>
          </a:bodyPr>
          <a:lstStyle/>
          <a:p>
            <a:pPr algn="r"/>
            <a:r>
              <a:rPr lang="he-IL" sz="2000" b="1" cap="all" dirty="0">
                <a:solidFill>
                  <a:srgbClr val="313131"/>
                </a:solidFill>
                <a:latin typeface="David" panose="020E0502060401010101" pitchFamily="34" charset="-79"/>
                <a:cs typeface="David" panose="020E0502060401010101" pitchFamily="34" charset="-79"/>
              </a:rPr>
              <a:t>ג'חנון</a:t>
            </a:r>
          </a:p>
        </p:txBody>
      </p:sp>
      <p:pic>
        <p:nvPicPr>
          <p:cNvPr id="2056" name="Picture 8" descr="תוצאת תמונה עבור קובנה">
            <a:extLst>
              <a:ext uri="{FF2B5EF4-FFF2-40B4-BE49-F238E27FC236}">
                <a16:creationId xmlns:a16="http://schemas.microsoft.com/office/drawing/2014/main" id="{B813C2D8-93D3-8C11-1D7C-22F8F1935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006" y="1385458"/>
            <a:ext cx="2996811" cy="23852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9998252E-D1DA-2A8A-511D-3A998180F9BE}"/>
              </a:ext>
            </a:extLst>
          </p:cNvPr>
          <p:cNvSpPr txBox="1"/>
          <p:nvPr/>
        </p:nvSpPr>
        <p:spPr>
          <a:xfrm rot="20583828">
            <a:off x="-111371" y="1495242"/>
            <a:ext cx="2603816" cy="400110"/>
          </a:xfrm>
          <a:prstGeom prst="rect">
            <a:avLst/>
          </a:prstGeom>
          <a:noFill/>
        </p:spPr>
        <p:txBody>
          <a:bodyPr wrap="square">
            <a:spAutoFit/>
          </a:bodyPr>
          <a:lstStyle/>
          <a:p>
            <a:pPr algn="r"/>
            <a:r>
              <a:rPr lang="he-IL" sz="2000" b="1" cap="all" dirty="0">
                <a:solidFill>
                  <a:srgbClr val="313131"/>
                </a:solidFill>
                <a:latin typeface="David" panose="020E0502060401010101" pitchFamily="34" charset="-79"/>
                <a:cs typeface="David" panose="020E0502060401010101" pitchFamily="34" charset="-79"/>
              </a:rPr>
              <a:t>קובנה</a:t>
            </a:r>
          </a:p>
        </p:txBody>
      </p:sp>
      <p:pic>
        <p:nvPicPr>
          <p:cNvPr id="7" name="תמונה 6">
            <a:extLst>
              <a:ext uri="{FF2B5EF4-FFF2-40B4-BE49-F238E27FC236}">
                <a16:creationId xmlns:a16="http://schemas.microsoft.com/office/drawing/2014/main" id="{BACCC1C8-255F-DFF6-F25C-3F9DE87D3A92}"/>
              </a:ext>
            </a:extLst>
          </p:cNvPr>
          <p:cNvPicPr>
            <a:picLocks noChangeAspect="1"/>
          </p:cNvPicPr>
          <p:nvPr/>
        </p:nvPicPr>
        <p:blipFill>
          <a:blip r:embed="rId6"/>
          <a:stretch>
            <a:fillRect/>
          </a:stretch>
        </p:blipFill>
        <p:spPr>
          <a:xfrm>
            <a:off x="4300380" y="1931606"/>
            <a:ext cx="3928935" cy="2946700"/>
          </a:xfrm>
          <a:prstGeom prst="ellipse">
            <a:avLst/>
          </a:prstGeom>
          <a:ln>
            <a:noFill/>
          </a:ln>
          <a:effectLst>
            <a:softEdge rad="112500"/>
          </a:effectLst>
        </p:spPr>
      </p:pic>
      <p:sp>
        <p:nvSpPr>
          <p:cNvPr id="8" name="תיבת טקסט 7">
            <a:extLst>
              <a:ext uri="{FF2B5EF4-FFF2-40B4-BE49-F238E27FC236}">
                <a16:creationId xmlns:a16="http://schemas.microsoft.com/office/drawing/2014/main" id="{5C715568-95C4-6584-7224-AFF468ABDDEE}"/>
              </a:ext>
            </a:extLst>
          </p:cNvPr>
          <p:cNvSpPr txBox="1"/>
          <p:nvPr/>
        </p:nvSpPr>
        <p:spPr>
          <a:xfrm>
            <a:off x="4281933" y="1509297"/>
            <a:ext cx="2582882" cy="400110"/>
          </a:xfrm>
          <a:prstGeom prst="rect">
            <a:avLst/>
          </a:prstGeom>
          <a:noFill/>
        </p:spPr>
        <p:txBody>
          <a:bodyPr wrap="square">
            <a:spAutoFit/>
          </a:bodyPr>
          <a:lstStyle/>
          <a:p>
            <a:pPr algn="r"/>
            <a:r>
              <a:rPr lang="he-IL" sz="2000" b="1" cap="all" dirty="0">
                <a:solidFill>
                  <a:srgbClr val="313131"/>
                </a:solidFill>
                <a:latin typeface="David" panose="020E0502060401010101" pitchFamily="34" charset="-79"/>
                <a:cs typeface="David" panose="020E0502060401010101" pitchFamily="34" charset="-79"/>
              </a:rPr>
              <a:t>מרק תימני</a:t>
            </a:r>
          </a:p>
        </p:txBody>
      </p:sp>
      <p:sp>
        <p:nvSpPr>
          <p:cNvPr id="9" name="מלבן 8">
            <a:extLst>
              <a:ext uri="{FF2B5EF4-FFF2-40B4-BE49-F238E27FC236}">
                <a16:creationId xmlns:a16="http://schemas.microsoft.com/office/drawing/2014/main" id="{3E175D57-F026-166C-8579-0DBC6FB81656}"/>
              </a:ext>
            </a:extLst>
          </p:cNvPr>
          <p:cNvSpPr/>
          <p:nvPr/>
        </p:nvSpPr>
        <p:spPr>
          <a:xfrm>
            <a:off x="3528300" y="505023"/>
            <a:ext cx="5874328" cy="923460"/>
          </a:xfrm>
          <a:prstGeom prst="rect">
            <a:avLst/>
          </a:prstGeom>
          <a:noFill/>
        </p:spPr>
        <p:txBody>
          <a:bodyPr wrap="squar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מאכלים תימניים</a:t>
            </a:r>
            <a:endParaRPr lang="he-IL" sz="5401" b="1" dirty="0">
              <a:ln w="0"/>
              <a:solidFill>
                <a:srgbClr val="0070C0"/>
              </a:solidFill>
              <a:effectLst>
                <a:reflection blurRad="6350" stA="53000" endA="300" endPos="35500" dir="5400000" sy="-90000" algn="bl" rotWithShape="0"/>
              </a:effectLst>
            </a:endParaRPr>
          </a:p>
        </p:txBody>
      </p:sp>
      <p:pic>
        <p:nvPicPr>
          <p:cNvPr id="2" name="Picture 2">
            <a:extLst>
              <a:ext uri="{FF2B5EF4-FFF2-40B4-BE49-F238E27FC236}">
                <a16:creationId xmlns:a16="http://schemas.microsoft.com/office/drawing/2014/main" id="{3611C0E3-D1E9-AC6F-B005-F83D418236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12" name="תמונה 11" descr="דגל המועדון.jpg">
            <a:extLst>
              <a:ext uri="{FF2B5EF4-FFF2-40B4-BE49-F238E27FC236}">
                <a16:creationId xmlns:a16="http://schemas.microsoft.com/office/drawing/2014/main" id="{0537F3DB-013E-B6CB-A565-6BDBEAEE032A}"/>
              </a:ext>
            </a:extLst>
          </p:cNvPr>
          <p:cNvPicPr>
            <a:picLocks noChangeAspect="1"/>
          </p:cNvPicPr>
          <p:nvPr/>
        </p:nvPicPr>
        <p:blipFill>
          <a:blip r:embed="rId8"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0967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43E28873-9747-7925-78C2-AB78E0431551}"/>
              </a:ext>
            </a:extLst>
          </p:cNvPr>
          <p:cNvSpPr/>
          <p:nvPr/>
        </p:nvSpPr>
        <p:spPr>
          <a:xfrm>
            <a:off x="7091924" y="523713"/>
            <a:ext cx="3256020"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שולה כהן</a:t>
            </a:r>
          </a:p>
        </p:txBody>
      </p:sp>
      <p:sp>
        <p:nvSpPr>
          <p:cNvPr id="4" name="תיבת טקסט 3">
            <a:extLst>
              <a:ext uri="{FF2B5EF4-FFF2-40B4-BE49-F238E27FC236}">
                <a16:creationId xmlns:a16="http://schemas.microsoft.com/office/drawing/2014/main" id="{508DFBF4-193D-DD0F-46E5-2D1DC0F681C7}"/>
              </a:ext>
            </a:extLst>
          </p:cNvPr>
          <p:cNvSpPr txBox="1"/>
          <p:nvPr/>
        </p:nvSpPr>
        <p:spPr>
          <a:xfrm>
            <a:off x="381002" y="1634246"/>
            <a:ext cx="10854445" cy="5161023"/>
          </a:xfrm>
          <a:prstGeom prst="rect">
            <a:avLst/>
          </a:prstGeom>
          <a:noFill/>
        </p:spPr>
        <p:txBody>
          <a:bodyPr wrap="square" rtlCol="1">
            <a:spAutoFit/>
          </a:bodyPr>
          <a:lstStyle/>
          <a:p>
            <a:pPr algn="just" rtl="1"/>
            <a:r>
              <a:rPr lang="he-IL" sz="2201" b="1" dirty="0">
                <a:latin typeface="David" panose="020E0502060401010101" pitchFamily="34" charset="-79"/>
                <a:cs typeface="David" panose="020E0502060401010101" pitchFamily="34" charset="-79"/>
              </a:rPr>
              <a:t>נולדתי בתימן ב-1940. בת רביעית במשפחה, בת זקונים.</a:t>
            </a:r>
          </a:p>
          <a:p>
            <a:pPr algn="just" rtl="1"/>
            <a:r>
              <a:rPr lang="he-IL" sz="2201" b="1" dirty="0">
                <a:latin typeface="David" panose="020E0502060401010101" pitchFamily="34" charset="-79"/>
                <a:cs typeface="David" panose="020E0502060401010101" pitchFamily="34" charset="-79"/>
              </a:rPr>
              <a:t>המשפחה ניסתה לעלות לארץ ישראל פעמיים. </a:t>
            </a:r>
          </a:p>
          <a:p>
            <a:pPr algn="just" rtl="1"/>
            <a:r>
              <a:rPr lang="he-IL" sz="2201" b="1" dirty="0">
                <a:latin typeface="David" panose="020E0502060401010101" pitchFamily="34" charset="-79"/>
                <a:cs typeface="David" panose="020E0502060401010101" pitchFamily="34" charset="-79"/>
              </a:rPr>
              <a:t>בפעם הראשונה לפני מלחמת השחרור, נסענו לעדן, </a:t>
            </a:r>
          </a:p>
          <a:p>
            <a:pPr algn="just" rtl="1"/>
            <a:r>
              <a:rPr lang="he-IL" sz="2201" b="1" dirty="0">
                <a:latin typeface="David" panose="020E0502060401010101" pitchFamily="34" charset="-79"/>
                <a:cs typeface="David" panose="020E0502060401010101" pitchFamily="34" charset="-79"/>
              </a:rPr>
              <a:t>אבל נשארנו שם מכיוון שאסור היה להיכנס לארץ. </a:t>
            </a:r>
          </a:p>
          <a:p>
            <a:pPr algn="just" rtl="1"/>
            <a:r>
              <a:rPr lang="he-IL" sz="2201" b="1" dirty="0">
                <a:latin typeface="David" panose="020E0502060401010101" pitchFamily="34" charset="-79"/>
                <a:cs typeface="David" panose="020E0502060401010101" pitchFamily="34" charset="-79"/>
              </a:rPr>
              <a:t>בשנת 1949, החליטו שוב לעלות לארץ והפעם בעלייה חוקית.</a:t>
            </a:r>
          </a:p>
          <a:p>
            <a:pPr algn="just" rtl="1"/>
            <a:r>
              <a:rPr lang="he-IL" sz="2201" b="1" dirty="0">
                <a:latin typeface="David" panose="020E0502060401010101" pitchFamily="34" charset="-79"/>
                <a:cs typeface="David" panose="020E0502060401010101" pitchFamily="34" charset="-79"/>
              </a:rPr>
              <a:t> בעליית "על כנפי נשרים". את הרכוש נאלצנו להשאיר בתימן.</a:t>
            </a:r>
          </a:p>
          <a:p>
            <a:pPr algn="just" rtl="1"/>
            <a:r>
              <a:rPr lang="he-IL" sz="2201" b="1" dirty="0">
                <a:latin typeface="David" panose="020E0502060401010101" pitchFamily="34" charset="-79"/>
                <a:cs typeface="David" panose="020E0502060401010101" pitchFamily="34" charset="-79"/>
              </a:rPr>
              <a:t>בארץ, הגענו לעתלית, האב חלה, ונשלח לבית החולים רמב"ם בחיפה, שם נפטר. </a:t>
            </a:r>
          </a:p>
          <a:p>
            <a:pPr algn="just" rtl="1"/>
            <a:r>
              <a:rPr lang="he-IL" sz="2201" b="1" dirty="0">
                <a:latin typeface="David" panose="020E0502060401010101" pitchFamily="34" charset="-79"/>
                <a:cs typeface="David" panose="020E0502060401010101" pitchFamily="34" charset="-79"/>
              </a:rPr>
              <a:t>האם נשארה אלמנה, עם שתי בנות, מכיוון ששתי האחיות הגדולות, נישאו עוד בתימן. </a:t>
            </a:r>
          </a:p>
          <a:p>
            <a:pPr algn="just" rtl="1"/>
            <a:r>
              <a:rPr lang="he-IL" sz="2201" b="1" dirty="0">
                <a:latin typeface="David" panose="020E0502060401010101" pitchFamily="34" charset="-79"/>
                <a:cs typeface="David" panose="020E0502060401010101" pitchFamily="34" charset="-79"/>
              </a:rPr>
              <a:t>לא הסכמתי ללכת למוסד חינוכי בארץ, נשארתי עם אמא. עברנו לראש העין, ואחר כך לכפר סבא. </a:t>
            </a:r>
          </a:p>
          <a:p>
            <a:pPr algn="just" rtl="1"/>
            <a:r>
              <a:rPr lang="he-IL" sz="2201" b="1" dirty="0">
                <a:latin typeface="David" panose="020E0502060401010101" pitchFamily="34" charset="-79"/>
                <a:cs typeface="David" panose="020E0502060401010101" pitchFamily="34" charset="-79"/>
              </a:rPr>
              <a:t>תחילה לשכונת "גאולים" ואחר כך לשיכון "עליה". </a:t>
            </a:r>
          </a:p>
          <a:p>
            <a:pPr algn="just" rtl="1"/>
            <a:r>
              <a:rPr lang="he-IL" sz="2201" b="1" dirty="0">
                <a:latin typeface="David" panose="020E0502060401010101" pitchFamily="34" charset="-79"/>
                <a:cs typeface="David" panose="020E0502060401010101" pitchFamily="34" charset="-79"/>
              </a:rPr>
              <a:t>ילדותי עברה באהבה גדולה. אמא שלי בנתה כלי חרס, אני למדתי ממנה רקמה תימנית. </a:t>
            </a:r>
          </a:p>
          <a:p>
            <a:pPr algn="just" rtl="1"/>
            <a:r>
              <a:rPr lang="he-IL" sz="2201" b="1" dirty="0">
                <a:latin typeface="David" panose="020E0502060401010101" pitchFamily="34" charset="-79"/>
                <a:cs typeface="David" panose="020E0502060401010101" pitchFamily="34" charset="-79"/>
              </a:rPr>
              <a:t>המשחקים היו פשוטים מאוד, בנינו בובות ממקלות ומחוטים, ושאריות של בדים.</a:t>
            </a:r>
          </a:p>
          <a:p>
            <a:pPr algn="just" rtl="1"/>
            <a:r>
              <a:rPr lang="he-IL" sz="2201" b="1" dirty="0">
                <a:latin typeface="David" panose="020E0502060401010101" pitchFamily="34" charset="-79"/>
                <a:cs typeface="David" panose="020E0502060401010101" pitchFamily="34" charset="-79"/>
              </a:rPr>
              <a:t>בשבתות ישבנו יחד עם השכנים, קראנו בתנ"ך, הסבים והאבות סיפרו את סיפורי התנ"ך, </a:t>
            </a:r>
          </a:p>
          <a:p>
            <a:pPr algn="just" rtl="1"/>
            <a:r>
              <a:rPr lang="he-IL" sz="2201" b="1" dirty="0">
                <a:latin typeface="David" panose="020E0502060401010101" pitchFamily="34" charset="-79"/>
                <a:cs typeface="David" panose="020E0502060401010101" pitchFamily="34" charset="-79"/>
              </a:rPr>
              <a:t>ואנחנו הילדים הקשבנו בהתפעלות גדולה לסיפורים. </a:t>
            </a:r>
          </a:p>
          <a:p>
            <a:pPr algn="just" rtl="1"/>
            <a:endParaRPr lang="he-IL" sz="2201" b="1" dirty="0">
              <a:latin typeface="David" panose="020E0502060401010101" pitchFamily="34" charset="-79"/>
              <a:cs typeface="David" panose="020E0502060401010101" pitchFamily="34" charset="-79"/>
            </a:endParaRPr>
          </a:p>
        </p:txBody>
      </p:sp>
      <p:pic>
        <p:nvPicPr>
          <p:cNvPr id="2" name="תמונה 1">
            <a:extLst>
              <a:ext uri="{FF2B5EF4-FFF2-40B4-BE49-F238E27FC236}">
                <a16:creationId xmlns:a16="http://schemas.microsoft.com/office/drawing/2014/main" id="{8086115F-B436-67EB-29C1-17A0433E8A9D}"/>
              </a:ext>
            </a:extLst>
          </p:cNvPr>
          <p:cNvPicPr>
            <a:picLocks noChangeAspect="1"/>
          </p:cNvPicPr>
          <p:nvPr/>
        </p:nvPicPr>
        <p:blipFill>
          <a:blip r:embed="rId2"/>
          <a:stretch>
            <a:fillRect/>
          </a:stretch>
        </p:blipFill>
        <p:spPr>
          <a:xfrm>
            <a:off x="911496" y="1177069"/>
            <a:ext cx="2116219" cy="2826949"/>
          </a:xfrm>
          <a:prstGeom prst="rect">
            <a:avLst/>
          </a:prstGeom>
        </p:spPr>
      </p:pic>
      <p:pic>
        <p:nvPicPr>
          <p:cNvPr id="7" name="Picture 2">
            <a:extLst>
              <a:ext uri="{FF2B5EF4-FFF2-40B4-BE49-F238E27FC236}">
                <a16:creationId xmlns:a16="http://schemas.microsoft.com/office/drawing/2014/main" id="{3C3165DB-9139-D440-04FB-D9CB452FAD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descr="דגל המועדון.jpg">
            <a:extLst>
              <a:ext uri="{FF2B5EF4-FFF2-40B4-BE49-F238E27FC236}">
                <a16:creationId xmlns:a16="http://schemas.microsoft.com/office/drawing/2014/main" id="{BA0A2823-0EE1-040C-2756-874EC2144029}"/>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8298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70710EA0-AAB7-0653-FDBF-E2C39C7C03E1}"/>
              </a:ext>
            </a:extLst>
          </p:cNvPr>
          <p:cNvSpPr txBox="1"/>
          <p:nvPr/>
        </p:nvSpPr>
        <p:spPr>
          <a:xfrm>
            <a:off x="5444197" y="471724"/>
            <a:ext cx="6027367" cy="2801793"/>
          </a:xfrm>
          <a:prstGeom prst="rect">
            <a:avLst/>
          </a:prstGeom>
          <a:noFill/>
        </p:spPr>
        <p:txBody>
          <a:bodyPr wrap="square" rtlCol="1">
            <a:spAutoFit/>
          </a:bodyPr>
          <a:lstStyle/>
          <a:p>
            <a:pPr algn="r"/>
            <a:r>
              <a:rPr lang="he-IL" sz="2201" b="1" dirty="0">
                <a:latin typeface="David" panose="020E0502060401010101" pitchFamily="34" charset="-79"/>
                <a:cs typeface="David" panose="020E0502060401010101" pitchFamily="34" charset="-79"/>
              </a:rPr>
              <a:t>אני זוכרת את שולחן השבת, ישבנו על שטיחים, אני זוכרת את </a:t>
            </a:r>
            <a:r>
              <a:rPr lang="he-IL" sz="2201" b="1" dirty="0" err="1">
                <a:latin typeface="David" panose="020E0502060401010101" pitchFamily="34" charset="-79"/>
                <a:cs typeface="David" panose="020E0502060401010101" pitchFamily="34" charset="-79"/>
              </a:rPr>
              <a:t>הג'עלה</a:t>
            </a:r>
            <a:r>
              <a:rPr lang="he-IL" sz="2201" b="1" dirty="0">
                <a:latin typeface="David" panose="020E0502060401010101" pitchFamily="34" charset="-79"/>
                <a:cs typeface="David" panose="020E0502060401010101" pitchFamily="34" charset="-79"/>
              </a:rPr>
              <a:t> הטעימה שאמא שלי עשתה, קובנה שעשו בכלי חרס ובטבון, שרנו שירים תימנים, ואני זוכרת במיוחד, שיר לחינה תימנית.</a:t>
            </a:r>
          </a:p>
          <a:p>
            <a:pPr algn="just" rtl="1"/>
            <a:r>
              <a:rPr lang="he-IL" sz="2201" b="1" dirty="0">
                <a:latin typeface="David" panose="020E0502060401010101" pitchFamily="34" charset="-79"/>
                <a:cs typeface="David" panose="020E0502060401010101" pitchFamily="34" charset="-79"/>
              </a:rPr>
              <a:t> האם האלמנה עבדה קשה מאוד כדי שלא יחסר לנו דבר. </a:t>
            </a:r>
          </a:p>
          <a:p>
            <a:pPr algn="r"/>
            <a:r>
              <a:rPr lang="he-IL" sz="2201" b="1" dirty="0">
                <a:latin typeface="David" panose="020E0502060401010101" pitchFamily="34" charset="-79"/>
                <a:cs typeface="David" panose="020E0502060401010101" pitchFamily="34" charset="-79"/>
              </a:rPr>
              <a:t>אמא נפטרה אחרי שסבלה מאירוע מוחי ושכבה בבית רבקה בפתח תקווה.</a:t>
            </a:r>
          </a:p>
          <a:p>
            <a:pPr algn="r"/>
            <a:endParaRPr lang="he-IL" sz="2201" b="1" dirty="0">
              <a:latin typeface="David" panose="020E0502060401010101" pitchFamily="34" charset="-79"/>
              <a:cs typeface="David" panose="020E0502060401010101" pitchFamily="34" charset="-79"/>
            </a:endParaRPr>
          </a:p>
        </p:txBody>
      </p:sp>
      <p:pic>
        <p:nvPicPr>
          <p:cNvPr id="8194" name="Picture 2" descr="חינה תימנית - YouTube">
            <a:extLst>
              <a:ext uri="{FF2B5EF4-FFF2-40B4-BE49-F238E27FC236}">
                <a16:creationId xmlns:a16="http://schemas.microsoft.com/office/drawing/2014/main" id="{86BDC8E0-37A1-C681-0CE7-958C39AD4A3D}"/>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8603728" y="4106263"/>
            <a:ext cx="2640978" cy="1978185"/>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2B3EB98E-4A8D-2887-D528-8049615313D8}"/>
              </a:ext>
            </a:extLst>
          </p:cNvPr>
          <p:cNvSpPr txBox="1"/>
          <p:nvPr/>
        </p:nvSpPr>
        <p:spPr>
          <a:xfrm>
            <a:off x="-2859073" y="2934593"/>
            <a:ext cx="10993263" cy="3479158"/>
          </a:xfrm>
          <a:prstGeom prst="rect">
            <a:avLst/>
          </a:prstGeom>
          <a:noFill/>
        </p:spPr>
        <p:txBody>
          <a:bodyPr wrap="square" rtlCol="1">
            <a:spAutoFit/>
          </a:bodyPr>
          <a:lstStyle/>
          <a:p>
            <a:pPr algn="r"/>
            <a:r>
              <a:rPr lang="he-IL" sz="2201" b="1" dirty="0">
                <a:latin typeface="David" panose="020E0502060401010101" pitchFamily="34" charset="-79"/>
                <a:cs typeface="David" panose="020E0502060401010101" pitchFamily="34" charset="-79"/>
              </a:rPr>
              <a:t>נישאתי בשנת 1957, גרנו אצל אמא שנתיים. </a:t>
            </a:r>
          </a:p>
          <a:p>
            <a:pPr algn="r"/>
            <a:r>
              <a:rPr lang="he-IL" sz="2201" b="1" dirty="0">
                <a:latin typeface="David" panose="020E0502060401010101" pitchFamily="34" charset="-79"/>
                <a:cs typeface="David" panose="020E0502060401010101" pitchFamily="34" charset="-79"/>
              </a:rPr>
              <a:t>אחר כך עברנו לגור בבית מול אמא שלי. </a:t>
            </a:r>
          </a:p>
          <a:p>
            <a:pPr algn="r" rtl="1"/>
            <a:r>
              <a:rPr lang="he-IL" sz="2201" b="1" dirty="0">
                <a:latin typeface="David" panose="020E0502060401010101" pitchFamily="34" charset="-79"/>
                <a:cs typeface="David" panose="020E0502060401010101" pitchFamily="34" charset="-79"/>
              </a:rPr>
              <a:t>עבדנו קשה ונולדו לנו בן ושתי בנות. יש לי תשעה נכדים ונין. </a:t>
            </a:r>
          </a:p>
          <a:p>
            <a:pPr algn="r" rtl="1"/>
            <a:r>
              <a:rPr lang="he-IL" sz="2201" b="1" dirty="0">
                <a:latin typeface="David" panose="020E0502060401010101" pitchFamily="34" charset="-79"/>
                <a:cs typeface="David" panose="020E0502060401010101" pitchFamily="34" charset="-79"/>
              </a:rPr>
              <a:t>נכדה אחת שלי מצטיינת באוניברסיטת תל אביב, לומדת מחשבים. </a:t>
            </a:r>
          </a:p>
          <a:p>
            <a:pPr algn="r" rtl="1"/>
            <a:r>
              <a:rPr lang="he-IL" sz="2201" b="1" dirty="0">
                <a:latin typeface="David" panose="020E0502060401010101" pitchFamily="34" charset="-79"/>
                <a:cs typeface="David" panose="020E0502060401010101" pitchFamily="34" charset="-79"/>
              </a:rPr>
              <a:t>נכדה שניה שלי, לומדת ארכיטקטורה. </a:t>
            </a:r>
          </a:p>
          <a:p>
            <a:pPr algn="r" rtl="1"/>
            <a:r>
              <a:rPr lang="he-IL" sz="2201" b="1" dirty="0">
                <a:latin typeface="David" panose="020E0502060401010101" pitchFamily="34" charset="-79"/>
                <a:cs typeface="David" panose="020E0502060401010101" pitchFamily="34" charset="-79"/>
              </a:rPr>
              <a:t>בעלי נפטר לפני 14 שנים ואני חיה לבדי.</a:t>
            </a:r>
          </a:p>
          <a:p>
            <a:pPr algn="r" rtl="1"/>
            <a:r>
              <a:rPr lang="he-IL" sz="2201" b="1" dirty="0">
                <a:latin typeface="David" panose="020E0502060401010101" pitchFamily="34" charset="-79"/>
                <a:cs typeface="David" panose="020E0502060401010101" pitchFamily="34" charset="-79"/>
              </a:rPr>
              <a:t>אני מלמדת את הנכדים שלי דרך ארץ, קבלת אנשים באופן יפה ומכבד.</a:t>
            </a:r>
          </a:p>
          <a:p>
            <a:pPr algn="r" rtl="1"/>
            <a:r>
              <a:rPr lang="he-IL" sz="2201" b="1" dirty="0">
                <a:latin typeface="David" panose="020E0502060401010101" pitchFamily="34" charset="-79"/>
                <a:cs typeface="David" panose="020E0502060401010101" pitchFamily="34" charset="-79"/>
              </a:rPr>
              <a:t> כל ערב שבת הילדים והנכדים באים ופותחים שולחן ארוך. </a:t>
            </a:r>
          </a:p>
          <a:p>
            <a:pPr algn="r" rtl="1"/>
            <a:r>
              <a:rPr lang="he-IL" sz="2201" b="1" dirty="0">
                <a:latin typeface="David" panose="020E0502060401010101" pitchFamily="34" charset="-79"/>
                <a:cs typeface="David" panose="020E0502060401010101" pitchFamily="34" charset="-79"/>
              </a:rPr>
              <a:t>הנכדים קוראים לי </a:t>
            </a:r>
            <a:r>
              <a:rPr lang="he-IL" sz="2201" b="1" dirty="0" err="1">
                <a:latin typeface="David" panose="020E0502060401010101" pitchFamily="34" charset="-79"/>
                <a:cs typeface="David" panose="020E0502060401010101" pitchFamily="34" charset="-79"/>
              </a:rPr>
              <a:t>סבתוש</a:t>
            </a:r>
            <a:r>
              <a:rPr lang="he-IL" sz="2201" b="1" dirty="0">
                <a:latin typeface="David" panose="020E0502060401010101" pitchFamily="34" charset="-79"/>
                <a:cs typeface="David" panose="020E0502060401010101" pitchFamily="34" charset="-79"/>
              </a:rPr>
              <a:t>.</a:t>
            </a:r>
          </a:p>
          <a:p>
            <a:pPr algn="r"/>
            <a:endParaRPr lang="he-IL" sz="2201" b="1" dirty="0">
              <a:latin typeface="David" panose="020E0502060401010101" pitchFamily="34" charset="-79"/>
              <a:cs typeface="David" panose="020E0502060401010101" pitchFamily="34" charset="-79"/>
            </a:endParaRPr>
          </a:p>
        </p:txBody>
      </p:sp>
      <p:pic>
        <p:nvPicPr>
          <p:cNvPr id="8198" name="Picture 6" descr="יהדות תימן – ויקיפדיה">
            <a:extLst>
              <a:ext uri="{FF2B5EF4-FFF2-40B4-BE49-F238E27FC236}">
                <a16:creationId xmlns:a16="http://schemas.microsoft.com/office/drawing/2014/main" id="{407B0F37-E532-19C4-366F-1D6BB2DB4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37" y="792933"/>
            <a:ext cx="3129669" cy="2094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C868F7F-7D8A-DEE1-BFD1-B5587AAA46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דגל המועדון.jpg">
            <a:extLst>
              <a:ext uri="{FF2B5EF4-FFF2-40B4-BE49-F238E27FC236}">
                <a16:creationId xmlns:a16="http://schemas.microsoft.com/office/drawing/2014/main" id="{99A392C3-A8CE-82C6-5623-120AA27C2128}"/>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551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B8084679-9BF6-6E75-D0DE-C68719B63A1D}"/>
              </a:ext>
            </a:extLst>
          </p:cNvPr>
          <p:cNvSpPr txBox="1"/>
          <p:nvPr/>
        </p:nvSpPr>
        <p:spPr>
          <a:xfrm>
            <a:off x="5294705" y="731808"/>
            <a:ext cx="6097979" cy="3909275"/>
          </a:xfrm>
          <a:prstGeom prst="rect">
            <a:avLst/>
          </a:prstGeom>
          <a:noFill/>
        </p:spPr>
        <p:txBody>
          <a:bodyPr wrap="square">
            <a:spAutoFit/>
          </a:bodyPr>
          <a:lstStyle/>
          <a:p>
            <a:pPr algn="r" rtl="1"/>
            <a:r>
              <a:rPr lang="he-IL" sz="2201" b="1" dirty="0">
                <a:solidFill>
                  <a:srgbClr val="1D2129"/>
                </a:solidFill>
                <a:latin typeface="David" panose="020E0502060401010101" pitchFamily="34" charset="-79"/>
                <a:cs typeface="David" panose="020E0502060401010101" pitchFamily="34" charset="-79"/>
              </a:rPr>
              <a:t>איך מכינים </a:t>
            </a:r>
            <a:r>
              <a:rPr lang="he-IL" sz="2201" b="1" dirty="0" err="1">
                <a:solidFill>
                  <a:srgbClr val="1D2129"/>
                </a:solidFill>
                <a:latin typeface="David" panose="020E0502060401010101" pitchFamily="34" charset="-79"/>
                <a:cs typeface="David" panose="020E0502060401010101" pitchFamily="34" charset="-79"/>
              </a:rPr>
              <a:t>ג'עלה</a:t>
            </a:r>
            <a:r>
              <a:rPr lang="he-IL" sz="2201" b="1" dirty="0">
                <a:solidFill>
                  <a:srgbClr val="1D2129"/>
                </a:solidFill>
                <a:latin typeface="David" panose="020E0502060401010101" pitchFamily="34" charset="-79"/>
                <a:cs typeface="David" panose="020E0502060401010101" pitchFamily="34" charset="-79"/>
              </a:rPr>
              <a:t> פריכה וטעימה?</a:t>
            </a:r>
            <a:br>
              <a:rPr lang="he-IL" sz="2201" b="1" dirty="0">
                <a:latin typeface="David" panose="020E0502060401010101" pitchFamily="34" charset="-79"/>
                <a:cs typeface="David" panose="020E0502060401010101" pitchFamily="34" charset="-79"/>
              </a:rPr>
            </a:br>
            <a:r>
              <a:rPr lang="he-IL" sz="2201" b="1" dirty="0">
                <a:solidFill>
                  <a:srgbClr val="1D2129"/>
                </a:solidFill>
                <a:latin typeface="David" panose="020E0502060401010101" pitchFamily="34" charset="-79"/>
                <a:cs typeface="David" panose="020E0502060401010101" pitchFamily="34" charset="-79"/>
              </a:rPr>
              <a:t>המצרכים:</a:t>
            </a:r>
            <a:br>
              <a:rPr lang="he-IL" sz="2201" b="1" dirty="0">
                <a:latin typeface="David" panose="020E0502060401010101" pitchFamily="34" charset="-79"/>
                <a:cs typeface="David" panose="020E0502060401010101" pitchFamily="34" charset="-79"/>
              </a:rPr>
            </a:br>
            <a:r>
              <a:rPr lang="he-IL" sz="2201" b="1" dirty="0">
                <a:solidFill>
                  <a:srgbClr val="1D2129"/>
                </a:solidFill>
                <a:latin typeface="David" panose="020E0502060401010101" pitchFamily="34" charset="-79"/>
                <a:cs typeface="David" panose="020E0502060401010101" pitchFamily="34" charset="-79"/>
              </a:rPr>
              <a:t>========</a:t>
            </a:r>
            <a:br>
              <a:rPr lang="he-IL" sz="2201" b="1" dirty="0">
                <a:latin typeface="David" panose="020E0502060401010101" pitchFamily="34" charset="-79"/>
                <a:cs typeface="David" panose="020E0502060401010101" pitchFamily="34" charset="-79"/>
              </a:rPr>
            </a:br>
            <a:r>
              <a:rPr lang="he-IL" sz="2000" b="1" dirty="0">
                <a:solidFill>
                  <a:srgbClr val="1D2129"/>
                </a:solidFill>
                <a:latin typeface="David" panose="020E0502060401010101" pitchFamily="34" charset="-79"/>
                <a:cs typeface="David" panose="020E0502060401010101" pitchFamily="34" charset="-79"/>
              </a:rPr>
              <a:t>1/2 כוס זרעי דלעת</a:t>
            </a:r>
            <a:br>
              <a:rPr lang="he-IL" sz="2000" b="1" dirty="0">
                <a:latin typeface="David" panose="020E0502060401010101" pitchFamily="34" charset="-79"/>
                <a:cs typeface="David" panose="020E0502060401010101" pitchFamily="34" charset="-79"/>
              </a:rPr>
            </a:br>
            <a:r>
              <a:rPr lang="he-IL" sz="2000" b="1" dirty="0">
                <a:solidFill>
                  <a:srgbClr val="1D2129"/>
                </a:solidFill>
                <a:latin typeface="David" panose="020E0502060401010101" pitchFamily="34" charset="-79"/>
                <a:cs typeface="David" panose="020E0502060401010101" pitchFamily="34" charset="-79"/>
              </a:rPr>
              <a:t>1/2 כוס זרעי חמנייה</a:t>
            </a:r>
            <a:br>
              <a:rPr lang="he-IL" sz="2000" b="1" dirty="0">
                <a:latin typeface="David" panose="020E0502060401010101" pitchFamily="34" charset="-79"/>
                <a:cs typeface="David" panose="020E0502060401010101" pitchFamily="34" charset="-79"/>
              </a:rPr>
            </a:br>
            <a:r>
              <a:rPr lang="he-IL" sz="2000" b="1" dirty="0">
                <a:solidFill>
                  <a:srgbClr val="1D2129"/>
                </a:solidFill>
                <a:latin typeface="David" panose="020E0502060401010101" pitchFamily="34" charset="-79"/>
                <a:cs typeface="David" panose="020E0502060401010101" pitchFamily="34" charset="-79"/>
              </a:rPr>
              <a:t>1/3 כוס שקדים מולבנים קצוצים גס</a:t>
            </a:r>
            <a:br>
              <a:rPr lang="he-IL" sz="2000" b="1" dirty="0">
                <a:latin typeface="David" panose="020E0502060401010101" pitchFamily="34" charset="-79"/>
                <a:cs typeface="David" panose="020E0502060401010101" pitchFamily="34" charset="-79"/>
              </a:rPr>
            </a:br>
            <a:r>
              <a:rPr lang="he-IL" sz="2000" b="1" dirty="0">
                <a:solidFill>
                  <a:srgbClr val="1D2129"/>
                </a:solidFill>
                <a:latin typeface="David" panose="020E0502060401010101" pitchFamily="34" charset="-79"/>
                <a:cs typeface="David" panose="020E0502060401010101" pitchFamily="34" charset="-79"/>
              </a:rPr>
              <a:t>1/3 כוס אגוזי קשיו שבורים</a:t>
            </a:r>
            <a:br>
              <a:rPr lang="he-IL" sz="2000" b="1" dirty="0">
                <a:latin typeface="David" panose="020E0502060401010101" pitchFamily="34" charset="-79"/>
                <a:cs typeface="David" panose="020E0502060401010101" pitchFamily="34" charset="-79"/>
              </a:rPr>
            </a:br>
            <a:r>
              <a:rPr lang="he-IL" sz="2000" b="1" dirty="0">
                <a:solidFill>
                  <a:srgbClr val="1D2129"/>
                </a:solidFill>
                <a:latin typeface="David" panose="020E0502060401010101" pitchFamily="34" charset="-79"/>
                <a:cs typeface="David" panose="020E0502060401010101" pitchFamily="34" charset="-79"/>
              </a:rPr>
              <a:t>1/4 כוס צנוברים טריים</a:t>
            </a:r>
            <a:br>
              <a:rPr lang="he-IL" sz="2000" b="1" dirty="0">
                <a:latin typeface="David" panose="020E0502060401010101" pitchFamily="34" charset="-79"/>
                <a:cs typeface="David" panose="020E0502060401010101" pitchFamily="34" charset="-79"/>
              </a:rPr>
            </a:br>
            <a:r>
              <a:rPr lang="he-IL" sz="2000" b="1" dirty="0">
                <a:solidFill>
                  <a:srgbClr val="1D2129"/>
                </a:solidFill>
                <a:latin typeface="David" panose="020E0502060401010101" pitchFamily="34" charset="-79"/>
                <a:cs typeface="David" panose="020E0502060401010101" pitchFamily="34" charset="-79"/>
              </a:rPr>
              <a:t>1/4 כוס שומשום</a:t>
            </a:r>
            <a:br>
              <a:rPr lang="he-IL" sz="2000" b="1" dirty="0">
                <a:latin typeface="David" panose="020E0502060401010101" pitchFamily="34" charset="-79"/>
                <a:cs typeface="David" panose="020E0502060401010101" pitchFamily="34" charset="-79"/>
              </a:rPr>
            </a:br>
            <a:r>
              <a:rPr lang="he-IL" sz="2000" b="1" dirty="0">
                <a:solidFill>
                  <a:srgbClr val="1D2129"/>
                </a:solidFill>
                <a:latin typeface="David" panose="020E0502060401010101" pitchFamily="34" charset="-79"/>
                <a:cs typeface="David" panose="020E0502060401010101" pitchFamily="34" charset="-79"/>
              </a:rPr>
              <a:t>4 כפות זרעי פשתן</a:t>
            </a:r>
            <a:br>
              <a:rPr lang="he-IL" sz="2000" b="1" dirty="0">
                <a:latin typeface="David" panose="020E0502060401010101" pitchFamily="34" charset="-79"/>
                <a:cs typeface="David" panose="020E0502060401010101" pitchFamily="34" charset="-79"/>
              </a:rPr>
            </a:br>
            <a:br>
              <a:rPr lang="he-IL" sz="2000" b="1" dirty="0">
                <a:latin typeface="David" panose="020E0502060401010101" pitchFamily="34" charset="-79"/>
                <a:cs typeface="David" panose="020E0502060401010101" pitchFamily="34" charset="-79"/>
              </a:rPr>
            </a:br>
            <a:endParaRPr lang="he-IL" sz="2000" b="1" dirty="0">
              <a:latin typeface="David" panose="020E0502060401010101" pitchFamily="34" charset="-79"/>
              <a:cs typeface="David" panose="020E0502060401010101" pitchFamily="34" charset="-79"/>
            </a:endParaRPr>
          </a:p>
        </p:txBody>
      </p:sp>
      <p:sp>
        <p:nvSpPr>
          <p:cNvPr id="7" name="תיבת טקסט 6">
            <a:extLst>
              <a:ext uri="{FF2B5EF4-FFF2-40B4-BE49-F238E27FC236}">
                <a16:creationId xmlns:a16="http://schemas.microsoft.com/office/drawing/2014/main" id="{4C74A9D6-5FEF-0B37-92C7-940CC3A3FF2E}"/>
              </a:ext>
            </a:extLst>
          </p:cNvPr>
          <p:cNvSpPr txBox="1"/>
          <p:nvPr/>
        </p:nvSpPr>
        <p:spPr>
          <a:xfrm>
            <a:off x="900478" y="2354095"/>
            <a:ext cx="6035343" cy="3682188"/>
          </a:xfrm>
          <a:prstGeom prst="rect">
            <a:avLst/>
          </a:prstGeom>
          <a:noFill/>
        </p:spPr>
        <p:txBody>
          <a:bodyPr wrap="square">
            <a:spAutoFit/>
          </a:bodyPr>
          <a:lstStyle/>
          <a:p>
            <a:pPr algn="r" rtl="1"/>
            <a:r>
              <a:rPr lang="he-IL" sz="2400" b="1" dirty="0">
                <a:solidFill>
                  <a:srgbClr val="1D2129"/>
                </a:solidFill>
                <a:latin typeface="David" panose="020E0502060401010101" pitchFamily="34" charset="-79"/>
                <a:cs typeface="David" panose="020E0502060401010101" pitchFamily="34" charset="-79"/>
              </a:rPr>
              <a:t>אופן ההכנה:</a:t>
            </a:r>
            <a:br>
              <a:rPr lang="he-IL" sz="2400" b="1" dirty="0">
                <a:solidFill>
                  <a:prstClr val="black"/>
                </a:solidFill>
                <a:latin typeface="David" panose="020E0502060401010101" pitchFamily="34" charset="-79"/>
                <a:cs typeface="David" panose="020E0502060401010101" pitchFamily="34" charset="-79"/>
              </a:rPr>
            </a:br>
            <a:r>
              <a:rPr lang="he-IL" sz="2400" b="1" dirty="0">
                <a:solidFill>
                  <a:srgbClr val="1D2129"/>
                </a:solidFill>
                <a:latin typeface="David" panose="020E0502060401010101" pitchFamily="34" charset="-79"/>
                <a:cs typeface="David" panose="020E0502060401010101" pitchFamily="34" charset="-79"/>
              </a:rPr>
              <a:t>==========</a:t>
            </a:r>
            <a:br>
              <a:rPr lang="he-IL" sz="2400" b="1" dirty="0">
                <a:solidFill>
                  <a:prstClr val="black"/>
                </a:solidFill>
                <a:latin typeface="David" panose="020E0502060401010101" pitchFamily="34" charset="-79"/>
                <a:cs typeface="David" panose="020E0502060401010101" pitchFamily="34" charset="-79"/>
              </a:rPr>
            </a:br>
            <a:r>
              <a:rPr lang="he-IL" sz="2400" b="1" dirty="0">
                <a:solidFill>
                  <a:srgbClr val="1D2129"/>
                </a:solidFill>
                <a:latin typeface="David" panose="020E0502060401010101" pitchFamily="34" charset="-79"/>
                <a:cs typeface="David" panose="020E0502060401010101" pitchFamily="34" charset="-79"/>
              </a:rPr>
              <a:t>1</a:t>
            </a:r>
            <a:r>
              <a:rPr lang="he-IL" sz="2000" b="1" dirty="0">
                <a:solidFill>
                  <a:srgbClr val="1D2129"/>
                </a:solidFill>
                <a:latin typeface="David" panose="020E0502060401010101" pitchFamily="34" charset="-79"/>
                <a:cs typeface="David" panose="020E0502060401010101" pitchFamily="34" charset="-79"/>
              </a:rPr>
              <a:t>. חממו את התנור ל-160 מעלות.</a:t>
            </a:r>
            <a:br>
              <a:rPr lang="he-IL" sz="2000" b="1" dirty="0">
                <a:solidFill>
                  <a:prstClr val="black"/>
                </a:solidFill>
                <a:latin typeface="David" panose="020E0502060401010101" pitchFamily="34" charset="-79"/>
                <a:cs typeface="David" panose="020E0502060401010101" pitchFamily="34" charset="-79"/>
              </a:rPr>
            </a:br>
            <a:r>
              <a:rPr lang="he-IL" sz="2000" b="1" dirty="0">
                <a:solidFill>
                  <a:srgbClr val="1D2129"/>
                </a:solidFill>
                <a:latin typeface="David" panose="020E0502060401010101" pitchFamily="34" charset="-79"/>
                <a:cs typeface="David" panose="020E0502060401010101" pitchFamily="34" charset="-79"/>
              </a:rPr>
              <a:t>2. ערבבו בקערה 3 כפות מים, 3 כפות שמן זית, מלח לפי הטעם, מעט פפריקה חריפה (אפשר גם מתוקה במקום), כפית זעתר ואבקת שום. הכניסו פנימה את כל האגוזים והזרעים וערבבו היטב כך שכל הזרעים יתעטפו בשמן ובתבלינים.</a:t>
            </a:r>
            <a:br>
              <a:rPr lang="he-IL" sz="2000" b="1" dirty="0">
                <a:solidFill>
                  <a:prstClr val="black"/>
                </a:solidFill>
                <a:latin typeface="David" panose="020E0502060401010101" pitchFamily="34" charset="-79"/>
                <a:cs typeface="David" panose="020E0502060401010101" pitchFamily="34" charset="-79"/>
              </a:rPr>
            </a:br>
            <a:r>
              <a:rPr lang="he-IL" sz="2000" b="1" dirty="0">
                <a:solidFill>
                  <a:srgbClr val="1D2129"/>
                </a:solidFill>
                <a:latin typeface="David" panose="020E0502060401010101" pitchFamily="34" charset="-79"/>
                <a:cs typeface="David" panose="020E0502060401010101" pitchFamily="34" charset="-79"/>
              </a:rPr>
              <a:t>3. פרסו בשכבה דקה ואחיד על תבנית וקלו לכ-15-20 דקות עם ערבוב מפעם לפעם, עד שהתערובת קלויה וריחנית.</a:t>
            </a:r>
            <a:br>
              <a:rPr lang="he-IL" sz="2000" b="1" dirty="0">
                <a:solidFill>
                  <a:prstClr val="black"/>
                </a:solidFill>
                <a:latin typeface="David" panose="020E0502060401010101" pitchFamily="34" charset="-79"/>
                <a:cs typeface="David" panose="020E0502060401010101" pitchFamily="34" charset="-79"/>
              </a:rPr>
            </a:br>
            <a:r>
              <a:rPr lang="he-IL" sz="2000" b="1" dirty="0">
                <a:solidFill>
                  <a:srgbClr val="1D2129"/>
                </a:solidFill>
                <a:latin typeface="David" panose="020E0502060401010101" pitchFamily="34" charset="-79"/>
                <a:cs typeface="David" panose="020E0502060401010101" pitchFamily="34" charset="-79"/>
              </a:rPr>
              <a:t>4. כשהתערובת הצטננה לחלוטין, מלאו צנצנת, והשתמשו כתוספת לסלטים, כריכים או סתם נשנוש.</a:t>
            </a:r>
            <a:endParaRPr lang="he-IL" sz="2000" b="1" dirty="0"/>
          </a:p>
        </p:txBody>
      </p:sp>
      <p:pic>
        <p:nvPicPr>
          <p:cNvPr id="10" name="תמונה 9">
            <a:extLst>
              <a:ext uri="{FF2B5EF4-FFF2-40B4-BE49-F238E27FC236}">
                <a16:creationId xmlns:a16="http://schemas.microsoft.com/office/drawing/2014/main" id="{CBF1EBAE-3A61-9DEF-F3B6-1869265E92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6828640" y="2772576"/>
            <a:ext cx="3524413" cy="3816000"/>
          </a:xfrm>
          <a:prstGeom prst="rect">
            <a:avLst/>
          </a:prstGeom>
        </p:spPr>
      </p:pic>
      <p:pic>
        <p:nvPicPr>
          <p:cNvPr id="2" name="Picture 2">
            <a:extLst>
              <a:ext uri="{FF2B5EF4-FFF2-40B4-BE49-F238E27FC236}">
                <a16:creationId xmlns:a16="http://schemas.microsoft.com/office/drawing/2014/main" id="{90F6E25A-AA23-3D26-3644-F1069578DE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descr="דגל המועדון.jpg">
            <a:extLst>
              <a:ext uri="{FF2B5EF4-FFF2-40B4-BE49-F238E27FC236}">
                <a16:creationId xmlns:a16="http://schemas.microsoft.com/office/drawing/2014/main" id="{3ACB85F7-405C-01DE-C028-FAAA360D470F}"/>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14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0ACD0984-9E4F-79E3-0674-F46E540E20AE}"/>
              </a:ext>
            </a:extLst>
          </p:cNvPr>
          <p:cNvSpPr txBox="1"/>
          <p:nvPr/>
        </p:nvSpPr>
        <p:spPr>
          <a:xfrm>
            <a:off x="-109904" y="822036"/>
            <a:ext cx="11396743" cy="6198725"/>
          </a:xfrm>
          <a:prstGeom prst="rect">
            <a:avLst/>
          </a:prstGeom>
          <a:noFill/>
        </p:spPr>
        <p:txBody>
          <a:bodyPr wrap="square" rtlCol="1">
            <a:spAutoFit/>
          </a:bodyPr>
          <a:lstStyle/>
          <a:p>
            <a:pPr algn="r"/>
            <a:endParaRPr lang="he-IL" sz="2201" b="1" dirty="0">
              <a:latin typeface="David" panose="020E0502060401010101" pitchFamily="34" charset="-79"/>
              <a:cs typeface="David" panose="020E0502060401010101" pitchFamily="34" charset="-79"/>
            </a:endParaRPr>
          </a:p>
          <a:p>
            <a:pPr algn="r"/>
            <a:endParaRPr lang="he-IL" sz="2201" b="1" dirty="0">
              <a:latin typeface="David" panose="020E0502060401010101" pitchFamily="34" charset="-79"/>
              <a:cs typeface="David" panose="020E0502060401010101" pitchFamily="34" charset="-79"/>
            </a:endParaRPr>
          </a:p>
          <a:p>
            <a:pPr algn="r"/>
            <a:r>
              <a:rPr lang="he-IL" sz="2201" b="1" dirty="0">
                <a:latin typeface="David" panose="020E0502060401010101" pitchFamily="34" charset="-79"/>
                <a:cs typeface="David" panose="020E0502060401010101" pitchFamily="34" charset="-79"/>
              </a:rPr>
              <a:t>נולדתי  בתימן. היינו אמורים להיות שמונה ילדים בבית,</a:t>
            </a:r>
          </a:p>
          <a:p>
            <a:pPr algn="r"/>
            <a:r>
              <a:rPr lang="he-IL" sz="2201" b="1" dirty="0">
                <a:latin typeface="David" panose="020E0502060401010101" pitchFamily="34" charset="-79"/>
                <a:cs typeface="David" panose="020E0502060401010101" pitchFamily="34" charset="-79"/>
              </a:rPr>
              <a:t>אבל שלושה נפטרו.</a:t>
            </a:r>
          </a:p>
          <a:p>
            <a:pPr algn="r"/>
            <a:r>
              <a:rPr lang="he-IL" sz="2201" b="1" dirty="0">
                <a:latin typeface="David" panose="020E0502060401010101" pitchFamily="34" charset="-79"/>
                <a:cs typeface="David" panose="020E0502060401010101" pitchFamily="34" charset="-79"/>
              </a:rPr>
              <a:t>הגענו ארבעה ילדים לארץ, ואחד נולד כאן, "צבר". </a:t>
            </a:r>
            <a:endParaRPr lang="en-US" sz="2201" b="1" dirty="0">
              <a:latin typeface="David" panose="020E0502060401010101" pitchFamily="34" charset="-79"/>
              <a:cs typeface="David" panose="020E0502060401010101" pitchFamily="34" charset="-79"/>
            </a:endParaRPr>
          </a:p>
          <a:p>
            <a:pPr algn="r"/>
            <a:r>
              <a:rPr lang="he-IL" sz="2201" b="1" dirty="0">
                <a:latin typeface="David" panose="020E0502060401010101" pitchFamily="34" charset="-79"/>
                <a:cs typeface="David" panose="020E0502060401010101" pitchFamily="34" charset="-79"/>
              </a:rPr>
              <a:t>כשעליתי, הייתי בת ארבע, או בת שש. לא זוכרים מתי נולדתי. </a:t>
            </a:r>
          </a:p>
          <a:p>
            <a:pPr algn="r"/>
            <a:r>
              <a:rPr lang="he-IL" sz="2201" b="1" dirty="0">
                <a:latin typeface="David" panose="020E0502060401010101" pitchFamily="34" charset="-79"/>
                <a:cs typeface="David" panose="020E0502060401010101" pitchFamily="34" charset="-79"/>
              </a:rPr>
              <a:t>הורי התפרנסו מעשיית כלי חרס. אמי עשתה חינה לכלות, </a:t>
            </a:r>
          </a:p>
          <a:p>
            <a:pPr algn="r"/>
            <a:r>
              <a:rPr lang="he-IL" sz="2201" b="1" dirty="0">
                <a:latin typeface="David" panose="020E0502060401010101" pitchFamily="34" charset="-79"/>
                <a:cs typeface="David" panose="020E0502060401010101" pitchFamily="34" charset="-79"/>
              </a:rPr>
              <a:t>הלבישה כלות והייתה זמרת, אבל רק במשפחה. </a:t>
            </a:r>
          </a:p>
          <a:p>
            <a:pPr algn="r"/>
            <a:r>
              <a:rPr lang="he-IL" sz="2201" b="1" dirty="0">
                <a:latin typeface="David" panose="020E0502060401010101" pitchFamily="34" charset="-79"/>
                <a:cs typeface="David" panose="020E0502060401010101" pitchFamily="34" charset="-79"/>
              </a:rPr>
              <a:t>היא לבשה מכנסיים ושל רקומים, </a:t>
            </a:r>
            <a:r>
              <a:rPr lang="he-IL" sz="2201" b="1" dirty="0" err="1">
                <a:latin typeface="David" panose="020E0502060401010101" pitchFamily="34" charset="-79"/>
                <a:cs typeface="David" panose="020E0502060401010101" pitchFamily="34" charset="-79"/>
              </a:rPr>
              <a:t>הכל</a:t>
            </a:r>
            <a:r>
              <a:rPr lang="he-IL" sz="2201" b="1" dirty="0">
                <a:latin typeface="David" panose="020E0502060401010101" pitchFamily="34" charset="-79"/>
                <a:cs typeface="David" panose="020E0502060401010101" pitchFamily="34" charset="-79"/>
              </a:rPr>
              <a:t> בעבודת יד. </a:t>
            </a:r>
          </a:p>
          <a:p>
            <a:pPr algn="r"/>
            <a:r>
              <a:rPr lang="he-IL" sz="2201" b="1" dirty="0">
                <a:latin typeface="David" panose="020E0502060401010101" pitchFamily="34" charset="-79"/>
                <a:cs typeface="David" panose="020E0502060401010101" pitchFamily="34" charset="-79"/>
              </a:rPr>
              <a:t>השירים  בתימנית לוו בנגינה על תוף.</a:t>
            </a:r>
            <a:endParaRPr lang="en-US" sz="2201" b="1" dirty="0">
              <a:latin typeface="David" panose="020E0502060401010101" pitchFamily="34" charset="-79"/>
              <a:cs typeface="David" panose="020E0502060401010101" pitchFamily="34" charset="-79"/>
            </a:endParaRPr>
          </a:p>
          <a:p>
            <a:pPr algn="r" rtl="1"/>
            <a:r>
              <a:rPr lang="he-IL" sz="2201" b="1" dirty="0">
                <a:latin typeface="David" panose="020E0502060401010101" pitchFamily="34" charset="-79"/>
                <a:cs typeface="David" panose="020E0502060401010101" pitchFamily="34" charset="-79"/>
              </a:rPr>
              <a:t>ההורים החליטו לעלות ארצה.  הלכנו ברגל, על גמלים וחמורים, עד עדן. </a:t>
            </a:r>
          </a:p>
          <a:p>
            <a:pPr algn="r" rtl="1"/>
            <a:r>
              <a:rPr lang="he-IL" sz="2201" b="1" dirty="0">
                <a:latin typeface="David" panose="020E0502060401010101" pitchFamily="34" charset="-79"/>
                <a:cs typeface="David" panose="020E0502060401010101" pitchFamily="34" charset="-79"/>
              </a:rPr>
              <a:t>אמרו לעולים לזרוק את התכשיטים והכסף, אחרת המטוס לא ימריא. </a:t>
            </a:r>
          </a:p>
          <a:p>
            <a:pPr algn="r" rtl="1"/>
            <a:r>
              <a:rPr lang="he-IL" sz="2201" b="1" dirty="0">
                <a:latin typeface="David" panose="020E0502060401010101" pitchFamily="34" charset="-79"/>
                <a:cs typeface="David" panose="020E0502060401010101" pitchFamily="34" charset="-79"/>
              </a:rPr>
              <a:t>לקחו לנו גם את ספרי התורה. דודי החזיק ספר תורה וסירב להיפרד ממנו. </a:t>
            </a:r>
          </a:p>
          <a:p>
            <a:pPr algn="r" rtl="1"/>
            <a:r>
              <a:rPr lang="he-IL" sz="2201" b="1" dirty="0">
                <a:latin typeface="David" panose="020E0502060401010101" pitchFamily="34" charset="-79"/>
                <a:cs typeface="David" panose="020E0502060401010101" pitchFamily="34" charset="-79"/>
              </a:rPr>
              <a:t>הספר נמצא היום אצל אחי באריאל.</a:t>
            </a:r>
          </a:p>
          <a:p>
            <a:pPr algn="r" rtl="1"/>
            <a:r>
              <a:rPr lang="he-IL" sz="2201" b="1" dirty="0">
                <a:latin typeface="David" panose="020E0502060401010101" pitchFamily="34" charset="-79"/>
                <a:cs typeface="David" panose="020E0502060401010101" pitchFamily="34" charset="-79"/>
              </a:rPr>
              <a:t>אח של אמא שלי עלה לארץ  ב- 1949 , הוא לקח אותנו ממעברת עין שמר, </a:t>
            </a:r>
          </a:p>
          <a:p>
            <a:pPr algn="r" rtl="1"/>
            <a:r>
              <a:rPr lang="he-IL" sz="2201" b="1" dirty="0">
                <a:latin typeface="David" panose="020E0502060401010101" pitchFamily="34" charset="-79"/>
                <a:cs typeface="David" panose="020E0502060401010101" pitchFamily="34" charset="-79"/>
              </a:rPr>
              <a:t>למעברה בקפלן, כפר סבא ואחר כך עברנו לשיכון "עליה" ברחוב ויתקין.</a:t>
            </a:r>
          </a:p>
          <a:p>
            <a:pPr algn="r" rtl="1"/>
            <a:endParaRPr lang="he-IL" sz="2201" b="1" dirty="0">
              <a:latin typeface="David" panose="020E0502060401010101" pitchFamily="34" charset="-79"/>
              <a:cs typeface="David" panose="020E0502060401010101" pitchFamily="34" charset="-79"/>
            </a:endParaRPr>
          </a:p>
          <a:p>
            <a:pPr algn="r"/>
            <a:r>
              <a:rPr lang="he-IL" sz="2201" b="1" dirty="0">
                <a:latin typeface="David" panose="020E0502060401010101" pitchFamily="34" charset="-79"/>
                <a:cs typeface="David" panose="020E0502060401010101" pitchFamily="34" charset="-79"/>
              </a:rPr>
              <a:t> </a:t>
            </a:r>
          </a:p>
        </p:txBody>
      </p:sp>
      <p:sp>
        <p:nvSpPr>
          <p:cNvPr id="3" name="מלבן 2">
            <a:extLst>
              <a:ext uri="{FF2B5EF4-FFF2-40B4-BE49-F238E27FC236}">
                <a16:creationId xmlns:a16="http://schemas.microsoft.com/office/drawing/2014/main" id="{38D26066-75D7-0199-6011-BCAA378DCDA5}"/>
              </a:ext>
            </a:extLst>
          </p:cNvPr>
          <p:cNvSpPr/>
          <p:nvPr/>
        </p:nvSpPr>
        <p:spPr>
          <a:xfrm>
            <a:off x="6984525" y="505239"/>
            <a:ext cx="3470822"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שרה </a:t>
            </a:r>
            <a:r>
              <a:rPr lang="he-IL" sz="5401" b="1" dirty="0" err="1">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רייבי</a:t>
            </a:r>
            <a:endPar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
        <p:nvSpPr>
          <p:cNvPr id="12" name="תיבת טקסט 11">
            <a:extLst>
              <a:ext uri="{FF2B5EF4-FFF2-40B4-BE49-F238E27FC236}">
                <a16:creationId xmlns:a16="http://schemas.microsoft.com/office/drawing/2014/main" id="{4F084242-DDAD-04C8-737C-6E0359593955}"/>
              </a:ext>
            </a:extLst>
          </p:cNvPr>
          <p:cNvSpPr txBox="1"/>
          <p:nvPr/>
        </p:nvSpPr>
        <p:spPr>
          <a:xfrm>
            <a:off x="1140805" y="5933652"/>
            <a:ext cx="3019351" cy="400110"/>
          </a:xfrm>
          <a:prstGeom prst="rect">
            <a:avLst/>
          </a:prstGeom>
          <a:noFill/>
        </p:spPr>
        <p:txBody>
          <a:bodyPr wrap="square" rtlCol="1">
            <a:spAutoFit/>
          </a:bodyPr>
          <a:lstStyle/>
          <a:p>
            <a:r>
              <a:rPr lang="he-IL" sz="2000" b="1" dirty="0">
                <a:latin typeface="David" panose="020E0502060401010101" pitchFamily="34" charset="-79"/>
                <a:cs typeface="David" panose="020E0502060401010101" pitchFamily="34" charset="-79"/>
              </a:rPr>
              <a:t>ילדים בונים את הארץ</a:t>
            </a:r>
          </a:p>
        </p:txBody>
      </p:sp>
      <p:pic>
        <p:nvPicPr>
          <p:cNvPr id="6" name="תמונה 5">
            <a:extLst>
              <a:ext uri="{FF2B5EF4-FFF2-40B4-BE49-F238E27FC236}">
                <a16:creationId xmlns:a16="http://schemas.microsoft.com/office/drawing/2014/main" id="{7F88D1B6-ED24-90D5-45CB-8C5D6DC305CF}"/>
              </a:ext>
            </a:extLst>
          </p:cNvPr>
          <p:cNvPicPr>
            <a:picLocks noChangeAspect="1"/>
          </p:cNvPicPr>
          <p:nvPr/>
        </p:nvPicPr>
        <p:blipFill>
          <a:blip r:embed="rId2"/>
          <a:stretch>
            <a:fillRect/>
          </a:stretch>
        </p:blipFill>
        <p:spPr>
          <a:xfrm>
            <a:off x="1178567" y="3762257"/>
            <a:ext cx="2119114" cy="2124075"/>
          </a:xfrm>
          <a:prstGeom prst="rect">
            <a:avLst/>
          </a:prstGeom>
        </p:spPr>
      </p:pic>
      <p:pic>
        <p:nvPicPr>
          <p:cNvPr id="7" name="תמונה 6">
            <a:extLst>
              <a:ext uri="{FF2B5EF4-FFF2-40B4-BE49-F238E27FC236}">
                <a16:creationId xmlns:a16="http://schemas.microsoft.com/office/drawing/2014/main" id="{665B7B89-5EEF-8A89-6C80-6A1066BEDB4F}"/>
              </a:ext>
            </a:extLst>
          </p:cNvPr>
          <p:cNvPicPr>
            <a:picLocks noChangeAspect="1"/>
          </p:cNvPicPr>
          <p:nvPr/>
        </p:nvPicPr>
        <p:blipFill rotWithShape="1">
          <a:blip r:embed="rId3"/>
          <a:srcRect l="8293" t="24044" r="32793" b="39453"/>
          <a:stretch/>
        </p:blipFill>
        <p:spPr>
          <a:xfrm>
            <a:off x="1813411" y="1123925"/>
            <a:ext cx="3042110" cy="2503356"/>
          </a:xfrm>
          <a:prstGeom prst="rect">
            <a:avLst/>
          </a:prstGeom>
        </p:spPr>
      </p:pic>
      <p:grpSp>
        <p:nvGrpSpPr>
          <p:cNvPr id="4" name="קבוצה 3">
            <a:extLst>
              <a:ext uri="{FF2B5EF4-FFF2-40B4-BE49-F238E27FC236}">
                <a16:creationId xmlns:a16="http://schemas.microsoft.com/office/drawing/2014/main" id="{95247B06-AA47-8210-5CDF-4C9A56F9D061}"/>
              </a:ext>
            </a:extLst>
          </p:cNvPr>
          <p:cNvGrpSpPr/>
          <p:nvPr/>
        </p:nvGrpSpPr>
        <p:grpSpPr>
          <a:xfrm>
            <a:off x="1136061" y="71341"/>
            <a:ext cx="2272157" cy="718085"/>
            <a:chOff x="1136061" y="71341"/>
            <a:chExt cx="2272157" cy="718085"/>
          </a:xfrm>
        </p:grpSpPr>
        <p:pic>
          <p:nvPicPr>
            <p:cNvPr id="8" name="Picture 2">
              <a:extLst>
                <a:ext uri="{FF2B5EF4-FFF2-40B4-BE49-F238E27FC236}">
                  <a16:creationId xmlns:a16="http://schemas.microsoft.com/office/drawing/2014/main" id="{768CE313-A434-E443-F58B-4ABBD8A6E2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descr="דגל המועדון.jpg">
              <a:extLst>
                <a:ext uri="{FF2B5EF4-FFF2-40B4-BE49-F238E27FC236}">
                  <a16:creationId xmlns:a16="http://schemas.microsoft.com/office/drawing/2014/main" id="{F50BD1E9-D855-CE24-3BF9-C12E636E70F4}"/>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227029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94D66793-D083-60A2-7350-DBD00F83BE01}"/>
              </a:ext>
            </a:extLst>
          </p:cNvPr>
          <p:cNvSpPr txBox="1"/>
          <p:nvPr/>
        </p:nvSpPr>
        <p:spPr>
          <a:xfrm>
            <a:off x="-214130" y="1089895"/>
            <a:ext cx="11408603" cy="5511252"/>
          </a:xfrm>
          <a:prstGeom prst="rect">
            <a:avLst/>
          </a:prstGeom>
          <a:noFill/>
        </p:spPr>
        <p:txBody>
          <a:bodyPr wrap="square" rtlCol="1">
            <a:spAutoFit/>
          </a:bodyPr>
          <a:lstStyle/>
          <a:p>
            <a:pPr algn="r" rtl="1"/>
            <a:r>
              <a:rPr lang="he-IL" sz="2201" b="1" dirty="0">
                <a:latin typeface="David" panose="020E0502060401010101" pitchFamily="34" charset="-79"/>
                <a:cs typeface="David" panose="020E0502060401010101" pitchFamily="34" charset="-79"/>
              </a:rPr>
              <a:t>מסביב היו שדות חקלאיות. הבדואים עבדו את האדמות.</a:t>
            </a:r>
          </a:p>
          <a:p>
            <a:pPr algn="r" rtl="1"/>
            <a:r>
              <a:rPr lang="he-IL" sz="2201" b="1" dirty="0">
                <a:latin typeface="David" panose="020E0502060401010101" pitchFamily="34" charset="-79"/>
                <a:cs typeface="David" panose="020E0502060401010101" pitchFamily="34" charset="-79"/>
              </a:rPr>
              <a:t>אבי עבד בחקלאות, אמי שהרתה בארץ, ילדה את אחי.</a:t>
            </a:r>
          </a:p>
          <a:p>
            <a:pPr algn="r" rtl="1"/>
            <a:r>
              <a:rPr lang="he-IL" sz="2201" b="1" dirty="0">
                <a:latin typeface="David" panose="020E0502060401010101" pitchFamily="34" charset="-79"/>
                <a:cs typeface="David" panose="020E0502060401010101" pitchFamily="34" charset="-79"/>
              </a:rPr>
              <a:t> ואני  בת עשר, יצאתי לעבוד במקומה. קטפתי פול, שהיה יותר גבוה ממני. היה לנו </a:t>
            </a:r>
            <a:r>
              <a:rPr lang="he-IL" sz="2201" b="1" dirty="0" err="1">
                <a:latin typeface="David" panose="020E0502060401010101" pitchFamily="34" charset="-79"/>
                <a:cs typeface="David" panose="020E0502060401010101" pitchFamily="34" charset="-79"/>
              </a:rPr>
              <a:t>טאבון</a:t>
            </a:r>
            <a:r>
              <a:rPr lang="he-IL" sz="2201" b="1" dirty="0">
                <a:latin typeface="David" panose="020E0502060401010101" pitchFamily="34" charset="-79"/>
                <a:cs typeface="David" panose="020E0502060401010101" pitchFamily="34" charset="-79"/>
              </a:rPr>
              <a:t> בחצר. </a:t>
            </a:r>
          </a:p>
          <a:p>
            <a:pPr algn="r" rtl="1"/>
            <a:r>
              <a:rPr lang="he-IL" sz="2201" b="1" dirty="0">
                <a:latin typeface="David" panose="020E0502060401010101" pitchFamily="34" charset="-79"/>
                <a:cs typeface="David" panose="020E0502060401010101" pitchFamily="34" charset="-79"/>
              </a:rPr>
              <a:t>אמי אפתה פיתות, עוגיות ועוגות. ישבנו על הרצפה ואכלנו מצלחת מרכזית משותפת.</a:t>
            </a:r>
          </a:p>
          <a:p>
            <a:pPr algn="r" rtl="1"/>
            <a:r>
              <a:rPr lang="he-IL" sz="2201" b="1" dirty="0">
                <a:latin typeface="David" panose="020E0502060401010101" pitchFamily="34" charset="-79"/>
                <a:cs typeface="David" panose="020E0502060401010101" pitchFamily="34" charset="-79"/>
              </a:rPr>
              <a:t>בכל ערב שבת, אבי עשה קידוש, שרנו זמירות, ישבנו יחד כל המשפחה והיה עונג שבת.</a:t>
            </a:r>
          </a:p>
          <a:p>
            <a:pPr algn="r" rtl="1"/>
            <a:r>
              <a:rPr lang="he-IL" sz="2201" b="1" dirty="0">
                <a:latin typeface="David" panose="020E0502060401010101" pitchFamily="34" charset="-79"/>
                <a:cs typeface="David" panose="020E0502060401010101" pitchFamily="34" charset="-79"/>
              </a:rPr>
              <a:t>עד גיל עשרים, עבדתי בחקלאות ובגיל עשרים נשאתי. עשו לי טקס חינה בתלבושת מסורתית, </a:t>
            </a:r>
          </a:p>
          <a:p>
            <a:pPr algn="r" rtl="1"/>
            <a:r>
              <a:rPr lang="he-IL" sz="2201" b="1" dirty="0">
                <a:latin typeface="David" panose="020E0502060401010101" pitchFamily="34" charset="-79"/>
                <a:cs typeface="David" panose="020E0502060401010101" pitchFamily="34" charset="-79"/>
              </a:rPr>
              <a:t>הבגדים היו עוד של אמא שלי.</a:t>
            </a:r>
          </a:p>
          <a:p>
            <a:pPr algn="r" rtl="1"/>
            <a:r>
              <a:rPr lang="he-IL" sz="2201" b="1" dirty="0">
                <a:latin typeface="David" panose="020E0502060401010101" pitchFamily="34" charset="-79"/>
                <a:cs typeface="David" panose="020E0502060401010101" pitchFamily="34" charset="-79"/>
              </a:rPr>
              <a:t>בעלי היה מסגר ועבד </a:t>
            </a:r>
            <a:r>
              <a:rPr lang="he-IL" sz="2201" b="1" dirty="0" err="1">
                <a:latin typeface="David" panose="020E0502060401010101" pitchFamily="34" charset="-79"/>
                <a:cs typeface="David" panose="020E0502060401010101" pitchFamily="34" charset="-79"/>
              </a:rPr>
              <a:t>בתע"ש</a:t>
            </a:r>
            <a:r>
              <a:rPr lang="he-IL" sz="2201" b="1" dirty="0">
                <a:latin typeface="David" panose="020E0502060401010101" pitchFamily="34" charset="-79"/>
                <a:cs typeface="David" panose="020E0502060401010101" pitchFamily="34" charset="-79"/>
              </a:rPr>
              <a:t>. גידלנו שלושה בנים.</a:t>
            </a:r>
          </a:p>
          <a:p>
            <a:pPr algn="r" rtl="1"/>
            <a:r>
              <a:rPr lang="he-IL" sz="2201" b="1" dirty="0">
                <a:latin typeface="David" panose="020E0502060401010101" pitchFamily="34" charset="-79"/>
                <a:cs typeface="David" panose="020E0502060401010101" pitchFamily="34" charset="-79"/>
              </a:rPr>
              <a:t>הבן הבכור היה טייס </a:t>
            </a:r>
            <a:r>
              <a:rPr lang="he-IL" sz="2201" b="1" dirty="0" err="1">
                <a:latin typeface="David" panose="020E0502060401010101" pitchFamily="34" charset="-79"/>
                <a:cs typeface="David" panose="020E0502060401010101" pitchFamily="34" charset="-79"/>
              </a:rPr>
              <a:t>פאנטום</a:t>
            </a:r>
            <a:r>
              <a:rPr lang="he-IL" sz="2201" b="1" dirty="0">
                <a:latin typeface="David" panose="020E0502060401010101" pitchFamily="34" charset="-79"/>
                <a:cs typeface="David" panose="020E0502060401010101" pitchFamily="34" charset="-79"/>
              </a:rPr>
              <a:t>. הבן השני הקים עסק לשלטים </a:t>
            </a:r>
          </a:p>
          <a:p>
            <a:pPr algn="r" rtl="1"/>
            <a:r>
              <a:rPr lang="he-IL" sz="2201" b="1" dirty="0">
                <a:latin typeface="David" panose="020E0502060401010101" pitchFamily="34" charset="-79"/>
                <a:cs typeface="David" panose="020E0502060401010101" pitchFamily="34" charset="-79"/>
              </a:rPr>
              <a:t>"יוחאי שלטים" בן הזקונים, עורך דין.</a:t>
            </a:r>
          </a:p>
          <a:p>
            <a:pPr algn="r" rtl="1"/>
            <a:r>
              <a:rPr lang="he-IL" sz="2201" b="1" dirty="0">
                <a:latin typeface="David" panose="020E0502060401010101" pitchFamily="34" charset="-79"/>
                <a:cs typeface="David" panose="020E0502060401010101" pitchFamily="34" charset="-79"/>
              </a:rPr>
              <a:t> יש לי שישה נכדים ושלושה נינים.</a:t>
            </a:r>
          </a:p>
          <a:p>
            <a:pPr algn="r" rtl="1"/>
            <a:r>
              <a:rPr lang="he-IL" sz="2201" b="1" dirty="0">
                <a:latin typeface="David" panose="020E0502060401010101" pitchFamily="34" charset="-79"/>
                <a:cs typeface="David" panose="020E0502060401010101" pitchFamily="34" charset="-79"/>
              </a:rPr>
              <a:t>במלחמת יום הכיפורים היה בעלי עם קהלני בשריון, </a:t>
            </a:r>
          </a:p>
          <a:p>
            <a:pPr algn="r" rtl="1"/>
            <a:r>
              <a:rPr lang="he-IL" sz="2201" b="1" dirty="0">
                <a:latin typeface="David" panose="020E0502060401010101" pitchFamily="34" charset="-79"/>
                <a:cs typeface="David" panose="020E0502060401010101" pitchFamily="34" charset="-79"/>
              </a:rPr>
              <a:t>נפצע וקטעו לו רגל. סעדתי אותו עד לרגע האחרון. </a:t>
            </a:r>
          </a:p>
          <a:p>
            <a:pPr algn="r" rtl="1"/>
            <a:r>
              <a:rPr lang="he-IL" sz="2201" b="1" dirty="0">
                <a:latin typeface="David" panose="020E0502060401010101" pitchFamily="34" charset="-79"/>
                <a:cs typeface="David" panose="020E0502060401010101" pitchFamily="34" charset="-79"/>
              </a:rPr>
              <a:t>כיום גר בחצרי אחד הנכדים וכל המשפחה נפגשת בכל ערב שבת.</a:t>
            </a:r>
          </a:p>
          <a:p>
            <a:pPr algn="r" rtl="1"/>
            <a:endParaRPr lang="he-IL" sz="2201" b="1" dirty="0">
              <a:latin typeface="David" panose="020E0502060401010101" pitchFamily="34" charset="-79"/>
              <a:cs typeface="David" panose="020E0502060401010101" pitchFamily="34" charset="-79"/>
            </a:endParaRPr>
          </a:p>
          <a:p>
            <a:pPr algn="r"/>
            <a:r>
              <a:rPr lang="he-IL" sz="2201" b="1" dirty="0">
                <a:latin typeface="David" panose="020E0502060401010101" pitchFamily="34" charset="-79"/>
                <a:cs typeface="David" panose="020E0502060401010101" pitchFamily="34" charset="-79"/>
              </a:rPr>
              <a:t> </a:t>
            </a:r>
          </a:p>
        </p:txBody>
      </p:sp>
      <p:pic>
        <p:nvPicPr>
          <p:cNvPr id="3" name="תמונה 2">
            <a:extLst>
              <a:ext uri="{FF2B5EF4-FFF2-40B4-BE49-F238E27FC236}">
                <a16:creationId xmlns:a16="http://schemas.microsoft.com/office/drawing/2014/main" id="{3477EC18-1C6D-E891-C383-4658C0BBB589}"/>
              </a:ext>
            </a:extLst>
          </p:cNvPr>
          <p:cNvPicPr>
            <a:picLocks noChangeAspect="1"/>
          </p:cNvPicPr>
          <p:nvPr/>
        </p:nvPicPr>
        <p:blipFill>
          <a:blip r:embed="rId2">
            <a:grayscl/>
          </a:blip>
          <a:stretch>
            <a:fillRect/>
          </a:stretch>
        </p:blipFill>
        <p:spPr>
          <a:xfrm>
            <a:off x="413404" y="3136942"/>
            <a:ext cx="3628803" cy="2880000"/>
          </a:xfrm>
          <a:prstGeom prst="rect">
            <a:avLst/>
          </a:prstGeom>
        </p:spPr>
      </p:pic>
      <p:grpSp>
        <p:nvGrpSpPr>
          <p:cNvPr id="5" name="קבוצה 4">
            <a:extLst>
              <a:ext uri="{FF2B5EF4-FFF2-40B4-BE49-F238E27FC236}">
                <a16:creationId xmlns:a16="http://schemas.microsoft.com/office/drawing/2014/main" id="{2D81F15D-AA27-F7A4-7376-2F3DE0F192F6}"/>
              </a:ext>
            </a:extLst>
          </p:cNvPr>
          <p:cNvGrpSpPr/>
          <p:nvPr/>
        </p:nvGrpSpPr>
        <p:grpSpPr>
          <a:xfrm>
            <a:off x="711518" y="146647"/>
            <a:ext cx="2272157" cy="718085"/>
            <a:chOff x="1136061" y="71341"/>
            <a:chExt cx="2272157" cy="718085"/>
          </a:xfrm>
        </p:grpSpPr>
        <p:pic>
          <p:nvPicPr>
            <p:cNvPr id="6" name="Picture 2">
              <a:extLst>
                <a:ext uri="{FF2B5EF4-FFF2-40B4-BE49-F238E27FC236}">
                  <a16:creationId xmlns:a16="http://schemas.microsoft.com/office/drawing/2014/main" id="{E6789C4C-8C08-1DD5-1D82-325665DF64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דגל המועדון.jpg">
              <a:extLst>
                <a:ext uri="{FF2B5EF4-FFF2-40B4-BE49-F238E27FC236}">
                  <a16:creationId xmlns:a16="http://schemas.microsoft.com/office/drawing/2014/main" id="{D7D547DF-5DF2-5770-75A6-8F6310AD75D1}"/>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664265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תוצאת תמונה עבור כלה תימנית ">
            <a:extLst>
              <a:ext uri="{FF2B5EF4-FFF2-40B4-BE49-F238E27FC236}">
                <a16:creationId xmlns:a16="http://schemas.microsoft.com/office/drawing/2014/main" id="{D80833E3-DCF5-D29C-C64D-D756CAA26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88303">
            <a:off x="7937627" y="717629"/>
            <a:ext cx="2810184" cy="2484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תכשיט איסלאמי עתיק, כפי הנראה תימני, עשוי כסף נמוך">
            <a:extLst>
              <a:ext uri="{FF2B5EF4-FFF2-40B4-BE49-F238E27FC236}">
                <a16:creationId xmlns:a16="http://schemas.microsoft.com/office/drawing/2014/main" id="{DA5C65DA-902D-99D5-AF23-0C559B0F1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2371">
            <a:off x="881197" y="1499495"/>
            <a:ext cx="3517698" cy="1929415"/>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CFB9BCC5-191E-F577-B6FF-56BE1F8AA865}"/>
              </a:ext>
            </a:extLst>
          </p:cNvPr>
          <p:cNvPicPr>
            <a:picLocks noChangeAspect="1"/>
          </p:cNvPicPr>
          <p:nvPr/>
        </p:nvPicPr>
        <p:blipFill>
          <a:blip r:embed="rId4"/>
          <a:stretch>
            <a:fillRect/>
          </a:stretch>
        </p:blipFill>
        <p:spPr>
          <a:xfrm>
            <a:off x="4740747" y="221892"/>
            <a:ext cx="2577061" cy="1712500"/>
          </a:xfrm>
          <a:prstGeom prst="rect">
            <a:avLst/>
          </a:prstGeom>
        </p:spPr>
      </p:pic>
      <p:pic>
        <p:nvPicPr>
          <p:cNvPr id="7" name="תמונה 6">
            <a:extLst>
              <a:ext uri="{FF2B5EF4-FFF2-40B4-BE49-F238E27FC236}">
                <a16:creationId xmlns:a16="http://schemas.microsoft.com/office/drawing/2014/main" id="{576AADB9-19B3-CDAF-9EA5-F34B5B522D93}"/>
              </a:ext>
            </a:extLst>
          </p:cNvPr>
          <p:cNvPicPr>
            <a:picLocks noChangeAspect="1"/>
          </p:cNvPicPr>
          <p:nvPr/>
        </p:nvPicPr>
        <p:blipFill>
          <a:blip r:embed="rId5"/>
          <a:stretch>
            <a:fillRect/>
          </a:stretch>
        </p:blipFill>
        <p:spPr>
          <a:xfrm rot="1258040">
            <a:off x="7993578" y="3436487"/>
            <a:ext cx="2495089" cy="2484000"/>
          </a:xfrm>
          <a:prstGeom prst="rect">
            <a:avLst/>
          </a:prstGeom>
        </p:spPr>
      </p:pic>
      <p:pic>
        <p:nvPicPr>
          <p:cNvPr id="8" name="תמונה 7">
            <a:extLst>
              <a:ext uri="{FF2B5EF4-FFF2-40B4-BE49-F238E27FC236}">
                <a16:creationId xmlns:a16="http://schemas.microsoft.com/office/drawing/2014/main" id="{90A2852E-C374-BACA-EC22-FEE9B426EF60}"/>
              </a:ext>
            </a:extLst>
          </p:cNvPr>
          <p:cNvPicPr>
            <a:picLocks noChangeAspect="1"/>
          </p:cNvPicPr>
          <p:nvPr/>
        </p:nvPicPr>
        <p:blipFill>
          <a:blip r:embed="rId6"/>
          <a:stretch>
            <a:fillRect/>
          </a:stretch>
        </p:blipFill>
        <p:spPr>
          <a:xfrm rot="19458938">
            <a:off x="1349234" y="3941335"/>
            <a:ext cx="2962276" cy="1543051"/>
          </a:xfrm>
          <a:prstGeom prst="rect">
            <a:avLst/>
          </a:prstGeom>
        </p:spPr>
      </p:pic>
      <p:pic>
        <p:nvPicPr>
          <p:cNvPr id="9" name="תמונה 8">
            <a:extLst>
              <a:ext uri="{FF2B5EF4-FFF2-40B4-BE49-F238E27FC236}">
                <a16:creationId xmlns:a16="http://schemas.microsoft.com/office/drawing/2014/main" id="{3B604F21-1B79-B391-EE29-42F145D6375E}"/>
              </a:ext>
            </a:extLst>
          </p:cNvPr>
          <p:cNvPicPr>
            <a:picLocks noChangeAspect="1"/>
          </p:cNvPicPr>
          <p:nvPr/>
        </p:nvPicPr>
        <p:blipFill>
          <a:blip r:embed="rId7"/>
          <a:stretch>
            <a:fillRect/>
          </a:stretch>
        </p:blipFill>
        <p:spPr>
          <a:xfrm>
            <a:off x="4649470" y="1958109"/>
            <a:ext cx="2668338" cy="4133274"/>
          </a:xfrm>
          <a:prstGeom prst="rect">
            <a:avLst/>
          </a:prstGeom>
        </p:spPr>
      </p:pic>
      <p:pic>
        <p:nvPicPr>
          <p:cNvPr id="5" name="Picture 2">
            <a:extLst>
              <a:ext uri="{FF2B5EF4-FFF2-40B4-BE49-F238E27FC236}">
                <a16:creationId xmlns:a16="http://schemas.microsoft.com/office/drawing/2014/main" id="{C3DB2B3F-74BF-DC28-F3D7-AE13503D66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דגל המועדון.jpg">
            <a:extLst>
              <a:ext uri="{FF2B5EF4-FFF2-40B4-BE49-F238E27FC236}">
                <a16:creationId xmlns:a16="http://schemas.microsoft.com/office/drawing/2014/main" id="{93748B8F-08E1-0CEE-B602-49F540F586AC}"/>
              </a:ext>
            </a:extLst>
          </p:cNvPr>
          <p:cNvPicPr>
            <a:picLocks noChangeAspect="1"/>
          </p:cNvPicPr>
          <p:nvPr/>
        </p:nvPicPr>
        <p:blipFill>
          <a:blip r:embed="rId9"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5730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C2467E98-0883-112D-E1EF-D4942DBEA506}"/>
              </a:ext>
            </a:extLst>
          </p:cNvPr>
          <p:cNvSpPr txBox="1"/>
          <p:nvPr/>
        </p:nvSpPr>
        <p:spPr>
          <a:xfrm>
            <a:off x="-66347" y="1638613"/>
            <a:ext cx="11369351" cy="4833887"/>
          </a:xfrm>
          <a:prstGeom prst="rect">
            <a:avLst/>
          </a:prstGeom>
          <a:noFill/>
        </p:spPr>
        <p:txBody>
          <a:bodyPr wrap="square" rtlCol="1">
            <a:spAutoFit/>
          </a:bodyPr>
          <a:lstStyle/>
          <a:p>
            <a:pPr algn="r" rtl="1"/>
            <a:r>
              <a:rPr lang="he-IL" sz="2201" b="1" dirty="0">
                <a:latin typeface="David" panose="020E0502060401010101" pitchFamily="34" charset="-79"/>
                <a:cs typeface="David" panose="020E0502060401010101" pitchFamily="34" charset="-79"/>
              </a:rPr>
              <a:t>נולדתי בכפר סבא, אני בת שבעים. </a:t>
            </a:r>
          </a:p>
          <a:p>
            <a:pPr algn="r" rtl="1"/>
            <a:r>
              <a:rPr lang="he-IL" sz="2201" b="1" dirty="0">
                <a:latin typeface="David" panose="020E0502060401010101" pitchFamily="34" charset="-79"/>
                <a:cs typeface="David" panose="020E0502060401010101" pitchFamily="34" charset="-79"/>
              </a:rPr>
              <a:t>הורי נישאו בתימן ועלו ארצה ללא ילדים.</a:t>
            </a:r>
          </a:p>
          <a:p>
            <a:pPr algn="r" rtl="1"/>
            <a:r>
              <a:rPr lang="he-IL" sz="2201" b="1" dirty="0">
                <a:latin typeface="David" panose="020E0502060401010101" pitchFamily="34" charset="-79"/>
                <a:cs typeface="David" panose="020E0502060401010101" pitchFamily="34" charset="-79"/>
              </a:rPr>
              <a:t>אמי הייתה בהירת עור, עם עיניים כחולות. </a:t>
            </a:r>
          </a:p>
          <a:p>
            <a:pPr algn="r" rtl="1"/>
            <a:r>
              <a:rPr lang="he-IL" sz="2201" b="1" dirty="0">
                <a:latin typeface="David" panose="020E0502060401010101" pitchFamily="34" charset="-79"/>
                <a:cs typeface="David" panose="020E0502060401010101" pitchFamily="34" charset="-79"/>
              </a:rPr>
              <a:t>הם הגיעו לכפר סבא, היה להם שטח אדמה פרטי, </a:t>
            </a:r>
            <a:r>
              <a:rPr lang="he-IL" sz="2201" b="1" dirty="0" err="1">
                <a:latin typeface="David" panose="020E0502060401010101" pitchFamily="34" charset="-79"/>
                <a:cs typeface="David" panose="020E0502060401010101" pitchFamily="34" charset="-79"/>
              </a:rPr>
              <a:t>בשבזי</a:t>
            </a:r>
            <a:r>
              <a:rPr lang="he-IL" sz="2201" b="1" dirty="0">
                <a:latin typeface="David" panose="020E0502060401010101" pitchFamily="34" charset="-79"/>
                <a:cs typeface="David" panose="020E0502060401010101" pitchFamily="34" charset="-79"/>
              </a:rPr>
              <a:t>. </a:t>
            </a:r>
          </a:p>
          <a:p>
            <a:pPr algn="r" rtl="1"/>
            <a:r>
              <a:rPr lang="he-IL" sz="2201" b="1" dirty="0">
                <a:latin typeface="David" panose="020E0502060401010101" pitchFamily="34" charset="-79"/>
                <a:cs typeface="David" panose="020E0502060401010101" pitchFamily="34" charset="-79"/>
              </a:rPr>
              <a:t>אבי עבד ב"אלבר" ואמי הייתה עקרת בית.</a:t>
            </a:r>
          </a:p>
          <a:p>
            <a:pPr algn="r" rtl="1"/>
            <a:r>
              <a:rPr lang="he-IL" sz="2201" b="1" dirty="0">
                <a:latin typeface="David" panose="020E0502060401010101" pitchFamily="34" charset="-79"/>
                <a:cs typeface="David" panose="020E0502060401010101" pitchFamily="34" charset="-79"/>
              </a:rPr>
              <a:t>כאן בכפר סבא נולדו להם תשעה ילדים. ארבע בנות וחמישה בנים.</a:t>
            </a:r>
          </a:p>
          <a:p>
            <a:pPr algn="r" rtl="1"/>
            <a:r>
              <a:rPr lang="he-IL" sz="2201" b="1" dirty="0">
                <a:latin typeface="David" panose="020E0502060401010101" pitchFamily="34" charset="-79"/>
                <a:cs typeface="David" panose="020E0502060401010101" pitchFamily="34" charset="-79"/>
              </a:rPr>
              <a:t>למדתי בבית ספר "עליה", אחר כך המשכתי ללמוד עד כתה י' בבית הספר בבית ברל.</a:t>
            </a:r>
          </a:p>
          <a:p>
            <a:pPr algn="r" rtl="1"/>
            <a:r>
              <a:rPr lang="he-IL" sz="2201" b="1" dirty="0">
                <a:latin typeface="David" panose="020E0502060401010101" pitchFamily="34" charset="-79"/>
                <a:cs typeface="David" panose="020E0502060401010101" pitchFamily="34" charset="-79"/>
              </a:rPr>
              <a:t>עבדתי בחקלאות, בשדה </a:t>
            </a:r>
            <a:r>
              <a:rPr lang="he-IL" sz="2201" b="1" dirty="0" err="1">
                <a:latin typeface="David" panose="020E0502060401010101" pitchFamily="34" charset="-79"/>
                <a:cs typeface="David" panose="020E0502060401010101" pitchFamily="34" charset="-79"/>
              </a:rPr>
              <a:t>ורבורג</a:t>
            </a:r>
            <a:r>
              <a:rPr lang="he-IL" sz="2201" b="1" dirty="0">
                <a:latin typeface="David" panose="020E0502060401010101" pitchFamily="34" charset="-79"/>
                <a:cs typeface="David" panose="020E0502060401010101" pitchFamily="34" charset="-79"/>
              </a:rPr>
              <a:t>. </a:t>
            </a:r>
          </a:p>
          <a:p>
            <a:pPr algn="r" rtl="1"/>
            <a:r>
              <a:rPr lang="he-IL" sz="2201" b="1" dirty="0">
                <a:latin typeface="David" panose="020E0502060401010101" pitchFamily="34" charset="-79"/>
                <a:cs typeface="David" panose="020E0502060401010101" pitchFamily="34" charset="-79"/>
              </a:rPr>
              <a:t>ההורים כיוונו אותנו להיות צברים ולהרגיש שייכים לארץ ישראל. </a:t>
            </a:r>
          </a:p>
          <a:p>
            <a:pPr algn="r" rtl="1"/>
            <a:r>
              <a:rPr lang="he-IL" sz="2201" b="1" dirty="0">
                <a:latin typeface="David" panose="020E0502060401010101" pitchFamily="34" charset="-79"/>
                <a:cs typeface="David" panose="020E0502060401010101" pitchFamily="34" charset="-79"/>
              </a:rPr>
              <a:t>בלילות שבת היינו באים כולנו לאמא לארוחת ערב, אמא הכינה מרק תימני, זום ( מרק יוגורט), </a:t>
            </a:r>
          </a:p>
          <a:p>
            <a:pPr algn="r" rtl="1"/>
            <a:r>
              <a:rPr lang="he-IL" sz="2201" b="1" dirty="0">
                <a:latin typeface="David" panose="020E0502060401010101" pitchFamily="34" charset="-79"/>
                <a:cs typeface="David" panose="020E0502060401010101" pitchFamily="34" charset="-79"/>
              </a:rPr>
              <a:t>פיתות בטבון, סחוג, פָתות. </a:t>
            </a:r>
          </a:p>
          <a:p>
            <a:pPr algn="r" rtl="1"/>
            <a:r>
              <a:rPr lang="he-IL" sz="2201" b="1" dirty="0">
                <a:latin typeface="David" panose="020E0502060401010101" pitchFamily="34" charset="-79"/>
                <a:cs typeface="David" panose="020E0502060401010101" pitchFamily="34" charset="-79"/>
              </a:rPr>
              <a:t>בעלי עבד בתעשייה האווירית. הוא נפטר צעיר. הורי עזרו לי בגידול הילדים ובפרנסתם. </a:t>
            </a:r>
          </a:p>
          <a:p>
            <a:pPr algn="r" rtl="1"/>
            <a:r>
              <a:rPr lang="he-IL" sz="2201" b="1" dirty="0">
                <a:latin typeface="David" panose="020E0502060401010101" pitchFamily="34" charset="-79"/>
                <a:cs typeface="David" panose="020E0502060401010101" pitchFamily="34" charset="-79"/>
              </a:rPr>
              <a:t>אני מרוצה מאוד משיכון "עליה" ומחיי החברה כאן. אחותי גרה קרוב ושתינו הולכות למועדון "עליה". </a:t>
            </a:r>
          </a:p>
          <a:p>
            <a:pPr algn="r"/>
            <a:r>
              <a:rPr lang="he-IL" sz="2201" b="1" dirty="0">
                <a:latin typeface="David" panose="020E0502060401010101" pitchFamily="34" charset="-79"/>
                <a:cs typeface="David" panose="020E0502060401010101" pitchFamily="34" charset="-79"/>
              </a:rPr>
              <a:t> </a:t>
            </a:r>
          </a:p>
        </p:txBody>
      </p:sp>
      <p:sp>
        <p:nvSpPr>
          <p:cNvPr id="3" name="מלבן 2">
            <a:extLst>
              <a:ext uri="{FF2B5EF4-FFF2-40B4-BE49-F238E27FC236}">
                <a16:creationId xmlns:a16="http://schemas.microsoft.com/office/drawing/2014/main" id="{95218F8F-B7AF-AD63-94B1-E31E9DF7B63F}"/>
              </a:ext>
            </a:extLst>
          </p:cNvPr>
          <p:cNvSpPr/>
          <p:nvPr/>
        </p:nvSpPr>
        <p:spPr>
          <a:xfrm>
            <a:off x="6653276" y="532949"/>
            <a:ext cx="3135795"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רחל </a:t>
            </a:r>
            <a:r>
              <a:rPr lang="he-IL" sz="5401" b="1" dirty="0" err="1">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מינס</a:t>
            </a:r>
            <a:endPar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pic>
        <p:nvPicPr>
          <p:cNvPr id="4" name="תמונה 3">
            <a:extLst>
              <a:ext uri="{FF2B5EF4-FFF2-40B4-BE49-F238E27FC236}">
                <a16:creationId xmlns:a16="http://schemas.microsoft.com/office/drawing/2014/main" id="{E0387118-F528-0893-2F90-5A7B09FCA767}"/>
              </a:ext>
            </a:extLst>
          </p:cNvPr>
          <p:cNvPicPr>
            <a:picLocks noChangeAspect="1"/>
          </p:cNvPicPr>
          <p:nvPr/>
        </p:nvPicPr>
        <p:blipFill rotWithShape="1">
          <a:blip r:embed="rId2"/>
          <a:srcRect b="27981"/>
          <a:stretch/>
        </p:blipFill>
        <p:spPr>
          <a:xfrm>
            <a:off x="1834351" y="1087191"/>
            <a:ext cx="2539705" cy="2434174"/>
          </a:xfrm>
          <a:prstGeom prst="rect">
            <a:avLst/>
          </a:prstGeom>
        </p:spPr>
      </p:pic>
      <p:pic>
        <p:nvPicPr>
          <p:cNvPr id="7" name="Picture 2">
            <a:extLst>
              <a:ext uri="{FF2B5EF4-FFF2-40B4-BE49-F238E27FC236}">
                <a16:creationId xmlns:a16="http://schemas.microsoft.com/office/drawing/2014/main" id="{2ABE91B6-5128-4788-C8E4-119F25B1AB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descr="דגל המועדון.jpg">
            <a:extLst>
              <a:ext uri="{FF2B5EF4-FFF2-40B4-BE49-F238E27FC236}">
                <a16:creationId xmlns:a16="http://schemas.microsoft.com/office/drawing/2014/main" id="{B146363C-F559-A6BD-0310-58BF57F52E24}"/>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2441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FAB122E5-F642-99C3-3628-A7D899E38764}"/>
              </a:ext>
            </a:extLst>
          </p:cNvPr>
          <p:cNvSpPr txBox="1"/>
          <p:nvPr/>
        </p:nvSpPr>
        <p:spPr>
          <a:xfrm>
            <a:off x="5922499" y="241124"/>
            <a:ext cx="6429547" cy="1384995"/>
          </a:xfrm>
          <a:prstGeom prst="rect">
            <a:avLst/>
          </a:prstGeom>
          <a:noFill/>
        </p:spPr>
        <p:txBody>
          <a:bodyPr wrap="square" rtlCol="1">
            <a:spAutoFit/>
          </a:bodyPr>
          <a:lstStyle/>
          <a:p>
            <a:pPr algn="ctr" rtl="1"/>
            <a:r>
              <a:rPr lang="he-IL" sz="3600" b="1" dirty="0">
                <a:latin typeface="David" panose="020E0502060401010101" pitchFamily="34" charset="-79"/>
                <a:cs typeface="David" panose="020E0502060401010101" pitchFamily="34" charset="-79"/>
              </a:rPr>
              <a:t>מרק "זום" תימני</a:t>
            </a:r>
            <a:r>
              <a:rPr lang="he-IL" sz="2400" dirty="0">
                <a:latin typeface="David" panose="020E0502060401010101" pitchFamily="34" charset="-79"/>
                <a:cs typeface="David" panose="020E0502060401010101" pitchFamily="34" charset="-79"/>
              </a:rPr>
              <a:t>. </a:t>
            </a:r>
          </a:p>
          <a:p>
            <a:pPr algn="ctr" rtl="1"/>
            <a:r>
              <a:rPr lang="he-IL" sz="2400" dirty="0">
                <a:latin typeface="David" panose="020E0502060401010101" pitchFamily="34" charset="-79"/>
                <a:cs typeface="David" panose="020E0502060401010101" pitchFamily="34" charset="-79"/>
              </a:rPr>
              <a:t>מרק יוגורט עם קרעי פיתה תימנית</a:t>
            </a:r>
          </a:p>
          <a:p>
            <a:pPr algn="r"/>
            <a:r>
              <a:rPr lang="he-IL" sz="2400" dirty="0">
                <a:latin typeface="David" panose="020E0502060401010101" pitchFamily="34" charset="-79"/>
                <a:cs typeface="David" panose="020E0502060401010101" pitchFamily="34" charset="-79"/>
              </a:rPr>
              <a:t> </a:t>
            </a:r>
          </a:p>
        </p:txBody>
      </p:sp>
      <p:pic>
        <p:nvPicPr>
          <p:cNvPr id="4" name="Picture 2" descr="מרק זום עם פתות (מטיט) | אוכל למחשבה">
            <a:extLst>
              <a:ext uri="{FF2B5EF4-FFF2-40B4-BE49-F238E27FC236}">
                <a16:creationId xmlns:a16="http://schemas.microsoft.com/office/drawing/2014/main" id="{52F23A63-2AD4-9D04-5E1A-7380197A1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3" y="3648355"/>
            <a:ext cx="3347877" cy="26207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7D83C17E-8257-7B30-2B49-141B5DBAB3AC}"/>
              </a:ext>
            </a:extLst>
          </p:cNvPr>
          <p:cNvSpPr>
            <a:spLocks noChangeArrowheads="1"/>
          </p:cNvSpPr>
          <p:nvPr/>
        </p:nvSpPr>
        <p:spPr bwMode="auto">
          <a:xfrm rot="10800000" flipV="1">
            <a:off x="8180669" y="1533235"/>
            <a:ext cx="3115403" cy="304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411"/>
            <a:r>
              <a:rPr lang="he-IL" altLang="he-IL" sz="2201" b="1" dirty="0">
                <a:solidFill>
                  <a:srgbClr val="000000"/>
                </a:solidFill>
                <a:latin typeface="David" panose="020E0502060401010101" pitchFamily="34" charset="-79"/>
                <a:cs typeface="David" panose="020E0502060401010101" pitchFamily="34" charset="-79"/>
              </a:rPr>
              <a:t>1 כף קמח</a:t>
            </a:r>
            <a:endParaRPr lang="he-IL" altLang="he-IL" sz="2201" b="1" dirty="0">
              <a:latin typeface="David" panose="020E0502060401010101" pitchFamily="34" charset="-79"/>
              <a:cs typeface="David" panose="020E0502060401010101" pitchFamily="34" charset="-79"/>
            </a:endParaRPr>
          </a:p>
          <a:p>
            <a:pPr algn="r" defTabSz="914411"/>
            <a:r>
              <a:rPr lang="he-IL" altLang="he-IL" sz="2201" b="1" dirty="0">
                <a:solidFill>
                  <a:srgbClr val="000000"/>
                </a:solidFill>
                <a:latin typeface="David" panose="020E0502060401010101" pitchFamily="34" charset="-79"/>
                <a:cs typeface="David" panose="020E0502060401010101" pitchFamily="34" charset="-79"/>
              </a:rPr>
              <a:t>1 כוס מים</a:t>
            </a:r>
            <a:endParaRPr lang="he-IL" altLang="he-IL" sz="2201" b="1" dirty="0">
              <a:latin typeface="David" panose="020E0502060401010101" pitchFamily="34" charset="-79"/>
              <a:cs typeface="David" panose="020E0502060401010101" pitchFamily="34" charset="-79"/>
            </a:endParaRPr>
          </a:p>
          <a:p>
            <a:pPr algn="r" defTabSz="914411"/>
            <a:r>
              <a:rPr lang="he-IL" altLang="he-IL" sz="2201" b="1" dirty="0">
                <a:solidFill>
                  <a:srgbClr val="000000"/>
                </a:solidFill>
                <a:latin typeface="David" panose="020E0502060401010101" pitchFamily="34" charset="-79"/>
                <a:cs typeface="David" panose="020E0502060401010101" pitchFamily="34" charset="-79"/>
              </a:rPr>
              <a:t>5 גביעי יוגורט (750 מ"ל) </a:t>
            </a:r>
          </a:p>
          <a:p>
            <a:pPr algn="r" defTabSz="914411"/>
            <a:r>
              <a:rPr lang="he-IL" altLang="he-IL" sz="2201" b="1" dirty="0">
                <a:solidFill>
                  <a:srgbClr val="000000"/>
                </a:solidFill>
                <a:latin typeface="David" panose="020E0502060401010101" pitchFamily="34" charset="-79"/>
                <a:cs typeface="David" panose="020E0502060401010101" pitchFamily="34" charset="-79"/>
              </a:rPr>
              <a:t>2 שיני שום כתושות</a:t>
            </a:r>
            <a:endParaRPr lang="he-IL" altLang="he-IL" sz="2201" b="1" dirty="0">
              <a:latin typeface="David" panose="020E0502060401010101" pitchFamily="34" charset="-79"/>
              <a:cs typeface="David" panose="020E0502060401010101" pitchFamily="34" charset="-79"/>
            </a:endParaRPr>
          </a:p>
          <a:p>
            <a:pPr algn="r" defTabSz="914411"/>
            <a:r>
              <a:rPr lang="he-IL" altLang="he-IL" sz="2201" b="1" dirty="0">
                <a:solidFill>
                  <a:srgbClr val="000000"/>
                </a:solidFill>
                <a:latin typeface="David" panose="020E0502060401010101" pitchFamily="34" charset="-79"/>
                <a:cs typeface="David" panose="020E0502060401010101" pitchFamily="34" charset="-79"/>
              </a:rPr>
              <a:t>1/2 כפית קינמון</a:t>
            </a:r>
            <a:endParaRPr lang="he-IL" altLang="he-IL" sz="2201" b="1" dirty="0">
              <a:latin typeface="David" panose="020E0502060401010101" pitchFamily="34" charset="-79"/>
              <a:cs typeface="David" panose="020E0502060401010101" pitchFamily="34" charset="-79"/>
            </a:endParaRPr>
          </a:p>
          <a:p>
            <a:pPr algn="r" defTabSz="914411"/>
            <a:r>
              <a:rPr lang="he-IL" altLang="he-IL" sz="2201" b="1" dirty="0">
                <a:solidFill>
                  <a:srgbClr val="000000"/>
                </a:solidFill>
                <a:latin typeface="David" panose="020E0502060401010101" pitchFamily="34" charset="-79"/>
                <a:cs typeface="David" panose="020E0502060401010101" pitchFamily="34" charset="-79"/>
              </a:rPr>
              <a:t>1 כף סחוג</a:t>
            </a:r>
            <a:endParaRPr lang="he-IL" altLang="he-IL" sz="2201" b="1" dirty="0">
              <a:latin typeface="David" panose="020E0502060401010101" pitchFamily="34" charset="-79"/>
              <a:cs typeface="David" panose="020E0502060401010101" pitchFamily="34" charset="-79"/>
            </a:endParaRPr>
          </a:p>
          <a:p>
            <a:pPr algn="r" defTabSz="914411"/>
            <a:r>
              <a:rPr lang="he-IL" altLang="he-IL" sz="2201" b="1" dirty="0">
                <a:solidFill>
                  <a:srgbClr val="000000"/>
                </a:solidFill>
                <a:latin typeface="David" panose="020E0502060401010101" pitchFamily="34" charset="-79"/>
                <a:cs typeface="David" panose="020E0502060401010101" pitchFamily="34" charset="-79"/>
              </a:rPr>
              <a:t>1 כף זעתר יבש</a:t>
            </a:r>
            <a:endParaRPr lang="he-IL" altLang="he-IL" sz="2201" b="1" dirty="0">
              <a:latin typeface="David" panose="020E0502060401010101" pitchFamily="34" charset="-79"/>
              <a:cs typeface="David" panose="020E0502060401010101" pitchFamily="34" charset="-79"/>
            </a:endParaRPr>
          </a:p>
          <a:p>
            <a:pPr algn="r" defTabSz="914411"/>
            <a:r>
              <a:rPr lang="he-IL" altLang="he-IL" sz="2201" b="1" dirty="0">
                <a:solidFill>
                  <a:srgbClr val="000000"/>
                </a:solidFill>
                <a:latin typeface="David" panose="020E0502060401010101" pitchFamily="34" charset="-79"/>
                <a:cs typeface="David" panose="020E0502060401010101" pitchFamily="34" charset="-79"/>
              </a:rPr>
              <a:t>2 כפות חמאה</a:t>
            </a:r>
            <a:endParaRPr lang="he-IL" altLang="he-IL" sz="2201" b="1" dirty="0">
              <a:latin typeface="David" panose="020E0502060401010101" pitchFamily="34" charset="-79"/>
              <a:cs typeface="David" panose="020E0502060401010101" pitchFamily="34" charset="-79"/>
            </a:endParaRPr>
          </a:p>
          <a:p>
            <a:pPr algn="r" defTabSz="914411"/>
            <a:r>
              <a:rPr lang="he-IL" altLang="he-IL" sz="2201" b="1" dirty="0">
                <a:solidFill>
                  <a:srgbClr val="000000"/>
                </a:solidFill>
                <a:latin typeface="David" panose="020E0502060401010101" pitchFamily="34" charset="-79"/>
                <a:cs typeface="David" panose="020E0502060401010101" pitchFamily="34" charset="-79"/>
              </a:rPr>
              <a:t>מלח</a:t>
            </a:r>
            <a:endParaRPr lang="he-IL" altLang="he-IL" sz="2201" b="1" dirty="0">
              <a:latin typeface="David" panose="020E0502060401010101" pitchFamily="34" charset="-79"/>
              <a:cs typeface="David" panose="020E0502060401010101" pitchFamily="34" charset="-79"/>
            </a:endParaRPr>
          </a:p>
        </p:txBody>
      </p:sp>
      <p:sp>
        <p:nvSpPr>
          <p:cNvPr id="10" name="תיבת טקסט 9">
            <a:extLst>
              <a:ext uri="{FF2B5EF4-FFF2-40B4-BE49-F238E27FC236}">
                <a16:creationId xmlns:a16="http://schemas.microsoft.com/office/drawing/2014/main" id="{0E572498-F679-120A-84D4-A445E39AF002}"/>
              </a:ext>
            </a:extLst>
          </p:cNvPr>
          <p:cNvSpPr txBox="1"/>
          <p:nvPr/>
        </p:nvSpPr>
        <p:spPr>
          <a:xfrm>
            <a:off x="791703" y="1487052"/>
            <a:ext cx="6429547" cy="2256067"/>
          </a:xfrm>
          <a:prstGeom prst="rect">
            <a:avLst/>
          </a:prstGeom>
          <a:noFill/>
        </p:spPr>
        <p:txBody>
          <a:bodyPr wrap="square">
            <a:spAutoFit/>
          </a:bodyPr>
          <a:lstStyle/>
          <a:p>
            <a:pPr algn="r" fontAlgn="base">
              <a:lnSpc>
                <a:spcPct val="107000"/>
              </a:lnSpc>
              <a:spcAft>
                <a:spcPts val="800"/>
              </a:spcAft>
            </a:pPr>
            <a:r>
              <a:rPr lang="he-IL" sz="2200" b="1" dirty="0">
                <a:solidFill>
                  <a:srgbClr val="333333"/>
                </a:solidFill>
                <a:latin typeface="David" panose="020E0502060401010101" pitchFamily="34" charset="-79"/>
                <a:ea typeface="Times New Roman" panose="02020603050405020304" pitchFamily="18" charset="0"/>
                <a:cs typeface="David" panose="020E0502060401010101" pitchFamily="34" charset="-79"/>
              </a:rPr>
              <a:t>מערבבים בסיר קמח ומים עד שאין גושים. מוסיפים יוגורט ומבשלים על אש בינונית תוך כדי ערבוב עד שהתערובת מתחילה לרתוח.</a:t>
            </a:r>
            <a:r>
              <a:rPr lang="he-IL" sz="2200" b="1" dirty="0">
                <a:latin typeface="David" panose="020E0502060401010101" pitchFamily="34" charset="-79"/>
                <a:ea typeface="Times New Roman" panose="02020603050405020304" pitchFamily="18" charset="0"/>
                <a:cs typeface="David" panose="020E0502060401010101" pitchFamily="34" charset="-79"/>
              </a:rPr>
              <a:t> </a:t>
            </a:r>
            <a:r>
              <a:rPr lang="he-IL" sz="2200" b="1" dirty="0">
                <a:solidFill>
                  <a:srgbClr val="333333"/>
                </a:solidFill>
                <a:latin typeface="David" panose="020E0502060401010101" pitchFamily="34" charset="-79"/>
                <a:ea typeface="Times New Roman" panose="02020603050405020304" pitchFamily="18" charset="0"/>
                <a:cs typeface="David" panose="020E0502060401010101" pitchFamily="34" charset="-79"/>
              </a:rPr>
              <a:t>מוסיפים את יתר החומרים </a:t>
            </a:r>
            <a:r>
              <a:rPr lang="he-IL" sz="2200" b="1" dirty="0">
                <a:solidFill>
                  <a:srgbClr val="333333"/>
                </a:solidFill>
                <a:latin typeface="Calibri" panose="020F0502020204030204" pitchFamily="34" charset="0"/>
                <a:ea typeface="Times New Roman" panose="02020603050405020304" pitchFamily="18" charset="0"/>
                <a:cs typeface="David" panose="020E0502060401010101" pitchFamily="34" charset="-79"/>
              </a:rPr>
              <a:t>וממשיכים לבשל תוך כדי ערבוב 5 דקות נוספות. מעבירים לקערות הגשה, מוסיפים לכל מנה מעט עלי זעתר, סחוג וזילוף שמן זית ומגישים מיד</a:t>
            </a:r>
            <a:r>
              <a:rPr lang="he-IL" sz="2200" b="1" dirty="0">
                <a:solidFill>
                  <a:srgbClr val="333333"/>
                </a:solidFill>
                <a:latin typeface="David" panose="020E0502060401010101" pitchFamily="34" charset="-79"/>
                <a:ea typeface="Times New Roman" panose="02020603050405020304" pitchFamily="18" charset="0"/>
                <a:cs typeface="Arial" panose="020B0604020202020204" pitchFamily="34" charset="0"/>
              </a:rPr>
              <a:t>.</a:t>
            </a:r>
            <a:endParaRPr lang="en-US" sz="2200" b="1" dirty="0">
              <a:latin typeface="Calibri" panose="020F0502020204030204" pitchFamily="34" charset="0"/>
              <a:ea typeface="Calibri" panose="020F0502020204030204" pitchFamily="34" charset="0"/>
              <a:cs typeface="Arial" panose="020B0604020202020204" pitchFamily="34" charset="0"/>
            </a:endParaRPr>
          </a:p>
        </p:txBody>
      </p:sp>
      <p:sp>
        <p:nvSpPr>
          <p:cNvPr id="12" name="מציין מיקום של מספר שקופית 11">
            <a:extLst>
              <a:ext uri="{FF2B5EF4-FFF2-40B4-BE49-F238E27FC236}">
                <a16:creationId xmlns:a16="http://schemas.microsoft.com/office/drawing/2014/main" id="{7E3ABCAD-8C3A-146F-B58D-2C3FE17592FD}"/>
              </a:ext>
            </a:extLst>
          </p:cNvPr>
          <p:cNvSpPr>
            <a:spLocks noGrp="1"/>
          </p:cNvSpPr>
          <p:nvPr>
            <p:ph type="sldNum" sz="quarter" idx="12"/>
          </p:nvPr>
        </p:nvSpPr>
        <p:spPr>
          <a:xfrm>
            <a:off x="253601" y="6470704"/>
            <a:ext cx="973668" cy="274320"/>
          </a:xfrm>
        </p:spPr>
        <p:txBody>
          <a:bodyPr/>
          <a:lstStyle/>
          <a:p>
            <a:fld id="{CAD6DE40-3C9D-4F14-80C4-076D25D5559C}" type="slidenum">
              <a:rPr lang="he-IL" smtClean="0"/>
              <a:t>29</a:t>
            </a:fld>
            <a:endParaRPr lang="he-IL" dirty="0"/>
          </a:p>
        </p:txBody>
      </p:sp>
      <p:pic>
        <p:nvPicPr>
          <p:cNvPr id="2" name="Picture 2">
            <a:extLst>
              <a:ext uri="{FF2B5EF4-FFF2-40B4-BE49-F238E27FC236}">
                <a16:creationId xmlns:a16="http://schemas.microsoft.com/office/drawing/2014/main" id="{C9BBED8B-54F0-6583-0B20-756F97A0D4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דגל המועדון.jpg">
            <a:extLst>
              <a:ext uri="{FF2B5EF4-FFF2-40B4-BE49-F238E27FC236}">
                <a16:creationId xmlns:a16="http://schemas.microsoft.com/office/drawing/2014/main" id="{66AA5AE6-2139-1F1B-E678-E54F40D5F01C}"/>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6837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593E6A4F-FE42-47B9-EA64-742A4F518C0F}"/>
              </a:ext>
            </a:extLst>
          </p:cNvPr>
          <p:cNvSpPr txBox="1"/>
          <p:nvPr/>
        </p:nvSpPr>
        <p:spPr>
          <a:xfrm>
            <a:off x="-64656" y="886693"/>
            <a:ext cx="11434620" cy="5263236"/>
          </a:xfrm>
          <a:prstGeom prst="rect">
            <a:avLst/>
          </a:prstGeom>
          <a:noFill/>
        </p:spPr>
        <p:txBody>
          <a:bodyPr wrap="square" rtlCol="1">
            <a:spAutoFit/>
          </a:bodyPr>
          <a:lstStyle/>
          <a:p>
            <a:pPr algn="r"/>
            <a:r>
              <a:rPr lang="he-IL" sz="2000" b="1" dirty="0">
                <a:latin typeface="David" panose="020E0502060401010101" pitchFamily="34" charset="-79"/>
                <a:cs typeface="David" panose="020E0502060401010101" pitchFamily="34" charset="-79"/>
              </a:rPr>
              <a:t>מועדון </a:t>
            </a:r>
            <a:r>
              <a:rPr lang="he-IL" sz="2000" b="1" dirty="0" err="1">
                <a:latin typeface="David" panose="020E0502060401010101" pitchFamily="34" charset="-79"/>
                <a:cs typeface="David" panose="020E0502060401010101" pitchFamily="34" charset="-79"/>
              </a:rPr>
              <a:t>רוטרי</a:t>
            </a:r>
            <a:r>
              <a:rPr lang="he-IL" sz="2000" b="1" dirty="0">
                <a:latin typeface="David" panose="020E0502060401010101" pitchFamily="34" charset="-79"/>
                <a:cs typeface="David" panose="020E0502060401010101" pitchFamily="34" charset="-79"/>
              </a:rPr>
              <a:t> כפר סבא לקח על עצמו לכתוב את סיפוריהם של אנשים שעלו ארצה עם קום המדינה </a:t>
            </a:r>
          </a:p>
          <a:p>
            <a:pPr algn="r"/>
            <a:r>
              <a:rPr lang="he-IL" sz="2000" b="1" dirty="0">
                <a:latin typeface="David" panose="020E0502060401010101" pitchFamily="34" charset="-79"/>
                <a:cs typeface="David" panose="020E0502060401010101" pitchFamily="34" charset="-79"/>
              </a:rPr>
              <a:t>והם חיים בכפר סבא. אנשים שנאבקו בקשיים ולא התפנו לכתוב את זיכרונותיהם בעצמם.</a:t>
            </a:r>
          </a:p>
          <a:p>
            <a:pPr algn="r"/>
            <a:r>
              <a:rPr lang="he-IL" sz="2000" b="1" dirty="0">
                <a:latin typeface="David" panose="020E0502060401010101" pitchFamily="34" charset="-79"/>
                <a:cs typeface="David" panose="020E0502060401010101" pitchFamily="34" charset="-79"/>
              </a:rPr>
              <a:t>יחד עם סיפורי העלייה והקליטה, ביקשנו גם לשמר מעט מהמנהגים, ההרגלים והמאכלים </a:t>
            </a:r>
          </a:p>
          <a:p>
            <a:pPr algn="r"/>
            <a:r>
              <a:rPr lang="he-IL" sz="2000" b="1" dirty="0">
                <a:latin typeface="David" panose="020E0502060401010101" pitchFamily="34" charset="-79"/>
                <a:cs typeface="David" panose="020E0502060401010101" pitchFamily="34" charset="-79"/>
              </a:rPr>
              <a:t>שהביאו איתם העולים ארצה.</a:t>
            </a:r>
            <a:endParaRPr lang="en-US" sz="2000" b="1" dirty="0">
              <a:latin typeface="David" panose="020E0502060401010101" pitchFamily="34" charset="-79"/>
              <a:cs typeface="David" panose="020E0502060401010101" pitchFamily="34" charset="-79"/>
            </a:endParaRPr>
          </a:p>
          <a:p>
            <a:pPr algn="r"/>
            <a:endParaRPr lang="he-IL" sz="2000" b="1" dirty="0">
              <a:latin typeface="David" panose="020E0502060401010101" pitchFamily="34" charset="-79"/>
              <a:cs typeface="David" panose="020E0502060401010101" pitchFamily="34" charset="-79"/>
            </a:endParaRPr>
          </a:p>
          <a:p>
            <a:pPr algn="r"/>
            <a:r>
              <a:rPr lang="he-IL" sz="2000" b="1" dirty="0">
                <a:latin typeface="David" panose="020E0502060401010101" pitchFamily="34" charset="-79"/>
                <a:cs typeface="David" panose="020E0502060401010101" pitchFamily="34" charset="-79"/>
              </a:rPr>
              <a:t>דברי החברות נשארו כפי שנרשמו מפיהן.</a:t>
            </a:r>
            <a:endParaRPr lang="en-US" sz="2000" b="1" dirty="0">
              <a:latin typeface="David" panose="020E0502060401010101" pitchFamily="34" charset="-79"/>
              <a:cs typeface="David" panose="020E0502060401010101" pitchFamily="34" charset="-79"/>
            </a:endParaRPr>
          </a:p>
          <a:p>
            <a:pPr algn="r"/>
            <a:r>
              <a:rPr lang="he-IL" sz="2400" b="1" dirty="0">
                <a:latin typeface="David" panose="020E0502060401010101" pitchFamily="34" charset="-79"/>
                <a:cs typeface="David" panose="020E0502060401010101" pitchFamily="34" charset="-79"/>
              </a:rPr>
              <a:t>ראיון החברות: אסתר האס, חני ברקת.</a:t>
            </a:r>
          </a:p>
          <a:p>
            <a:pPr algn="r"/>
            <a:r>
              <a:rPr lang="he-IL" sz="2400" b="1" dirty="0">
                <a:latin typeface="David" panose="020E0502060401010101" pitchFamily="34" charset="-79"/>
                <a:cs typeface="David" panose="020E0502060401010101" pitchFamily="34" charset="-79"/>
              </a:rPr>
              <a:t>תחקיר היסטורי, כתיבת הספר ועיצובו: חני ברקת גלנצר.</a:t>
            </a:r>
          </a:p>
          <a:p>
            <a:pPr algn="r"/>
            <a:r>
              <a:rPr lang="he-IL" sz="2400" b="1" dirty="0">
                <a:latin typeface="David" panose="020E0502060401010101" pitchFamily="34" charset="-79"/>
                <a:cs typeface="David" panose="020E0502060401010101" pitchFamily="34" charset="-79"/>
              </a:rPr>
              <a:t>הגהות: חיה ויעקב קנטרוביץ </a:t>
            </a:r>
            <a:endParaRPr lang="en-US" sz="2400" b="1" dirty="0">
              <a:latin typeface="David" panose="020E0502060401010101" pitchFamily="34" charset="-79"/>
              <a:cs typeface="David" panose="020E0502060401010101" pitchFamily="34" charset="-79"/>
            </a:endParaRPr>
          </a:p>
          <a:p>
            <a:pPr algn="r"/>
            <a:r>
              <a:rPr lang="he-IL" sz="2000" b="1" dirty="0">
                <a:latin typeface="David" panose="020E0502060401010101" pitchFamily="34" charset="-79"/>
                <a:cs typeface="David" panose="020E0502060401010101" pitchFamily="34" charset="-79"/>
              </a:rPr>
              <a:t>אנו מגישים לחברות מועדון "עליה" ובני משפחותיהם את הספר, בהתרגשות רבה ובאהבה גדולה.</a:t>
            </a:r>
          </a:p>
          <a:p>
            <a:pPr algn="r"/>
            <a:endParaRPr lang="he-IL" sz="2000" b="1" dirty="0">
              <a:latin typeface="David" panose="020E0502060401010101" pitchFamily="34" charset="-79"/>
              <a:cs typeface="David" panose="020E0502060401010101" pitchFamily="34" charset="-79"/>
            </a:endParaRPr>
          </a:p>
          <a:p>
            <a:pPr algn="r"/>
            <a:r>
              <a:rPr lang="he-IL" sz="2000" b="1" dirty="0">
                <a:latin typeface="David" panose="020E0502060401010101" pitchFamily="34" charset="-79"/>
                <a:cs typeface="David" panose="020E0502060401010101" pitchFamily="34" charset="-79"/>
              </a:rPr>
              <a:t>יחיאל שטרית- נשיא מועדון </a:t>
            </a:r>
            <a:r>
              <a:rPr lang="he-IL" sz="2000" b="1" dirty="0" err="1">
                <a:latin typeface="David" panose="020E0502060401010101" pitchFamily="34" charset="-79"/>
                <a:cs typeface="David" panose="020E0502060401010101" pitchFamily="34" charset="-79"/>
              </a:rPr>
              <a:t>רוטרי</a:t>
            </a:r>
            <a:r>
              <a:rPr lang="he-IL" sz="2000" b="1" dirty="0">
                <a:latin typeface="David" panose="020E0502060401010101" pitchFamily="34" charset="-79"/>
                <a:cs typeface="David" panose="020E0502060401010101" pitchFamily="34" charset="-79"/>
              </a:rPr>
              <a:t> כפר סבא 22-23</a:t>
            </a:r>
          </a:p>
          <a:p>
            <a:pPr algn="r"/>
            <a:r>
              <a:rPr lang="he-IL" sz="2000" b="1" dirty="0">
                <a:latin typeface="David" panose="020E0502060401010101" pitchFamily="34" charset="-79"/>
                <a:cs typeface="David" panose="020E0502060401010101" pitchFamily="34" charset="-79"/>
              </a:rPr>
              <a:t>חני ברקת </a:t>
            </a:r>
            <a:r>
              <a:rPr lang="he-IL" sz="2000" b="1" dirty="0" err="1">
                <a:latin typeface="David" panose="020E0502060401010101" pitchFamily="34" charset="-79"/>
                <a:cs typeface="David" panose="020E0502060401010101" pitchFamily="34" charset="-79"/>
              </a:rPr>
              <a:t>גלנצר</a:t>
            </a:r>
            <a:r>
              <a:rPr lang="he-IL" sz="2000" b="1" dirty="0">
                <a:latin typeface="David" panose="020E0502060401010101" pitchFamily="34" charset="-79"/>
                <a:cs typeface="David" panose="020E0502060401010101" pitchFamily="34" charset="-79"/>
              </a:rPr>
              <a:t> – יו"ר אפיק הקהילה.</a:t>
            </a:r>
          </a:p>
          <a:p>
            <a:pPr algn="r"/>
            <a:endParaRPr lang="he-IL" sz="2000" b="1" dirty="0">
              <a:latin typeface="David" panose="020E0502060401010101" pitchFamily="34" charset="-79"/>
              <a:cs typeface="David" panose="020E0502060401010101" pitchFamily="34" charset="-79"/>
            </a:endParaRPr>
          </a:p>
          <a:p>
            <a:pPr algn="r"/>
            <a:endParaRPr lang="he-IL" sz="2201" b="1" dirty="0">
              <a:latin typeface="David" panose="020E0502060401010101" pitchFamily="34" charset="-79"/>
              <a:cs typeface="David" panose="020E0502060401010101" pitchFamily="34" charset="-79"/>
            </a:endParaRPr>
          </a:p>
          <a:p>
            <a:pPr algn="r"/>
            <a:endParaRPr lang="he-IL" sz="2201" b="1" dirty="0">
              <a:latin typeface="David" panose="020E0502060401010101" pitchFamily="34" charset="-79"/>
              <a:cs typeface="David" panose="020E0502060401010101" pitchFamily="34" charset="-79"/>
            </a:endParaRPr>
          </a:p>
        </p:txBody>
      </p:sp>
      <p:pic>
        <p:nvPicPr>
          <p:cNvPr id="4" name="תמונה 3">
            <a:extLst>
              <a:ext uri="{FF2B5EF4-FFF2-40B4-BE49-F238E27FC236}">
                <a16:creationId xmlns:a16="http://schemas.microsoft.com/office/drawing/2014/main" id="{E18A883B-B23A-3091-5E7D-7CCC236D6E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81000" y="1404599"/>
            <a:ext cx="1905001" cy="1786527"/>
          </a:xfrm>
          <a:prstGeom prst="rect">
            <a:avLst/>
          </a:prstGeom>
        </p:spPr>
      </p:pic>
      <p:pic>
        <p:nvPicPr>
          <p:cNvPr id="5" name="תמונה 4">
            <a:extLst>
              <a:ext uri="{FF2B5EF4-FFF2-40B4-BE49-F238E27FC236}">
                <a16:creationId xmlns:a16="http://schemas.microsoft.com/office/drawing/2014/main" id="{2BEC4360-58CE-BDC9-7CB7-5696F0D33EA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89069" y="3112720"/>
            <a:ext cx="1905001" cy="1343026"/>
          </a:xfrm>
          <a:prstGeom prst="rect">
            <a:avLst/>
          </a:prstGeom>
        </p:spPr>
      </p:pic>
      <p:pic>
        <p:nvPicPr>
          <p:cNvPr id="7" name="תמונה 6">
            <a:extLst>
              <a:ext uri="{FF2B5EF4-FFF2-40B4-BE49-F238E27FC236}">
                <a16:creationId xmlns:a16="http://schemas.microsoft.com/office/drawing/2014/main" id="{71C20748-ABEC-D9D8-7594-8DCDDF9164D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034641" y="4290180"/>
            <a:ext cx="1905001" cy="2190750"/>
          </a:xfrm>
          <a:prstGeom prst="rect">
            <a:avLst/>
          </a:prstGeom>
        </p:spPr>
      </p:pic>
      <p:pic>
        <p:nvPicPr>
          <p:cNvPr id="9" name="תמונה 8">
            <a:extLst>
              <a:ext uri="{FF2B5EF4-FFF2-40B4-BE49-F238E27FC236}">
                <a16:creationId xmlns:a16="http://schemas.microsoft.com/office/drawing/2014/main" id="{5464282A-F90E-97FA-E9AE-E775A77DE3A9}"/>
              </a:ext>
            </a:extLst>
          </p:cNvPr>
          <p:cNvPicPr>
            <a:picLocks noChangeAspect="1"/>
          </p:cNvPicPr>
          <p:nvPr/>
        </p:nvPicPr>
        <p:blipFill>
          <a:blip r:embed="rId8"/>
          <a:stretch>
            <a:fillRect/>
          </a:stretch>
        </p:blipFill>
        <p:spPr>
          <a:xfrm>
            <a:off x="1120121" y="4689838"/>
            <a:ext cx="1905001" cy="1619250"/>
          </a:xfrm>
          <a:prstGeom prst="rect">
            <a:avLst/>
          </a:prstGeom>
        </p:spPr>
      </p:pic>
      <p:pic>
        <p:nvPicPr>
          <p:cNvPr id="1026" name="Picture 2" descr="יום העצמאות - תמונות ליום העצמאות">
            <a:extLst>
              <a:ext uri="{FF2B5EF4-FFF2-40B4-BE49-F238E27FC236}">
                <a16:creationId xmlns:a16="http://schemas.microsoft.com/office/drawing/2014/main" id="{3E6C76D4-2777-D7BD-730F-C83345EB06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4085" y="4292658"/>
            <a:ext cx="2571750" cy="1914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7DEFEF3-2F5C-EB51-27FF-EC57FB3CFD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4055" y="228357"/>
            <a:ext cx="1878708" cy="704514"/>
          </a:xfrm>
          <a:prstGeom prst="rect">
            <a:avLst/>
          </a:prstGeom>
          <a:noFill/>
          <a:extLst>
            <a:ext uri="{909E8E84-426E-40DD-AFC4-6F175D3DCCD1}">
              <a14:hiddenFill xmlns:a14="http://schemas.microsoft.com/office/drawing/2010/main">
                <a:solidFill>
                  <a:srgbClr val="FFFFFF"/>
                </a:solidFill>
              </a14:hiddenFill>
            </a:ext>
          </a:extLst>
        </p:spPr>
      </p:pic>
      <p:pic>
        <p:nvPicPr>
          <p:cNvPr id="12" name="תמונה 11" descr="דגל המועדון.jpg">
            <a:extLst>
              <a:ext uri="{FF2B5EF4-FFF2-40B4-BE49-F238E27FC236}">
                <a16:creationId xmlns:a16="http://schemas.microsoft.com/office/drawing/2014/main" id="{8FB9B6E3-DB75-D74D-C863-6F85C2BE248A}"/>
              </a:ext>
            </a:extLst>
          </p:cNvPr>
          <p:cNvPicPr>
            <a:picLocks noChangeAspect="1"/>
          </p:cNvPicPr>
          <p:nvPr/>
        </p:nvPicPr>
        <p:blipFill>
          <a:blip r:embed="rId11" cstate="print"/>
          <a:stretch>
            <a:fillRect/>
          </a:stretch>
        </p:blipFill>
        <p:spPr bwMode="auto">
          <a:xfrm>
            <a:off x="2956536" y="199465"/>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9008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544748F5-B59D-BA2E-9B31-89F86CD3C7F6}"/>
              </a:ext>
            </a:extLst>
          </p:cNvPr>
          <p:cNvSpPr/>
          <p:nvPr/>
        </p:nvSpPr>
        <p:spPr>
          <a:xfrm>
            <a:off x="6396727" y="523713"/>
            <a:ext cx="3962943"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פנינה </a:t>
            </a:r>
            <a:r>
              <a:rPr lang="he-IL" sz="5401" b="1" dirty="0" err="1">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אחרק</a:t>
            </a:r>
            <a:endPar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
        <p:nvSpPr>
          <p:cNvPr id="3" name="תיבת טקסט 2">
            <a:extLst>
              <a:ext uri="{FF2B5EF4-FFF2-40B4-BE49-F238E27FC236}">
                <a16:creationId xmlns:a16="http://schemas.microsoft.com/office/drawing/2014/main" id="{E3287107-F499-2F0F-CCC7-03A5307EDB58}"/>
              </a:ext>
            </a:extLst>
          </p:cNvPr>
          <p:cNvSpPr txBox="1"/>
          <p:nvPr/>
        </p:nvSpPr>
        <p:spPr>
          <a:xfrm>
            <a:off x="401008" y="1602455"/>
            <a:ext cx="10719230" cy="4495205"/>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נולדתי בתימן, הבת הצעירה מחמישה ילדים.</a:t>
            </a:r>
          </a:p>
          <a:p>
            <a:pPr algn="r"/>
            <a:r>
              <a:rPr lang="he-IL" sz="2201" b="1" dirty="0">
                <a:latin typeface="David" panose="020E0502060401010101" pitchFamily="34" charset="-79"/>
                <a:cs typeface="David" panose="020E0502060401010101" pitchFamily="34" charset="-79"/>
              </a:rPr>
              <a:t>שתי בנות ושלושה בנים.</a:t>
            </a:r>
          </a:p>
          <a:p>
            <a:pPr algn="r"/>
            <a:r>
              <a:rPr lang="he-IL" sz="2201" b="1" dirty="0">
                <a:latin typeface="David" panose="020E0502060401010101" pitchFamily="34" charset="-79"/>
                <a:cs typeface="David" panose="020E0502060401010101" pitchFamily="34" charset="-79"/>
              </a:rPr>
              <a:t>עליתי ארצה בת שנתיים למחנה עולים בראש העין. </a:t>
            </a:r>
          </a:p>
          <a:p>
            <a:pPr algn="r"/>
            <a:r>
              <a:rPr lang="he-IL" sz="2201" b="1" dirty="0">
                <a:latin typeface="David" panose="020E0502060401010101" pitchFamily="34" charset="-79"/>
                <a:cs typeface="David" panose="020E0502060401010101" pitchFamily="34" charset="-79"/>
              </a:rPr>
              <a:t>אחרי מספר שנים עברנו לאשקלון, לשכונה מעורבת.</a:t>
            </a:r>
          </a:p>
          <a:p>
            <a:pPr algn="r"/>
            <a:r>
              <a:rPr lang="he-IL" sz="2201" b="1" dirty="0">
                <a:latin typeface="David" panose="020E0502060401010101" pitchFamily="34" charset="-79"/>
                <a:cs typeface="David" panose="020E0502060401010101" pitchFamily="34" charset="-79"/>
              </a:rPr>
              <a:t>הכי אני זוכרת מימי הילדות את חנוכה. </a:t>
            </a:r>
          </a:p>
          <a:p>
            <a:pPr algn="r"/>
            <a:r>
              <a:rPr lang="he-IL" sz="2201" b="1" dirty="0">
                <a:latin typeface="David" panose="020E0502060401010101" pitchFamily="34" charset="-79"/>
                <a:cs typeface="David" panose="020E0502060401010101" pitchFamily="34" charset="-79"/>
              </a:rPr>
              <a:t>היינו מדליקים נרות, אבא ברך על הנרות וכולנו היינו מצטרפים לשירה.</a:t>
            </a:r>
          </a:p>
          <a:p>
            <a:pPr algn="r"/>
            <a:r>
              <a:rPr lang="he-IL" sz="2201" b="1" dirty="0">
                <a:latin typeface="David" panose="020E0502060401010101" pitchFamily="34" charset="-79"/>
                <a:cs typeface="David" panose="020E0502060401010101" pitchFamily="34" charset="-79"/>
              </a:rPr>
              <a:t>אמא טיגנה סופגניות שקראו להם "עוואמה". את הברכות בירכנו כולנו </a:t>
            </a:r>
          </a:p>
          <a:p>
            <a:pPr algn="r"/>
            <a:r>
              <a:rPr lang="he-IL" sz="2201" b="1" dirty="0">
                <a:latin typeface="David" panose="020E0502060401010101" pitchFamily="34" charset="-79"/>
                <a:cs typeface="David" panose="020E0502060401010101" pitchFamily="34" charset="-79"/>
              </a:rPr>
              <a:t>אבל את הסופגניות רק אמא הייתה מטגנת.</a:t>
            </a:r>
          </a:p>
          <a:p>
            <a:pPr algn="r"/>
            <a:r>
              <a:rPr lang="he-IL" sz="2201" b="1" dirty="0">
                <a:latin typeface="David" panose="020E0502060401010101" pitchFamily="34" charset="-79"/>
                <a:cs typeface="David" panose="020E0502060401010101" pitchFamily="34" charset="-79"/>
              </a:rPr>
              <a:t>בפסח אמא והבנות היו מנקים את כל הבית, מוציאים </a:t>
            </a:r>
            <a:r>
              <a:rPr lang="he-IL" sz="2201" b="1" dirty="0" err="1">
                <a:latin typeface="David" panose="020E0502060401010101" pitchFamily="34" charset="-79"/>
                <a:cs typeface="David" panose="020E0502060401010101" pitchFamily="34" charset="-79"/>
              </a:rPr>
              <a:t>הכל</a:t>
            </a:r>
            <a:r>
              <a:rPr lang="he-IL" sz="2201" b="1" dirty="0">
                <a:latin typeface="David" panose="020E0502060401010101" pitchFamily="34" charset="-79"/>
                <a:cs typeface="David" panose="020E0502060401010101" pitchFamily="34" charset="-79"/>
              </a:rPr>
              <a:t> ומחביאים חמץ בכל מיני מקומות שאבא יעשה "ביעור חמץ", עם הנרות. </a:t>
            </a:r>
            <a:endParaRPr lang="en-US" sz="2201" b="1" dirty="0">
              <a:latin typeface="David" panose="020E0502060401010101" pitchFamily="34" charset="-79"/>
              <a:cs typeface="David" panose="020E0502060401010101" pitchFamily="34" charset="-79"/>
            </a:endParaRPr>
          </a:p>
          <a:p>
            <a:pPr algn="r"/>
            <a:r>
              <a:rPr lang="he-IL" sz="2201" b="1" dirty="0">
                <a:latin typeface="David" panose="020E0502060401010101" pitchFamily="34" charset="-79"/>
                <a:cs typeface="David" panose="020E0502060401010101" pitchFamily="34" charset="-79"/>
              </a:rPr>
              <a:t>בקומה למעלה היה כבר כשר ושם היו שמים את כל הדברים הכשרים.</a:t>
            </a:r>
          </a:p>
          <a:p>
            <a:pPr algn="r"/>
            <a:r>
              <a:rPr lang="he-IL" sz="2201" b="1" dirty="0">
                <a:latin typeface="David" panose="020E0502060401010101" pitchFamily="34" charset="-79"/>
                <a:cs typeface="David" panose="020E0502060401010101" pitchFamily="34" charset="-79"/>
              </a:rPr>
              <a:t> אבא היה קונה חיטה, ואמא הייתה טוחנת בריחיים בחצר. </a:t>
            </a:r>
          </a:p>
          <a:p>
            <a:pPr algn="r"/>
            <a:r>
              <a:rPr lang="he-IL" sz="2201" b="1" dirty="0">
                <a:latin typeface="David" panose="020E0502060401010101" pitchFamily="34" charset="-79"/>
                <a:cs typeface="David" panose="020E0502060401010101" pitchFamily="34" charset="-79"/>
              </a:rPr>
              <a:t>אחר כך בדקו ובררו היטב מבחינת הכשרות. ורק אז אפו את המצות, </a:t>
            </a:r>
            <a:r>
              <a:rPr lang="he-IL" sz="2201" b="1" dirty="0" err="1">
                <a:latin typeface="David" panose="020E0502060401010101" pitchFamily="34" charset="-79"/>
                <a:cs typeface="David" panose="020E0502060401010101" pitchFamily="34" charset="-79"/>
              </a:rPr>
              <a:t>כשהכל</a:t>
            </a:r>
            <a:r>
              <a:rPr lang="he-IL" sz="2201" b="1" dirty="0">
                <a:latin typeface="David" panose="020E0502060401010101" pitchFamily="34" charset="-79"/>
                <a:cs typeface="David" panose="020E0502060401010101" pitchFamily="34" charset="-79"/>
              </a:rPr>
              <a:t> כבר כשר.</a:t>
            </a:r>
          </a:p>
        </p:txBody>
      </p:sp>
      <p:pic>
        <p:nvPicPr>
          <p:cNvPr id="6" name="תמונה 5">
            <a:extLst>
              <a:ext uri="{FF2B5EF4-FFF2-40B4-BE49-F238E27FC236}">
                <a16:creationId xmlns:a16="http://schemas.microsoft.com/office/drawing/2014/main" id="{156C2324-8741-DC0B-FB1F-AD283ADCDB9F}"/>
              </a:ext>
            </a:extLst>
          </p:cNvPr>
          <p:cNvPicPr>
            <a:picLocks noChangeAspect="1"/>
          </p:cNvPicPr>
          <p:nvPr/>
        </p:nvPicPr>
        <p:blipFill>
          <a:blip r:embed="rId2"/>
          <a:stretch>
            <a:fillRect/>
          </a:stretch>
        </p:blipFill>
        <p:spPr>
          <a:xfrm>
            <a:off x="1676671" y="1344558"/>
            <a:ext cx="2102326" cy="2808000"/>
          </a:xfrm>
          <a:prstGeom prst="rect">
            <a:avLst/>
          </a:prstGeom>
        </p:spPr>
      </p:pic>
      <p:pic>
        <p:nvPicPr>
          <p:cNvPr id="7" name="Picture 2">
            <a:extLst>
              <a:ext uri="{FF2B5EF4-FFF2-40B4-BE49-F238E27FC236}">
                <a16:creationId xmlns:a16="http://schemas.microsoft.com/office/drawing/2014/main" id="{3A6A0D89-EBC9-EA8E-307B-585D5A8D7B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descr="דגל המועדון.jpg">
            <a:extLst>
              <a:ext uri="{FF2B5EF4-FFF2-40B4-BE49-F238E27FC236}">
                <a16:creationId xmlns:a16="http://schemas.microsoft.com/office/drawing/2014/main" id="{1112CFE6-75BB-7AF0-1625-1E1106FB918D}"/>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1864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3038E7B1-7324-8375-BC82-412CB21B1CE2}"/>
              </a:ext>
            </a:extLst>
          </p:cNvPr>
          <p:cNvSpPr txBox="1"/>
          <p:nvPr/>
        </p:nvSpPr>
        <p:spPr>
          <a:xfrm>
            <a:off x="-108521" y="1239386"/>
            <a:ext cx="11531525" cy="6188617"/>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אמא הייתה זמרת חתונות ומנגנת על תוף.</a:t>
            </a:r>
          </a:p>
          <a:p>
            <a:pPr algn="r"/>
            <a:r>
              <a:rPr lang="he-IL" sz="2201" b="1" dirty="0">
                <a:latin typeface="David" panose="020E0502060401010101" pitchFamily="34" charset="-79"/>
                <a:cs typeface="David" panose="020E0502060401010101" pitchFamily="34" charset="-79"/>
              </a:rPr>
              <a:t>בעיקר הייתה שרה בליווי הכלה כשמוציאים אותה מהבית. </a:t>
            </a:r>
          </a:p>
          <a:p>
            <a:pPr algn="r"/>
            <a:r>
              <a:rPr lang="he-IL" sz="2201" b="1" dirty="0">
                <a:latin typeface="David" panose="020E0502060401010101" pitchFamily="34" charset="-79"/>
                <a:cs typeface="David" panose="020E0502060401010101" pitchFamily="34" charset="-79"/>
              </a:rPr>
              <a:t>אחרי שמלבישים את הכלה, ומאפרים אותה, </a:t>
            </a:r>
          </a:p>
          <a:p>
            <a:pPr algn="r"/>
            <a:r>
              <a:rPr lang="he-IL" sz="2201" b="1" dirty="0">
                <a:latin typeface="David" panose="020E0502060401010101" pitchFamily="34" charset="-79"/>
                <a:cs typeface="David" panose="020E0502060401010101" pitchFamily="34" charset="-79"/>
              </a:rPr>
              <a:t>מוציאים אותה אל האולם שבו מתקיימת החתונה.</a:t>
            </a:r>
          </a:p>
          <a:p>
            <a:pPr algn="r"/>
            <a:r>
              <a:rPr lang="he-IL" sz="2201" b="1" dirty="0">
                <a:latin typeface="David" panose="020E0502060401010101" pitchFamily="34" charset="-79"/>
                <a:cs typeface="David" panose="020E0502060401010101" pitchFamily="34" charset="-79"/>
              </a:rPr>
              <a:t>את הכלה אסור לראות לפני החתונה, כי זה מביא מזל רע, </a:t>
            </a:r>
          </a:p>
          <a:p>
            <a:pPr algn="r"/>
            <a:r>
              <a:rPr lang="he-IL" sz="2201" b="1" dirty="0">
                <a:latin typeface="David" panose="020E0502060401010101" pitchFamily="34" charset="-79"/>
                <a:cs typeface="David" panose="020E0502060401010101" pitchFamily="34" charset="-79"/>
              </a:rPr>
              <a:t>לכן היו שוכרים את אמא והיא הייתה מלווה את הכלה בשירים וריקודים. </a:t>
            </a:r>
          </a:p>
          <a:p>
            <a:pPr algn="r"/>
            <a:r>
              <a:rPr lang="he-IL" sz="2201" b="1" dirty="0">
                <a:latin typeface="David" panose="020E0502060401010101" pitchFamily="34" charset="-79"/>
                <a:cs typeface="David" panose="020E0502060401010101" pitchFamily="34" charset="-79"/>
              </a:rPr>
              <a:t>השירים היו על עזיבת הכלה את הבית, על העתיד בבית בעלה, על הדרך שבה לנהוג בבית בעלה</a:t>
            </a:r>
          </a:p>
          <a:p>
            <a:pPr algn="r"/>
            <a:r>
              <a:rPr lang="he-IL" sz="2201" b="1" dirty="0">
                <a:latin typeface="David" panose="020E0502060401010101" pitchFamily="34" charset="-79"/>
                <a:cs typeface="David" panose="020E0502060401010101" pitchFamily="34" charset="-79"/>
              </a:rPr>
              <a:t>עם החותנת, עצות כיצד היא יכולה לזכות בכבוד והערכה. ברכות להרבה ילדים ובעיקר בנים. </a:t>
            </a:r>
          </a:p>
          <a:p>
            <a:pPr algn="r"/>
            <a:r>
              <a:rPr lang="he-IL" sz="2201" b="1" dirty="0">
                <a:latin typeface="David" panose="020E0502060401010101" pitchFamily="34" charset="-79"/>
                <a:cs typeface="David" panose="020E0502060401010101" pitchFamily="34" charset="-79"/>
              </a:rPr>
              <a:t>כולם היו בוכים כי שולחים ילדה בת 10-11 הרחק מהבית שלה ומאמא שלה.</a:t>
            </a:r>
            <a:endParaRPr lang="en-US" sz="2201" b="1" dirty="0">
              <a:latin typeface="David" panose="020E0502060401010101" pitchFamily="34" charset="-79"/>
              <a:cs typeface="David" panose="020E0502060401010101" pitchFamily="34" charset="-79"/>
            </a:endParaRPr>
          </a:p>
          <a:p>
            <a:pPr algn="r"/>
            <a:r>
              <a:rPr lang="he-IL" sz="2201" b="1" dirty="0">
                <a:latin typeface="David" panose="020E0502060401010101" pitchFamily="34" charset="-79"/>
                <a:cs typeface="David" panose="020E0502060401010101" pitchFamily="34" charset="-79"/>
              </a:rPr>
              <a:t>אבא שלי אמר שבחורה לא צריכה ללמוד. היא צריכה להתחתן ולהביא ילדים. </a:t>
            </a:r>
          </a:p>
          <a:p>
            <a:pPr algn="r"/>
            <a:r>
              <a:rPr lang="he-IL" sz="2201" b="1" dirty="0">
                <a:latin typeface="David" panose="020E0502060401010101" pitchFamily="34" charset="-79"/>
                <a:cs typeface="David" panose="020E0502060401010101" pitchFamily="34" charset="-79"/>
              </a:rPr>
              <a:t>אני נקראתי מורדת כי לא הסכמתי להתחתן עם כל אלה ששלחו בקשות להתחתן איתי.</a:t>
            </a:r>
          </a:p>
          <a:p>
            <a:pPr algn="r"/>
            <a:r>
              <a:rPr lang="he-IL" sz="2201" b="1" dirty="0">
                <a:latin typeface="David" panose="020E0502060401010101" pitchFamily="34" charset="-79"/>
                <a:cs typeface="David" panose="020E0502060401010101" pitchFamily="34" charset="-79"/>
              </a:rPr>
              <a:t>יצאתי לעבוד בגיל 12, כעוזרת ומטפלת אצל משפחה בתל אביב. העבודה כללה לינה </a:t>
            </a:r>
          </a:p>
          <a:p>
            <a:pPr algn="r"/>
            <a:r>
              <a:rPr lang="he-IL" sz="2201" b="1" dirty="0">
                <a:latin typeface="David" panose="020E0502060401010101" pitchFamily="34" charset="-79"/>
                <a:cs typeface="David" panose="020E0502060401010101" pitchFamily="34" charset="-79"/>
              </a:rPr>
              <a:t>ורק בשבתות הייתי באה הביתה. הכסף שהרווחתי הלך ישר לאבא. </a:t>
            </a:r>
          </a:p>
          <a:p>
            <a:pPr algn="r"/>
            <a:r>
              <a:rPr lang="he-IL" sz="2201" b="1" dirty="0">
                <a:latin typeface="David" panose="020E0502060401010101" pitchFamily="34" charset="-79"/>
                <a:cs typeface="David" panose="020E0502060401010101" pitchFamily="34" charset="-79"/>
              </a:rPr>
              <a:t>בתל אביב היו מסיבות, בכרם התימנים, הכרנו את הבנות משם והן הזמינו אותנו להשתתף במסיבות.</a:t>
            </a:r>
          </a:p>
          <a:p>
            <a:pPr algn="r"/>
            <a:r>
              <a:rPr lang="he-IL" sz="2201" b="1" dirty="0">
                <a:latin typeface="David" panose="020E0502060401010101" pitchFamily="34" charset="-79"/>
                <a:cs typeface="David" panose="020E0502060401010101" pitchFamily="34" charset="-79"/>
              </a:rPr>
              <a:t> </a:t>
            </a:r>
          </a:p>
          <a:p>
            <a:pPr algn="r"/>
            <a:r>
              <a:rPr lang="he-IL" sz="2201" b="1" dirty="0">
                <a:latin typeface="David" panose="020E0502060401010101" pitchFamily="34" charset="-79"/>
                <a:cs typeface="David" panose="020E0502060401010101" pitchFamily="34" charset="-79"/>
              </a:rPr>
              <a:t> </a:t>
            </a:r>
          </a:p>
          <a:p>
            <a:pPr algn="r"/>
            <a:endParaRPr lang="he-IL" sz="2201" b="1" dirty="0">
              <a:latin typeface="David" panose="020E0502060401010101" pitchFamily="34" charset="-79"/>
              <a:cs typeface="David" panose="020E0502060401010101" pitchFamily="34" charset="-79"/>
            </a:endParaRPr>
          </a:p>
          <a:p>
            <a:pPr algn="r"/>
            <a:endParaRPr lang="he-IL" sz="2201" b="1" dirty="0">
              <a:latin typeface="David" panose="020E0502060401010101" pitchFamily="34" charset="-79"/>
              <a:cs typeface="David" panose="020E0502060401010101" pitchFamily="34" charset="-79"/>
            </a:endParaRPr>
          </a:p>
        </p:txBody>
      </p:sp>
      <p:pic>
        <p:nvPicPr>
          <p:cNvPr id="4" name="תמונה 3">
            <a:extLst>
              <a:ext uri="{FF2B5EF4-FFF2-40B4-BE49-F238E27FC236}">
                <a16:creationId xmlns:a16="http://schemas.microsoft.com/office/drawing/2014/main" id="{4F875770-03F7-2D21-3A12-AF2670BE7144}"/>
              </a:ext>
            </a:extLst>
          </p:cNvPr>
          <p:cNvPicPr>
            <a:picLocks noChangeAspect="1"/>
          </p:cNvPicPr>
          <p:nvPr/>
        </p:nvPicPr>
        <p:blipFill>
          <a:blip r:embed="rId2"/>
          <a:stretch>
            <a:fillRect/>
          </a:stretch>
        </p:blipFill>
        <p:spPr>
          <a:xfrm>
            <a:off x="962805" y="1133966"/>
            <a:ext cx="2724727" cy="2124000"/>
          </a:xfrm>
          <a:prstGeom prst="rect">
            <a:avLst/>
          </a:prstGeom>
        </p:spPr>
      </p:pic>
      <p:pic>
        <p:nvPicPr>
          <p:cNvPr id="6" name="Picture 2">
            <a:extLst>
              <a:ext uri="{FF2B5EF4-FFF2-40B4-BE49-F238E27FC236}">
                <a16:creationId xmlns:a16="http://schemas.microsoft.com/office/drawing/2014/main" id="{DBDB2425-F007-FE80-60F1-B69EB1744D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דגל המועדון.jpg">
            <a:extLst>
              <a:ext uri="{FF2B5EF4-FFF2-40B4-BE49-F238E27FC236}">
                <a16:creationId xmlns:a16="http://schemas.microsoft.com/office/drawing/2014/main" id="{D6CB7003-4D0B-F83E-340F-1C79CFC53F48}"/>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907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3038E7B1-7324-8375-BC82-412CB21B1CE2}"/>
              </a:ext>
            </a:extLst>
          </p:cNvPr>
          <p:cNvSpPr txBox="1"/>
          <p:nvPr/>
        </p:nvSpPr>
        <p:spPr>
          <a:xfrm>
            <a:off x="3783873" y="796387"/>
            <a:ext cx="7543801" cy="6188617"/>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במסיבות האלה, כל אישה הכירה את בעלה.  </a:t>
            </a:r>
          </a:p>
          <a:p>
            <a:pPr algn="r"/>
            <a:r>
              <a:rPr lang="he-IL" sz="2201" b="1" dirty="0">
                <a:latin typeface="David" panose="020E0502060401010101" pitchFamily="34" charset="-79"/>
                <a:cs typeface="David" panose="020E0502060401010101" pitchFamily="34" charset="-79"/>
              </a:rPr>
              <a:t>לאחר זמן, העבודה ניתנה לחברה שלי ואני חזרתי הביתה.</a:t>
            </a:r>
          </a:p>
          <a:p>
            <a:pPr algn="r"/>
            <a:r>
              <a:rPr lang="he-IL" sz="2201" b="1" dirty="0">
                <a:latin typeface="David" panose="020E0502060401010101" pitchFamily="34" charset="-79"/>
                <a:cs typeface="David" panose="020E0502060401010101" pitchFamily="34" charset="-79"/>
              </a:rPr>
              <a:t>ההורים לא הרשו לי ללמוד כי אמרו שצריך לחם בבית.</a:t>
            </a:r>
            <a:br>
              <a:rPr lang="en-US" sz="2201" b="1" dirty="0">
                <a:latin typeface="David" panose="020E0502060401010101" pitchFamily="34" charset="-79"/>
                <a:cs typeface="David" panose="020E0502060401010101" pitchFamily="34" charset="-79"/>
              </a:rPr>
            </a:br>
            <a:r>
              <a:rPr lang="he-IL" sz="2201" b="1" dirty="0">
                <a:latin typeface="David" panose="020E0502060401010101" pitchFamily="34" charset="-79"/>
                <a:cs typeface="David" panose="020E0502060401010101" pitchFamily="34" charset="-79"/>
              </a:rPr>
              <a:t>אבא עבד בחקלאות, ומשהתבגר מעט וכוחו לא הספיק, הוא לא עבד יותר ולכן אני ואמא פרנסנו את הבית.</a:t>
            </a:r>
          </a:p>
          <a:p>
            <a:pPr algn="r"/>
            <a:endParaRPr lang="he-IL" sz="2201" b="1" dirty="0">
              <a:latin typeface="David" panose="020E0502060401010101" pitchFamily="34" charset="-79"/>
              <a:cs typeface="David" panose="020E0502060401010101" pitchFamily="34" charset="-79"/>
            </a:endParaRPr>
          </a:p>
          <a:p>
            <a:pPr algn="r"/>
            <a:r>
              <a:rPr lang="he-IL" sz="2201" b="1" dirty="0">
                <a:latin typeface="David" panose="020E0502060401010101" pitchFamily="34" charset="-79"/>
                <a:cs typeface="David" panose="020E0502060401010101" pitchFamily="34" charset="-79"/>
              </a:rPr>
              <a:t>באחת החתונות של חברה שלי הכרתי בחור מכפר סבא והתחתנתי אתו. </a:t>
            </a:r>
          </a:p>
          <a:p>
            <a:pPr algn="r"/>
            <a:r>
              <a:rPr lang="he-IL" sz="2201" b="1" dirty="0">
                <a:latin typeface="David" panose="020E0502060401010101" pitchFamily="34" charset="-79"/>
                <a:cs typeface="David" panose="020E0502060401010101" pitchFamily="34" charset="-79"/>
              </a:rPr>
              <a:t>בעלי עבד קשה עם טרקטור ומשאית. במהלך השבוע היה ישן בשטח וחוזר הביתה רק לשבת.</a:t>
            </a:r>
          </a:p>
          <a:p>
            <a:pPr algn="r"/>
            <a:r>
              <a:rPr lang="he-IL" sz="2201" b="1" dirty="0">
                <a:latin typeface="David" panose="020E0502060401010101" pitchFamily="34" charset="-79"/>
                <a:cs typeface="David" panose="020E0502060401010101" pitchFamily="34" charset="-79"/>
              </a:rPr>
              <a:t>נולדו לנו חמישה ילדים. בן אחד וארבע בנות. כולם למדו וכולם גרים בכפר סבא ובשרון.</a:t>
            </a:r>
          </a:p>
          <a:p>
            <a:pPr algn="r"/>
            <a:r>
              <a:rPr lang="he-IL" sz="2201" b="1" dirty="0">
                <a:latin typeface="David" panose="020E0502060401010101" pitchFamily="34" charset="-79"/>
                <a:cs typeface="David" panose="020E0502060401010101" pitchFamily="34" charset="-79"/>
              </a:rPr>
              <a:t>יש לי נכדים וגם שלושה נינים. שיהיו בריאים.</a:t>
            </a:r>
          </a:p>
          <a:p>
            <a:pPr algn="r"/>
            <a:r>
              <a:rPr lang="he-IL" sz="2201" b="1" dirty="0">
                <a:latin typeface="David" panose="020E0502060401010101" pitchFamily="34" charset="-79"/>
                <a:cs typeface="David" panose="020E0502060401010101" pitchFamily="34" charset="-79"/>
              </a:rPr>
              <a:t>המסורת נמשכת וכולנו יחד נפגשים בערבי שבת ובחגים. </a:t>
            </a:r>
          </a:p>
          <a:p>
            <a:pPr algn="r"/>
            <a:r>
              <a:rPr lang="he-IL" sz="2201" b="1" dirty="0">
                <a:latin typeface="David" panose="020E0502060401010101" pitchFamily="34" charset="-79"/>
                <a:cs typeface="David" panose="020E0502060401010101" pitchFamily="34" charset="-79"/>
              </a:rPr>
              <a:t>כל אחד מביא מאכל והשולחן מלא.</a:t>
            </a:r>
          </a:p>
          <a:p>
            <a:pPr algn="r"/>
            <a:r>
              <a:rPr lang="he-IL" sz="2201" b="1" dirty="0">
                <a:latin typeface="David" panose="020E0502060401010101" pitchFamily="34" charset="-79"/>
                <a:cs typeface="David" panose="020E0502060401010101" pitchFamily="34" charset="-79"/>
              </a:rPr>
              <a:t>שרים ומקדשים כמו בבית של ההורים שלי.  </a:t>
            </a:r>
          </a:p>
          <a:p>
            <a:pPr algn="r"/>
            <a:r>
              <a:rPr lang="he-IL" sz="2201" b="1" dirty="0">
                <a:latin typeface="David" panose="020E0502060401010101" pitchFamily="34" charset="-79"/>
                <a:cs typeface="David" panose="020E0502060401010101" pitchFamily="34" charset="-79"/>
              </a:rPr>
              <a:t> </a:t>
            </a:r>
          </a:p>
          <a:p>
            <a:pPr algn="r"/>
            <a:endParaRPr lang="he-IL" sz="2201" b="1" dirty="0">
              <a:latin typeface="David" panose="020E0502060401010101" pitchFamily="34" charset="-79"/>
              <a:cs typeface="David" panose="020E0502060401010101" pitchFamily="34" charset="-79"/>
            </a:endParaRPr>
          </a:p>
          <a:p>
            <a:pPr algn="r"/>
            <a:endParaRPr lang="he-IL" sz="2201" b="1" dirty="0">
              <a:latin typeface="David" panose="020E0502060401010101" pitchFamily="34" charset="-79"/>
              <a:cs typeface="David" panose="020E0502060401010101" pitchFamily="34" charset="-79"/>
            </a:endParaRPr>
          </a:p>
        </p:txBody>
      </p:sp>
      <p:pic>
        <p:nvPicPr>
          <p:cNvPr id="5" name="תמונה 4">
            <a:extLst>
              <a:ext uri="{FF2B5EF4-FFF2-40B4-BE49-F238E27FC236}">
                <a16:creationId xmlns:a16="http://schemas.microsoft.com/office/drawing/2014/main" id="{61351164-868A-09B8-01A7-E83096518BE3}"/>
              </a:ext>
            </a:extLst>
          </p:cNvPr>
          <p:cNvPicPr>
            <a:picLocks noChangeAspect="1"/>
          </p:cNvPicPr>
          <p:nvPr/>
        </p:nvPicPr>
        <p:blipFill rotWithShape="1">
          <a:blip r:embed="rId2"/>
          <a:srcRect b="6265"/>
          <a:stretch/>
        </p:blipFill>
        <p:spPr>
          <a:xfrm>
            <a:off x="647996" y="2228904"/>
            <a:ext cx="3216818" cy="2196000"/>
          </a:xfrm>
          <a:prstGeom prst="rect">
            <a:avLst/>
          </a:prstGeom>
        </p:spPr>
      </p:pic>
      <p:sp>
        <p:nvSpPr>
          <p:cNvPr id="7" name="תיבת טקסט 6">
            <a:extLst>
              <a:ext uri="{FF2B5EF4-FFF2-40B4-BE49-F238E27FC236}">
                <a16:creationId xmlns:a16="http://schemas.microsoft.com/office/drawing/2014/main" id="{A6ACA9D5-4D05-9AFC-D3B7-2116D4490B91}"/>
              </a:ext>
            </a:extLst>
          </p:cNvPr>
          <p:cNvSpPr txBox="1"/>
          <p:nvPr/>
        </p:nvSpPr>
        <p:spPr>
          <a:xfrm>
            <a:off x="-325877" y="4519765"/>
            <a:ext cx="4151008" cy="1323439"/>
          </a:xfrm>
          <a:prstGeom prst="rect">
            <a:avLst/>
          </a:prstGeom>
          <a:noFill/>
        </p:spPr>
        <p:txBody>
          <a:bodyPr wrap="square">
            <a:spAutoFit/>
          </a:bodyPr>
          <a:lstStyle/>
          <a:p>
            <a:pPr algn="r"/>
            <a:r>
              <a:rPr lang="he-IL" sz="2000" b="1" dirty="0">
                <a:latin typeface="David" panose="020E0502060401010101" pitchFamily="34" charset="-79"/>
                <a:cs typeface="David" panose="020E0502060401010101" pitchFamily="34" charset="-79"/>
              </a:rPr>
              <a:t>הפועלים  התימנים עבדו ברחובות, </a:t>
            </a:r>
          </a:p>
          <a:p>
            <a:pPr algn="r"/>
            <a:r>
              <a:rPr lang="he-IL" sz="2000" b="1" dirty="0">
                <a:latin typeface="David" panose="020E0502060401010101" pitchFamily="34" charset="-79"/>
                <a:cs typeface="David" panose="020E0502060401010101" pitchFamily="34" charset="-79"/>
              </a:rPr>
              <a:t>ראשון לציון, חדרה, פתח תקווה,  </a:t>
            </a:r>
          </a:p>
          <a:p>
            <a:pPr algn="r"/>
            <a:r>
              <a:rPr lang="he-IL" sz="2000" b="1" dirty="0">
                <a:latin typeface="David" panose="020E0502060401010101" pitchFamily="34" charset="-79"/>
                <a:cs typeface="David" panose="020E0502060401010101" pitchFamily="34" charset="-79"/>
              </a:rPr>
              <a:t>ומושבות אחרות בכל רחבי הארץ, </a:t>
            </a:r>
          </a:p>
          <a:p>
            <a:pPr algn="r"/>
            <a:r>
              <a:rPr lang="he-IL" sz="2000" b="1" dirty="0">
                <a:latin typeface="David" panose="020E0502060401010101" pitchFamily="34" charset="-79"/>
                <a:cs typeface="David" panose="020E0502060401010101" pitchFamily="34" charset="-79"/>
              </a:rPr>
              <a:t>לעיתים עד 12 שעות ביום. </a:t>
            </a:r>
          </a:p>
        </p:txBody>
      </p:sp>
      <p:pic>
        <p:nvPicPr>
          <p:cNvPr id="4" name="Picture 2">
            <a:extLst>
              <a:ext uri="{FF2B5EF4-FFF2-40B4-BE49-F238E27FC236}">
                <a16:creationId xmlns:a16="http://schemas.microsoft.com/office/drawing/2014/main" id="{E176DE29-708B-421A-A322-AB9FE2E2D7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דגל המועדון.jpg">
            <a:extLst>
              <a:ext uri="{FF2B5EF4-FFF2-40B4-BE49-F238E27FC236}">
                <a16:creationId xmlns:a16="http://schemas.microsoft.com/office/drawing/2014/main" id="{6D40951D-514F-572C-BA68-27CD696D2209}"/>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8056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D63C872E-DAD4-96A1-06FB-46615B9BF0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8511" b="95390" l="10000" r="90000"/>
                    </a14:imgEffect>
                  </a14:imgLayer>
                </a14:imgProps>
              </a:ext>
            </a:extLst>
          </a:blip>
          <a:srcRect t="53901"/>
          <a:stretch/>
        </p:blipFill>
        <p:spPr>
          <a:xfrm>
            <a:off x="-537888" y="3675292"/>
            <a:ext cx="4667250" cy="2867244"/>
          </a:xfrm>
          <a:prstGeom prst="rect">
            <a:avLst/>
          </a:prstGeom>
        </p:spPr>
      </p:pic>
      <p:sp>
        <p:nvSpPr>
          <p:cNvPr id="3" name="תיבת טקסט 2">
            <a:extLst>
              <a:ext uri="{FF2B5EF4-FFF2-40B4-BE49-F238E27FC236}">
                <a16:creationId xmlns:a16="http://schemas.microsoft.com/office/drawing/2014/main" id="{F1FF3B03-152A-761B-0D6C-B7853B4F14FE}"/>
              </a:ext>
            </a:extLst>
          </p:cNvPr>
          <p:cNvSpPr txBox="1"/>
          <p:nvPr/>
        </p:nvSpPr>
        <p:spPr>
          <a:xfrm>
            <a:off x="-6535940" y="5864088"/>
            <a:ext cx="9130053" cy="707886"/>
          </a:xfrm>
          <a:prstGeom prst="rect">
            <a:avLst/>
          </a:prstGeom>
          <a:noFill/>
        </p:spPr>
        <p:txBody>
          <a:bodyPr wrap="square">
            <a:spAutoFit/>
          </a:bodyPr>
          <a:lstStyle/>
          <a:p>
            <a:pPr algn="r"/>
            <a:r>
              <a:rPr lang="he-IL" sz="2000" b="1" dirty="0" err="1">
                <a:latin typeface="David" panose="020E0502060401010101" pitchFamily="34" charset="-79"/>
                <a:cs typeface="David" panose="020E0502060401010101" pitchFamily="34" charset="-79"/>
              </a:rPr>
              <a:t>חנוכיה</a:t>
            </a:r>
            <a:r>
              <a:rPr lang="he-IL" sz="2000" b="1" dirty="0">
                <a:latin typeface="David" panose="020E0502060401010101" pitchFamily="34" charset="-79"/>
                <a:cs typeface="David" panose="020E0502060401010101" pitchFamily="34" charset="-79"/>
              </a:rPr>
              <a:t> מתימן</a:t>
            </a:r>
          </a:p>
          <a:p>
            <a:pPr algn="r"/>
            <a:endParaRPr lang="he-IL" sz="2000" b="1" dirty="0">
              <a:latin typeface="David" panose="020E0502060401010101" pitchFamily="34" charset="-79"/>
              <a:cs typeface="David" panose="020E0502060401010101" pitchFamily="34" charset="-79"/>
            </a:endParaRPr>
          </a:p>
        </p:txBody>
      </p:sp>
      <p:pic>
        <p:nvPicPr>
          <p:cNvPr id="4" name="תמונה 3">
            <a:extLst>
              <a:ext uri="{FF2B5EF4-FFF2-40B4-BE49-F238E27FC236}">
                <a16:creationId xmlns:a16="http://schemas.microsoft.com/office/drawing/2014/main" id="{BF1F8B80-8920-241A-983D-4295E180BB0E}"/>
              </a:ext>
            </a:extLst>
          </p:cNvPr>
          <p:cNvPicPr>
            <a:picLocks noChangeAspect="1"/>
          </p:cNvPicPr>
          <p:nvPr/>
        </p:nvPicPr>
        <p:blipFill>
          <a:blip r:embed="rId4"/>
          <a:stretch>
            <a:fillRect/>
          </a:stretch>
        </p:blipFill>
        <p:spPr>
          <a:xfrm>
            <a:off x="1669143" y="804567"/>
            <a:ext cx="9335211" cy="2953719"/>
          </a:xfrm>
          <a:prstGeom prst="rect">
            <a:avLst/>
          </a:prstGeom>
        </p:spPr>
      </p:pic>
      <p:sp>
        <p:nvSpPr>
          <p:cNvPr id="6" name="תיבת טקסט 5">
            <a:extLst>
              <a:ext uri="{FF2B5EF4-FFF2-40B4-BE49-F238E27FC236}">
                <a16:creationId xmlns:a16="http://schemas.microsoft.com/office/drawing/2014/main" id="{AAAAC6D6-65D7-3C89-92A1-EE28600974B3}"/>
              </a:ext>
            </a:extLst>
          </p:cNvPr>
          <p:cNvSpPr txBox="1"/>
          <p:nvPr/>
        </p:nvSpPr>
        <p:spPr>
          <a:xfrm>
            <a:off x="8855765" y="5794514"/>
            <a:ext cx="8987232" cy="400110"/>
          </a:xfrm>
          <a:prstGeom prst="rect">
            <a:avLst/>
          </a:prstGeom>
          <a:noFill/>
        </p:spPr>
        <p:txBody>
          <a:bodyPr wrap="square">
            <a:spAutoFit/>
          </a:bodyPr>
          <a:lstStyle/>
          <a:p>
            <a:r>
              <a:rPr lang="he-IL" sz="2000" b="1" dirty="0">
                <a:solidFill>
                  <a:srgbClr val="4B4B4B"/>
                </a:solidFill>
                <a:latin typeface="David" panose="020E0502060401010101" pitchFamily="34" charset="-79"/>
                <a:cs typeface="David" panose="020E0502060401010101" pitchFamily="34" charset="-79"/>
              </a:rPr>
              <a:t>סופגניות עַוַואמה.</a:t>
            </a:r>
            <a:endParaRPr lang="he-IL" sz="2000" b="1" dirty="0">
              <a:latin typeface="David" panose="020E0502060401010101" pitchFamily="34" charset="-79"/>
              <a:cs typeface="David" panose="020E0502060401010101" pitchFamily="34" charset="-79"/>
            </a:endParaRPr>
          </a:p>
        </p:txBody>
      </p:sp>
      <p:pic>
        <p:nvPicPr>
          <p:cNvPr id="7" name="תמונה 6">
            <a:extLst>
              <a:ext uri="{FF2B5EF4-FFF2-40B4-BE49-F238E27FC236}">
                <a16:creationId xmlns:a16="http://schemas.microsoft.com/office/drawing/2014/main" id="{B05F856C-6208-CE22-CDD1-6239AADF4EDB}"/>
              </a:ext>
            </a:extLst>
          </p:cNvPr>
          <p:cNvPicPr>
            <a:picLocks noChangeAspect="1"/>
          </p:cNvPicPr>
          <p:nvPr/>
        </p:nvPicPr>
        <p:blipFill>
          <a:blip r:embed="rId5"/>
          <a:stretch>
            <a:fillRect/>
          </a:stretch>
        </p:blipFill>
        <p:spPr>
          <a:xfrm>
            <a:off x="8769059" y="4051102"/>
            <a:ext cx="2280905" cy="1739522"/>
          </a:xfrm>
          <a:prstGeom prst="ellipse">
            <a:avLst/>
          </a:prstGeom>
          <a:ln>
            <a:noFill/>
          </a:ln>
          <a:effectLst>
            <a:softEdge rad="112500"/>
          </a:effectLst>
        </p:spPr>
      </p:pic>
      <p:sp>
        <p:nvSpPr>
          <p:cNvPr id="9" name="תיבת טקסט 8">
            <a:extLst>
              <a:ext uri="{FF2B5EF4-FFF2-40B4-BE49-F238E27FC236}">
                <a16:creationId xmlns:a16="http://schemas.microsoft.com/office/drawing/2014/main" id="{61D0FB42-6995-07F8-DE71-3EFEA236C19A}"/>
              </a:ext>
            </a:extLst>
          </p:cNvPr>
          <p:cNvSpPr txBox="1"/>
          <p:nvPr/>
        </p:nvSpPr>
        <p:spPr>
          <a:xfrm>
            <a:off x="3300621" y="4208928"/>
            <a:ext cx="5067271" cy="1785745"/>
          </a:xfrm>
          <a:prstGeom prst="rect">
            <a:avLst/>
          </a:prstGeom>
          <a:noFill/>
        </p:spPr>
        <p:txBody>
          <a:bodyPr wrap="square">
            <a:spAutoFit/>
          </a:bodyPr>
          <a:lstStyle/>
          <a:p>
            <a:pPr algn="r"/>
            <a:r>
              <a:rPr lang="he-IL" sz="2201" b="1" dirty="0">
                <a:solidFill>
                  <a:srgbClr val="4D5156"/>
                </a:solidFill>
                <a:latin typeface="David" panose="020E0502060401010101" pitchFamily="34" charset="-79"/>
                <a:cs typeface="David" panose="020E0502060401010101" pitchFamily="34" charset="-79"/>
              </a:rPr>
              <a:t>עוואמה הוא קינוח מתוק שמקורו במטבח הערבי,  העשוי מסופגניות ביס, המבוססות על בצק שמרים. הסופגניות עשויות מכדורי בצק קטנים מטוגנים בשמן עמוק ונטבלות היטב בדבש או סירופ סוכר ומי ורדים ומוגשות מיד.</a:t>
            </a:r>
            <a:endParaRPr lang="he-IL" sz="2201" b="1" dirty="0">
              <a:latin typeface="David" panose="020E0502060401010101" pitchFamily="34" charset="-79"/>
              <a:cs typeface="David" panose="020E0502060401010101" pitchFamily="34" charset="-79"/>
            </a:endParaRPr>
          </a:p>
        </p:txBody>
      </p:sp>
      <p:pic>
        <p:nvPicPr>
          <p:cNvPr id="5" name="Picture 2">
            <a:extLst>
              <a:ext uri="{FF2B5EF4-FFF2-40B4-BE49-F238E27FC236}">
                <a16:creationId xmlns:a16="http://schemas.microsoft.com/office/drawing/2014/main" id="{29E73F9A-30C0-B671-CD0B-5CE8356500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descr="דגל המועדון.jpg">
            <a:extLst>
              <a:ext uri="{FF2B5EF4-FFF2-40B4-BE49-F238E27FC236}">
                <a16:creationId xmlns:a16="http://schemas.microsoft.com/office/drawing/2014/main" id="{B0E92110-A29C-64C0-891E-363F96865DF0}"/>
              </a:ext>
            </a:extLst>
          </p:cNvPr>
          <p:cNvPicPr>
            <a:picLocks noChangeAspect="1"/>
          </p:cNvPicPr>
          <p:nvPr/>
        </p:nvPicPr>
        <p:blipFill>
          <a:blip r:embed="rId7"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3834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AEFAC2E6-89AD-0CA2-5330-705510D2F464}"/>
              </a:ext>
            </a:extLst>
          </p:cNvPr>
          <p:cNvSpPr/>
          <p:nvPr/>
        </p:nvSpPr>
        <p:spPr>
          <a:xfrm>
            <a:off x="6283660" y="699738"/>
            <a:ext cx="3922869" cy="923460"/>
          </a:xfrm>
          <a:prstGeom prst="rect">
            <a:avLst/>
          </a:prstGeom>
          <a:noFill/>
        </p:spPr>
        <p:txBody>
          <a:bodyPr wrap="squar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ציונה </a:t>
            </a:r>
            <a:r>
              <a:rPr lang="he-IL" sz="5401" b="1" dirty="0" err="1">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קפאח</a:t>
            </a:r>
            <a:endPar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
        <p:nvSpPr>
          <p:cNvPr id="5" name="תיבת טקסט 4">
            <a:extLst>
              <a:ext uri="{FF2B5EF4-FFF2-40B4-BE49-F238E27FC236}">
                <a16:creationId xmlns:a16="http://schemas.microsoft.com/office/drawing/2014/main" id="{8FC2FE88-4F31-94F4-851F-C88613A217AF}"/>
              </a:ext>
            </a:extLst>
          </p:cNvPr>
          <p:cNvSpPr txBox="1"/>
          <p:nvPr/>
        </p:nvSpPr>
        <p:spPr>
          <a:xfrm>
            <a:off x="594918" y="1536963"/>
            <a:ext cx="10854538" cy="4833887"/>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נולדתי בתימן.</a:t>
            </a:r>
          </a:p>
          <a:p>
            <a:pPr algn="r"/>
            <a:r>
              <a:rPr lang="he-IL" sz="2201" b="1" dirty="0">
                <a:latin typeface="David" panose="020E0502060401010101" pitchFamily="34" charset="-79"/>
                <a:cs typeface="David" panose="020E0502060401010101" pitchFamily="34" charset="-79"/>
              </a:rPr>
              <a:t>אמא התחתנה עם בעלה הראשון כשהייתה מאוד צעירה. </a:t>
            </a:r>
          </a:p>
          <a:p>
            <a:pPr algn="r"/>
            <a:r>
              <a:rPr lang="he-IL" sz="2201" b="1" dirty="0">
                <a:latin typeface="David" panose="020E0502060401010101" pitchFamily="34" charset="-79"/>
                <a:cs typeface="David" panose="020E0502060401010101" pitchFamily="34" charset="-79"/>
              </a:rPr>
              <a:t>היה לה בן ממנו. אחרי ששניהם נפטרו, אמא התחתנה עם אבא שלי. </a:t>
            </a:r>
          </a:p>
          <a:p>
            <a:pPr algn="r"/>
            <a:r>
              <a:rPr lang="he-IL" sz="2201" b="1" dirty="0">
                <a:latin typeface="David" panose="020E0502060401010101" pitchFamily="34" charset="-79"/>
                <a:cs typeface="David" panose="020E0502060401010101" pitchFamily="34" charset="-79"/>
              </a:rPr>
              <a:t>נולדו להם הרבה ילדים. ארבעה נפטרו. </a:t>
            </a:r>
          </a:p>
          <a:p>
            <a:pPr algn="r"/>
            <a:r>
              <a:rPr lang="he-IL" sz="2201" b="1" dirty="0">
                <a:latin typeface="David" panose="020E0502060401010101" pitchFamily="34" charset="-79"/>
                <a:cs typeface="David" panose="020E0502060401010101" pitchFamily="34" charset="-79"/>
              </a:rPr>
              <a:t>לא היה רופא ולא היה טיפול רפואי. התינוקות היו יפים כמו כוכבים. </a:t>
            </a:r>
          </a:p>
          <a:p>
            <a:pPr algn="r"/>
            <a:r>
              <a:rPr lang="he-IL" sz="2201" b="1" dirty="0">
                <a:latin typeface="David" panose="020E0502060401010101" pitchFamily="34" charset="-79"/>
                <a:cs typeface="David" panose="020E0502060401010101" pitchFamily="34" charset="-79"/>
              </a:rPr>
              <a:t>אמא אמרה לי ללכת לשחק בחוץ ופתאום שמענו שהתינוק נפטר. </a:t>
            </a:r>
          </a:p>
          <a:p>
            <a:pPr algn="r"/>
            <a:r>
              <a:rPr lang="he-IL" sz="2201" b="1" dirty="0">
                <a:latin typeface="David" panose="020E0502060401010101" pitchFamily="34" charset="-79"/>
                <a:cs typeface="David" panose="020E0502060401010101" pitchFamily="34" charset="-79"/>
              </a:rPr>
              <a:t>נשארנו שני בנים ושתי בנות. אחר כך נולדו עוד. אני הבת הבכורה.</a:t>
            </a:r>
            <a:endParaRPr lang="en-US" sz="2201" b="1" dirty="0">
              <a:latin typeface="David" panose="020E0502060401010101" pitchFamily="34" charset="-79"/>
              <a:cs typeface="David" panose="020E0502060401010101" pitchFamily="34" charset="-79"/>
            </a:endParaRPr>
          </a:p>
          <a:p>
            <a:pPr algn="r"/>
            <a:r>
              <a:rPr lang="he-IL" sz="2201" b="1" dirty="0">
                <a:latin typeface="David" panose="020E0502060401010101" pitchFamily="34" charset="-79"/>
                <a:cs typeface="David" panose="020E0502060401010101" pitchFamily="34" charset="-79"/>
              </a:rPr>
              <a:t>אמא עבדה בבית ואני גידלתי את הילדים האחרים. אמא בישלה לכולם, והייתה לנו גם פרה.</a:t>
            </a:r>
          </a:p>
          <a:p>
            <a:pPr algn="r"/>
            <a:r>
              <a:rPr lang="he-IL" sz="2201" b="1" dirty="0">
                <a:latin typeface="David" panose="020E0502060401010101" pitchFamily="34" charset="-79"/>
                <a:cs typeface="David" panose="020E0502060401010101" pitchFamily="34" charset="-79"/>
              </a:rPr>
              <a:t>אבא היה חייט עושה מעילים ושמלות. אבא עבד גם במלאכת יד והייתה לו הרבה עבודה. </a:t>
            </a:r>
          </a:p>
          <a:p>
            <a:pPr algn="r"/>
            <a:r>
              <a:rPr lang="he-IL" sz="2201" b="1" dirty="0">
                <a:latin typeface="David" panose="020E0502060401010101" pitchFamily="34" charset="-79"/>
                <a:cs typeface="David" panose="020E0502060401010101" pitchFamily="34" charset="-79"/>
              </a:rPr>
              <a:t>המצב הכלכלי שלנו היה טוב. לא חסר לנו דבר.</a:t>
            </a:r>
          </a:p>
          <a:p>
            <a:pPr algn="r"/>
            <a:r>
              <a:rPr lang="he-IL" sz="2201" b="1" dirty="0">
                <a:latin typeface="David" panose="020E0502060401010101" pitchFamily="34" charset="-79"/>
                <a:cs typeface="David" panose="020E0502060401010101" pitchFamily="34" charset="-79"/>
              </a:rPr>
              <a:t>הבית שגרנו בו היה בנין של חמש קומות, והדירה שלנו בקומה העליונה. הפרה הייתה בחצר. </a:t>
            </a:r>
          </a:p>
          <a:p>
            <a:pPr algn="r"/>
            <a:r>
              <a:rPr lang="he-IL" sz="2201" b="1" dirty="0">
                <a:latin typeface="David" panose="020E0502060401010101" pitchFamily="34" charset="-79"/>
                <a:cs typeface="David" panose="020E0502060401010101" pitchFamily="34" charset="-79"/>
              </a:rPr>
              <a:t>מהחלב שלה עשינו לבן, שמנת, וגבינות. </a:t>
            </a:r>
            <a:r>
              <a:rPr lang="he-IL" sz="2201" b="1" dirty="0" err="1">
                <a:latin typeface="David" panose="020E0502060401010101" pitchFamily="34" charset="-79"/>
                <a:cs typeface="David" panose="020E0502060401010101" pitchFamily="34" charset="-79"/>
              </a:rPr>
              <a:t>הכל</a:t>
            </a:r>
            <a:r>
              <a:rPr lang="he-IL" sz="2201" b="1" dirty="0">
                <a:latin typeface="David" panose="020E0502060401010101" pitchFamily="34" charset="-79"/>
                <a:cs typeface="David" panose="020E0502060401010101" pitchFamily="34" charset="-79"/>
              </a:rPr>
              <a:t> טבעי.</a:t>
            </a:r>
          </a:p>
          <a:p>
            <a:pPr algn="r"/>
            <a:r>
              <a:rPr lang="he-IL" sz="2201" b="1" dirty="0">
                <a:latin typeface="David" panose="020E0502060401010101" pitchFamily="34" charset="-79"/>
                <a:cs typeface="David" panose="020E0502060401010101" pitchFamily="34" charset="-79"/>
              </a:rPr>
              <a:t>היה לנו טבון בחדר נפרד, חדר הבישול. שם הדלקנו את האש. אכלנו שלוש ארוחות ביום והרבה בשר.</a:t>
            </a:r>
          </a:p>
          <a:p>
            <a:pPr algn="r"/>
            <a:r>
              <a:rPr lang="he-IL" sz="2201" b="1" dirty="0">
                <a:latin typeface="David" panose="020E0502060401010101" pitchFamily="34" charset="-79"/>
                <a:cs typeface="David" panose="020E0502060401010101" pitchFamily="34" charset="-79"/>
              </a:rPr>
              <a:t>אני עזרתי לאמא בבישול, בניקיון הבית ובגידול הילדים.</a:t>
            </a:r>
          </a:p>
        </p:txBody>
      </p:sp>
      <p:pic>
        <p:nvPicPr>
          <p:cNvPr id="6" name="תמונה 5">
            <a:extLst>
              <a:ext uri="{FF2B5EF4-FFF2-40B4-BE49-F238E27FC236}">
                <a16:creationId xmlns:a16="http://schemas.microsoft.com/office/drawing/2014/main" id="{FAFB6D4E-9B55-2BB0-EC10-46E149B031B4}"/>
              </a:ext>
            </a:extLst>
          </p:cNvPr>
          <p:cNvPicPr>
            <a:picLocks noChangeAspect="1"/>
          </p:cNvPicPr>
          <p:nvPr/>
        </p:nvPicPr>
        <p:blipFill>
          <a:blip r:embed="rId2"/>
          <a:stretch>
            <a:fillRect/>
          </a:stretch>
        </p:blipFill>
        <p:spPr>
          <a:xfrm>
            <a:off x="1848342" y="1160664"/>
            <a:ext cx="2026990" cy="2707753"/>
          </a:xfrm>
          <a:prstGeom prst="rect">
            <a:avLst/>
          </a:prstGeom>
        </p:spPr>
      </p:pic>
      <p:pic>
        <p:nvPicPr>
          <p:cNvPr id="7" name="Picture 2">
            <a:extLst>
              <a:ext uri="{FF2B5EF4-FFF2-40B4-BE49-F238E27FC236}">
                <a16:creationId xmlns:a16="http://schemas.microsoft.com/office/drawing/2014/main" id="{EF9B8BB2-0B29-EAC9-996B-D8F53ACC64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descr="דגל המועדון.jpg">
            <a:extLst>
              <a:ext uri="{FF2B5EF4-FFF2-40B4-BE49-F238E27FC236}">
                <a16:creationId xmlns:a16="http://schemas.microsoft.com/office/drawing/2014/main" id="{4BF98780-49C4-B4BA-76F9-E6532751FC6E}"/>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9599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6C54C846-CF02-4FAD-5162-BC66D64FFA27}"/>
              </a:ext>
            </a:extLst>
          </p:cNvPr>
          <p:cNvSpPr txBox="1"/>
          <p:nvPr/>
        </p:nvSpPr>
        <p:spPr>
          <a:xfrm>
            <a:off x="818820" y="1105186"/>
            <a:ext cx="10858523" cy="4708981"/>
          </a:xfrm>
          <a:prstGeom prst="rect">
            <a:avLst/>
          </a:prstGeom>
          <a:noFill/>
        </p:spPr>
        <p:txBody>
          <a:bodyPr wrap="square">
            <a:spAutoFit/>
          </a:bodyPr>
          <a:lstStyle/>
          <a:p>
            <a:pPr algn="r"/>
            <a:r>
              <a:rPr lang="he-IL" sz="2000" b="1" dirty="0">
                <a:latin typeface="David" panose="020E0502060401010101" pitchFamily="34" charset="-79"/>
                <a:cs typeface="David" panose="020E0502060401010101" pitchFamily="34" charset="-79"/>
              </a:rPr>
              <a:t>שיחקנו בגולות מאבנים וחרצנים ובמקלות. בערבים אמא הייתה מספרת לנו סיפורים.</a:t>
            </a:r>
          </a:p>
          <a:p>
            <a:pPr algn="r"/>
            <a:r>
              <a:rPr lang="he-IL" sz="2000" b="1" dirty="0">
                <a:latin typeface="David" panose="020E0502060401010101" pitchFamily="34" charset="-79"/>
                <a:cs typeface="David" panose="020E0502060401010101" pitchFamily="34" charset="-79"/>
              </a:rPr>
              <a:t>היא עבדה קשה. אני לא למדתי. רק בנים למדו.</a:t>
            </a:r>
          </a:p>
          <a:p>
            <a:pPr algn="r"/>
            <a:r>
              <a:rPr lang="he-IL" sz="2000" b="1" dirty="0">
                <a:latin typeface="David" panose="020E0502060401010101" pitchFamily="34" charset="-79"/>
                <a:cs typeface="David" panose="020E0502060401010101" pitchFamily="34" charset="-79"/>
              </a:rPr>
              <a:t> </a:t>
            </a:r>
          </a:p>
          <a:p>
            <a:pPr algn="r"/>
            <a:r>
              <a:rPr lang="he-IL" sz="2000" b="1" dirty="0">
                <a:latin typeface="David" panose="020E0502060401010101" pitchFamily="34" charset="-79"/>
                <a:cs typeface="David" panose="020E0502060401010101" pitchFamily="34" charset="-79"/>
              </a:rPr>
              <a:t>אמא לימדה אותי לכבד את אבא ואת כל המבוגרים. לדאוג שהבגד שלי יהיה תמיד מכובס ונקי ולהתלבש כמו שצריך.</a:t>
            </a:r>
          </a:p>
          <a:p>
            <a:pPr algn="r"/>
            <a:r>
              <a:rPr lang="he-IL" sz="2000" b="1" dirty="0">
                <a:latin typeface="David" panose="020E0502060401010101" pitchFamily="34" charset="-79"/>
                <a:cs typeface="David" panose="020E0502060401010101" pitchFamily="34" charset="-79"/>
              </a:rPr>
              <a:t>בובות היינו עושים לבד מקרשים ושאריות של בד וחוטים. אמא לימדה אותנו גם לרקום.</a:t>
            </a:r>
          </a:p>
          <a:p>
            <a:pPr algn="r"/>
            <a:r>
              <a:rPr lang="he-IL" sz="2000" b="1" dirty="0">
                <a:latin typeface="David" panose="020E0502060401010101" pitchFamily="34" charset="-79"/>
                <a:cs typeface="David" panose="020E0502060401010101" pitchFamily="34" charset="-79"/>
              </a:rPr>
              <a:t>עלינו ארצה בשנות החמישים למעברת פרדסיה. היינו כבר שבעה ילדים.</a:t>
            </a:r>
          </a:p>
          <a:p>
            <a:pPr algn="r"/>
            <a:r>
              <a:rPr lang="he-IL" sz="2000" b="1" dirty="0">
                <a:latin typeface="David" panose="020E0502060401010101" pitchFamily="34" charset="-79"/>
                <a:cs typeface="David" panose="020E0502060401010101" pitchFamily="34" charset="-79"/>
              </a:rPr>
              <a:t>אמא עבדה בכל מיני עבודות. בניקיון ובחקלאות. אבא עבד בפרדס.</a:t>
            </a:r>
          </a:p>
          <a:p>
            <a:pPr algn="r"/>
            <a:r>
              <a:rPr lang="he-IL" sz="2000" b="1" dirty="0">
                <a:latin typeface="David" panose="020E0502060401010101" pitchFamily="34" charset="-79"/>
                <a:cs typeface="David" panose="020E0502060401010101" pitchFamily="34" charset="-79"/>
              </a:rPr>
              <a:t>אמא נפטרה צעירה, בת שישים. היא הייתה אישה חזקה וחכמה, ידעה תמיד מה צריך לעשות, </a:t>
            </a:r>
          </a:p>
          <a:p>
            <a:pPr algn="r"/>
            <a:r>
              <a:rPr lang="he-IL" sz="2000" b="1" dirty="0">
                <a:latin typeface="David" panose="020E0502060401010101" pitchFamily="34" charset="-79"/>
                <a:cs typeface="David" panose="020E0502060401010101" pitchFamily="34" charset="-79"/>
              </a:rPr>
              <a:t>אבל הלידות המרובות התישו אותה. אבא העריך חיים עד למעלה ממאה שנים.   </a:t>
            </a:r>
          </a:p>
          <a:p>
            <a:pPr algn="r"/>
            <a:r>
              <a:rPr lang="he-IL" sz="2000" b="1" dirty="0">
                <a:latin typeface="David" panose="020E0502060401010101" pitchFamily="34" charset="-79"/>
                <a:cs typeface="David" panose="020E0502060401010101" pitchFamily="34" charset="-79"/>
              </a:rPr>
              <a:t>בארץ התחתנתי עם מישהו  שהדודה שלי הכירה ועברנו לגור בכפר סבא</a:t>
            </a:r>
          </a:p>
          <a:p>
            <a:pPr algn="r"/>
            <a:r>
              <a:rPr lang="he-IL" sz="2000" b="1" dirty="0">
                <a:latin typeface="David" panose="020E0502060401010101" pitchFamily="34" charset="-79"/>
                <a:cs typeface="David" panose="020E0502060401010101" pitchFamily="34" charset="-79"/>
              </a:rPr>
              <a:t>נולדו לנו שישה ילדים. </a:t>
            </a:r>
          </a:p>
          <a:p>
            <a:pPr algn="r"/>
            <a:r>
              <a:rPr lang="he-IL" sz="2000" b="1" dirty="0">
                <a:latin typeface="David" panose="020E0502060401010101" pitchFamily="34" charset="-79"/>
                <a:cs typeface="David" panose="020E0502060401010101" pitchFamily="34" charset="-79"/>
              </a:rPr>
              <a:t>אני עבדתי בשדות בניקיון בתים ובקרן הקיימת. </a:t>
            </a:r>
          </a:p>
          <a:p>
            <a:pPr algn="r"/>
            <a:r>
              <a:rPr lang="he-IL" sz="2000" b="1" dirty="0">
                <a:solidFill>
                  <a:prstClr val="black"/>
                </a:solidFill>
                <a:latin typeface="David" panose="020E0502060401010101" pitchFamily="34" charset="-79"/>
                <a:cs typeface="David" panose="020E0502060401010101" pitchFamily="34" charset="-79"/>
              </a:rPr>
              <a:t>בעלי ז"ל עבד </a:t>
            </a:r>
            <a:r>
              <a:rPr lang="he-IL" sz="2000" b="1" dirty="0" err="1">
                <a:solidFill>
                  <a:prstClr val="black"/>
                </a:solidFill>
                <a:latin typeface="David" panose="020E0502060401010101" pitchFamily="34" charset="-79"/>
                <a:cs typeface="David" panose="020E0502060401010101" pitchFamily="34" charset="-79"/>
              </a:rPr>
              <a:t>בתע"ש</a:t>
            </a:r>
            <a:r>
              <a:rPr lang="he-IL" sz="2000" b="1" dirty="0">
                <a:solidFill>
                  <a:prstClr val="black"/>
                </a:solidFill>
                <a:latin typeface="David" panose="020E0502060401010101" pitchFamily="34" charset="-79"/>
                <a:cs typeface="David" panose="020E0502060401010101" pitchFamily="34" charset="-79"/>
              </a:rPr>
              <a:t>. </a:t>
            </a:r>
          </a:p>
          <a:p>
            <a:pPr algn="r"/>
            <a:r>
              <a:rPr lang="he-IL" sz="2000" b="1" dirty="0">
                <a:latin typeface="David" panose="020E0502060401010101" pitchFamily="34" charset="-79"/>
                <a:cs typeface="David" panose="020E0502060401010101" pitchFamily="34" charset="-79"/>
              </a:rPr>
              <a:t>עבדנו יום ולילה. חיינו באושר רב. </a:t>
            </a:r>
          </a:p>
          <a:p>
            <a:pPr algn="r"/>
            <a:r>
              <a:rPr lang="he-IL" sz="2000" b="1" dirty="0">
                <a:latin typeface="David" panose="020E0502060401010101" pitchFamily="34" charset="-79"/>
                <a:cs typeface="David" panose="020E0502060401010101" pitchFamily="34" charset="-79"/>
              </a:rPr>
              <a:t>בחצר הבית היו עיזים ותרנגולות שתמיד יהיה חלב וגבינה ויוגורט וגם ביצים.  </a:t>
            </a:r>
          </a:p>
        </p:txBody>
      </p:sp>
      <p:pic>
        <p:nvPicPr>
          <p:cNvPr id="5" name="תמונה 4">
            <a:extLst>
              <a:ext uri="{FF2B5EF4-FFF2-40B4-BE49-F238E27FC236}">
                <a16:creationId xmlns:a16="http://schemas.microsoft.com/office/drawing/2014/main" id="{8E160A24-DAFA-DF20-9A6D-2466A0A9EB60}"/>
              </a:ext>
            </a:extLst>
          </p:cNvPr>
          <p:cNvPicPr>
            <a:picLocks noChangeAspect="1"/>
          </p:cNvPicPr>
          <p:nvPr/>
        </p:nvPicPr>
        <p:blipFill>
          <a:blip r:embed="rId2"/>
          <a:stretch>
            <a:fillRect/>
          </a:stretch>
        </p:blipFill>
        <p:spPr>
          <a:xfrm>
            <a:off x="817067" y="3679527"/>
            <a:ext cx="3083550" cy="2498398"/>
          </a:xfrm>
          <a:prstGeom prst="rect">
            <a:avLst/>
          </a:prstGeom>
        </p:spPr>
      </p:pic>
      <p:pic>
        <p:nvPicPr>
          <p:cNvPr id="6" name="Picture 2">
            <a:extLst>
              <a:ext uri="{FF2B5EF4-FFF2-40B4-BE49-F238E27FC236}">
                <a16:creationId xmlns:a16="http://schemas.microsoft.com/office/drawing/2014/main" id="{F4CC43E8-072D-9368-2887-A51B623FA1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דגל המועדון.jpg">
            <a:extLst>
              <a:ext uri="{FF2B5EF4-FFF2-40B4-BE49-F238E27FC236}">
                <a16:creationId xmlns:a16="http://schemas.microsoft.com/office/drawing/2014/main" id="{67F04750-BB9D-CF21-C901-DEB86EDF242E}"/>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3727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רבי יחיא בן שלמה קאפח">
            <a:extLst>
              <a:ext uri="{FF2B5EF4-FFF2-40B4-BE49-F238E27FC236}">
                <a16:creationId xmlns:a16="http://schemas.microsoft.com/office/drawing/2014/main" id="{026BD5ED-A41F-A6D8-219F-1B69C1B7D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37" y="2073930"/>
            <a:ext cx="2876041" cy="351661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8F410741-642E-88FA-6E8A-103567B82790}"/>
              </a:ext>
            </a:extLst>
          </p:cNvPr>
          <p:cNvSpPr txBox="1"/>
          <p:nvPr/>
        </p:nvSpPr>
        <p:spPr>
          <a:xfrm>
            <a:off x="4410514" y="3053713"/>
            <a:ext cx="6658123" cy="3140475"/>
          </a:xfrm>
          <a:prstGeom prst="rect">
            <a:avLst/>
          </a:prstGeom>
          <a:noFill/>
        </p:spPr>
        <p:txBody>
          <a:bodyPr wrap="square">
            <a:spAutoFit/>
          </a:bodyPr>
          <a:lstStyle/>
          <a:p>
            <a:pPr algn="r" defTabSz="457206" rtl="1">
              <a:defRPr/>
            </a:pPr>
            <a:r>
              <a:rPr lang="he-IL" sz="2201" b="1" dirty="0">
                <a:latin typeface="David" panose="020E0502060401010101" pitchFamily="34" charset="-79"/>
                <a:cs typeface="David" panose="020E0502060401010101" pitchFamily="34" charset="-79"/>
              </a:rPr>
              <a:t>מארי יחיא </a:t>
            </a:r>
            <a:r>
              <a:rPr lang="he-IL" sz="2201" b="1" dirty="0" err="1">
                <a:latin typeface="David" panose="020E0502060401010101" pitchFamily="34" charset="-79"/>
                <a:cs typeface="David" panose="020E0502060401010101" pitchFamily="34" charset="-79"/>
              </a:rPr>
              <a:t>קאפח</a:t>
            </a:r>
            <a:r>
              <a:rPr lang="he-IL" sz="2201" b="1" dirty="0">
                <a:latin typeface="David" panose="020E0502060401010101" pitchFamily="34" charset="-79"/>
                <a:cs typeface="David" panose="020E0502060401010101" pitchFamily="34" charset="-79"/>
              </a:rPr>
              <a:t> 1850–1931) היה מגדולי חכמי תימן בדורו. דיין, פוסק מפורסם וראש ישיבה. ידוע במלחמתו כנגד ספר הזוהר והקבלה ודחיית מנהגים שנהגו אחרי חתימת התלמוד כמעט לחלוטין. ידוע בגישתו השכלתנית ובמאמרו: ”למד היטב, חקור והשכלת”. היה סבו ומחנכו של הרב יוסף </a:t>
            </a:r>
            <a:r>
              <a:rPr lang="he-IL" sz="2201" b="1" dirty="0" err="1">
                <a:latin typeface="David" panose="020E0502060401010101" pitchFamily="34" charset="-79"/>
                <a:cs typeface="David" panose="020E0502060401010101" pitchFamily="34" charset="-79"/>
              </a:rPr>
              <a:t>קאפח</a:t>
            </a:r>
            <a:r>
              <a:rPr lang="he-IL" sz="2201" b="1" dirty="0">
                <a:latin typeface="David" panose="020E0502060401010101" pitchFamily="34" charset="-79"/>
                <a:cs typeface="David" panose="020E0502060401010101" pitchFamily="34" charset="-79"/>
              </a:rPr>
              <a:t>.</a:t>
            </a:r>
            <a:r>
              <a:rPr lang="he-IL" sz="2201" b="1" dirty="0">
                <a:solidFill>
                  <a:prstClr val="black"/>
                </a:solidFill>
                <a:latin typeface="David" panose="020E0502060401010101" pitchFamily="34" charset="-79"/>
                <a:cs typeface="David" panose="020E0502060401010101" pitchFamily="34" charset="-79"/>
              </a:rPr>
              <a:t> היה קנאי גדול לרוחו ולהשקפותיו של הרמב"ם וקדמונים אחרים. דחה אמונות טפלות רבות שהיו בקרב יהדות תימן וביהדות בכלל כגון: שדים, לחשים וקמיעות בהם ראה  עבודה זרה.</a:t>
            </a:r>
          </a:p>
          <a:p>
            <a:pPr algn="r"/>
            <a:endParaRPr lang="he-IL" sz="2201" b="1" dirty="0">
              <a:latin typeface="David" panose="020E0502060401010101" pitchFamily="34" charset="-79"/>
              <a:cs typeface="David" panose="020E0502060401010101" pitchFamily="34" charset="-79"/>
            </a:endParaRPr>
          </a:p>
        </p:txBody>
      </p:sp>
      <p:sp>
        <p:nvSpPr>
          <p:cNvPr id="16" name="תיבת טקסט 15">
            <a:extLst>
              <a:ext uri="{FF2B5EF4-FFF2-40B4-BE49-F238E27FC236}">
                <a16:creationId xmlns:a16="http://schemas.microsoft.com/office/drawing/2014/main" id="{93C342D9-4946-45FD-68F7-244BB00A9307}"/>
              </a:ext>
            </a:extLst>
          </p:cNvPr>
          <p:cNvSpPr txBox="1"/>
          <p:nvPr/>
        </p:nvSpPr>
        <p:spPr>
          <a:xfrm>
            <a:off x="4970292" y="1811510"/>
            <a:ext cx="6098345" cy="1015663"/>
          </a:xfrm>
          <a:prstGeom prst="rect">
            <a:avLst/>
          </a:prstGeom>
          <a:noFill/>
        </p:spPr>
        <p:txBody>
          <a:bodyPr wrap="square">
            <a:spAutoFit/>
          </a:bodyPr>
          <a:lstStyle/>
          <a:p>
            <a:pPr algn="r"/>
            <a:r>
              <a:rPr lang="he-IL" sz="2000" b="1" dirty="0">
                <a:latin typeface="David" panose="020E0502060401010101" pitchFamily="34" charset="-79"/>
                <a:cs typeface="David" panose="020E0502060401010101" pitchFamily="34" charset="-79"/>
              </a:rPr>
              <a:t>בסוף המאה התשע עשרה פרצה מחלוקת בין מתנגדי הקבלה </a:t>
            </a:r>
            <a:r>
              <a:rPr lang="he-IL" sz="2000" b="1" dirty="0" err="1">
                <a:latin typeface="David" panose="020E0502060401010101" pitchFamily="34" charset="-79"/>
                <a:cs typeface="David" panose="020E0502060401010101" pitchFamily="34" charset="-79"/>
              </a:rPr>
              <a:t>ושולליה</a:t>
            </a:r>
            <a:r>
              <a:rPr lang="he-IL" sz="2000" b="1" dirty="0">
                <a:latin typeface="David" panose="020E0502060401010101" pitchFamily="34" charset="-79"/>
                <a:cs typeface="David" panose="020E0502060401010101" pitchFamily="34" charset="-79"/>
              </a:rPr>
              <a:t> בראשות הרב יחיא </a:t>
            </a:r>
            <a:r>
              <a:rPr lang="he-IL" sz="2000" b="1" dirty="0" err="1">
                <a:latin typeface="David" panose="020E0502060401010101" pitchFamily="34" charset="-79"/>
                <a:cs typeface="David" panose="020E0502060401010101" pitchFamily="34" charset="-79"/>
              </a:rPr>
              <a:t>קאפח</a:t>
            </a:r>
            <a:r>
              <a:rPr lang="he-IL" sz="2000" b="1" dirty="0">
                <a:latin typeface="David" panose="020E0502060401010101" pitchFamily="34" charset="-79"/>
                <a:cs typeface="David" panose="020E0502060401010101" pitchFamily="34" charset="-79"/>
              </a:rPr>
              <a:t>, (</a:t>
            </a:r>
            <a:r>
              <a:rPr lang="he-IL" sz="2000" b="1" dirty="0" err="1">
                <a:latin typeface="David" panose="020E0502060401010101" pitchFamily="34" charset="-79"/>
                <a:cs typeface="David" panose="020E0502060401010101" pitchFamily="34" charset="-79"/>
              </a:rPr>
              <a:t>ה"דרדעים</a:t>
            </a:r>
            <a:r>
              <a:rPr lang="he-IL" sz="2000" b="1" dirty="0">
                <a:latin typeface="David" panose="020E0502060401010101" pitchFamily="34" charset="-79"/>
                <a:cs typeface="David" panose="020E0502060401010101" pitchFamily="34" charset="-79"/>
              </a:rPr>
              <a:t>"), לבין המאמינים בקדמותה ובקדושתה (שכונו "עיקשים").</a:t>
            </a:r>
          </a:p>
        </p:txBody>
      </p:sp>
      <p:sp>
        <p:nvSpPr>
          <p:cNvPr id="17" name="מלבן 16">
            <a:extLst>
              <a:ext uri="{FF2B5EF4-FFF2-40B4-BE49-F238E27FC236}">
                <a16:creationId xmlns:a16="http://schemas.microsoft.com/office/drawing/2014/main" id="{FA22FE9E-B5CC-9A6C-08C1-B8C70AAB9150}"/>
              </a:ext>
            </a:extLst>
          </p:cNvPr>
          <p:cNvSpPr/>
          <p:nvPr/>
        </p:nvSpPr>
        <p:spPr>
          <a:xfrm>
            <a:off x="3137708" y="855403"/>
            <a:ext cx="8032968"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מחלוקת </a:t>
            </a:r>
            <a:r>
              <a:rPr lang="he-IL" sz="5401" b="1" dirty="0" err="1">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הדרדעים</a:t>
            </a: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 בתימן.</a:t>
            </a:r>
          </a:p>
        </p:txBody>
      </p:sp>
      <p:sp>
        <p:nvSpPr>
          <p:cNvPr id="21" name="תיבת טקסט 20">
            <a:extLst>
              <a:ext uri="{FF2B5EF4-FFF2-40B4-BE49-F238E27FC236}">
                <a16:creationId xmlns:a16="http://schemas.microsoft.com/office/drawing/2014/main" id="{77D40667-C956-9E41-8A1C-29E79DAFAE48}"/>
              </a:ext>
            </a:extLst>
          </p:cNvPr>
          <p:cNvSpPr txBox="1"/>
          <p:nvPr/>
        </p:nvSpPr>
        <p:spPr>
          <a:xfrm>
            <a:off x="783601" y="5488575"/>
            <a:ext cx="6093500" cy="461665"/>
          </a:xfrm>
          <a:prstGeom prst="rect">
            <a:avLst/>
          </a:prstGeom>
          <a:noFill/>
        </p:spPr>
        <p:txBody>
          <a:bodyPr wrap="square">
            <a:spAutoFit/>
          </a:bodyPr>
          <a:lstStyle/>
          <a:p>
            <a:r>
              <a:rPr lang="he-IL" sz="2400" b="1" dirty="0">
                <a:solidFill>
                  <a:srgbClr val="000000"/>
                </a:solidFill>
                <a:latin typeface="David" panose="020E0502060401010101" pitchFamily="34" charset="-79"/>
                <a:cs typeface="David" panose="020E0502060401010101" pitchFamily="34" charset="-79"/>
              </a:rPr>
              <a:t>רבי יחיא בן שלמה </a:t>
            </a:r>
            <a:r>
              <a:rPr lang="he-IL" sz="2400" b="1" dirty="0" err="1">
                <a:solidFill>
                  <a:srgbClr val="000000"/>
                </a:solidFill>
                <a:latin typeface="David" panose="020E0502060401010101" pitchFamily="34" charset="-79"/>
                <a:cs typeface="David" panose="020E0502060401010101" pitchFamily="34" charset="-79"/>
              </a:rPr>
              <a:t>קאפח</a:t>
            </a:r>
            <a:endParaRPr lang="he-IL" sz="2400" b="1" dirty="0">
              <a:latin typeface="David" panose="020E0502060401010101" pitchFamily="34" charset="-79"/>
              <a:cs typeface="David" panose="020E0502060401010101" pitchFamily="34" charset="-79"/>
            </a:endParaRPr>
          </a:p>
        </p:txBody>
      </p:sp>
      <p:pic>
        <p:nvPicPr>
          <p:cNvPr id="3" name="Picture 2">
            <a:extLst>
              <a:ext uri="{FF2B5EF4-FFF2-40B4-BE49-F238E27FC236}">
                <a16:creationId xmlns:a16="http://schemas.microsoft.com/office/drawing/2014/main" id="{CD5C8848-E2BF-AA2A-D5B7-6CF414FFF1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descr="דגל המועדון.jpg">
            <a:extLst>
              <a:ext uri="{FF2B5EF4-FFF2-40B4-BE49-F238E27FC236}">
                <a16:creationId xmlns:a16="http://schemas.microsoft.com/office/drawing/2014/main" id="{00583ECB-D081-5991-E175-CEFEB90FF61B}"/>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249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47F0E609-D709-5ED6-249E-E4FE426658F6}"/>
              </a:ext>
            </a:extLst>
          </p:cNvPr>
          <p:cNvSpPr/>
          <p:nvPr/>
        </p:nvSpPr>
        <p:spPr>
          <a:xfrm>
            <a:off x="6938840" y="375928"/>
            <a:ext cx="3562194"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יפה ארביב</a:t>
            </a:r>
          </a:p>
        </p:txBody>
      </p:sp>
      <p:sp>
        <p:nvSpPr>
          <p:cNvPr id="3" name="תיבת טקסט 2">
            <a:extLst>
              <a:ext uri="{FF2B5EF4-FFF2-40B4-BE49-F238E27FC236}">
                <a16:creationId xmlns:a16="http://schemas.microsoft.com/office/drawing/2014/main" id="{79AF5479-E027-4D6F-636A-EA922444B26C}"/>
              </a:ext>
            </a:extLst>
          </p:cNvPr>
          <p:cNvSpPr txBox="1"/>
          <p:nvPr/>
        </p:nvSpPr>
        <p:spPr>
          <a:xfrm>
            <a:off x="2754220" y="1079103"/>
            <a:ext cx="9056781" cy="5204603"/>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נולדתי בטריפולי שבלוב.</a:t>
            </a:r>
          </a:p>
          <a:p>
            <a:pPr algn="r"/>
            <a:r>
              <a:rPr lang="he-IL" sz="2201" b="1" dirty="0">
                <a:latin typeface="David" panose="020E0502060401010101" pitchFamily="34" charset="-79"/>
                <a:cs typeface="David" panose="020E0502060401010101" pitchFamily="34" charset="-79"/>
              </a:rPr>
              <a:t> אבא עבד רחוק מהבית, ואמא הייתה תופרת בגדים </a:t>
            </a:r>
          </a:p>
          <a:p>
            <a:pPr algn="r"/>
            <a:r>
              <a:rPr lang="he-IL" sz="2201" b="1" dirty="0">
                <a:latin typeface="David" panose="020E0502060401010101" pitchFamily="34" charset="-79"/>
                <a:cs typeface="David" panose="020E0502060401010101" pitchFamily="34" charset="-79"/>
              </a:rPr>
              <a:t>לתושבי העיר.</a:t>
            </a:r>
          </a:p>
          <a:p>
            <a:pPr algn="r"/>
            <a:r>
              <a:rPr lang="he-IL" sz="2201" b="1" dirty="0">
                <a:latin typeface="David" panose="020E0502060401010101" pitchFamily="34" charset="-79"/>
                <a:cs typeface="David" panose="020E0502060401010101" pitchFamily="34" charset="-79"/>
              </a:rPr>
              <a:t>עלינו כשהייתי בת חמש, בשנת  1951 , באוניה </a:t>
            </a:r>
            <a:r>
              <a:rPr lang="he-IL" sz="2201" b="1" dirty="0" err="1">
                <a:latin typeface="David" panose="020E0502060401010101" pitchFamily="34" charset="-79"/>
                <a:cs typeface="David" panose="020E0502060401010101" pitchFamily="34" charset="-79"/>
              </a:rPr>
              <a:t>גלילאה</a:t>
            </a:r>
            <a:r>
              <a:rPr lang="he-IL" sz="2201" b="1" dirty="0">
                <a:latin typeface="David" panose="020E0502060401010101" pitchFamily="34" charset="-79"/>
                <a:cs typeface="David" panose="020E0502060401010101" pitchFamily="34" charset="-79"/>
              </a:rPr>
              <a:t>. </a:t>
            </a:r>
          </a:p>
          <a:p>
            <a:pPr algn="r"/>
            <a:r>
              <a:rPr lang="he-IL" sz="2201" b="1" dirty="0">
                <a:latin typeface="David" panose="020E0502060401010101" pitchFamily="34" charset="-79"/>
                <a:cs typeface="David" panose="020E0502060401010101" pitchFamily="34" charset="-79"/>
              </a:rPr>
              <a:t>ברחנו מלוב בגלל שאחרי המלחמה היה מצב רע מאוד. </a:t>
            </a:r>
          </a:p>
          <a:p>
            <a:pPr algn="r"/>
            <a:r>
              <a:rPr lang="he-IL" sz="2201" b="1" dirty="0">
                <a:latin typeface="David" panose="020E0502060401010101" pitchFamily="34" charset="-79"/>
                <a:cs typeface="David" panose="020E0502060401010101" pitchFamily="34" charset="-79"/>
              </a:rPr>
              <a:t>לא היה אוכל ולא היה חלב.</a:t>
            </a:r>
          </a:p>
          <a:p>
            <a:pPr algn="r"/>
            <a:r>
              <a:rPr lang="he-IL" sz="2201" b="1" dirty="0">
                <a:latin typeface="David" panose="020E0502060401010101" pitchFamily="34" charset="-79"/>
                <a:cs typeface="David" panose="020E0502060401010101" pitchFamily="34" charset="-79"/>
              </a:rPr>
              <a:t>היו הרבה פרעות ביהודים. באנו ארצה לפרדסיה.</a:t>
            </a:r>
          </a:p>
          <a:p>
            <a:pPr algn="r"/>
            <a:r>
              <a:rPr lang="he-IL" sz="2201" b="1" dirty="0">
                <a:latin typeface="David" panose="020E0502060401010101" pitchFamily="34" charset="-79"/>
                <a:cs typeface="David" panose="020E0502060401010101" pitchFamily="34" charset="-79"/>
              </a:rPr>
              <a:t>אני זוכרת שאמא שלי הייתה נותנת לנו שאריות של בדים, </a:t>
            </a:r>
          </a:p>
          <a:p>
            <a:pPr algn="r"/>
            <a:r>
              <a:rPr lang="he-IL" sz="2201" b="1" dirty="0">
                <a:latin typeface="David" panose="020E0502060401010101" pitchFamily="34" charset="-79"/>
                <a:cs typeface="David" panose="020E0502060401010101" pitchFamily="34" charset="-79"/>
              </a:rPr>
              <a:t>מילאנו אותם בצמר של כבשים מהכבשה שגידלנו בחצר הבית.</a:t>
            </a:r>
          </a:p>
          <a:p>
            <a:pPr algn="r"/>
            <a:r>
              <a:rPr lang="he-IL" sz="2201" b="1" dirty="0">
                <a:latin typeface="David" panose="020E0502060401010101" pitchFamily="34" charset="-79"/>
                <a:cs typeface="David" panose="020E0502060401010101" pitchFamily="34" charset="-79"/>
              </a:rPr>
              <a:t>כשהייתי בת שתיים עשרה, עברנו למושב גני יוחנן, </a:t>
            </a:r>
          </a:p>
          <a:p>
            <a:pPr algn="r"/>
            <a:r>
              <a:rPr lang="he-IL" sz="2201" b="1" dirty="0">
                <a:latin typeface="David" panose="020E0502060401010101" pitchFamily="34" charset="-79"/>
                <a:cs typeface="David" panose="020E0502060401010101" pitchFamily="34" charset="-79"/>
              </a:rPr>
              <a:t>לא רחוק מצומת בילו.</a:t>
            </a:r>
          </a:p>
          <a:p>
            <a:pPr algn="r"/>
            <a:r>
              <a:rPr lang="he-IL" sz="2201" b="1" dirty="0">
                <a:latin typeface="David" panose="020E0502060401010101" pitchFamily="34" charset="-79"/>
                <a:cs typeface="David" panose="020E0502060401010101" pitchFamily="34" charset="-79"/>
              </a:rPr>
              <a:t> אמא עבדה ברפת. ואבא קצר את התלתן. </a:t>
            </a:r>
          </a:p>
          <a:p>
            <a:pPr algn="r"/>
            <a:r>
              <a:rPr lang="he-IL" sz="2201" b="1" dirty="0">
                <a:latin typeface="David" panose="020E0502060401010101" pitchFamily="34" charset="-79"/>
                <a:cs typeface="David" panose="020E0502060401010101" pitchFamily="34" charset="-79"/>
              </a:rPr>
              <a:t>חלבו את הפרות בידיים ואני עזרתי להורים.</a:t>
            </a:r>
          </a:p>
          <a:p>
            <a:pPr algn="r"/>
            <a:r>
              <a:rPr lang="he-IL" sz="2201" b="1" dirty="0">
                <a:latin typeface="David" panose="020E0502060401010101" pitchFamily="34" charset="-79"/>
                <a:cs typeface="David" panose="020E0502060401010101" pitchFamily="34" charset="-79"/>
              </a:rPr>
              <a:t>פעם אחת, אמא חלבה את הפרות, </a:t>
            </a:r>
          </a:p>
          <a:p>
            <a:pPr algn="r"/>
            <a:r>
              <a:rPr lang="he-IL" sz="2201" b="1" dirty="0">
                <a:latin typeface="David" panose="020E0502060401010101" pitchFamily="34" charset="-79"/>
                <a:cs typeface="David" panose="020E0502060401010101" pitchFamily="34" charset="-79"/>
              </a:rPr>
              <a:t>אבל החלב נשפך ואבא כעס מאוד.   </a:t>
            </a:r>
          </a:p>
        </p:txBody>
      </p:sp>
      <p:grpSp>
        <p:nvGrpSpPr>
          <p:cNvPr id="10" name="קבוצה 9">
            <a:extLst>
              <a:ext uri="{FF2B5EF4-FFF2-40B4-BE49-F238E27FC236}">
                <a16:creationId xmlns:a16="http://schemas.microsoft.com/office/drawing/2014/main" id="{BA028895-67F4-D778-1CBB-58C08BDB7702}"/>
              </a:ext>
            </a:extLst>
          </p:cNvPr>
          <p:cNvGrpSpPr/>
          <p:nvPr/>
        </p:nvGrpSpPr>
        <p:grpSpPr>
          <a:xfrm>
            <a:off x="1628121" y="3643008"/>
            <a:ext cx="3408082" cy="2375999"/>
            <a:chOff x="-700401" y="3842940"/>
            <a:chExt cx="3408082" cy="2301273"/>
          </a:xfrm>
        </p:grpSpPr>
        <p:grpSp>
          <p:nvGrpSpPr>
            <p:cNvPr id="8" name="קבוצה 7">
              <a:extLst>
                <a:ext uri="{FF2B5EF4-FFF2-40B4-BE49-F238E27FC236}">
                  <a16:creationId xmlns:a16="http://schemas.microsoft.com/office/drawing/2014/main" id="{C8895F0B-6BA0-3EB4-FD0F-D55B24882003}"/>
                </a:ext>
              </a:extLst>
            </p:cNvPr>
            <p:cNvGrpSpPr/>
            <p:nvPr/>
          </p:nvGrpSpPr>
          <p:grpSpPr>
            <a:xfrm>
              <a:off x="-700401" y="3842940"/>
              <a:ext cx="3408082" cy="2301273"/>
              <a:chOff x="-1423705" y="2861519"/>
              <a:chExt cx="4503874" cy="2736657"/>
            </a:xfrm>
          </p:grpSpPr>
          <p:pic>
            <p:nvPicPr>
              <p:cNvPr id="5" name="תמונה 4">
                <a:extLst>
                  <a:ext uri="{FF2B5EF4-FFF2-40B4-BE49-F238E27FC236}">
                    <a16:creationId xmlns:a16="http://schemas.microsoft.com/office/drawing/2014/main" id="{C4915F32-B479-72B9-BD02-252387B2FD11}"/>
                  </a:ext>
                </a:extLst>
              </p:cNvPr>
              <p:cNvPicPr>
                <a:picLocks noChangeAspect="1"/>
              </p:cNvPicPr>
              <p:nvPr/>
            </p:nvPicPr>
            <p:blipFill>
              <a:blip r:embed="rId2"/>
              <a:stretch>
                <a:fillRect/>
              </a:stretch>
            </p:blipFill>
            <p:spPr>
              <a:xfrm>
                <a:off x="-1423705" y="2861519"/>
                <a:ext cx="4503874" cy="2736657"/>
              </a:xfrm>
              <a:prstGeom prst="rect">
                <a:avLst/>
              </a:prstGeom>
            </p:spPr>
          </p:pic>
          <p:sp>
            <p:nvSpPr>
              <p:cNvPr id="4" name="מלבן 3">
                <a:extLst>
                  <a:ext uri="{FF2B5EF4-FFF2-40B4-BE49-F238E27FC236}">
                    <a16:creationId xmlns:a16="http://schemas.microsoft.com/office/drawing/2014/main" id="{595F6B48-FA62-B7D4-1882-532BE14B7D95}"/>
                  </a:ext>
                </a:extLst>
              </p:cNvPr>
              <p:cNvSpPr/>
              <p:nvPr/>
            </p:nvSpPr>
            <p:spPr>
              <a:xfrm>
                <a:off x="-1049425" y="4229847"/>
                <a:ext cx="4057136" cy="136832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1"/>
              </a:p>
            </p:txBody>
          </p:sp>
        </p:grpSp>
        <p:sp>
          <p:nvSpPr>
            <p:cNvPr id="9" name="מלבן 8">
              <a:extLst>
                <a:ext uri="{FF2B5EF4-FFF2-40B4-BE49-F238E27FC236}">
                  <a16:creationId xmlns:a16="http://schemas.microsoft.com/office/drawing/2014/main" id="{C674DA19-D7B1-A31F-DE23-FF86D092DCD2}"/>
                </a:ext>
              </a:extLst>
            </p:cNvPr>
            <p:cNvSpPr/>
            <p:nvPr/>
          </p:nvSpPr>
          <p:spPr>
            <a:xfrm>
              <a:off x="-158118" y="3981115"/>
              <a:ext cx="2101475" cy="59136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1"/>
            </a:p>
          </p:txBody>
        </p:sp>
      </p:grpSp>
      <p:pic>
        <p:nvPicPr>
          <p:cNvPr id="11" name="תמונה 10">
            <a:extLst>
              <a:ext uri="{FF2B5EF4-FFF2-40B4-BE49-F238E27FC236}">
                <a16:creationId xmlns:a16="http://schemas.microsoft.com/office/drawing/2014/main" id="{09C0D1E3-9DA1-91B3-6C28-783503A21A3B}"/>
              </a:ext>
            </a:extLst>
          </p:cNvPr>
          <p:cNvPicPr>
            <a:picLocks noChangeAspect="1"/>
          </p:cNvPicPr>
          <p:nvPr/>
        </p:nvPicPr>
        <p:blipFill rotWithShape="1">
          <a:blip r:embed="rId3"/>
          <a:srcRect t="4416" b="-4788"/>
          <a:stretch/>
        </p:blipFill>
        <p:spPr>
          <a:xfrm>
            <a:off x="3217374" y="866105"/>
            <a:ext cx="2444516" cy="2856143"/>
          </a:xfrm>
          <a:prstGeom prst="rect">
            <a:avLst/>
          </a:prstGeom>
        </p:spPr>
      </p:pic>
      <p:pic>
        <p:nvPicPr>
          <p:cNvPr id="12" name="Picture 2">
            <a:extLst>
              <a:ext uri="{FF2B5EF4-FFF2-40B4-BE49-F238E27FC236}">
                <a16:creationId xmlns:a16="http://schemas.microsoft.com/office/drawing/2014/main" id="{D8EAC650-C081-56B5-B934-54483AC6E5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13" name="תמונה 12" descr="דגל המועדון.jpg">
            <a:extLst>
              <a:ext uri="{FF2B5EF4-FFF2-40B4-BE49-F238E27FC236}">
                <a16:creationId xmlns:a16="http://schemas.microsoft.com/office/drawing/2014/main" id="{A56EE05B-F223-131A-4AA6-AAC1677B80A7}"/>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1680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9CB483B0-DDB3-DC90-1BC6-3DFFD150CEDC}"/>
              </a:ext>
            </a:extLst>
          </p:cNvPr>
          <p:cNvSpPr txBox="1"/>
          <p:nvPr/>
        </p:nvSpPr>
        <p:spPr>
          <a:xfrm>
            <a:off x="734900" y="1010513"/>
            <a:ext cx="10595812" cy="2801793"/>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בבית היינו שמונה ילדים. תחילה ארבע בנות ואחר כך ארבעה בנים. </a:t>
            </a:r>
          </a:p>
          <a:p>
            <a:pPr algn="r"/>
            <a:r>
              <a:rPr lang="he-IL" sz="2201" b="1" dirty="0">
                <a:latin typeface="David" panose="020E0502060401010101" pitchFamily="34" charset="-79"/>
                <a:cs typeface="David" panose="020E0502060401010101" pitchFamily="34" charset="-79"/>
              </a:rPr>
              <a:t>כשנישאתי, בגיל עשרים, עברתי עם בעלי לכפר סבא. בעלי עבד בסולל בונה, נפצע במהלך מילואים בסיני ואושפז למשך פרק זמן ממושך בבית חולים באשקלון. </a:t>
            </a:r>
          </a:p>
          <a:p>
            <a:pPr algn="r"/>
            <a:r>
              <a:rPr lang="he-IL" sz="2201" b="1" dirty="0">
                <a:latin typeface="David" panose="020E0502060401010101" pitchFamily="34" charset="-79"/>
                <a:cs typeface="David" panose="020E0502060401010101" pitchFamily="34" charset="-79"/>
              </a:rPr>
              <a:t>התפקיד שלי בבית היה לנקות ולבשל. הבית תמיד היה מבריק ותמיד היה אוכל טוב.</a:t>
            </a:r>
          </a:p>
          <a:p>
            <a:pPr algn="r"/>
            <a:r>
              <a:rPr lang="he-IL" sz="2201" b="1" dirty="0">
                <a:latin typeface="David" panose="020E0502060401010101" pitchFamily="34" charset="-79"/>
                <a:cs typeface="David" panose="020E0502060401010101" pitchFamily="34" charset="-79"/>
              </a:rPr>
              <a:t>הייתי מכינה מפרום, קוסקוס דבלה ועוד מאכלים טריפוליטאים.</a:t>
            </a:r>
          </a:p>
          <a:p>
            <a:pPr algn="r"/>
            <a:r>
              <a:rPr lang="he-IL" sz="2201" b="1" dirty="0">
                <a:latin typeface="David" panose="020E0502060401010101" pitchFamily="34" charset="-79"/>
                <a:cs typeface="David" panose="020E0502060401010101" pitchFamily="34" charset="-79"/>
              </a:rPr>
              <a:t>בחצר שלנו היה עוד בית קטן שהייתה בו עששית ופרימוס להרתיח את החיתולים. </a:t>
            </a:r>
          </a:p>
          <a:p>
            <a:pPr algn="r"/>
            <a:r>
              <a:rPr lang="he-IL" sz="2201" b="1" dirty="0">
                <a:latin typeface="David" panose="020E0502060401010101" pitchFamily="34" charset="-79"/>
                <a:cs typeface="David" panose="020E0502060401010101" pitchFamily="34" charset="-79"/>
              </a:rPr>
              <a:t>ירקות גידלנו בערוגות על יד הבית.</a:t>
            </a:r>
          </a:p>
          <a:p>
            <a:pPr algn="r"/>
            <a:endParaRPr lang="he-IL" sz="2201" b="1" dirty="0">
              <a:latin typeface="David" panose="020E0502060401010101" pitchFamily="34" charset="-79"/>
              <a:cs typeface="David" panose="020E0502060401010101" pitchFamily="34" charset="-79"/>
            </a:endParaRPr>
          </a:p>
        </p:txBody>
      </p:sp>
      <p:sp>
        <p:nvSpPr>
          <p:cNvPr id="6" name="תיבת טקסט 5">
            <a:extLst>
              <a:ext uri="{FF2B5EF4-FFF2-40B4-BE49-F238E27FC236}">
                <a16:creationId xmlns:a16="http://schemas.microsoft.com/office/drawing/2014/main" id="{FDFE0CCF-3358-02F6-9D16-E621CB20A2D8}"/>
              </a:ext>
            </a:extLst>
          </p:cNvPr>
          <p:cNvSpPr txBox="1"/>
          <p:nvPr/>
        </p:nvSpPr>
        <p:spPr>
          <a:xfrm>
            <a:off x="905157" y="5719478"/>
            <a:ext cx="3602182" cy="461665"/>
          </a:xfrm>
          <a:prstGeom prst="rect">
            <a:avLst/>
          </a:prstGeom>
          <a:noFill/>
        </p:spPr>
        <p:txBody>
          <a:bodyPr wrap="square" rtlCol="1">
            <a:spAutoFit/>
          </a:bodyPr>
          <a:lstStyle/>
          <a:p>
            <a:r>
              <a:rPr lang="he-IL" sz="2400" b="1" dirty="0">
                <a:latin typeface="David" panose="020E0502060401010101" pitchFamily="34" charset="-79"/>
                <a:cs typeface="David" panose="020E0502060401010101" pitchFamily="34" charset="-79"/>
              </a:rPr>
              <a:t>דבלה- עוגיות טריפוליטאיות </a:t>
            </a:r>
          </a:p>
        </p:txBody>
      </p:sp>
      <p:pic>
        <p:nvPicPr>
          <p:cNvPr id="15362" name="Picture 2" descr="עוגיות דבלה">
            <a:extLst>
              <a:ext uri="{FF2B5EF4-FFF2-40B4-BE49-F238E27FC236}">
                <a16:creationId xmlns:a16="http://schemas.microsoft.com/office/drawing/2014/main" id="{A5C922AD-7249-7241-9A94-BCF490F26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511" y="3192135"/>
            <a:ext cx="3372765" cy="2520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1645F2A7-742B-5E31-6D97-BA098CCE12D3}"/>
              </a:ext>
            </a:extLst>
          </p:cNvPr>
          <p:cNvPicPr>
            <a:picLocks noChangeAspect="1"/>
          </p:cNvPicPr>
          <p:nvPr/>
        </p:nvPicPr>
        <p:blipFill rotWithShape="1">
          <a:blip r:embed="rId3"/>
          <a:srcRect l="6623" t="-388" r="7061" b="15408"/>
          <a:stretch/>
        </p:blipFill>
        <p:spPr>
          <a:xfrm>
            <a:off x="6825676" y="3218389"/>
            <a:ext cx="2922232" cy="2160000"/>
          </a:xfrm>
          <a:prstGeom prst="ellipse">
            <a:avLst/>
          </a:prstGeom>
          <a:ln>
            <a:noFill/>
          </a:ln>
          <a:effectLst>
            <a:softEdge rad="112500"/>
          </a:effectLst>
        </p:spPr>
      </p:pic>
      <p:sp>
        <p:nvSpPr>
          <p:cNvPr id="5" name="תיבת טקסט 4">
            <a:extLst>
              <a:ext uri="{FF2B5EF4-FFF2-40B4-BE49-F238E27FC236}">
                <a16:creationId xmlns:a16="http://schemas.microsoft.com/office/drawing/2014/main" id="{E2BA55FF-C792-7C15-627C-6F28AAAB2244}"/>
              </a:ext>
            </a:extLst>
          </p:cNvPr>
          <p:cNvSpPr txBox="1"/>
          <p:nvPr/>
        </p:nvSpPr>
        <p:spPr>
          <a:xfrm>
            <a:off x="5449455" y="5377907"/>
            <a:ext cx="5343739" cy="769698"/>
          </a:xfrm>
          <a:prstGeom prst="rect">
            <a:avLst/>
          </a:prstGeom>
          <a:noFill/>
        </p:spPr>
        <p:txBody>
          <a:bodyPr wrap="square">
            <a:spAutoFit/>
          </a:bodyPr>
          <a:lstStyle/>
          <a:p>
            <a:pPr algn="r"/>
            <a:r>
              <a:rPr lang="he-IL" sz="2201" b="1" dirty="0">
                <a:solidFill>
                  <a:srgbClr val="212529"/>
                </a:solidFill>
                <a:latin typeface="David" panose="020E0502060401010101" pitchFamily="34" charset="-79"/>
                <a:cs typeface="David" panose="020E0502060401010101" pitchFamily="34" charset="-79"/>
              </a:rPr>
              <a:t>טבחה </a:t>
            </a:r>
            <a:r>
              <a:rPr lang="he-IL" sz="2201" b="1" dirty="0" err="1">
                <a:solidFill>
                  <a:srgbClr val="212529"/>
                </a:solidFill>
                <a:latin typeface="David" panose="020E0502060401010101" pitchFamily="34" charset="-79"/>
                <a:cs typeface="David" panose="020E0502060401010101" pitchFamily="34" charset="-79"/>
              </a:rPr>
              <a:t>בלקרעה</a:t>
            </a:r>
            <a:r>
              <a:rPr lang="he-IL" sz="2201" b="1" dirty="0">
                <a:solidFill>
                  <a:srgbClr val="212529"/>
                </a:solidFill>
                <a:latin typeface="David" panose="020E0502060401010101" pitchFamily="34" charset="-79"/>
                <a:cs typeface="David" panose="020E0502060401010101" pitchFamily="34" charset="-79"/>
              </a:rPr>
              <a:t> טריפוליטאית: תבשיל קדירת בקר עם דלעת, גרגרי חומוס, בצל ותבלינים.</a:t>
            </a:r>
            <a:endParaRPr lang="he-IL" sz="2201" b="1" dirty="0">
              <a:latin typeface="David" panose="020E0502060401010101" pitchFamily="34" charset="-79"/>
              <a:cs typeface="David" panose="020E0502060401010101" pitchFamily="34" charset="-79"/>
            </a:endParaRPr>
          </a:p>
        </p:txBody>
      </p:sp>
      <p:pic>
        <p:nvPicPr>
          <p:cNvPr id="4" name="Picture 2">
            <a:extLst>
              <a:ext uri="{FF2B5EF4-FFF2-40B4-BE49-F238E27FC236}">
                <a16:creationId xmlns:a16="http://schemas.microsoft.com/office/drawing/2014/main" id="{1175B7BE-3037-6C29-41D1-EA88B8B045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descr="דגל המועדון.jpg">
            <a:extLst>
              <a:ext uri="{FF2B5EF4-FFF2-40B4-BE49-F238E27FC236}">
                <a16:creationId xmlns:a16="http://schemas.microsoft.com/office/drawing/2014/main" id="{334DCE60-8B86-F8B2-4A1B-BF61AA7665CF}"/>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0563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F8ECCCB-3606-58EE-8848-E7BEFD6071E9}"/>
              </a:ext>
            </a:extLst>
          </p:cNvPr>
          <p:cNvSpPr txBox="1"/>
          <p:nvPr/>
        </p:nvSpPr>
        <p:spPr>
          <a:xfrm>
            <a:off x="4000343" y="1536176"/>
            <a:ext cx="7061980" cy="4156522"/>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יהדות לוב או בשמם  טריפוליטאים,  הייתה קהילה עתיקת יומין. עדויות היסטוריות מהימנות מצביעות על כך, שראשית ההתבססות הייתה בקירנאיקה בתקופה ההלניסטית, ולקהילה, שהמשיכה להתבסס ולשגשג גם בתקופה הרומית, היה קשר הדוק עם </a:t>
            </a:r>
          </a:p>
          <a:p>
            <a:pPr algn="r"/>
            <a:r>
              <a:rPr lang="he-IL" sz="2201" b="1" dirty="0">
                <a:latin typeface="David" panose="020E0502060401010101" pitchFamily="34" charset="-79"/>
                <a:cs typeface="David" panose="020E0502060401010101" pitchFamily="34" charset="-79"/>
              </a:rPr>
              <a:t>ארץ - ישראל, עם ירושלים ועם המקדש. בשנת 115 לספירה פתחו יהודי </a:t>
            </a:r>
            <a:r>
              <a:rPr lang="he-IL" sz="2201" b="1" dirty="0" err="1">
                <a:latin typeface="David" panose="020E0502060401010101" pitchFamily="34" charset="-79"/>
                <a:cs typeface="David" panose="020E0502060401010101" pitchFamily="34" charset="-79"/>
              </a:rPr>
              <a:t>קירנאיקה</a:t>
            </a:r>
            <a:r>
              <a:rPr lang="he-IL" sz="2201" b="1" dirty="0">
                <a:latin typeface="David" panose="020E0502060401010101" pitchFamily="34" charset="-79"/>
                <a:cs typeface="David" panose="020E0502060401010101" pitchFamily="34" charset="-79"/>
              </a:rPr>
              <a:t> ב"מרד התפוצות", שהתפשט למקומות נוספים באימפריה הרומית. המרד ודיכויו היו אכזריים במיוחד ורוויי דם, </a:t>
            </a:r>
          </a:p>
          <a:p>
            <a:pPr algn="r"/>
            <a:r>
              <a:rPr lang="he-IL" sz="2201" b="1" dirty="0">
                <a:latin typeface="David" panose="020E0502060401010101" pitchFamily="34" charset="-79"/>
                <a:cs typeface="David" panose="020E0502060401010101" pitchFamily="34" charset="-79"/>
              </a:rPr>
              <a:t>הן לרומאים והן ליהודים. </a:t>
            </a:r>
          </a:p>
          <a:p>
            <a:pPr algn="r"/>
            <a:r>
              <a:rPr lang="he-IL" sz="2201" b="1" dirty="0">
                <a:latin typeface="David" panose="020E0502060401010101" pitchFamily="34" charset="-79"/>
                <a:cs typeface="David" panose="020E0502060401010101" pitchFamily="34" charset="-79"/>
              </a:rPr>
              <a:t>ערב הקמת מדינת ישראל מנתה הקהילה כ־38,000 איש ומרכזה היה בקהילת יהודי טריפולי שבעיר הבירה טריפולי. משום כך מכנים את עולי לוב בישראל טריפוליטאים.</a:t>
            </a:r>
          </a:p>
          <a:p>
            <a:pPr algn="r"/>
            <a:endParaRPr lang="he-IL" sz="2201" b="1" dirty="0">
              <a:latin typeface="David" panose="020E0502060401010101" pitchFamily="34" charset="-79"/>
              <a:cs typeface="David" panose="020E0502060401010101" pitchFamily="34" charset="-79"/>
            </a:endParaRPr>
          </a:p>
        </p:txBody>
      </p:sp>
      <p:sp>
        <p:nvSpPr>
          <p:cNvPr id="5" name="מלבן 4">
            <a:extLst>
              <a:ext uri="{FF2B5EF4-FFF2-40B4-BE49-F238E27FC236}">
                <a16:creationId xmlns:a16="http://schemas.microsoft.com/office/drawing/2014/main" id="{2F9BFD2D-E7FC-F55C-E8CD-1E3A8CC729E1}"/>
              </a:ext>
            </a:extLst>
          </p:cNvPr>
          <p:cNvSpPr/>
          <p:nvPr/>
        </p:nvSpPr>
        <p:spPr>
          <a:xfrm>
            <a:off x="6029390" y="464311"/>
            <a:ext cx="3317806" cy="923460"/>
          </a:xfrm>
          <a:prstGeom prst="rect">
            <a:avLst/>
          </a:prstGeom>
          <a:noFill/>
        </p:spPr>
        <p:txBody>
          <a:bodyPr wrap="squar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יהדות לוב</a:t>
            </a:r>
          </a:p>
        </p:txBody>
      </p:sp>
      <p:pic>
        <p:nvPicPr>
          <p:cNvPr id="12290" name="Picture 2">
            <a:extLst>
              <a:ext uri="{FF2B5EF4-FFF2-40B4-BE49-F238E27FC236}">
                <a16:creationId xmlns:a16="http://schemas.microsoft.com/office/drawing/2014/main" id="{2EBB4A65-B4E0-4064-0870-D3AA08257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273" y="1653846"/>
            <a:ext cx="2095500" cy="2971801"/>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A543A4D4-23C4-EF27-21AF-487CF4A99E58}"/>
              </a:ext>
            </a:extLst>
          </p:cNvPr>
          <p:cNvSpPr txBox="1"/>
          <p:nvPr/>
        </p:nvSpPr>
        <p:spPr>
          <a:xfrm>
            <a:off x="1077958" y="4985691"/>
            <a:ext cx="2011680" cy="400110"/>
          </a:xfrm>
          <a:prstGeom prst="rect">
            <a:avLst/>
          </a:prstGeom>
          <a:noFill/>
        </p:spPr>
        <p:txBody>
          <a:bodyPr wrap="square" rtlCol="1">
            <a:spAutoFit/>
          </a:bodyPr>
          <a:lstStyle/>
          <a:p>
            <a:pPr algn="r"/>
            <a:r>
              <a:rPr lang="he-IL" sz="2000" b="1" dirty="0">
                <a:latin typeface="David" panose="020E0502060401010101" pitchFamily="34" charset="-79"/>
                <a:cs typeface="David" panose="020E0502060401010101" pitchFamily="34" charset="-79"/>
              </a:rPr>
              <a:t>כתובה מלוב </a:t>
            </a:r>
          </a:p>
        </p:txBody>
      </p:sp>
      <p:pic>
        <p:nvPicPr>
          <p:cNvPr id="2" name="Picture 2">
            <a:extLst>
              <a:ext uri="{FF2B5EF4-FFF2-40B4-BE49-F238E27FC236}">
                <a16:creationId xmlns:a16="http://schemas.microsoft.com/office/drawing/2014/main" id="{0982A81E-F218-0DF1-E363-F0DAAEC2E1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descr="דגל המועדון.jpg">
            <a:extLst>
              <a:ext uri="{FF2B5EF4-FFF2-40B4-BE49-F238E27FC236}">
                <a16:creationId xmlns:a16="http://schemas.microsoft.com/office/drawing/2014/main" id="{06E068DF-E5C1-315D-1E8A-F410B789DFA5}"/>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7403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4B130744-8237-716D-0877-3CBCD61908E9}"/>
              </a:ext>
            </a:extLst>
          </p:cNvPr>
          <p:cNvSpPr txBox="1"/>
          <p:nvPr/>
        </p:nvSpPr>
        <p:spPr>
          <a:xfrm>
            <a:off x="5445123" y="666118"/>
            <a:ext cx="6098345" cy="2463110"/>
          </a:xfrm>
          <a:prstGeom prst="rect">
            <a:avLst/>
          </a:prstGeom>
          <a:noFill/>
        </p:spPr>
        <p:txBody>
          <a:bodyPr wrap="square">
            <a:spAutoFit/>
          </a:bodyPr>
          <a:lstStyle/>
          <a:p>
            <a:pPr algn="r"/>
            <a:r>
              <a:rPr lang="he-IL" sz="2201" b="1" dirty="0">
                <a:solidFill>
                  <a:srgbClr val="000000"/>
                </a:solidFill>
                <a:latin typeface="David" panose="020E0502060401010101" pitchFamily="34" charset="-79"/>
                <a:cs typeface="David" panose="020E0502060401010101" pitchFamily="34" charset="-79"/>
              </a:rPr>
              <a:t>עוד לפני קום המדינה עלו יהודים מתימן לארץ ישראל. לאחר </a:t>
            </a:r>
            <a:r>
              <a:rPr lang="he-IL" sz="2201" b="1" dirty="0">
                <a:latin typeface="David" panose="020E0502060401010101" pitchFamily="34" charset="-79"/>
                <a:cs typeface="David" panose="020E0502060401010101" pitchFamily="34" charset="-79"/>
              </a:rPr>
              <a:t>החלטת כ"ט בנובמבר</a:t>
            </a:r>
            <a:r>
              <a:rPr lang="he-IL" sz="2201" b="1" dirty="0">
                <a:solidFill>
                  <a:srgbClr val="000000"/>
                </a:solidFill>
                <a:latin typeface="David" panose="020E0502060401010101" pitchFamily="34" charset="-79"/>
                <a:cs typeface="David" panose="020E0502060401010101" pitchFamily="34" charset="-79"/>
              </a:rPr>
              <a:t> החלו התושבים הערבים בעַדן שהתנגדו להחלטה,  לפרוע ביהודים (בעדן ישבו אז כשמונת אלפים יהודים). התעורר חשש לגורלם ולגורל שאר יהודי תימן שהיו מפוזרים בכפריה.</a:t>
            </a:r>
            <a:endParaRPr lang="en-US" sz="2201" b="1" dirty="0">
              <a:solidFill>
                <a:srgbClr val="000000"/>
              </a:solidFill>
              <a:latin typeface="David" panose="020E0502060401010101" pitchFamily="34" charset="-79"/>
              <a:cs typeface="David" panose="020E0502060401010101" pitchFamily="34" charset="-79"/>
            </a:endParaRPr>
          </a:p>
          <a:p>
            <a:pPr algn="r"/>
            <a:br>
              <a:rPr lang="he-IL" sz="2201" b="1" dirty="0">
                <a:latin typeface="David" panose="020E0502060401010101" pitchFamily="34" charset="-79"/>
                <a:cs typeface="David" panose="020E0502060401010101" pitchFamily="34" charset="-79"/>
              </a:rPr>
            </a:br>
            <a:endParaRPr lang="he-IL" sz="2201" b="1" dirty="0">
              <a:latin typeface="David" panose="020E0502060401010101" pitchFamily="34" charset="-79"/>
              <a:cs typeface="David" panose="020E0502060401010101" pitchFamily="34" charset="-79"/>
            </a:endParaRPr>
          </a:p>
        </p:txBody>
      </p:sp>
      <p:pic>
        <p:nvPicPr>
          <p:cNvPr id="5" name="תמונה 4">
            <a:extLst>
              <a:ext uri="{FF2B5EF4-FFF2-40B4-BE49-F238E27FC236}">
                <a16:creationId xmlns:a16="http://schemas.microsoft.com/office/drawing/2014/main" id="{5E5C94E2-3A42-B95C-EC46-18EC31AAFE35}"/>
              </a:ext>
            </a:extLst>
          </p:cNvPr>
          <p:cNvPicPr>
            <a:picLocks noChangeAspect="1"/>
          </p:cNvPicPr>
          <p:nvPr/>
        </p:nvPicPr>
        <p:blipFill>
          <a:blip r:embed="rId3"/>
          <a:stretch>
            <a:fillRect/>
          </a:stretch>
        </p:blipFill>
        <p:spPr>
          <a:xfrm>
            <a:off x="1630847" y="1122744"/>
            <a:ext cx="2834084" cy="2700000"/>
          </a:xfrm>
          <a:prstGeom prst="rect">
            <a:avLst/>
          </a:prstGeom>
        </p:spPr>
      </p:pic>
      <p:pic>
        <p:nvPicPr>
          <p:cNvPr id="5122" name="Picture 2" descr="פיקיוויקי – מאגר תמונות שיתופי לשימוש חופשי – עליית 'מרבד הקסמים'">
            <a:extLst>
              <a:ext uri="{FF2B5EF4-FFF2-40B4-BE49-F238E27FC236}">
                <a16:creationId xmlns:a16="http://schemas.microsoft.com/office/drawing/2014/main" id="{EC9304FB-40D5-3564-1373-186B9057D1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296" y="2867286"/>
            <a:ext cx="2573548" cy="2750702"/>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214DBDC7-D2D4-B6FA-9D59-9D758B644457}"/>
              </a:ext>
            </a:extLst>
          </p:cNvPr>
          <p:cNvSpPr txBox="1"/>
          <p:nvPr/>
        </p:nvSpPr>
        <p:spPr>
          <a:xfrm>
            <a:off x="355118" y="4190396"/>
            <a:ext cx="7220931" cy="1785745"/>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במאי 1949 עלה לשלטון בתימן אִימַאם חדש, והוא הִתיר ליהודי תימן לעלות למדינת ישראל. הוחל אפוא במשא ומתן עם הבריטים ששלטו אז בעדן, כדי לאפשר טיסות מעדן לישראל.</a:t>
            </a:r>
            <a:br>
              <a:rPr lang="he-IL" sz="2201" b="1" dirty="0">
                <a:latin typeface="David" panose="020E0502060401010101" pitchFamily="34" charset="-79"/>
                <a:cs typeface="David" panose="020E0502060401010101" pitchFamily="34" charset="-79"/>
              </a:rPr>
            </a:br>
            <a:r>
              <a:rPr lang="he-IL" sz="2201" b="1" dirty="0">
                <a:latin typeface="David" panose="020E0502060401010101" pitchFamily="34" charset="-79"/>
                <a:cs typeface="David" panose="020E0502060401010101" pitchFamily="34" charset="-79"/>
              </a:rPr>
              <a:t>כך החל מבצע "מרבד הקסמים", שכונה גם "על כנפי נשרים". באותו מבצע הועברו רוב יהודי תימן לעדן ומשם הוטסו למדינת ישראל.</a:t>
            </a:r>
          </a:p>
        </p:txBody>
      </p:sp>
      <p:pic>
        <p:nvPicPr>
          <p:cNvPr id="7" name="Picture 2">
            <a:extLst>
              <a:ext uri="{FF2B5EF4-FFF2-40B4-BE49-F238E27FC236}">
                <a16:creationId xmlns:a16="http://schemas.microsoft.com/office/drawing/2014/main" id="{3503181D-06A9-1682-356A-7F14728948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descr="דגל המועדון.jpg">
            <a:extLst>
              <a:ext uri="{FF2B5EF4-FFF2-40B4-BE49-F238E27FC236}">
                <a16:creationId xmlns:a16="http://schemas.microsoft.com/office/drawing/2014/main" id="{F6C14BDC-F3EC-FC4A-B2E1-56D5C8E06775}"/>
              </a:ext>
            </a:extLst>
          </p:cNvPr>
          <p:cNvPicPr>
            <a:picLocks noChangeAspect="1"/>
          </p:cNvPicPr>
          <p:nvPr/>
        </p:nvPicPr>
        <p:blipFill>
          <a:blip r:embed="rId6"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4868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סיורים במרכז מורשת יהדות לוב ובמרכז מורשת יהדות בבל שנערכו ב-14 בינואר 2013">
            <a:extLst>
              <a:ext uri="{FF2B5EF4-FFF2-40B4-BE49-F238E27FC236}">
                <a16:creationId xmlns:a16="http://schemas.microsoft.com/office/drawing/2014/main" id="{6A0CBFAA-9E3E-B4F4-C42B-67153A1DC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808" y="764922"/>
            <a:ext cx="4264562" cy="30461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2C0D407-8AE5-B96C-8D5B-1574FC77A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634" y="2078871"/>
            <a:ext cx="4264562" cy="29851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68A355-8BC5-AE4C-B4F3-500D7D36FA3D}"/>
              </a:ext>
            </a:extLst>
          </p:cNvPr>
          <p:cNvSpPr>
            <a:spLocks noChangeArrowheads="1"/>
          </p:cNvSpPr>
          <p:nvPr/>
        </p:nvSpPr>
        <p:spPr bwMode="auto">
          <a:xfrm>
            <a:off x="24861" y="5058426"/>
            <a:ext cx="5275385" cy="70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411"/>
            <a:r>
              <a:rPr lang="he-IL" altLang="he-IL" sz="2000" b="1" dirty="0">
                <a:latin typeface="David" panose="020E0502060401010101" pitchFamily="34" charset="-79"/>
                <a:cs typeface="David" panose="020E0502060401010101" pitchFamily="34" charset="-79"/>
              </a:rPr>
              <a:t>בית הכנסת בושאייף בעיר זליתן שבלוב </a:t>
            </a:r>
          </a:p>
          <a:p>
            <a:pPr algn="r" defTabSz="914411"/>
            <a:r>
              <a:rPr lang="he-IL" altLang="he-IL" sz="2000" b="1" dirty="0">
                <a:latin typeface="David" panose="020E0502060401010101" pitchFamily="34" charset="-79"/>
                <a:cs typeface="David" panose="020E0502060401010101" pitchFamily="34" charset="-79"/>
              </a:rPr>
              <a:t>                 בן למעלה מ-800 שנה,  </a:t>
            </a:r>
          </a:p>
        </p:txBody>
      </p:sp>
      <p:sp>
        <p:nvSpPr>
          <p:cNvPr id="5" name="Rectangle 3">
            <a:extLst>
              <a:ext uri="{FF2B5EF4-FFF2-40B4-BE49-F238E27FC236}">
                <a16:creationId xmlns:a16="http://schemas.microsoft.com/office/drawing/2014/main" id="{C67F9430-81FC-F862-905E-252788744CF1}"/>
              </a:ext>
            </a:extLst>
          </p:cNvPr>
          <p:cNvSpPr>
            <a:spLocks noChangeArrowheads="1"/>
          </p:cNvSpPr>
          <p:nvPr/>
        </p:nvSpPr>
        <p:spPr bwMode="auto">
          <a:xfrm>
            <a:off x="4554530" y="3884303"/>
            <a:ext cx="5275385" cy="4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411"/>
            <a:r>
              <a:rPr lang="he-IL" altLang="he-IL" sz="2000" b="1" dirty="0">
                <a:latin typeface="David" panose="020E0502060401010101" pitchFamily="34" charset="-79"/>
                <a:cs typeface="David" panose="020E0502060401010101" pitchFamily="34" charset="-79"/>
              </a:rPr>
              <a:t>מרכז מורשת יהודי לוב- חולון </a:t>
            </a:r>
          </a:p>
        </p:txBody>
      </p:sp>
      <p:pic>
        <p:nvPicPr>
          <p:cNvPr id="14338" name="Picture 2" descr="לבלוב - מורשת יהדות לוב | Organization | Or Yehuda">
            <a:extLst>
              <a:ext uri="{FF2B5EF4-FFF2-40B4-BE49-F238E27FC236}">
                <a16:creationId xmlns:a16="http://schemas.microsoft.com/office/drawing/2014/main" id="{4339B7CB-D97F-C2AF-3045-AFB378AA2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394" y="4463478"/>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33468CE-0101-0B0A-017F-3ECA34FCCB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descr="דגל המועדון.jpg">
            <a:extLst>
              <a:ext uri="{FF2B5EF4-FFF2-40B4-BE49-F238E27FC236}">
                <a16:creationId xmlns:a16="http://schemas.microsoft.com/office/drawing/2014/main" id="{F0B3826F-B260-397E-89DD-6EF1E24AE841}"/>
              </a:ext>
            </a:extLst>
          </p:cNvPr>
          <p:cNvPicPr>
            <a:picLocks noChangeAspect="1"/>
          </p:cNvPicPr>
          <p:nvPr/>
        </p:nvPicPr>
        <p:blipFill>
          <a:blip r:embed="rId6"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7163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9E4AD6EA-60C4-F6CC-4A66-A940E975DD25}"/>
              </a:ext>
            </a:extLst>
          </p:cNvPr>
          <p:cNvPicPr>
            <a:picLocks noChangeAspect="1"/>
          </p:cNvPicPr>
          <p:nvPr/>
        </p:nvPicPr>
        <p:blipFill>
          <a:blip r:embed="rId2"/>
          <a:stretch>
            <a:fillRect/>
          </a:stretch>
        </p:blipFill>
        <p:spPr>
          <a:xfrm>
            <a:off x="1133567" y="4135987"/>
            <a:ext cx="2706767" cy="1810201"/>
          </a:xfrm>
          <a:prstGeom prst="ellipse">
            <a:avLst/>
          </a:prstGeom>
          <a:ln>
            <a:noFill/>
          </a:ln>
          <a:effectLst>
            <a:softEdge rad="112500"/>
          </a:effectLst>
        </p:spPr>
      </p:pic>
      <p:pic>
        <p:nvPicPr>
          <p:cNvPr id="10" name="תמונה 9">
            <a:extLst>
              <a:ext uri="{FF2B5EF4-FFF2-40B4-BE49-F238E27FC236}">
                <a16:creationId xmlns:a16="http://schemas.microsoft.com/office/drawing/2014/main" id="{DC139846-35F0-3D5F-1EEA-545138905455}"/>
              </a:ext>
            </a:extLst>
          </p:cNvPr>
          <p:cNvPicPr>
            <a:picLocks noChangeAspect="1"/>
          </p:cNvPicPr>
          <p:nvPr/>
        </p:nvPicPr>
        <p:blipFill>
          <a:blip r:embed="rId3"/>
          <a:stretch>
            <a:fillRect/>
          </a:stretch>
        </p:blipFill>
        <p:spPr>
          <a:xfrm>
            <a:off x="4409821" y="3413651"/>
            <a:ext cx="3076574" cy="1703294"/>
          </a:xfrm>
          <a:prstGeom prst="ellipse">
            <a:avLst/>
          </a:prstGeom>
          <a:ln>
            <a:noFill/>
          </a:ln>
          <a:effectLst>
            <a:softEdge rad="112500"/>
          </a:effectLst>
        </p:spPr>
      </p:pic>
      <p:pic>
        <p:nvPicPr>
          <p:cNvPr id="12" name="תמונה 11">
            <a:extLst>
              <a:ext uri="{FF2B5EF4-FFF2-40B4-BE49-F238E27FC236}">
                <a16:creationId xmlns:a16="http://schemas.microsoft.com/office/drawing/2014/main" id="{3C2A89CB-8C56-949C-247F-432B90DD0718}"/>
              </a:ext>
            </a:extLst>
          </p:cNvPr>
          <p:cNvPicPr>
            <a:picLocks noChangeAspect="1"/>
          </p:cNvPicPr>
          <p:nvPr/>
        </p:nvPicPr>
        <p:blipFill rotWithShape="1">
          <a:blip r:embed="rId4"/>
          <a:srcRect t="8576"/>
          <a:stretch/>
        </p:blipFill>
        <p:spPr>
          <a:xfrm>
            <a:off x="748521" y="1424364"/>
            <a:ext cx="2617933" cy="1810201"/>
          </a:xfrm>
          <a:prstGeom prst="ellipse">
            <a:avLst/>
          </a:prstGeom>
          <a:ln>
            <a:noFill/>
          </a:ln>
          <a:effectLst>
            <a:softEdge rad="112500"/>
          </a:effectLst>
        </p:spPr>
      </p:pic>
      <p:pic>
        <p:nvPicPr>
          <p:cNvPr id="13" name="תמונה 12">
            <a:extLst>
              <a:ext uri="{FF2B5EF4-FFF2-40B4-BE49-F238E27FC236}">
                <a16:creationId xmlns:a16="http://schemas.microsoft.com/office/drawing/2014/main" id="{62C8CED4-13A7-8F82-2BD5-39A0ED6B3AA4}"/>
              </a:ext>
            </a:extLst>
          </p:cNvPr>
          <p:cNvPicPr>
            <a:picLocks noChangeAspect="1"/>
          </p:cNvPicPr>
          <p:nvPr/>
        </p:nvPicPr>
        <p:blipFill>
          <a:blip r:embed="rId5"/>
          <a:stretch>
            <a:fillRect/>
          </a:stretch>
        </p:blipFill>
        <p:spPr>
          <a:xfrm>
            <a:off x="8058391" y="3874030"/>
            <a:ext cx="2765454" cy="1800000"/>
          </a:xfrm>
          <a:prstGeom prst="ellipse">
            <a:avLst/>
          </a:prstGeom>
          <a:ln>
            <a:noFill/>
          </a:ln>
          <a:effectLst>
            <a:softEdge rad="112500"/>
          </a:effectLst>
        </p:spPr>
      </p:pic>
      <p:sp>
        <p:nvSpPr>
          <p:cNvPr id="15" name="תיבת טקסט 14">
            <a:extLst>
              <a:ext uri="{FF2B5EF4-FFF2-40B4-BE49-F238E27FC236}">
                <a16:creationId xmlns:a16="http://schemas.microsoft.com/office/drawing/2014/main" id="{0792636C-C0D9-9336-28C8-1D7B2E802145}"/>
              </a:ext>
            </a:extLst>
          </p:cNvPr>
          <p:cNvSpPr txBox="1"/>
          <p:nvPr/>
        </p:nvSpPr>
        <p:spPr>
          <a:xfrm>
            <a:off x="4008582" y="1887168"/>
            <a:ext cx="7269022" cy="1938992"/>
          </a:xfrm>
          <a:prstGeom prst="rect">
            <a:avLst/>
          </a:prstGeom>
          <a:noFill/>
        </p:spPr>
        <p:txBody>
          <a:bodyPr wrap="square">
            <a:spAutoFit/>
          </a:bodyPr>
          <a:lstStyle/>
          <a:p>
            <a:pPr algn="r"/>
            <a:r>
              <a:rPr lang="he-IL" sz="2400" b="1" dirty="0">
                <a:latin typeface="David" panose="020E0502060401010101" pitchFamily="34" charset="-79"/>
                <a:cs typeface="David" panose="020E0502060401010101" pitchFamily="34" charset="-79"/>
              </a:rPr>
              <a:t>אוכל טריפוליטאי טוב הוא עדין ומלטף,</a:t>
            </a:r>
            <a:r>
              <a:rPr lang="en-US" sz="2400" b="1" dirty="0">
                <a:latin typeface="David" panose="020E0502060401010101" pitchFamily="34" charset="-79"/>
                <a:cs typeface="David" panose="020E0502060401010101" pitchFamily="34" charset="-79"/>
              </a:rPr>
              <a:t> </a:t>
            </a:r>
            <a:endParaRPr lang="he-IL" sz="2400" b="1" dirty="0">
              <a:latin typeface="David" panose="020E0502060401010101" pitchFamily="34" charset="-79"/>
              <a:cs typeface="David" panose="020E0502060401010101" pitchFamily="34" charset="-79"/>
            </a:endParaRPr>
          </a:p>
          <a:p>
            <a:pPr algn="r"/>
            <a:r>
              <a:rPr lang="he-IL" sz="2400" b="1" dirty="0">
                <a:latin typeface="David" panose="020E0502060401010101" pitchFamily="34" charset="-79"/>
                <a:cs typeface="David" panose="020E0502060401010101" pitchFamily="34" charset="-79"/>
              </a:rPr>
              <a:t>גורם לך להרגיש כאילו פשוט נתנו לך חיבוק חם.</a:t>
            </a:r>
          </a:p>
          <a:p>
            <a:pPr algn="r"/>
            <a:r>
              <a:rPr lang="he-IL" sz="2400" b="1" dirty="0">
                <a:latin typeface="David" panose="020E0502060401010101" pitchFamily="34" charset="-79"/>
                <a:cs typeface="David" panose="020E0502060401010101" pitchFamily="34" charset="-79"/>
              </a:rPr>
              <a:t>הוא מרגיש כמו משפחה גם כשאין אף אחד מסביבך, </a:t>
            </a:r>
          </a:p>
          <a:p>
            <a:pPr algn="r"/>
            <a:r>
              <a:rPr lang="he-IL" sz="2400" b="1" dirty="0">
                <a:latin typeface="David" panose="020E0502060401010101" pitchFamily="34" charset="-79"/>
                <a:cs typeface="David" panose="020E0502060401010101" pitchFamily="34" charset="-79"/>
              </a:rPr>
              <a:t>ולעיתים מרגיש כמו כדור שינה.....</a:t>
            </a:r>
          </a:p>
          <a:p>
            <a:pPr algn="r"/>
            <a:r>
              <a:rPr lang="he-IL" sz="2400" b="1" dirty="0">
                <a:latin typeface="David" panose="020E0502060401010101" pitchFamily="34" charset="-79"/>
                <a:cs typeface="David" panose="020E0502060401010101" pitchFamily="34" charset="-79"/>
              </a:rPr>
              <a:t> (תלוי כמה אכלתם)</a:t>
            </a:r>
          </a:p>
        </p:txBody>
      </p:sp>
      <p:sp>
        <p:nvSpPr>
          <p:cNvPr id="16" name="מלבן 15">
            <a:extLst>
              <a:ext uri="{FF2B5EF4-FFF2-40B4-BE49-F238E27FC236}">
                <a16:creationId xmlns:a16="http://schemas.microsoft.com/office/drawing/2014/main" id="{648BED49-0554-8CC2-13D9-74397F7C09BC}"/>
              </a:ext>
            </a:extLst>
          </p:cNvPr>
          <p:cNvSpPr/>
          <p:nvPr/>
        </p:nvSpPr>
        <p:spPr>
          <a:xfrm>
            <a:off x="4933474" y="767563"/>
            <a:ext cx="5511444"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אוכל טריפוליטאי</a:t>
            </a:r>
          </a:p>
        </p:txBody>
      </p:sp>
      <p:sp>
        <p:nvSpPr>
          <p:cNvPr id="17" name="תיבת טקסט 16">
            <a:extLst>
              <a:ext uri="{FF2B5EF4-FFF2-40B4-BE49-F238E27FC236}">
                <a16:creationId xmlns:a16="http://schemas.microsoft.com/office/drawing/2014/main" id="{015CA925-197D-D807-803C-606A86E1ECF9}"/>
              </a:ext>
            </a:extLst>
          </p:cNvPr>
          <p:cNvSpPr txBox="1"/>
          <p:nvPr/>
        </p:nvSpPr>
        <p:spPr>
          <a:xfrm>
            <a:off x="945042" y="3119999"/>
            <a:ext cx="2684848" cy="400110"/>
          </a:xfrm>
          <a:prstGeom prst="rect">
            <a:avLst/>
          </a:prstGeom>
          <a:noFill/>
        </p:spPr>
        <p:txBody>
          <a:bodyPr wrap="square" rtlCol="1">
            <a:spAutoFit/>
          </a:bodyPr>
          <a:lstStyle/>
          <a:p>
            <a:r>
              <a:rPr lang="he-IL" sz="2000" b="1" dirty="0">
                <a:latin typeface="David" panose="020E0502060401010101" pitchFamily="34" charset="-79"/>
                <a:cs typeface="David" panose="020E0502060401010101" pitchFamily="34" charset="-79"/>
              </a:rPr>
              <a:t>קוסקוס טריפוליטאי</a:t>
            </a:r>
          </a:p>
        </p:txBody>
      </p:sp>
      <p:sp>
        <p:nvSpPr>
          <p:cNvPr id="25" name="תיבת טקסט 24">
            <a:extLst>
              <a:ext uri="{FF2B5EF4-FFF2-40B4-BE49-F238E27FC236}">
                <a16:creationId xmlns:a16="http://schemas.microsoft.com/office/drawing/2014/main" id="{5E6F81E2-B0BE-9D23-08E8-3FB5E175B013}"/>
              </a:ext>
            </a:extLst>
          </p:cNvPr>
          <p:cNvSpPr txBox="1"/>
          <p:nvPr/>
        </p:nvSpPr>
        <p:spPr>
          <a:xfrm>
            <a:off x="1380423" y="5796336"/>
            <a:ext cx="2683998" cy="400110"/>
          </a:xfrm>
          <a:prstGeom prst="rect">
            <a:avLst/>
          </a:prstGeom>
          <a:noFill/>
        </p:spPr>
        <p:txBody>
          <a:bodyPr wrap="square" rtlCol="1">
            <a:spAutoFit/>
          </a:bodyPr>
          <a:lstStyle/>
          <a:p>
            <a:r>
              <a:rPr lang="he-IL" sz="2000" b="1" dirty="0">
                <a:latin typeface="David" panose="020E0502060401010101" pitchFamily="34" charset="-79"/>
                <a:cs typeface="David" panose="020E0502060401010101" pitchFamily="34" charset="-79"/>
              </a:rPr>
              <a:t>מפרום טריפוליטאי</a:t>
            </a:r>
          </a:p>
        </p:txBody>
      </p:sp>
      <p:sp>
        <p:nvSpPr>
          <p:cNvPr id="26" name="תיבת טקסט 25">
            <a:extLst>
              <a:ext uri="{FF2B5EF4-FFF2-40B4-BE49-F238E27FC236}">
                <a16:creationId xmlns:a16="http://schemas.microsoft.com/office/drawing/2014/main" id="{9A509CD9-D8AB-7F67-C514-344A0AE5A998}"/>
              </a:ext>
            </a:extLst>
          </p:cNvPr>
          <p:cNvSpPr txBox="1"/>
          <p:nvPr/>
        </p:nvSpPr>
        <p:spPr>
          <a:xfrm>
            <a:off x="4375958" y="5123473"/>
            <a:ext cx="3197860" cy="400110"/>
          </a:xfrm>
          <a:prstGeom prst="rect">
            <a:avLst/>
          </a:prstGeom>
          <a:noFill/>
        </p:spPr>
        <p:txBody>
          <a:bodyPr wrap="square" rtlCol="1">
            <a:spAutoFit/>
          </a:bodyPr>
          <a:lstStyle/>
          <a:p>
            <a:pPr algn="ctr"/>
            <a:r>
              <a:rPr lang="he-IL" sz="2000" b="1" dirty="0">
                <a:latin typeface="David" panose="020E0502060401010101" pitchFamily="34" charset="-79"/>
                <a:cs typeface="David" panose="020E0502060401010101" pitchFamily="34" charset="-79"/>
              </a:rPr>
              <a:t>דג טריפוליטאי</a:t>
            </a:r>
          </a:p>
        </p:txBody>
      </p:sp>
      <p:sp>
        <p:nvSpPr>
          <p:cNvPr id="27" name="תיבת טקסט 26">
            <a:extLst>
              <a:ext uri="{FF2B5EF4-FFF2-40B4-BE49-F238E27FC236}">
                <a16:creationId xmlns:a16="http://schemas.microsoft.com/office/drawing/2014/main" id="{0266B0D2-1FAC-F521-E5C9-190C5D86120C}"/>
              </a:ext>
            </a:extLst>
          </p:cNvPr>
          <p:cNvSpPr txBox="1"/>
          <p:nvPr/>
        </p:nvSpPr>
        <p:spPr>
          <a:xfrm>
            <a:off x="7610892" y="5645761"/>
            <a:ext cx="3094057" cy="400110"/>
          </a:xfrm>
          <a:prstGeom prst="rect">
            <a:avLst/>
          </a:prstGeom>
          <a:noFill/>
        </p:spPr>
        <p:txBody>
          <a:bodyPr wrap="square" rtlCol="1">
            <a:spAutoFit/>
          </a:bodyPr>
          <a:lstStyle/>
          <a:p>
            <a:pPr algn="r"/>
            <a:r>
              <a:rPr lang="he-IL" sz="2000" b="1" dirty="0">
                <a:latin typeface="David" panose="020E0502060401010101" pitchFamily="34" charset="-79"/>
                <a:cs typeface="David" panose="020E0502060401010101" pitchFamily="34" charset="-79"/>
              </a:rPr>
              <a:t>פלפל </a:t>
            </a:r>
            <a:r>
              <a:rPr lang="he-IL" sz="2000" b="1" dirty="0" err="1">
                <a:latin typeface="David" panose="020E0502060401010101" pitchFamily="34" charset="-79"/>
                <a:cs typeface="David" panose="020E0502060401010101" pitchFamily="34" charset="-79"/>
              </a:rPr>
              <a:t>צ'ומה</a:t>
            </a:r>
            <a:r>
              <a:rPr lang="he-IL" sz="2000" b="1" dirty="0">
                <a:latin typeface="David" panose="020E0502060401010101" pitchFamily="34" charset="-79"/>
                <a:cs typeface="David" panose="020E0502060401010101" pitchFamily="34" charset="-79"/>
              </a:rPr>
              <a:t> טריפוליטאי</a:t>
            </a:r>
          </a:p>
        </p:txBody>
      </p:sp>
      <p:pic>
        <p:nvPicPr>
          <p:cNvPr id="2" name="Picture 2">
            <a:extLst>
              <a:ext uri="{FF2B5EF4-FFF2-40B4-BE49-F238E27FC236}">
                <a16:creationId xmlns:a16="http://schemas.microsoft.com/office/drawing/2014/main" id="{21CCE74D-F8B7-2DA0-02E3-6975AEDE34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descr="דגל המועדון.jpg">
            <a:extLst>
              <a:ext uri="{FF2B5EF4-FFF2-40B4-BE49-F238E27FC236}">
                <a16:creationId xmlns:a16="http://schemas.microsoft.com/office/drawing/2014/main" id="{2C989B0E-8910-8DE6-36BF-A17F06601820}"/>
              </a:ext>
            </a:extLst>
          </p:cNvPr>
          <p:cNvPicPr>
            <a:picLocks noChangeAspect="1"/>
          </p:cNvPicPr>
          <p:nvPr/>
        </p:nvPicPr>
        <p:blipFill>
          <a:blip r:embed="rId7"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4862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C55A2D20-54FE-9359-535E-8253242B0EE3}"/>
              </a:ext>
            </a:extLst>
          </p:cNvPr>
          <p:cNvSpPr txBox="1"/>
          <p:nvPr/>
        </p:nvSpPr>
        <p:spPr>
          <a:xfrm>
            <a:off x="5420809" y="1416491"/>
            <a:ext cx="6093995" cy="4647426"/>
          </a:xfrm>
          <a:prstGeom prst="rect">
            <a:avLst/>
          </a:prstGeom>
          <a:noFill/>
        </p:spPr>
        <p:txBody>
          <a:bodyPr wrap="square">
            <a:spAutoFit/>
          </a:bodyPr>
          <a:lstStyle/>
          <a:p>
            <a:pPr algn="r"/>
            <a:r>
              <a:rPr lang="he-IL" sz="3200" b="1" dirty="0">
                <a:solidFill>
                  <a:srgbClr val="000000"/>
                </a:solidFill>
                <a:latin typeface="David" panose="020E0502060401010101" pitchFamily="34" charset="-79"/>
                <a:cs typeface="David" panose="020E0502060401010101" pitchFamily="34" charset="-79"/>
              </a:rPr>
              <a:t>כך עליתי ארצה באתי,</a:t>
            </a:r>
            <a:br>
              <a:rPr lang="he-IL" sz="3200" b="1" dirty="0">
                <a:latin typeface="David" panose="020E0502060401010101" pitchFamily="34" charset="-79"/>
                <a:cs typeface="David" panose="020E0502060401010101" pitchFamily="34" charset="-79"/>
              </a:rPr>
            </a:br>
            <a:r>
              <a:rPr lang="he-IL" sz="3200" b="1" dirty="0">
                <a:solidFill>
                  <a:srgbClr val="000000"/>
                </a:solidFill>
                <a:latin typeface="David" panose="020E0502060401010101" pitchFamily="34" charset="-79"/>
                <a:cs typeface="David" panose="020E0502060401010101" pitchFamily="34" charset="-79"/>
              </a:rPr>
              <a:t>את הדרך לא שכחתי</a:t>
            </a:r>
            <a:br>
              <a:rPr lang="he-IL" sz="3200" b="1" dirty="0">
                <a:latin typeface="David" panose="020E0502060401010101" pitchFamily="34" charset="-79"/>
                <a:cs typeface="David" panose="020E0502060401010101" pitchFamily="34" charset="-79"/>
              </a:rPr>
            </a:br>
            <a:r>
              <a:rPr lang="he-IL" sz="3200" b="1" dirty="0">
                <a:solidFill>
                  <a:srgbClr val="000000"/>
                </a:solidFill>
                <a:latin typeface="David" panose="020E0502060401010101" pitchFamily="34" charset="-79"/>
                <a:cs typeface="David" panose="020E0502060401010101" pitchFamily="34" charset="-79"/>
              </a:rPr>
              <a:t>שבה הלכתי אני </a:t>
            </a:r>
            <a:r>
              <a:rPr lang="he-IL" sz="3200" b="1" dirty="0" err="1">
                <a:solidFill>
                  <a:srgbClr val="000000"/>
                </a:solidFill>
                <a:latin typeface="David" panose="020E0502060401010101" pitchFamily="34" charset="-79"/>
                <a:cs typeface="David" panose="020E0502060401010101" pitchFamily="34" charset="-79"/>
              </a:rPr>
              <a:t>ותמתי</a:t>
            </a:r>
            <a:br>
              <a:rPr lang="he-IL" sz="3200" b="1" dirty="0">
                <a:latin typeface="David" panose="020E0502060401010101" pitchFamily="34" charset="-79"/>
                <a:cs typeface="David" panose="020E0502060401010101" pitchFamily="34" charset="-79"/>
              </a:rPr>
            </a:br>
            <a:r>
              <a:rPr lang="he-IL" sz="3200" b="1" dirty="0">
                <a:solidFill>
                  <a:srgbClr val="000000"/>
                </a:solidFill>
                <a:latin typeface="David" panose="020E0502060401010101" pitchFamily="34" charset="-79"/>
                <a:cs typeface="David" panose="020E0502060401010101" pitchFamily="34" charset="-79"/>
              </a:rPr>
              <a:t>עם </a:t>
            </a:r>
            <a:r>
              <a:rPr lang="he-IL" sz="3200" b="1" dirty="0" err="1">
                <a:solidFill>
                  <a:srgbClr val="000000"/>
                </a:solidFill>
                <a:latin typeface="David" panose="020E0502060401010101" pitchFamily="34" charset="-79"/>
                <a:cs typeface="David" panose="020E0502060401010101" pitchFamily="34" charset="-79"/>
              </a:rPr>
              <a:t>טפינו</a:t>
            </a:r>
            <a:r>
              <a:rPr lang="he-IL" sz="3200" b="1" dirty="0">
                <a:solidFill>
                  <a:srgbClr val="000000"/>
                </a:solidFill>
                <a:latin typeface="David" panose="020E0502060401010101" pitchFamily="34" charset="-79"/>
                <a:cs typeface="David" panose="020E0502060401010101" pitchFamily="34" charset="-79"/>
              </a:rPr>
              <a:t> ונשינו</a:t>
            </a:r>
            <a:br>
              <a:rPr lang="he-IL" sz="3200" b="1" dirty="0">
                <a:latin typeface="David" panose="020E0502060401010101" pitchFamily="34" charset="-79"/>
                <a:cs typeface="David" panose="020E0502060401010101" pitchFamily="34" charset="-79"/>
              </a:rPr>
            </a:br>
            <a:r>
              <a:rPr lang="he-IL" sz="3200" b="1" dirty="0">
                <a:solidFill>
                  <a:srgbClr val="000000"/>
                </a:solidFill>
                <a:latin typeface="David" panose="020E0502060401010101" pitchFamily="34" charset="-79"/>
                <a:cs typeface="David" panose="020E0502060401010101" pitchFamily="34" charset="-79"/>
              </a:rPr>
              <a:t>וצרורות אז בידינו,</a:t>
            </a:r>
            <a:br>
              <a:rPr lang="he-IL" sz="3200" b="1" dirty="0">
                <a:latin typeface="David" panose="020E0502060401010101" pitchFamily="34" charset="-79"/>
                <a:cs typeface="David" panose="020E0502060401010101" pitchFamily="34" charset="-79"/>
              </a:rPr>
            </a:br>
            <a:r>
              <a:rPr lang="he-IL" sz="3200" b="1" dirty="0">
                <a:solidFill>
                  <a:srgbClr val="000000"/>
                </a:solidFill>
                <a:latin typeface="David" panose="020E0502060401010101" pitchFamily="34" charset="-79"/>
                <a:cs typeface="David" panose="020E0502060401010101" pitchFamily="34" charset="-79"/>
              </a:rPr>
              <a:t>מי על אתון ירכב</a:t>
            </a:r>
            <a:br>
              <a:rPr lang="he-IL" sz="3200" b="1" dirty="0">
                <a:latin typeface="David" panose="020E0502060401010101" pitchFamily="34" charset="-79"/>
                <a:cs typeface="David" panose="020E0502060401010101" pitchFamily="34" charset="-79"/>
              </a:rPr>
            </a:br>
            <a:r>
              <a:rPr lang="he-IL" sz="3200" b="1" dirty="0">
                <a:solidFill>
                  <a:srgbClr val="000000"/>
                </a:solidFill>
                <a:latin typeface="David" panose="020E0502060401010101" pitchFamily="34" charset="-79"/>
                <a:cs typeface="David" panose="020E0502060401010101" pitchFamily="34" charset="-79"/>
              </a:rPr>
              <a:t>ומי בשתי רגליו.</a:t>
            </a:r>
            <a:br>
              <a:rPr lang="he-IL" sz="3200" b="1" dirty="0">
                <a:latin typeface="David" panose="020E0502060401010101" pitchFamily="34" charset="-79"/>
                <a:cs typeface="David" panose="020E0502060401010101" pitchFamily="34" charset="-79"/>
              </a:rPr>
            </a:br>
            <a:br>
              <a:rPr lang="he-IL" sz="3600" b="1" dirty="0">
                <a:latin typeface="David" panose="020E0502060401010101" pitchFamily="34" charset="-79"/>
                <a:cs typeface="David" panose="020E0502060401010101" pitchFamily="34" charset="-79"/>
              </a:rPr>
            </a:br>
            <a:endParaRPr lang="he-IL" sz="3600" b="1" dirty="0">
              <a:latin typeface="David" panose="020E0502060401010101" pitchFamily="34" charset="-79"/>
              <a:cs typeface="David" panose="020E0502060401010101" pitchFamily="34" charset="-79"/>
            </a:endParaRPr>
          </a:p>
        </p:txBody>
      </p:sp>
      <p:pic>
        <p:nvPicPr>
          <p:cNvPr id="10" name="תמונה 9">
            <a:extLst>
              <a:ext uri="{FF2B5EF4-FFF2-40B4-BE49-F238E27FC236}">
                <a16:creationId xmlns:a16="http://schemas.microsoft.com/office/drawing/2014/main" id="{124248E2-E2C5-DC41-4663-1E28E1DC825E}"/>
              </a:ext>
            </a:extLst>
          </p:cNvPr>
          <p:cNvPicPr>
            <a:picLocks noChangeAspect="1"/>
          </p:cNvPicPr>
          <p:nvPr/>
        </p:nvPicPr>
        <p:blipFill>
          <a:blip r:embed="rId2"/>
          <a:stretch>
            <a:fillRect/>
          </a:stretch>
        </p:blipFill>
        <p:spPr>
          <a:xfrm>
            <a:off x="677198" y="1668886"/>
            <a:ext cx="3762087" cy="2286759"/>
          </a:xfrm>
          <a:prstGeom prst="rect">
            <a:avLst/>
          </a:prstGeom>
        </p:spPr>
      </p:pic>
      <p:sp>
        <p:nvSpPr>
          <p:cNvPr id="12" name="מלבן 11">
            <a:extLst>
              <a:ext uri="{FF2B5EF4-FFF2-40B4-BE49-F238E27FC236}">
                <a16:creationId xmlns:a16="http://schemas.microsoft.com/office/drawing/2014/main" id="{C3F7B537-38B5-4EBA-B0FD-6451A0F6789F}"/>
              </a:ext>
            </a:extLst>
          </p:cNvPr>
          <p:cNvSpPr/>
          <p:nvPr/>
        </p:nvSpPr>
        <p:spPr>
          <a:xfrm>
            <a:off x="4930047" y="332353"/>
            <a:ext cx="4743606" cy="923460"/>
          </a:xfrm>
          <a:prstGeom prst="rect">
            <a:avLst/>
          </a:prstGeom>
          <a:noFill/>
        </p:spPr>
        <p:txBody>
          <a:bodyPr wrap="none" lIns="91440" tIns="45721" rIns="91440" bIns="45721">
            <a:spAutoFit/>
          </a:bodyPr>
          <a:lstStyle/>
          <a:p>
            <a:pPr algn="ctr"/>
            <a:r>
              <a:rPr lang="he-IL" sz="5401"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כך עלינו ארצה</a:t>
            </a:r>
          </a:p>
        </p:txBody>
      </p:sp>
      <p:sp>
        <p:nvSpPr>
          <p:cNvPr id="13" name="מלבן 12">
            <a:extLst>
              <a:ext uri="{FF2B5EF4-FFF2-40B4-BE49-F238E27FC236}">
                <a16:creationId xmlns:a16="http://schemas.microsoft.com/office/drawing/2014/main" id="{ED4EFB83-A3EF-A0A6-530D-C5E09F600E36}"/>
              </a:ext>
            </a:extLst>
          </p:cNvPr>
          <p:cNvSpPr/>
          <p:nvPr/>
        </p:nvSpPr>
        <p:spPr>
          <a:xfrm>
            <a:off x="2439578" y="1033644"/>
            <a:ext cx="1417376" cy="338556"/>
          </a:xfrm>
          <a:prstGeom prst="rect">
            <a:avLst/>
          </a:prstGeom>
          <a:noFill/>
        </p:spPr>
        <p:txBody>
          <a:bodyPr wrap="none" lIns="91440" tIns="45721" rIns="91440" bIns="45721">
            <a:spAutoFit/>
          </a:bodyPr>
          <a:lstStyle/>
          <a:p>
            <a:pPr algn="ctr"/>
            <a:r>
              <a:rPr lang="he-IL" sz="16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אביהו מדינה </a:t>
            </a:r>
          </a:p>
        </p:txBody>
      </p:sp>
      <p:sp>
        <p:nvSpPr>
          <p:cNvPr id="4" name="תיבת טקסט 3">
            <a:extLst>
              <a:ext uri="{FF2B5EF4-FFF2-40B4-BE49-F238E27FC236}">
                <a16:creationId xmlns:a16="http://schemas.microsoft.com/office/drawing/2014/main" id="{1EC8A24E-F1DA-5939-E7CF-D7E8BFC21BE2}"/>
              </a:ext>
            </a:extLst>
          </p:cNvPr>
          <p:cNvSpPr txBox="1"/>
          <p:nvPr/>
        </p:nvSpPr>
        <p:spPr>
          <a:xfrm>
            <a:off x="1883297" y="3740204"/>
            <a:ext cx="6093500" cy="2554545"/>
          </a:xfrm>
          <a:prstGeom prst="rect">
            <a:avLst/>
          </a:prstGeom>
          <a:noFill/>
        </p:spPr>
        <p:txBody>
          <a:bodyPr wrap="square">
            <a:spAutoFit/>
          </a:bodyPr>
          <a:lstStyle/>
          <a:p>
            <a:pPr algn="r"/>
            <a:r>
              <a:rPr lang="he-IL" sz="3200" b="1" dirty="0">
                <a:solidFill>
                  <a:srgbClr val="000000"/>
                </a:solidFill>
                <a:latin typeface="David" panose="020E0502060401010101" pitchFamily="34" charset="-79"/>
                <a:cs typeface="David" panose="020E0502060401010101" pitchFamily="34" charset="-79"/>
              </a:rPr>
              <a:t>אני יודע שזו הדרך,</a:t>
            </a:r>
            <a:br>
              <a:rPr lang="he-IL" sz="3200" b="1" dirty="0">
                <a:solidFill>
                  <a:prstClr val="black"/>
                </a:solidFill>
                <a:latin typeface="David" panose="020E0502060401010101" pitchFamily="34" charset="-79"/>
                <a:cs typeface="David" panose="020E0502060401010101" pitchFamily="34" charset="-79"/>
              </a:rPr>
            </a:br>
            <a:r>
              <a:rPr lang="he-IL" sz="3200" b="1" dirty="0">
                <a:solidFill>
                  <a:srgbClr val="000000"/>
                </a:solidFill>
                <a:latin typeface="David" panose="020E0502060401010101" pitchFamily="34" charset="-79"/>
                <a:cs typeface="David" panose="020E0502060401010101" pitchFamily="34" charset="-79"/>
              </a:rPr>
              <a:t>אני ידעתי הדרך ארוכה.</a:t>
            </a:r>
            <a:br>
              <a:rPr lang="he-IL" sz="3200" b="1" dirty="0">
                <a:solidFill>
                  <a:prstClr val="black"/>
                </a:solidFill>
                <a:latin typeface="David" panose="020E0502060401010101" pitchFamily="34" charset="-79"/>
                <a:cs typeface="David" panose="020E0502060401010101" pitchFamily="34" charset="-79"/>
              </a:rPr>
            </a:br>
            <a:r>
              <a:rPr lang="he-IL" sz="3200" b="1" dirty="0">
                <a:solidFill>
                  <a:srgbClr val="000000"/>
                </a:solidFill>
                <a:latin typeface="David" panose="020E0502060401010101" pitchFamily="34" charset="-79"/>
                <a:cs typeface="David" panose="020E0502060401010101" pitchFamily="34" charset="-79"/>
              </a:rPr>
              <a:t>אנא אלי, האר נא דרכי,</a:t>
            </a:r>
            <a:br>
              <a:rPr lang="he-IL" sz="3200" b="1" dirty="0">
                <a:solidFill>
                  <a:prstClr val="black"/>
                </a:solidFill>
                <a:latin typeface="David" panose="020E0502060401010101" pitchFamily="34" charset="-79"/>
                <a:cs typeface="David" panose="020E0502060401010101" pitchFamily="34" charset="-79"/>
              </a:rPr>
            </a:br>
            <a:r>
              <a:rPr lang="he-IL" sz="3200" b="1" dirty="0">
                <a:solidFill>
                  <a:srgbClr val="000000"/>
                </a:solidFill>
                <a:latin typeface="David" panose="020E0502060401010101" pitchFamily="34" charset="-79"/>
                <a:cs typeface="David" panose="020E0502060401010101" pitchFamily="34" charset="-79"/>
              </a:rPr>
              <a:t>עזרני נא כי שב אני</a:t>
            </a:r>
            <a:br>
              <a:rPr lang="he-IL" sz="3200" b="1" dirty="0">
                <a:solidFill>
                  <a:prstClr val="black"/>
                </a:solidFill>
                <a:latin typeface="David" panose="020E0502060401010101" pitchFamily="34" charset="-79"/>
                <a:cs typeface="David" panose="020E0502060401010101" pitchFamily="34" charset="-79"/>
              </a:rPr>
            </a:br>
            <a:r>
              <a:rPr lang="he-IL" sz="3200" b="1" dirty="0">
                <a:solidFill>
                  <a:srgbClr val="000000"/>
                </a:solidFill>
                <a:latin typeface="David" panose="020E0502060401010101" pitchFamily="34" charset="-79"/>
                <a:cs typeface="David" panose="020E0502060401010101" pitchFamily="34" charset="-79"/>
              </a:rPr>
              <a:t>שב אל אדמתי.</a:t>
            </a:r>
            <a:endParaRPr lang="he-IL" sz="3200" dirty="0"/>
          </a:p>
        </p:txBody>
      </p:sp>
      <p:pic>
        <p:nvPicPr>
          <p:cNvPr id="2" name="תמונה 1">
            <a:extLst>
              <a:ext uri="{FF2B5EF4-FFF2-40B4-BE49-F238E27FC236}">
                <a16:creationId xmlns:a16="http://schemas.microsoft.com/office/drawing/2014/main" id="{1A6A5E3A-5381-B771-5B6F-6D899C83E1CE}"/>
              </a:ext>
            </a:extLst>
          </p:cNvPr>
          <p:cNvPicPr>
            <a:picLocks noChangeAspect="1"/>
          </p:cNvPicPr>
          <p:nvPr/>
        </p:nvPicPr>
        <p:blipFill>
          <a:blip r:embed="rId3"/>
          <a:stretch>
            <a:fillRect/>
          </a:stretch>
        </p:blipFill>
        <p:spPr>
          <a:xfrm>
            <a:off x="671585" y="78533"/>
            <a:ext cx="1767993" cy="658425"/>
          </a:xfrm>
          <a:prstGeom prst="rect">
            <a:avLst/>
          </a:prstGeom>
        </p:spPr>
      </p:pic>
    </p:spTree>
    <p:extLst>
      <p:ext uri="{BB962C8B-B14F-4D97-AF65-F5344CB8AC3E}">
        <p14:creationId xmlns:p14="http://schemas.microsoft.com/office/powerpoint/2010/main" val="256967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74A53B89-7DF8-A067-99C6-4A53E82E1914}"/>
              </a:ext>
            </a:extLst>
          </p:cNvPr>
          <p:cNvPicPr>
            <a:picLocks noChangeAspect="1"/>
          </p:cNvPicPr>
          <p:nvPr/>
        </p:nvPicPr>
        <p:blipFill>
          <a:blip r:embed="rId2"/>
          <a:stretch>
            <a:fillRect/>
          </a:stretch>
        </p:blipFill>
        <p:spPr>
          <a:xfrm>
            <a:off x="1015430" y="1092618"/>
            <a:ext cx="3575000" cy="5148000"/>
          </a:xfrm>
          <a:prstGeom prst="rect">
            <a:avLst/>
          </a:prstGeom>
        </p:spPr>
      </p:pic>
      <p:sp>
        <p:nvSpPr>
          <p:cNvPr id="4" name="תיבת טקסט 3">
            <a:extLst>
              <a:ext uri="{FF2B5EF4-FFF2-40B4-BE49-F238E27FC236}">
                <a16:creationId xmlns:a16="http://schemas.microsoft.com/office/drawing/2014/main" id="{E717E8AB-46D2-B721-AB14-1783387FFAE1}"/>
              </a:ext>
            </a:extLst>
          </p:cNvPr>
          <p:cNvSpPr txBox="1"/>
          <p:nvPr/>
        </p:nvSpPr>
        <p:spPr>
          <a:xfrm>
            <a:off x="4676006" y="1120004"/>
            <a:ext cx="6327913" cy="5078313"/>
          </a:xfrm>
          <a:prstGeom prst="rect">
            <a:avLst/>
          </a:prstGeom>
          <a:noFill/>
        </p:spPr>
        <p:txBody>
          <a:bodyPr wrap="square">
            <a:spAutoFit/>
          </a:bodyPr>
          <a:lstStyle/>
          <a:p>
            <a:pPr algn="r" defTabSz="457206">
              <a:defRPr/>
            </a:pPr>
            <a:r>
              <a:rPr lang="he-IL" sz="3600" b="1" dirty="0">
                <a:solidFill>
                  <a:prstClr val="black"/>
                </a:solidFill>
                <a:latin typeface="David" panose="020E0502060401010101" pitchFamily="34" charset="-79"/>
                <a:cs typeface="David" panose="020E0502060401010101" pitchFamily="34" charset="-79"/>
              </a:rPr>
              <a:t>זֶה הָיָה בְּעַדֶן לִפְּנֵי יֶרַח ,</a:t>
            </a:r>
          </a:p>
          <a:p>
            <a:pPr algn="r" defTabSz="457206">
              <a:defRPr/>
            </a:pPr>
            <a:r>
              <a:rPr lang="he-IL" sz="3600" b="1" dirty="0">
                <a:solidFill>
                  <a:prstClr val="black"/>
                </a:solidFill>
                <a:latin typeface="David" panose="020E0502060401010101" pitchFamily="34" charset="-79"/>
                <a:cs typeface="David" panose="020E0502060401010101" pitchFamily="34" charset="-79"/>
              </a:rPr>
              <a:t>רוּחַ עַל תֵימָן בַלֵיל בָכָה .</a:t>
            </a:r>
          </a:p>
          <a:p>
            <a:pPr algn="r" defTabSz="457206">
              <a:defRPr/>
            </a:pPr>
            <a:r>
              <a:rPr lang="he-IL" sz="3600" b="1" dirty="0">
                <a:solidFill>
                  <a:prstClr val="black"/>
                </a:solidFill>
                <a:latin typeface="David" panose="020E0502060401010101" pitchFamily="34" charset="-79"/>
                <a:cs typeface="David" panose="020E0502060401010101" pitchFamily="34" charset="-79"/>
              </a:rPr>
              <a:t>הִתְּפַלַלְּנוּ אֶת תְּפִלַת הַדֶרֶךְ</a:t>
            </a:r>
          </a:p>
          <a:p>
            <a:pPr algn="r" defTabSz="457206">
              <a:defRPr/>
            </a:pPr>
            <a:r>
              <a:rPr lang="he-IL" sz="3600" b="1" dirty="0">
                <a:solidFill>
                  <a:prstClr val="black"/>
                </a:solidFill>
                <a:latin typeface="David" panose="020E0502060401010101" pitchFamily="34" charset="-79"/>
                <a:cs typeface="David" panose="020E0502060401010101" pitchFamily="34" charset="-79"/>
              </a:rPr>
              <a:t>וְּיָצָאנוּ כָל הַמִשְּפָחָה.</a:t>
            </a:r>
          </a:p>
          <a:p>
            <a:pPr algn="r" defTabSz="457206">
              <a:defRPr/>
            </a:pPr>
            <a:r>
              <a:rPr lang="he-IL" sz="3600" b="1" dirty="0">
                <a:solidFill>
                  <a:prstClr val="black"/>
                </a:solidFill>
                <a:latin typeface="David" panose="020E0502060401010101" pitchFamily="34" charset="-79"/>
                <a:cs typeface="David" panose="020E0502060401010101" pitchFamily="34" charset="-79"/>
              </a:rPr>
              <a:t>אֶת </a:t>
            </a:r>
            <a:r>
              <a:rPr lang="he-IL" sz="3600" b="1" dirty="0" err="1">
                <a:solidFill>
                  <a:prstClr val="black"/>
                </a:solidFill>
                <a:latin typeface="David" panose="020E0502060401010101" pitchFamily="34" charset="-79"/>
                <a:cs typeface="David" panose="020E0502060401010101" pitchFamily="34" charset="-79"/>
              </a:rPr>
              <a:t>הַפִתָה</a:t>
            </a:r>
            <a:r>
              <a:rPr lang="he-IL" sz="3600" b="1" dirty="0">
                <a:solidFill>
                  <a:prstClr val="black"/>
                </a:solidFill>
                <a:latin typeface="David" panose="020E0502060401010101" pitchFamily="34" charset="-79"/>
                <a:cs typeface="David" panose="020E0502060401010101" pitchFamily="34" charset="-79"/>
              </a:rPr>
              <a:t> בַתַרְּמִיל צָרַרְּנוּ</a:t>
            </a:r>
          </a:p>
          <a:p>
            <a:pPr algn="r" defTabSz="457206">
              <a:defRPr/>
            </a:pPr>
            <a:r>
              <a:rPr lang="he-IL" sz="3600" b="1" dirty="0">
                <a:solidFill>
                  <a:prstClr val="black"/>
                </a:solidFill>
                <a:latin typeface="David" panose="020E0502060401010101" pitchFamily="34" charset="-79"/>
                <a:cs typeface="David" panose="020E0502060401010101" pitchFamily="34" charset="-79"/>
              </a:rPr>
              <a:t>וְּשָאַבְּנוּ מַיִם מִן הַבְּאֵר,</a:t>
            </a:r>
          </a:p>
          <a:p>
            <a:pPr algn="r" defTabSz="457206">
              <a:defRPr/>
            </a:pPr>
            <a:r>
              <a:rPr lang="he-IL" sz="3600" b="1" dirty="0">
                <a:solidFill>
                  <a:prstClr val="black"/>
                </a:solidFill>
                <a:latin typeface="David" panose="020E0502060401010101" pitchFamily="34" charset="-79"/>
                <a:cs typeface="David" panose="020E0502060401010101" pitchFamily="34" charset="-79"/>
              </a:rPr>
              <a:t>וּבְּשוּרָה כֻּלָנוּ הִסְּתַדַרְּנוּ</a:t>
            </a:r>
          </a:p>
          <a:p>
            <a:pPr algn="r" defTabSz="457206">
              <a:defRPr/>
            </a:pPr>
            <a:r>
              <a:rPr lang="he-IL" sz="3600" b="1" dirty="0">
                <a:solidFill>
                  <a:prstClr val="black"/>
                </a:solidFill>
                <a:latin typeface="David" panose="020E0502060401010101" pitchFamily="34" charset="-79"/>
                <a:cs typeface="David" panose="020E0502060401010101" pitchFamily="34" charset="-79"/>
              </a:rPr>
              <a:t>וּבַדֶרֶךְ זֶה אֶת זֶה סָפַרְּנוּ ,</a:t>
            </a:r>
          </a:p>
          <a:p>
            <a:pPr algn="r" defTabSz="457206">
              <a:defRPr/>
            </a:pPr>
            <a:r>
              <a:rPr lang="he-IL" sz="3600" b="1" dirty="0">
                <a:solidFill>
                  <a:prstClr val="black"/>
                </a:solidFill>
                <a:latin typeface="David" panose="020E0502060401010101" pitchFamily="34" charset="-79"/>
                <a:cs typeface="David" panose="020E0502060401010101" pitchFamily="34" charset="-79"/>
              </a:rPr>
              <a:t>אִם כֻּלָנוּ יֵש – וּמִי חָסֵר.... </a:t>
            </a:r>
            <a:endParaRPr lang="he-IL" sz="1801" dirty="0">
              <a:latin typeface="David" panose="020E0502060401010101" pitchFamily="34" charset="-79"/>
              <a:cs typeface="David" panose="020E0502060401010101" pitchFamily="34" charset="-79"/>
            </a:endParaRPr>
          </a:p>
        </p:txBody>
      </p:sp>
      <p:sp>
        <p:nvSpPr>
          <p:cNvPr id="5" name="מלבן 4">
            <a:extLst>
              <a:ext uri="{FF2B5EF4-FFF2-40B4-BE49-F238E27FC236}">
                <a16:creationId xmlns:a16="http://schemas.microsoft.com/office/drawing/2014/main" id="{CC6DC94E-BF50-260A-EBAB-D7F062011B93}"/>
              </a:ext>
            </a:extLst>
          </p:cNvPr>
          <p:cNvSpPr/>
          <p:nvPr/>
        </p:nvSpPr>
        <p:spPr>
          <a:xfrm>
            <a:off x="2532203" y="359844"/>
            <a:ext cx="10837333" cy="646333"/>
          </a:xfrm>
          <a:prstGeom prst="rect">
            <a:avLst/>
          </a:prstGeom>
          <a:noFill/>
        </p:spPr>
        <p:txBody>
          <a:bodyPr wrap="square" lIns="91440" tIns="45721" rIns="91440" bIns="45721">
            <a:spAutoFit/>
          </a:bodyPr>
          <a:lstStyle/>
          <a:p>
            <a:pPr algn="ctr"/>
            <a:r>
              <a:rPr lang="he-IL" sz="36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ועוברים </a:t>
            </a:r>
            <a:r>
              <a:rPr lang="he-IL" sz="3600" b="1" dirty="0" err="1">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ועוברים</a:t>
            </a:r>
            <a:r>
              <a:rPr lang="he-IL" sz="36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 ועוברים</a:t>
            </a:r>
          </a:p>
        </p:txBody>
      </p:sp>
      <p:pic>
        <p:nvPicPr>
          <p:cNvPr id="6" name="Picture 2">
            <a:extLst>
              <a:ext uri="{FF2B5EF4-FFF2-40B4-BE49-F238E27FC236}">
                <a16:creationId xmlns:a16="http://schemas.microsoft.com/office/drawing/2014/main" id="{02F835DD-8B4F-21EC-8A51-A5E150D036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דגל המועדון.jpg">
            <a:extLst>
              <a:ext uri="{FF2B5EF4-FFF2-40B4-BE49-F238E27FC236}">
                <a16:creationId xmlns:a16="http://schemas.microsoft.com/office/drawing/2014/main" id="{A68804EC-4C08-32EF-176F-40A85FCEFFC1}"/>
              </a:ext>
            </a:extLst>
          </p:cNvPr>
          <p:cNvPicPr>
            <a:picLocks noChangeAspect="1"/>
          </p:cNvPicPr>
          <p:nvPr/>
        </p:nvPicPr>
        <p:blipFill>
          <a:blip r:embed="rId4"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5459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F81E511C-9070-7071-A043-0C39B9258040}"/>
              </a:ext>
            </a:extLst>
          </p:cNvPr>
          <p:cNvSpPr txBox="1"/>
          <p:nvPr/>
        </p:nvSpPr>
        <p:spPr>
          <a:xfrm>
            <a:off x="556591" y="920951"/>
            <a:ext cx="10561982" cy="2124428"/>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מבצע על "כנפי נשרים" הוא השם שניתן למבצע העלאתם של יהודי תימן בעיקר ומעט מיהודי אריתריאה לארץ ישראל כחלק מעליות חיסול גלויות בשנים 1949 ו-1950.</a:t>
            </a:r>
          </a:p>
          <a:p>
            <a:pPr algn="r"/>
            <a:r>
              <a:rPr lang="he-IL" sz="2201" b="1" dirty="0">
                <a:latin typeface="David" panose="020E0502060401010101" pitchFamily="34" charset="-79"/>
                <a:cs typeface="David" panose="020E0502060401010101" pitchFamily="34" charset="-79"/>
              </a:rPr>
              <a:t> המבצע כונה כך מתוך ספר שמות, פרק י"ט, פסוק ד': </a:t>
            </a:r>
          </a:p>
          <a:p>
            <a:pPr algn="r"/>
            <a:r>
              <a:rPr lang="he-IL" sz="2201" b="1" dirty="0">
                <a:latin typeface="David" panose="020E0502060401010101" pitchFamily="34" charset="-79"/>
                <a:cs typeface="David" panose="020E0502060401010101" pitchFamily="34" charset="-79"/>
              </a:rPr>
              <a:t>"ואשא אתכם על כנפי נשרים, ואביא אתכם אלי". </a:t>
            </a:r>
          </a:p>
          <a:p>
            <a:pPr algn="r"/>
            <a:r>
              <a:rPr lang="he-IL" sz="2201" b="1" dirty="0">
                <a:latin typeface="David" panose="020E0502060401010101" pitchFamily="34" charset="-79"/>
                <a:cs typeface="David" panose="020E0502060401010101" pitchFamily="34" charset="-79"/>
              </a:rPr>
              <a:t>המבצע כונה גם מבצע "מרבד הקסמים" וכן מבצע "ביאת המשיח". במבצע השתתפו מטוסי אל על ואלסקה </a:t>
            </a:r>
            <a:r>
              <a:rPr lang="he-IL" sz="2201" b="1" dirty="0" err="1">
                <a:latin typeface="David" panose="020E0502060401010101" pitchFamily="34" charset="-79"/>
                <a:cs typeface="David" panose="020E0502060401010101" pitchFamily="34" charset="-79"/>
              </a:rPr>
              <a:t>איירלינס</a:t>
            </a:r>
            <a:r>
              <a:rPr lang="he-IL" sz="2201" b="1" dirty="0">
                <a:latin typeface="David" panose="020E0502060401010101" pitchFamily="34" charset="-79"/>
                <a:cs typeface="David" panose="020E0502060401010101" pitchFamily="34" charset="-79"/>
              </a:rPr>
              <a:t>. עלו בו כ־50,000 עולים, רובם המוחלט מתימן.</a:t>
            </a:r>
          </a:p>
        </p:txBody>
      </p:sp>
      <p:pic>
        <p:nvPicPr>
          <p:cNvPr id="4" name="תמונה 3">
            <a:extLst>
              <a:ext uri="{FF2B5EF4-FFF2-40B4-BE49-F238E27FC236}">
                <a16:creationId xmlns:a16="http://schemas.microsoft.com/office/drawing/2014/main" id="{B1F9B03F-2096-289C-3525-2F6DA1C57A70}"/>
              </a:ext>
            </a:extLst>
          </p:cNvPr>
          <p:cNvPicPr>
            <a:picLocks noChangeAspect="1"/>
          </p:cNvPicPr>
          <p:nvPr/>
        </p:nvPicPr>
        <p:blipFill>
          <a:blip r:embed="rId2"/>
          <a:stretch>
            <a:fillRect/>
          </a:stretch>
        </p:blipFill>
        <p:spPr>
          <a:xfrm>
            <a:off x="906097" y="3041261"/>
            <a:ext cx="4352241" cy="2879251"/>
          </a:xfrm>
          <a:prstGeom prst="rect">
            <a:avLst/>
          </a:prstGeom>
        </p:spPr>
      </p:pic>
      <p:sp>
        <p:nvSpPr>
          <p:cNvPr id="6" name="תיבת טקסט 5">
            <a:extLst>
              <a:ext uri="{FF2B5EF4-FFF2-40B4-BE49-F238E27FC236}">
                <a16:creationId xmlns:a16="http://schemas.microsoft.com/office/drawing/2014/main" id="{18C14CFA-6CF8-CA6E-EDE7-5D778A8E02B8}"/>
              </a:ext>
            </a:extLst>
          </p:cNvPr>
          <p:cNvSpPr txBox="1"/>
          <p:nvPr/>
        </p:nvSpPr>
        <p:spPr>
          <a:xfrm>
            <a:off x="-1080741" y="5862676"/>
            <a:ext cx="9932504" cy="431015"/>
          </a:xfrm>
          <a:prstGeom prst="rect">
            <a:avLst/>
          </a:prstGeom>
          <a:noFill/>
        </p:spPr>
        <p:txBody>
          <a:bodyPr wrap="square">
            <a:spAutoFit/>
          </a:bodyPr>
          <a:lstStyle/>
          <a:p>
            <a:pPr algn="r"/>
            <a:r>
              <a:rPr lang="he-IL" sz="2201" b="1" dirty="0">
                <a:solidFill>
                  <a:srgbClr val="202122"/>
                </a:solidFill>
                <a:latin typeface="David" panose="020E0502060401010101" pitchFamily="34" charset="-79"/>
                <a:cs typeface="David" panose="020E0502060401010101" pitchFamily="34" charset="-79"/>
              </a:rPr>
              <a:t>נובמבר 1949. משפחה תימנית בדרכה למחנה המעבר של הג'וינט ליד העיר עדן.</a:t>
            </a:r>
            <a:endParaRPr lang="he-IL" sz="2201" b="1" dirty="0">
              <a:latin typeface="David" panose="020E0502060401010101" pitchFamily="34" charset="-79"/>
              <a:cs typeface="David" panose="020E0502060401010101" pitchFamily="34" charset="-79"/>
            </a:endParaRPr>
          </a:p>
        </p:txBody>
      </p:sp>
      <p:pic>
        <p:nvPicPr>
          <p:cNvPr id="7" name="תמונה 6">
            <a:extLst>
              <a:ext uri="{FF2B5EF4-FFF2-40B4-BE49-F238E27FC236}">
                <a16:creationId xmlns:a16="http://schemas.microsoft.com/office/drawing/2014/main" id="{DAA3AC70-38DC-92B6-CC79-DE1ECAA61F60}"/>
              </a:ext>
            </a:extLst>
          </p:cNvPr>
          <p:cNvPicPr>
            <a:picLocks noChangeAspect="1"/>
          </p:cNvPicPr>
          <p:nvPr/>
        </p:nvPicPr>
        <p:blipFill>
          <a:blip r:embed="rId3"/>
          <a:stretch>
            <a:fillRect/>
          </a:stretch>
        </p:blipFill>
        <p:spPr>
          <a:xfrm>
            <a:off x="6273708" y="3157981"/>
            <a:ext cx="4724809" cy="2200846"/>
          </a:xfrm>
          <a:prstGeom prst="rect">
            <a:avLst/>
          </a:prstGeom>
        </p:spPr>
      </p:pic>
      <p:pic>
        <p:nvPicPr>
          <p:cNvPr id="8" name="Picture 2">
            <a:extLst>
              <a:ext uri="{FF2B5EF4-FFF2-40B4-BE49-F238E27FC236}">
                <a16:creationId xmlns:a16="http://schemas.microsoft.com/office/drawing/2014/main" id="{89E0A430-E1F2-7BD3-974E-8AC38050A6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descr="דגל המועדון.jpg">
            <a:extLst>
              <a:ext uri="{FF2B5EF4-FFF2-40B4-BE49-F238E27FC236}">
                <a16:creationId xmlns:a16="http://schemas.microsoft.com/office/drawing/2014/main" id="{13FC239C-6FC1-3CF1-CF92-D9815526EEE1}"/>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9308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A3BEE7E2-431F-FD59-6616-C39CB688C657}"/>
              </a:ext>
            </a:extLst>
          </p:cNvPr>
          <p:cNvSpPr txBox="1"/>
          <p:nvPr/>
        </p:nvSpPr>
        <p:spPr>
          <a:xfrm>
            <a:off x="5225823" y="486976"/>
            <a:ext cx="6098345" cy="2801793"/>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קהילת יהודי תימן הייתה מן הקהילות היהודיות הקדומות בגולה ותחילתה, על פי המסורת, בסמוך לחורבן בית ראשון. </a:t>
            </a:r>
          </a:p>
          <a:p>
            <a:pPr algn="r"/>
            <a:r>
              <a:rPr lang="he-IL" sz="2201" b="1" dirty="0">
                <a:latin typeface="David" panose="020E0502060401010101" pitchFamily="34" charset="-79"/>
                <a:cs typeface="David" panose="020E0502060401010101" pitchFamily="34" charset="-79"/>
              </a:rPr>
              <a:t>ב-1881 החלו יהודי תימן לעלות לארץ ישראל במספרים גדלים והולכים. המניעים לעליה היו דתיים ומשיחיים אולם רבים לא עמדו בתלאות הדרך וחזרו לתימן או הצטרפו לקהילות אחרות בדרך. עד 1906 עלו כ- 3000 יהודים מתימן. עליה זאת נקראת: "אעלה </a:t>
            </a:r>
            <a:r>
              <a:rPr lang="he-IL" sz="2201" b="1" dirty="0" err="1">
                <a:latin typeface="David" panose="020E0502060401010101" pitchFamily="34" charset="-79"/>
                <a:cs typeface="David" panose="020E0502060401010101" pitchFamily="34" charset="-79"/>
              </a:rPr>
              <a:t>בתמ"ר</a:t>
            </a:r>
            <a:r>
              <a:rPr lang="he-IL" sz="2201" b="1" dirty="0">
                <a:latin typeface="David" panose="020E0502060401010101" pitchFamily="34" charset="-79"/>
                <a:cs typeface="David" panose="020E0502060401010101" pitchFamily="34" charset="-79"/>
              </a:rPr>
              <a:t>". </a:t>
            </a:r>
          </a:p>
        </p:txBody>
      </p:sp>
      <p:sp>
        <p:nvSpPr>
          <p:cNvPr id="7" name="תיבת טקסט 6">
            <a:extLst>
              <a:ext uri="{FF2B5EF4-FFF2-40B4-BE49-F238E27FC236}">
                <a16:creationId xmlns:a16="http://schemas.microsoft.com/office/drawing/2014/main" id="{AFD4F255-7ECF-2967-4BCE-069EA88A1C8E}"/>
              </a:ext>
            </a:extLst>
          </p:cNvPr>
          <p:cNvSpPr txBox="1"/>
          <p:nvPr/>
        </p:nvSpPr>
        <p:spPr>
          <a:xfrm>
            <a:off x="625416" y="4007930"/>
            <a:ext cx="6217920" cy="2124428"/>
          </a:xfrm>
          <a:prstGeom prst="rect">
            <a:avLst/>
          </a:prstGeom>
          <a:noFill/>
        </p:spPr>
        <p:txBody>
          <a:bodyPr wrap="square">
            <a:spAutoFit/>
          </a:bodyPr>
          <a:lstStyle/>
          <a:p>
            <a:pPr algn="r"/>
            <a:r>
              <a:rPr lang="he-IL" sz="2201" b="1" dirty="0">
                <a:solidFill>
                  <a:prstClr val="black"/>
                </a:solidFill>
                <a:latin typeface="David" panose="020E0502060401010101" pitchFamily="34" charset="-79"/>
                <a:cs typeface="David" panose="020E0502060401010101" pitchFamily="34" charset="-79"/>
              </a:rPr>
              <a:t>גל נוסף של עליה החל ב- 1911 בעת העלייה השנייה. מארץ ישראל נשלח אז שמואל </a:t>
            </a:r>
            <a:r>
              <a:rPr lang="he-IL" sz="2201" b="1" dirty="0" err="1">
                <a:solidFill>
                  <a:prstClr val="black"/>
                </a:solidFill>
                <a:latin typeface="David" panose="020E0502060401010101" pitchFamily="34" charset="-79"/>
                <a:cs typeface="David" panose="020E0502060401010101" pitchFamily="34" charset="-79"/>
              </a:rPr>
              <a:t>יבניאלי</a:t>
            </a:r>
            <a:r>
              <a:rPr lang="he-IL" sz="2201" b="1" dirty="0">
                <a:solidFill>
                  <a:prstClr val="black"/>
                </a:solidFill>
                <a:latin typeface="David" panose="020E0502060401010101" pitchFamily="34" charset="-79"/>
                <a:cs typeface="David" panose="020E0502060401010101" pitchFamily="34" charset="-79"/>
              </a:rPr>
              <a:t> כדי לעודד את יהודי תימן לעלות ולסייע במאבק על כיבוש העבודה העברית במושבות. בתקופה זו הגיעו לארץ כ- 2000 עולים מתימן. הם התיישבו במושבות, עבדו במשקי איכרים, הקימו שכונות משלהם וחיו בתנאים קשים ובצמצום.</a:t>
            </a:r>
            <a:endParaRPr lang="he-IL" sz="2201" dirty="0">
              <a:latin typeface="David" panose="020E0502060401010101" pitchFamily="34" charset="-79"/>
              <a:cs typeface="David" panose="020E0502060401010101" pitchFamily="34" charset="-79"/>
            </a:endParaRPr>
          </a:p>
        </p:txBody>
      </p:sp>
      <p:pic>
        <p:nvPicPr>
          <p:cNvPr id="12" name="תמונה 11">
            <a:extLst>
              <a:ext uri="{FF2B5EF4-FFF2-40B4-BE49-F238E27FC236}">
                <a16:creationId xmlns:a16="http://schemas.microsoft.com/office/drawing/2014/main" id="{E73C74F6-E16B-85F8-5F04-779318BB9130}"/>
              </a:ext>
            </a:extLst>
          </p:cNvPr>
          <p:cNvPicPr>
            <a:picLocks noChangeAspect="1"/>
          </p:cNvPicPr>
          <p:nvPr/>
        </p:nvPicPr>
        <p:blipFill>
          <a:blip r:embed="rId2"/>
          <a:stretch>
            <a:fillRect/>
          </a:stretch>
        </p:blipFill>
        <p:spPr>
          <a:xfrm>
            <a:off x="1666284" y="874833"/>
            <a:ext cx="2051993" cy="2976604"/>
          </a:xfrm>
          <a:prstGeom prst="rect">
            <a:avLst/>
          </a:prstGeom>
        </p:spPr>
      </p:pic>
      <p:pic>
        <p:nvPicPr>
          <p:cNvPr id="4098" name="Picture 2" descr="ייתכן שזו תמונה בשחור לבן של ‏‏‏2‏ אנשים‏ ו‏ילד‏‏">
            <a:extLst>
              <a:ext uri="{FF2B5EF4-FFF2-40B4-BE49-F238E27FC236}">
                <a16:creationId xmlns:a16="http://schemas.microsoft.com/office/drawing/2014/main" id="{B33E3DC6-95A2-EB34-2B1B-5A979AAE6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438" y="3349371"/>
            <a:ext cx="3893373" cy="291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B2C324D-4377-8EF7-74D0-9E2AF85087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דגל המועדון.jpg">
            <a:extLst>
              <a:ext uri="{FF2B5EF4-FFF2-40B4-BE49-F238E27FC236}">
                <a16:creationId xmlns:a16="http://schemas.microsoft.com/office/drawing/2014/main" id="{E38F4DB0-4946-9E0E-F9A8-C597B3B5C65E}"/>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3448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B42456B-7D4F-F0C0-3A6B-D38F856DEBC4}"/>
              </a:ext>
            </a:extLst>
          </p:cNvPr>
          <p:cNvSpPr txBox="1"/>
          <p:nvPr/>
        </p:nvSpPr>
        <p:spPr>
          <a:xfrm>
            <a:off x="6472989" y="832062"/>
            <a:ext cx="4939426" cy="2463110"/>
          </a:xfrm>
          <a:prstGeom prst="rect">
            <a:avLst/>
          </a:prstGeom>
          <a:noFill/>
        </p:spPr>
        <p:txBody>
          <a:bodyPr wrap="square">
            <a:spAutoFit/>
          </a:bodyPr>
          <a:lstStyle/>
          <a:p>
            <a:pPr algn="r"/>
            <a:r>
              <a:rPr lang="he-IL" sz="2201" b="1" dirty="0">
                <a:solidFill>
                  <a:srgbClr val="222222"/>
                </a:solidFill>
                <a:latin typeface="David" panose="020E0502060401010101" pitchFamily="34" charset="-79"/>
                <a:cs typeface="David" panose="020E0502060401010101" pitchFamily="34" charset="-79"/>
              </a:rPr>
              <a:t>יהודי תימן שימרו את המנהג המקורי בהלכות רבות: קריאה בתורה, אכילת החגבים המותרים, ברכות השחר לפי סדר ההשכמה בבוקר ועוד. בני רוב העדות אינם מבשלים נוזלים בשבת, אבל כשמתארחים אצל משפחה מעולי תימן מותר לאכול מרק, שהרי בעלי הבית פעלו כמנהגם.</a:t>
            </a:r>
            <a:endParaRPr lang="he-IL" sz="2201" b="1" dirty="0">
              <a:latin typeface="David" panose="020E0502060401010101" pitchFamily="34" charset="-79"/>
              <a:cs typeface="David" panose="020E0502060401010101" pitchFamily="34" charset="-79"/>
            </a:endParaRPr>
          </a:p>
        </p:txBody>
      </p:sp>
      <p:sp>
        <p:nvSpPr>
          <p:cNvPr id="5" name="תיבת טקסט 4">
            <a:extLst>
              <a:ext uri="{FF2B5EF4-FFF2-40B4-BE49-F238E27FC236}">
                <a16:creationId xmlns:a16="http://schemas.microsoft.com/office/drawing/2014/main" id="{8144E19F-96DA-A5AF-2CE5-65ED4060474A}"/>
              </a:ext>
            </a:extLst>
          </p:cNvPr>
          <p:cNvSpPr txBox="1"/>
          <p:nvPr/>
        </p:nvSpPr>
        <p:spPr>
          <a:xfrm>
            <a:off x="904674" y="3876531"/>
            <a:ext cx="5932409" cy="2124428"/>
          </a:xfrm>
          <a:prstGeom prst="rect">
            <a:avLst/>
          </a:prstGeom>
          <a:noFill/>
        </p:spPr>
        <p:txBody>
          <a:bodyPr wrap="square">
            <a:spAutoFit/>
          </a:bodyPr>
          <a:lstStyle/>
          <a:p>
            <a:pPr algn="r"/>
            <a:r>
              <a:rPr lang="he-IL" sz="2201" b="1" dirty="0">
                <a:latin typeface="David" panose="020E0502060401010101" pitchFamily="34" charset="-79"/>
                <a:cs typeface="David" panose="020E0502060401010101" pitchFamily="34" charset="-79"/>
              </a:rPr>
              <a:t>עולי תימן זכו לשמור במסירות ובדייקנות את מנהגיהם, ולכן בזכות לימוד מנהגי תימן אפשר להבין היטב את שורשי ההלכה והמנהג של כלל עדות ישראל. </a:t>
            </a:r>
          </a:p>
          <a:p>
            <a:pPr algn="r"/>
            <a:r>
              <a:rPr lang="he-IL" sz="2201" b="1" dirty="0">
                <a:latin typeface="David" panose="020E0502060401010101" pitchFamily="34" charset="-79"/>
                <a:cs typeface="David" panose="020E0502060401010101" pitchFamily="34" charset="-79"/>
              </a:rPr>
              <a:t>כמדומה שדבקות זו במסורת היא שהועילה לרבים מעולי תימן להשתתף באחוזים גדולים מהמקובל במצוות יישוב הארץ.</a:t>
            </a:r>
          </a:p>
        </p:txBody>
      </p:sp>
      <p:pic>
        <p:nvPicPr>
          <p:cNvPr id="6146" name="Picture 2" descr="יהדות תימן – המכלול">
            <a:extLst>
              <a:ext uri="{FF2B5EF4-FFF2-40B4-BE49-F238E27FC236}">
                <a16:creationId xmlns:a16="http://schemas.microsoft.com/office/drawing/2014/main" id="{27E3C517-D3F1-87C1-F90E-457633986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431" y="3417386"/>
            <a:ext cx="3722518" cy="2844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אשאל אלוקי | בואו לגני">
            <a:extLst>
              <a:ext uri="{FF2B5EF4-FFF2-40B4-BE49-F238E27FC236}">
                <a16:creationId xmlns:a16="http://schemas.microsoft.com/office/drawing/2014/main" id="{72E12C99-2C7C-4918-D962-931633FE4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78405" y="1206659"/>
            <a:ext cx="5039029" cy="2354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6A8C99A-279D-E4DC-C932-7AF5250A8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דגל המועדון.jpg">
            <a:extLst>
              <a:ext uri="{FF2B5EF4-FFF2-40B4-BE49-F238E27FC236}">
                <a16:creationId xmlns:a16="http://schemas.microsoft.com/office/drawing/2014/main" id="{DA28537A-EA72-2A9B-11D1-F4FAA38435C3}"/>
              </a:ext>
            </a:extLst>
          </p:cNvPr>
          <p:cNvPicPr>
            <a:picLocks noChangeAspect="1"/>
          </p:cNvPicPr>
          <p:nvPr/>
        </p:nvPicPr>
        <p:blipFill>
          <a:blip r:embed="rId5" cstate="print"/>
          <a:stretch>
            <a:fillRect/>
          </a:stretch>
        </p:blipFill>
        <p:spPr bwMode="auto">
          <a:xfrm>
            <a:off x="2956536" y="171758"/>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892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חכמי וצדיקי תימן | Facebook">
            <a:extLst>
              <a:ext uri="{FF2B5EF4-FFF2-40B4-BE49-F238E27FC236}">
                <a16:creationId xmlns:a16="http://schemas.microsoft.com/office/drawing/2014/main" id="{212B4A7A-9341-5411-5C00-EAAEA9147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627092"/>
            <a:ext cx="4644000" cy="4644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15B933EE-F79E-A33E-897D-B1EE080B3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47" y="1627092"/>
            <a:ext cx="4335120" cy="4335120"/>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a:extLst>
              <a:ext uri="{FF2B5EF4-FFF2-40B4-BE49-F238E27FC236}">
                <a16:creationId xmlns:a16="http://schemas.microsoft.com/office/drawing/2014/main" id="{5A4F0D1D-580C-86AE-A182-C607A8C8A00B}"/>
              </a:ext>
            </a:extLst>
          </p:cNvPr>
          <p:cNvSpPr/>
          <p:nvPr/>
        </p:nvSpPr>
        <p:spPr>
          <a:xfrm>
            <a:off x="4450707" y="591137"/>
            <a:ext cx="6189583" cy="923619"/>
          </a:xfrm>
          <a:prstGeom prst="rect">
            <a:avLst/>
          </a:prstGeom>
          <a:noFill/>
        </p:spPr>
        <p:txBody>
          <a:bodyPr wrap="square" lIns="91440" tIns="45721" rIns="91440" bIns="45721">
            <a:spAutoFit/>
          </a:bodyPr>
          <a:lstStyle/>
          <a:p>
            <a:pPr algn="ctr" defTabSz="457206">
              <a:defRPr/>
            </a:pPr>
            <a:r>
              <a:rPr lang="he-IL" sz="5401" b="1" dirty="0">
                <a:ln w="12700">
                  <a:solidFill>
                    <a:srgbClr val="455F51">
                      <a:lumMod val="75000"/>
                    </a:srgbClr>
                  </a:solidFill>
                  <a:prstDash val="solid"/>
                </a:ln>
                <a:solidFill>
                  <a:srgbClr val="00B0F0"/>
                </a:solidFill>
                <a:effectLst>
                  <a:outerShdw dist="38100" dir="2640000" algn="bl" rotWithShape="0">
                    <a:srgbClr val="455F51">
                      <a:lumMod val="75000"/>
                    </a:srgbClr>
                  </a:outerShdw>
                </a:effectLst>
                <a:latin typeface="Tw Cen MT" panose="020B0602020104020603"/>
                <a:cs typeface="Levenim MT" panose="02010502060101010101" pitchFamily="2" charset="-79"/>
              </a:rPr>
              <a:t>חכמי תימן וצדיקיה</a:t>
            </a:r>
          </a:p>
        </p:txBody>
      </p:sp>
      <p:pic>
        <p:nvPicPr>
          <p:cNvPr id="4" name="Picture 2">
            <a:extLst>
              <a:ext uri="{FF2B5EF4-FFF2-40B4-BE49-F238E27FC236}">
                <a16:creationId xmlns:a16="http://schemas.microsoft.com/office/drawing/2014/main" id="{CAA84461-2533-8A8C-90BC-091CDEBFBB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61" y="71341"/>
            <a:ext cx="1766702" cy="662512"/>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דגל המועדון.jpg">
            <a:extLst>
              <a:ext uri="{FF2B5EF4-FFF2-40B4-BE49-F238E27FC236}">
                <a16:creationId xmlns:a16="http://schemas.microsoft.com/office/drawing/2014/main" id="{2E174559-121B-E4BC-6D59-0D00D870B5E7}"/>
              </a:ext>
            </a:extLst>
          </p:cNvPr>
          <p:cNvPicPr>
            <a:picLocks noChangeAspect="1"/>
          </p:cNvPicPr>
          <p:nvPr/>
        </p:nvPicPr>
        <p:blipFill>
          <a:blip r:embed="rId5" cstate="print"/>
          <a:stretch>
            <a:fillRect/>
          </a:stretch>
        </p:blipFill>
        <p:spPr bwMode="auto">
          <a:xfrm>
            <a:off x="2956536" y="134813"/>
            <a:ext cx="451682" cy="61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03940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אינטגרל">
  <a:themeElements>
    <a:clrScheme name="אינטגרל">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אינטגרל">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אינטגרל">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49513</TotalTime>
  <Words>4174</Words>
  <Application>Microsoft Office PowerPoint</Application>
  <PresentationFormat>מסך רחב</PresentationFormat>
  <Paragraphs>358</Paragraphs>
  <Slides>42</Slides>
  <Notes>2</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42</vt:i4>
      </vt:variant>
    </vt:vector>
  </HeadingPairs>
  <TitlesOfParts>
    <vt:vector size="50" baseType="lpstr">
      <vt:lpstr>arial</vt:lpstr>
      <vt:lpstr>Arial Black</vt:lpstr>
      <vt:lpstr>Calibri</vt:lpstr>
      <vt:lpstr>David</vt:lpstr>
      <vt:lpstr>Tw Cen MT</vt:lpstr>
      <vt:lpstr>Tw Cen MT Condensed</vt:lpstr>
      <vt:lpstr>Wingdings 3</vt:lpstr>
      <vt:lpstr>אינטגרל</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חני ברקת גלנצר</dc:creator>
  <cp:lastModifiedBy>אייבי ברכה</cp:lastModifiedBy>
  <cp:revision>87</cp:revision>
  <dcterms:created xsi:type="dcterms:W3CDTF">2023-02-26T16:26:05Z</dcterms:created>
  <dcterms:modified xsi:type="dcterms:W3CDTF">2024-02-19T07:08:00Z</dcterms:modified>
</cp:coreProperties>
</file>