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5"/>
  </p:notesMasterIdLst>
  <p:sldIdLst>
    <p:sldId id="266" r:id="rId2"/>
    <p:sldId id="353" r:id="rId3"/>
    <p:sldId id="289" r:id="rId4"/>
    <p:sldId id="351" r:id="rId5"/>
    <p:sldId id="260" r:id="rId6"/>
    <p:sldId id="273" r:id="rId7"/>
    <p:sldId id="271" r:id="rId8"/>
    <p:sldId id="283" r:id="rId9"/>
    <p:sldId id="267" r:id="rId10"/>
    <p:sldId id="315" r:id="rId11"/>
    <p:sldId id="297" r:id="rId12"/>
    <p:sldId id="276" r:id="rId13"/>
    <p:sldId id="277" r:id="rId14"/>
    <p:sldId id="299" r:id="rId15"/>
    <p:sldId id="362" r:id="rId16"/>
    <p:sldId id="257" r:id="rId17"/>
    <p:sldId id="329" r:id="rId18"/>
    <p:sldId id="352" r:id="rId19"/>
    <p:sldId id="355" r:id="rId20"/>
    <p:sldId id="345" r:id="rId21"/>
    <p:sldId id="280" r:id="rId22"/>
    <p:sldId id="261" r:id="rId23"/>
    <p:sldId id="282" r:id="rId24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37BC65-BBAC-4331-B29D-0D401FF2D427}" v="4" dt="2026-06-14T13:23:47.7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71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10F3491-5DE1-444A-8938-D19F68E2C3F5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AEE4EAA-9648-497A-882D-5E813E18132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1201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E4EAA-9648-497A-882D-5E813E18132B}" type="slidenum">
              <a:rPr lang="he-IL" smtClean="0"/>
              <a:t>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36537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72EAF-2F8A-BBC6-2114-FD8EAB97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DE20347B-7361-1CD9-E030-0946CC0429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EB023590-B2F3-CAD3-9A35-5385049A4A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C19CFE4C-E6B6-406A-3664-D64A87CE9C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E4EAA-9648-497A-882D-5E813E18132B}" type="slidenum">
              <a:rPr lang="he-IL" smtClean="0"/>
              <a:t>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43480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F494B-E8AE-F443-82B0-D24A85D7E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BF19E3CB-1CAA-9367-C64A-4C67F8756D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A6925B4E-47BE-5164-1F40-2A4922012A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110D1DC-0CBB-B4B0-7067-3BD3618D2F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5317B-3F04-4BBB-89AD-6078D09FE1C7}" type="slidenum">
              <a:rPr lang="he-IL" smtClean="0"/>
              <a:t>16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38388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8FCA5-712D-24C9-7ED7-92BC9C17A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BBDC69ED-9DCE-F9F4-AE80-EF449EB3EF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A876BB10-A130-4050-EAE3-2324888042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825DDA12-1CEC-45E7-553D-CADE36A820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5317B-3F04-4BBB-89AD-6078D09FE1C7}" type="slidenum">
              <a:rPr lang="he-IL" smtClean="0"/>
              <a:t>17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93383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8B150-5C3F-7C62-04C0-DF25F4503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39121576-153E-23A5-998F-60A5A4C5F5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48163547-402B-BCB7-8F92-A09A2B4517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7B2B0A3E-C4EF-80F3-0C15-BA1BBADC89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5317B-3F04-4BBB-89AD-6078D09FE1C7}" type="slidenum">
              <a:rPr lang="he-IL" smtClean="0"/>
              <a:t>18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7120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306CA-08A8-C48E-4031-E766336BC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2073C1FD-0F92-9290-52A6-948B937168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28797B26-2042-275D-D477-37973F8438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6BD36059-5FCF-3B40-F6F0-D53C603AB9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5317B-3F04-4BBB-89AD-6078D09FE1C7}" type="slidenum">
              <a:rPr lang="he-IL" smtClean="0"/>
              <a:t>19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64146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4FBA-3B7F-C6A8-7332-715F5756E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9C3539DE-183D-7F2D-F5A6-C7334A02F3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AA5ADECD-602F-7A02-706A-B681F6FE42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B73D5858-7B6F-88D4-EBA2-F76F4BE6B7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5317B-3F04-4BBB-89AD-6078D09FE1C7}" type="slidenum">
              <a:rPr lang="he-IL" smtClean="0"/>
              <a:t>20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9552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3FAE75A-AA7C-5F7A-DB6D-5E4404114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C24752A0-33D7-D4E1-FC60-A266E278A4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CD61B7B6-73F4-3C65-02B4-4477627B9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307D54A-0588-BE33-C9BB-841B0D35B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80B7A5B-D59D-FC08-EA8F-234B13980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98060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791A4E7-CAD8-483D-3E79-D8A20764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FDE00BD4-2AA7-4893-B4AF-772BA40015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5111C9B-5C6E-6CC8-A728-6D123B100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80648D3-6358-0DB3-AAC3-B06DC5538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2130F7B-53A8-911E-1B65-A326F85FC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50390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DF335B94-190C-CEE6-65C4-EEA9FA6E9B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FE6E855B-5270-777D-18B9-C686D391E8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50BECD47-3629-6CEA-3414-31B4EA5BB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4DFF830-0211-FAFF-EB32-38A36E7C8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11EDE35-266A-E6D3-AD8A-48AE1244E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97003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F830D0A-9A05-1C41-417F-8B681B0EE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2EF27FF-E9EC-C3EB-62FF-FBCAB3582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EDD37023-56A8-22A7-A695-09E00CBC6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C848F90-0CAA-F077-93CC-7F08D05CE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DBA5723-DEC0-84A1-DC82-BDFADCF16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04737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CE899DE-D87F-9A1B-D455-9C2E73C76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3B149F06-FE36-52E4-9C33-D61F1D3E2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76D5B58-4215-467C-33FC-AFB5CCCE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AE564D5D-BDC7-C519-B40E-0FB59EBD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44B6D5A-A36D-03C0-8FD4-301D1427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95591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55D1E2D-30B8-62D6-076A-15D8C9F8C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C7E740D2-52C9-9543-7760-8DB300E89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969592C0-F3F1-1EDD-BEF1-2ECA04933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2468EB11-06E0-95CE-FE47-7569D1F06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0F33CC99-EF5B-3C19-AC1D-CA7076393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A5916266-8876-E9CF-FD79-E95CD2EE6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73833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89FA70A-B33C-605A-E65B-5B83C7408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3DD5A8D3-B49F-5748-D4F7-9A4D16692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E7896982-65A9-B6A8-C6D5-B8E7623018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B57FFAB5-9701-5349-377A-AE2CBBAB3E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5C4D59E7-D408-AF40-5FCF-525030078C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CF761924-3FA6-6CBD-67A3-35532F674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56E32635-13E0-F043-FB24-85ECA0016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EF30D552-5BA6-F2B5-4AC3-9105C5125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12565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1D2C2AF-A155-E0E2-352F-5C7DE97C9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3856D053-B365-4385-AB3E-EBE4555A8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5D93637D-A7FD-A0E5-99E1-4C6EE5BEA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CA8DC509-DEE2-5656-E8B5-AB31EAC7F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93498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F79127C1-5221-687B-88AE-D8E4BF324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4FEC2B47-6F90-7023-1DD2-1A9512266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21BE4BED-3DD8-7B21-613B-669B2E568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24207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1ED15A2-D6F8-1511-9311-0362E1029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2307E66-B69F-F8A1-E9F9-D6C067B4B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6758EDF9-955F-0B0B-3D53-D55FF09F6E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474DCC44-870F-1169-BC5C-8AABD82F2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CBC6A5FC-F728-511F-D79A-5A8D6CDBF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B5D3E0E7-4769-DF8D-F5BC-56674AD03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49387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33F81EF-B129-CD0C-15CA-F7CECFDF3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1B8F95AB-1FE5-C218-036F-FEEE419C03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2724277D-68AC-8798-5BA7-0CE9C81D4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0CB901EF-8C46-5B38-B0A9-99445A2F5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6D77B517-7C82-E955-F0DE-2565EF12A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B1A42E7E-D630-D435-4617-0A98ED009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79413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9DDC1E6B-ABC9-788A-6383-AB361AEFC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00E36B00-4512-30BC-B7F8-C19FA36796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5B45155-7D81-F5AF-1AC7-9AB5811850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006E0557-BDD6-59D7-091D-3461A3C81E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7C143DA-A3FB-9B51-37A6-3AAD6E21C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82470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E282E5F-80E2-CEDE-A7CA-90321E905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6" name="קבוצה 15">
            <a:extLst>
              <a:ext uri="{FF2B5EF4-FFF2-40B4-BE49-F238E27FC236}">
                <a16:creationId xmlns:a16="http://schemas.microsoft.com/office/drawing/2014/main" id="{47F5E5B0-CDA0-4611-36FD-EDB76F1D8227}"/>
              </a:ext>
            </a:extLst>
          </p:cNvPr>
          <p:cNvGrpSpPr/>
          <p:nvPr/>
        </p:nvGrpSpPr>
        <p:grpSpPr>
          <a:xfrm>
            <a:off x="406183" y="35128"/>
            <a:ext cx="11616580" cy="1550938"/>
            <a:chOff x="438840" y="0"/>
            <a:chExt cx="11616580" cy="1550938"/>
          </a:xfrm>
        </p:grpSpPr>
        <p:pic>
          <p:nvPicPr>
            <p:cNvPr id="14" name="תמונה 13">
              <a:extLst>
                <a:ext uri="{FF2B5EF4-FFF2-40B4-BE49-F238E27FC236}">
                  <a16:creationId xmlns:a16="http://schemas.microsoft.com/office/drawing/2014/main" id="{989EF17F-0F4C-8112-377F-67955BC75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8840" y="55619"/>
              <a:ext cx="2363264" cy="1125178"/>
            </a:xfrm>
            <a:prstGeom prst="rect">
              <a:avLst/>
            </a:prstGeom>
          </p:spPr>
        </p:pic>
        <p:pic>
          <p:nvPicPr>
            <p:cNvPr id="15" name="תמונה 14">
              <a:extLst>
                <a:ext uri="{FF2B5EF4-FFF2-40B4-BE49-F238E27FC236}">
                  <a16:creationId xmlns:a16="http://schemas.microsoft.com/office/drawing/2014/main" id="{CF661A80-2563-8434-197C-3E500659E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644016" y="0"/>
              <a:ext cx="1411404" cy="1550938"/>
            </a:xfrm>
            <a:prstGeom prst="rect">
              <a:avLst/>
            </a:prstGeom>
          </p:spPr>
        </p:pic>
      </p:grpSp>
      <p:pic>
        <p:nvPicPr>
          <p:cNvPr id="17" name="תמונה 16">
            <a:extLst>
              <a:ext uri="{FF2B5EF4-FFF2-40B4-BE49-F238E27FC236}">
                <a16:creationId xmlns:a16="http://schemas.microsoft.com/office/drawing/2014/main" id="{6BC62E84-FBE2-2DBD-D598-A386F0DCE08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433" t="5733" r="23708" b="18477"/>
          <a:stretch/>
        </p:blipFill>
        <p:spPr>
          <a:xfrm>
            <a:off x="763642" y="1586066"/>
            <a:ext cx="2206516" cy="4191748"/>
          </a:xfrm>
          <a:prstGeom prst="rect">
            <a:avLst/>
          </a:prstGeom>
        </p:spPr>
      </p:pic>
      <p:sp>
        <p:nvSpPr>
          <p:cNvPr id="19" name="תיבת טקסט 18">
            <a:extLst>
              <a:ext uri="{FF2B5EF4-FFF2-40B4-BE49-F238E27FC236}">
                <a16:creationId xmlns:a16="http://schemas.microsoft.com/office/drawing/2014/main" id="{C66D0ADC-51DE-DAF8-4FF3-4AF339E7D8D7}"/>
              </a:ext>
            </a:extLst>
          </p:cNvPr>
          <p:cNvSpPr txBox="1"/>
          <p:nvPr/>
        </p:nvSpPr>
        <p:spPr>
          <a:xfrm>
            <a:off x="2769447" y="3428999"/>
            <a:ext cx="5889171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נשיא המועדון</a:t>
            </a:r>
          </a:p>
          <a:p>
            <a:r>
              <a:rPr lang="he-IL" sz="6600" b="1">
                <a:solidFill>
                  <a:srgbClr val="0070C0"/>
                </a:solidFill>
                <a:cs typeface="+mj-cs"/>
              </a:rPr>
              <a:t>   צביקה </a:t>
            </a:r>
            <a:r>
              <a:rPr lang="he-IL" sz="6600" b="1" dirty="0">
                <a:solidFill>
                  <a:srgbClr val="0070C0"/>
                </a:solidFill>
                <a:cs typeface="+mj-cs"/>
              </a:rPr>
              <a:t>פרל</a:t>
            </a:r>
          </a:p>
        </p:txBody>
      </p:sp>
      <p:sp>
        <p:nvSpPr>
          <p:cNvPr id="21" name="תיבת טקסט 20">
            <a:extLst>
              <a:ext uri="{FF2B5EF4-FFF2-40B4-BE49-F238E27FC236}">
                <a16:creationId xmlns:a16="http://schemas.microsoft.com/office/drawing/2014/main" id="{7FF60E51-E9C3-4F8E-1712-E4C9E2772E24}"/>
              </a:ext>
            </a:extLst>
          </p:cNvPr>
          <p:cNvSpPr txBox="1"/>
          <p:nvPr/>
        </p:nvSpPr>
        <p:spPr>
          <a:xfrm>
            <a:off x="3733800" y="195085"/>
            <a:ext cx="5066331" cy="3139321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he-IL" sz="6600" b="1" dirty="0">
                <a:solidFill>
                  <a:srgbClr val="0070C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רוטרי כפר סבא</a:t>
            </a:r>
          </a:p>
          <a:p>
            <a:r>
              <a:rPr lang="he-IL" sz="6600" b="1" dirty="0">
                <a:solidFill>
                  <a:srgbClr val="0070C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 שנת פעילות</a:t>
            </a:r>
          </a:p>
          <a:p>
            <a:r>
              <a:rPr lang="he-IL" sz="6600" b="1" dirty="0">
                <a:solidFill>
                  <a:srgbClr val="0070C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 2026 - 2025 </a:t>
            </a:r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CFB5C002-950B-0BC4-8B0C-150DDD7540C8}"/>
              </a:ext>
            </a:extLst>
          </p:cNvPr>
          <p:cNvSpPr txBox="1"/>
          <p:nvPr/>
        </p:nvSpPr>
        <p:spPr>
          <a:xfrm>
            <a:off x="3630552" y="5974495"/>
            <a:ext cx="382915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עריכה: ד"ר חני ברקת גלנצר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40079733-64AF-9DBA-37CD-F4CAC25E8A9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2031" t="15066" r="45271" b="47751"/>
          <a:stretch>
            <a:fillRect/>
          </a:stretch>
        </p:blipFill>
        <p:spPr>
          <a:xfrm>
            <a:off x="9043678" y="1939256"/>
            <a:ext cx="2621749" cy="313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090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9D149A5B-4B29-D87D-02F3-B915B86F6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6EE28018-FD32-1831-EBCA-158C50C4E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837" y="538162"/>
            <a:ext cx="10220325" cy="578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370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A38CC796-F6A6-9982-059C-16D109E91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5F2D7871-5CDD-63DD-C798-578365CD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1211941"/>
            <a:ext cx="4030436" cy="5373915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7D296E35-B419-5480-F188-D8736D238E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756" y="-57443"/>
            <a:ext cx="11626080" cy="1548518"/>
          </a:xfrm>
          <a:prstGeom prst="rect">
            <a:avLst/>
          </a:prstGeom>
        </p:spPr>
      </p:pic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7CF381C9-5EF3-B23A-4DE3-8E3A4612E761}"/>
              </a:ext>
            </a:extLst>
          </p:cNvPr>
          <p:cNvSpPr txBox="1"/>
          <p:nvPr/>
        </p:nvSpPr>
        <p:spPr>
          <a:xfrm>
            <a:off x="5725886" y="2006033"/>
            <a:ext cx="6096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Times New Roman" panose="02020603050405020304" pitchFamily="18" charset="0"/>
              </a:rPr>
              <a:t>גם בזמן המלחמה,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6600" b="1" dirty="0">
                <a:solidFill>
                  <a:srgbClr val="0070C0"/>
                </a:solidFill>
                <a:latin typeface="Aptos" panose="02110004020202020204"/>
                <a:cs typeface="Times New Roman" panose="02020603050405020304" pitchFamily="18" charset="0"/>
              </a:rPr>
              <a:t>לא שוכחים את צרכי הקהילה. </a:t>
            </a:r>
            <a:endParaRPr lang="he-IL" sz="6600" dirty="0"/>
          </a:p>
        </p:txBody>
      </p:sp>
    </p:spTree>
    <p:extLst>
      <p:ext uri="{BB962C8B-B14F-4D97-AF65-F5344CB8AC3E}">
        <p14:creationId xmlns:p14="http://schemas.microsoft.com/office/powerpoint/2010/main" val="4083603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>
            <a:extLst>
              <a:ext uri="{FF2B5EF4-FFF2-40B4-BE49-F238E27FC236}">
                <a16:creationId xmlns:a16="http://schemas.microsoft.com/office/drawing/2014/main" id="{60C2AD77-8763-7B36-1349-EB2B62107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B86249E5-D3D7-517E-1EC9-8D758D97D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107" y="2148274"/>
            <a:ext cx="3399064" cy="4532086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C50C10A4-A589-71CB-A9A4-E369CD9598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614337" y="2975040"/>
            <a:ext cx="4743641" cy="2667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DE2F5594-13A6-A035-9A7A-F139381F77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960" y="135139"/>
            <a:ext cx="11626080" cy="1548518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FCA24A11-1AE7-33C7-D1EA-97184C5B04B8}"/>
              </a:ext>
            </a:extLst>
          </p:cNvPr>
          <p:cNvSpPr txBox="1"/>
          <p:nvPr/>
        </p:nvSpPr>
        <p:spPr>
          <a:xfrm>
            <a:off x="2013857" y="535586"/>
            <a:ext cx="767442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6600" b="1" dirty="0">
                <a:solidFill>
                  <a:srgbClr val="0070C0"/>
                </a:solidFill>
                <a:latin typeface="Aptos" panose="02110004020202020204"/>
                <a:cs typeface="Times New Roman" panose="02020603050405020304" pitchFamily="18" charset="0"/>
              </a:rPr>
              <a:t>ארוחות חמות לנזקקים. </a:t>
            </a:r>
            <a:endParaRPr lang="he-IL" sz="6600" dirty="0"/>
          </a:p>
        </p:txBody>
      </p:sp>
    </p:spTree>
    <p:extLst>
      <p:ext uri="{BB962C8B-B14F-4D97-AF65-F5344CB8AC3E}">
        <p14:creationId xmlns:p14="http://schemas.microsoft.com/office/powerpoint/2010/main" val="3222225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DF1A8B1D-162D-85D8-4D51-D8BA5E082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4D586BA2-9DD0-7D71-D20C-01F91489F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887" y="1428296"/>
            <a:ext cx="2887961" cy="5130943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39B5FA04-D89B-E9EC-A0CD-7C9948C008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1" y="1428296"/>
            <a:ext cx="3772259" cy="5029679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84C8D8BB-C6AC-DE86-2BD2-F587F3798F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4832" y="1428296"/>
            <a:ext cx="3802336" cy="5069781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C8B5FDF1-01FC-73DA-5B70-480CD0264D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903" y="-120222"/>
            <a:ext cx="11632176" cy="1548518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8D3B8A4C-46B5-52D2-DAAE-0B4B4090B4B9}"/>
              </a:ext>
            </a:extLst>
          </p:cNvPr>
          <p:cNvSpPr txBox="1"/>
          <p:nvPr/>
        </p:nvSpPr>
        <p:spPr>
          <a:xfrm>
            <a:off x="450938" y="298761"/>
            <a:ext cx="966189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6600" b="1" dirty="0">
                <a:solidFill>
                  <a:srgbClr val="0070C0"/>
                </a:solidFill>
                <a:latin typeface="Aptos" panose="02110004020202020204"/>
                <a:cs typeface="Times New Roman" panose="02020603050405020304" pitchFamily="18" charset="0"/>
              </a:rPr>
              <a:t>סמל רוטרי על כל משלוח. </a:t>
            </a:r>
            <a:endParaRPr lang="he-IL" sz="6600" dirty="0"/>
          </a:p>
        </p:txBody>
      </p:sp>
    </p:spTree>
    <p:extLst>
      <p:ext uri="{BB962C8B-B14F-4D97-AF65-F5344CB8AC3E}">
        <p14:creationId xmlns:p14="http://schemas.microsoft.com/office/powerpoint/2010/main" val="24391300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DAABFD81-A283-F2A3-4A8F-3C00B7ABF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06834476-ECE2-2650-FF67-5CD38DFFE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971" y="945852"/>
            <a:ext cx="10515600" cy="5912148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1EFC32A7-7868-B12E-57FB-775FF247ED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912" y="-142888"/>
            <a:ext cx="11632176" cy="154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705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A3023-A7C2-B5A5-1460-8E58E7B90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48E25EC-CC03-32B6-BE47-DB0153F87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370B89E6-3B50-CFE5-7BA3-539AD31231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12" y="-142888"/>
            <a:ext cx="11632176" cy="1548518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6E997E8B-1270-B53E-CD45-C5ABD511EA6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696" r="15000"/>
          <a:stretch>
            <a:fillRect/>
          </a:stretch>
        </p:blipFill>
        <p:spPr>
          <a:xfrm>
            <a:off x="1273628" y="3135086"/>
            <a:ext cx="4909458" cy="3495240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F98ED2D6-7A26-9E99-B680-EC5DD59F92EA}"/>
              </a:ext>
            </a:extLst>
          </p:cNvPr>
          <p:cNvSpPr txBox="1"/>
          <p:nvPr/>
        </p:nvSpPr>
        <p:spPr>
          <a:xfrm>
            <a:off x="1515425" y="289679"/>
            <a:ext cx="966189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6600" b="1" dirty="0">
                <a:solidFill>
                  <a:srgbClr val="0070C0"/>
                </a:solidFill>
                <a:latin typeface="Aptos" panose="02110004020202020204"/>
                <a:cs typeface="Times New Roman" panose="02020603050405020304" pitchFamily="18" charset="0"/>
              </a:rPr>
              <a:t>תרומת פירות יבשים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6600" b="1" dirty="0">
                <a:solidFill>
                  <a:srgbClr val="0070C0"/>
                </a:solidFill>
                <a:latin typeface="Aptos" panose="02110004020202020204"/>
                <a:cs typeface="Times New Roman" panose="02020603050405020304" pitchFamily="18" charset="0"/>
              </a:rPr>
              <a:t>לטו בשבט לעמותת פותח ידך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6600" b="1" dirty="0">
                <a:solidFill>
                  <a:srgbClr val="0070C0"/>
                </a:solidFill>
                <a:latin typeface="Aptos" panose="02110004020202020204"/>
                <a:cs typeface="Times New Roman" panose="02020603050405020304" pitchFamily="18" charset="0"/>
              </a:rPr>
              <a:t>. </a:t>
            </a:r>
            <a:endParaRPr lang="he-IL" sz="6600" dirty="0"/>
          </a:p>
        </p:txBody>
      </p:sp>
      <p:pic>
        <p:nvPicPr>
          <p:cNvPr id="10" name="תמונה 9">
            <a:extLst>
              <a:ext uri="{FF2B5EF4-FFF2-40B4-BE49-F238E27FC236}">
                <a16:creationId xmlns:a16="http://schemas.microsoft.com/office/drawing/2014/main" id="{A4BB2A50-0833-70BE-711D-B0E7177044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9466" y="3135086"/>
            <a:ext cx="4709020" cy="353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7821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2451B-427E-F780-2CEF-06D9EA7CF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AB081F84-8903-CFF6-E4A7-702B2FB50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A02E5A97-05BF-11BC-8F7E-6E427DFB9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946" y="2309455"/>
            <a:ext cx="3270490" cy="4360653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14D0D724-C4E0-C028-6103-85A1B91BA5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4956" y="2304162"/>
            <a:ext cx="3270491" cy="43659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292D6802-DC85-89D8-944F-38326F01CA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3277" y="2304162"/>
            <a:ext cx="3270490" cy="4365946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4D2A8D35-B4D2-C941-9321-6BA0B1C63FC2}"/>
              </a:ext>
            </a:extLst>
          </p:cNvPr>
          <p:cNvSpPr txBox="1"/>
          <p:nvPr/>
        </p:nvSpPr>
        <p:spPr>
          <a:xfrm>
            <a:off x="-674042" y="801810"/>
            <a:ext cx="116321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5400" b="1" dirty="0">
                <a:solidFill>
                  <a:srgbClr val="0070C0"/>
                </a:solidFill>
                <a:cs typeface="+mj-cs"/>
              </a:rPr>
              <a:t>שיתוף פעולה עם הנוער העובד והלומד </a:t>
            </a: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7519113A-7585-1AF6-5459-29BC0C594928}"/>
              </a:ext>
            </a:extLst>
          </p:cNvPr>
          <p:cNvSpPr txBox="1"/>
          <p:nvPr/>
        </p:nvSpPr>
        <p:spPr>
          <a:xfrm>
            <a:off x="4440216" y="62003"/>
            <a:ext cx="64195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he-IL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w Cen MT" panose="020B0602020104020603"/>
                <a:ea typeface="+mn-ea"/>
                <a:cs typeface="Times New Roman" panose="02020603050405020304" pitchFamily="18" charset="0"/>
              </a:rPr>
              <a:t>                   </a:t>
            </a:r>
            <a:r>
              <a:rPr kumimoji="0" lang="he-IL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w Cen MT" panose="020B0602020104020603"/>
                <a:ea typeface="+mn-ea"/>
                <a:cs typeface="Times New Roman" panose="02020603050405020304" pitchFamily="18" charset="0"/>
              </a:rPr>
              <a:t>יום הנערה </a:t>
            </a:r>
            <a:endParaRPr lang="he-IL" sz="5400" dirty="0">
              <a:solidFill>
                <a:srgbClr val="0070C0"/>
              </a:solidFill>
            </a:endParaRPr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E1FB5DF4-ABA0-4914-A00B-680B71387B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9824" y="-203281"/>
            <a:ext cx="11632176" cy="154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32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974A0-CF8B-31A7-8125-E4E7375FB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EDA1756E-813A-ECE9-87F0-D6E041CF7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51D0E4F8-8F49-020C-654A-07138310A442}"/>
              </a:ext>
            </a:extLst>
          </p:cNvPr>
          <p:cNvSpPr txBox="1"/>
          <p:nvPr/>
        </p:nvSpPr>
        <p:spPr>
          <a:xfrm>
            <a:off x="184219" y="770191"/>
            <a:ext cx="1087710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6000" b="1" dirty="0">
                <a:solidFill>
                  <a:srgbClr val="0070C0"/>
                </a:solidFill>
                <a:cs typeface="+mj-cs"/>
              </a:rPr>
              <a:t>תחרות הנואם הצעיר בתי ספר יסודיים הדרכת </a:t>
            </a:r>
            <a:r>
              <a:rPr lang="he-IL" sz="6000" b="1" u="sng" dirty="0">
                <a:solidFill>
                  <a:srgbClr val="0070C0"/>
                </a:solidFill>
                <a:cs typeface="+mj-cs"/>
              </a:rPr>
              <a:t>ילדי כתות ה'-ו'  </a:t>
            </a:r>
            <a:r>
              <a:rPr lang="he-IL" sz="6000" b="1" dirty="0">
                <a:solidFill>
                  <a:srgbClr val="0070C0"/>
                </a:solidFill>
                <a:cs typeface="+mj-cs"/>
              </a:rPr>
              <a:t>באומנות הנאום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FABABDDA-912B-B348-EFD0-F8A51CDCEA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605" y="-86763"/>
            <a:ext cx="11632176" cy="1548518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08264DA5-EAFB-9704-A6F2-7156DE4E3E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1336" y="2663668"/>
            <a:ext cx="5423218" cy="4055865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A4882A76-12BA-296D-58AA-1660EA4701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542" y="2705177"/>
            <a:ext cx="5243014" cy="396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165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5E35-0986-B5A7-9BFC-9866A5948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B5504519-5F71-12E2-00E1-7FA9A4A1F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661F2D14-57A3-6052-5C6B-8FFB140EB3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605" y="-86763"/>
            <a:ext cx="11632176" cy="1548518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A925FE54-5091-2522-5992-33777B8C0B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6898" y="1840060"/>
            <a:ext cx="8318204" cy="4694586"/>
          </a:xfrm>
          <a:prstGeom prst="rect">
            <a:avLst/>
          </a:prstGeom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D09C81B7-B2BB-6957-1214-6A607F604744}"/>
              </a:ext>
            </a:extLst>
          </p:cNvPr>
          <p:cNvSpPr txBox="1"/>
          <p:nvPr/>
        </p:nvSpPr>
        <p:spPr>
          <a:xfrm>
            <a:off x="375605" y="378305"/>
            <a:ext cx="1087710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000" b="1" dirty="0">
                <a:solidFill>
                  <a:srgbClr val="0070C0"/>
                </a:solidFill>
                <a:cs typeface="+mj-cs"/>
              </a:rPr>
              <a:t>תחרות הנואם הצעיר בתי ספר יסודיים</a:t>
            </a:r>
          </a:p>
          <a:p>
            <a:pPr algn="ctr"/>
            <a:r>
              <a:rPr lang="he-IL" sz="4000" b="1" dirty="0">
                <a:solidFill>
                  <a:srgbClr val="0070C0"/>
                </a:solidFill>
                <a:cs typeface="+mj-cs"/>
              </a:rPr>
              <a:t>תחרות אשכולית</a:t>
            </a:r>
          </a:p>
        </p:txBody>
      </p:sp>
    </p:spTree>
    <p:extLst>
      <p:ext uri="{BB962C8B-B14F-4D97-AF65-F5344CB8AC3E}">
        <p14:creationId xmlns:p14="http://schemas.microsoft.com/office/powerpoint/2010/main" val="21864073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A86A7-A7E4-567D-948D-7F26D20E6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C119987C-36D6-7D38-11BC-B9095E738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2A6C9DE4-CE88-689C-D9F5-14C79233EA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605" y="-86763"/>
            <a:ext cx="11632176" cy="1548518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51F9F81F-4953-9510-889A-B461F296C3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524" b="4735"/>
          <a:stretch>
            <a:fillRect/>
          </a:stretch>
        </p:blipFill>
        <p:spPr>
          <a:xfrm>
            <a:off x="2519759" y="687496"/>
            <a:ext cx="7539810" cy="550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265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BAFFD-AAAF-A37F-A3CF-5A0482D6F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28441A28-C2A6-5642-F444-165FA7BCB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6" name="קבוצה 15">
            <a:extLst>
              <a:ext uri="{FF2B5EF4-FFF2-40B4-BE49-F238E27FC236}">
                <a16:creationId xmlns:a16="http://schemas.microsoft.com/office/drawing/2014/main" id="{B8E025BA-4C5D-297E-07A1-7BC1E3F1C5DA}"/>
              </a:ext>
            </a:extLst>
          </p:cNvPr>
          <p:cNvGrpSpPr/>
          <p:nvPr/>
        </p:nvGrpSpPr>
        <p:grpSpPr>
          <a:xfrm>
            <a:off x="406183" y="35128"/>
            <a:ext cx="11616580" cy="1550938"/>
            <a:chOff x="438840" y="0"/>
            <a:chExt cx="11616580" cy="1550938"/>
          </a:xfrm>
        </p:grpSpPr>
        <p:pic>
          <p:nvPicPr>
            <p:cNvPr id="14" name="תמונה 13">
              <a:extLst>
                <a:ext uri="{FF2B5EF4-FFF2-40B4-BE49-F238E27FC236}">
                  <a16:creationId xmlns:a16="http://schemas.microsoft.com/office/drawing/2014/main" id="{E92B67C5-3AD9-F7F4-9B5F-58D94F2FC3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8840" y="55619"/>
              <a:ext cx="2363264" cy="1125178"/>
            </a:xfrm>
            <a:prstGeom prst="rect">
              <a:avLst/>
            </a:prstGeom>
          </p:spPr>
        </p:pic>
        <p:pic>
          <p:nvPicPr>
            <p:cNvPr id="15" name="תמונה 14">
              <a:extLst>
                <a:ext uri="{FF2B5EF4-FFF2-40B4-BE49-F238E27FC236}">
                  <a16:creationId xmlns:a16="http://schemas.microsoft.com/office/drawing/2014/main" id="{DFDDA947-CA98-DA67-1F36-AB2FF307A5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644016" y="0"/>
              <a:ext cx="1411404" cy="1550938"/>
            </a:xfrm>
            <a:prstGeom prst="rect">
              <a:avLst/>
            </a:prstGeom>
          </p:spPr>
        </p:pic>
      </p:grpSp>
      <p:pic>
        <p:nvPicPr>
          <p:cNvPr id="5" name="תמונה 4">
            <a:extLst>
              <a:ext uri="{FF2B5EF4-FFF2-40B4-BE49-F238E27FC236}">
                <a16:creationId xmlns:a16="http://schemas.microsoft.com/office/drawing/2014/main" id="{F1A13189-E11D-8292-D1F0-F379517DB6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9312" y="653336"/>
            <a:ext cx="4013736" cy="5676859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0A18D35-F97B-81AF-1FC9-8BF8799664D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9223" t="27619" r="14465" b="41146"/>
          <a:stretch>
            <a:fillRect/>
          </a:stretch>
        </p:blipFill>
        <p:spPr>
          <a:xfrm>
            <a:off x="243776" y="3024234"/>
            <a:ext cx="3230604" cy="3139712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F1440042-9B08-43AB-E276-B23EECE35E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95554" y="2784669"/>
            <a:ext cx="2821532" cy="337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7967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E7542-4B38-47DF-4821-1E4E9059C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FA678271-AE08-B6DB-D1C4-5F16E5A9D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D8B3E645-049B-067D-00CB-97C132D53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605" y="-86763"/>
            <a:ext cx="11632176" cy="1548518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5FB606D9-CA2A-18F0-18DE-9F3B04BB19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2123" y="1387137"/>
            <a:ext cx="3523229" cy="5268380"/>
          </a:xfrm>
          <a:prstGeom prst="rect">
            <a:avLst/>
          </a:prstGeom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CA293E2C-B531-163F-D1AB-770A610E77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7409" y="1548518"/>
            <a:ext cx="6432534" cy="511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76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183881E2-1F7E-2E31-EFF6-9A460CE63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35030092-DCF6-A7FF-ED2E-03EFD3C44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26" y="-177245"/>
            <a:ext cx="11632176" cy="1548518"/>
          </a:xfrm>
          <a:prstGeom prst="rect">
            <a:avLst/>
          </a:prstGeom>
        </p:spPr>
      </p:pic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B6B74452-1443-C30F-2451-94CE7B233F16}"/>
              </a:ext>
            </a:extLst>
          </p:cNvPr>
          <p:cNvSpPr txBox="1"/>
          <p:nvPr/>
        </p:nvSpPr>
        <p:spPr>
          <a:xfrm>
            <a:off x="1709057" y="601832"/>
            <a:ext cx="831396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he-IL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Times New Roman" panose="02020603050405020304" pitchFamily="18" charset="0"/>
              </a:rPr>
              <a:t>גלריה 29 </a:t>
            </a:r>
          </a:p>
          <a:p>
            <a:pPr algn="ctr"/>
            <a:r>
              <a:rPr kumimoji="0" lang="he-IL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Times New Roman" panose="02020603050405020304" pitchFamily="18" charset="0"/>
              </a:rPr>
              <a:t>תרומת כלי נגינה לנערות והנערים. </a:t>
            </a:r>
            <a:endParaRPr lang="he-IL" dirty="0"/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E8BC690B-49CA-5F4C-C03B-8200E7A16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1414" y="2244752"/>
            <a:ext cx="5889171" cy="441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688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5FEC6541-2804-136D-5B6A-C60DF9E82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08" y="0"/>
            <a:ext cx="12192000" cy="7208729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50A0F239-E69F-35D5-1D69-A02BA8FC9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421" y="2100788"/>
            <a:ext cx="5554436" cy="4757211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04493C6D-F8AD-15CB-2117-9E8596CA91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912" y="77510"/>
            <a:ext cx="11632176" cy="1548518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4F4D7EA3-B457-242B-7348-B6E8F2FD477D}"/>
              </a:ext>
            </a:extLst>
          </p:cNvPr>
          <p:cNvSpPr txBox="1"/>
          <p:nvPr/>
        </p:nvSpPr>
        <p:spPr>
          <a:xfrm>
            <a:off x="279912" y="0"/>
            <a:ext cx="1019991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he-IL" sz="6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Times New Roman" panose="02020603050405020304" pitchFamily="18" charset="0"/>
              </a:rPr>
              <a:t>         גינה קהילתית</a:t>
            </a:r>
          </a:p>
          <a:p>
            <a:r>
              <a:rPr lang="he-IL" sz="4400" b="1" dirty="0">
                <a:solidFill>
                  <a:srgbClr val="0070C0"/>
                </a:solidFill>
                <a:latin typeface="Aptos" panose="02110004020202020204"/>
                <a:cs typeface="Times New Roman" panose="02020603050405020304" pitchFamily="18" charset="0"/>
              </a:rPr>
              <a:t>        תרומת רוטרי לאיכות הסביבה</a:t>
            </a:r>
            <a:r>
              <a:rPr lang="he-IL" sz="6600" b="1" dirty="0">
                <a:solidFill>
                  <a:srgbClr val="0070C0"/>
                </a:solidFill>
                <a:latin typeface="Aptos" panose="02110004020202020204"/>
                <a:cs typeface="Times New Roman" panose="02020603050405020304" pitchFamily="18" charset="0"/>
              </a:rPr>
              <a:t>.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118032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CAF029F0-D4CA-FFE2-3193-EE485F738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08" y="0"/>
            <a:ext cx="12192000" cy="7208729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C7BA06A6-FF09-C374-64E1-B367CCB1F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514" y="1291189"/>
            <a:ext cx="4322066" cy="576275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534759A7-404F-2181-3F43-20EA88CB33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421" y="1362417"/>
            <a:ext cx="4191436" cy="5593553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047248D6-4D63-02F8-9685-21C20FCF05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912" y="118369"/>
            <a:ext cx="11632176" cy="154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3535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9644142-A288-9F2F-8276-FB0C34F77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2FE5C8CC-833E-6239-1E7A-20666B7CF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70" y="0"/>
            <a:ext cx="11619983" cy="1548518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1B0F6C98-07BD-C5C7-BF2F-9A4E6D975097}"/>
              </a:ext>
            </a:extLst>
          </p:cNvPr>
          <p:cNvSpPr txBox="1"/>
          <p:nvPr/>
        </p:nvSpPr>
        <p:spPr>
          <a:xfrm>
            <a:off x="2211114" y="1192593"/>
            <a:ext cx="912842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Times New Roman" panose="02020603050405020304" pitchFamily="18" charset="0"/>
              </a:rPr>
              <a:t>  מלוא הטנא- חלוקת סלי מזון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566CC205-C1DF-A7D1-B6D1-D437FF0F8ED1}"/>
              </a:ext>
            </a:extLst>
          </p:cNvPr>
          <p:cNvSpPr txBox="1"/>
          <p:nvPr/>
        </p:nvSpPr>
        <p:spPr>
          <a:xfrm>
            <a:off x="2062442" y="344010"/>
            <a:ext cx="912842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Times New Roman" panose="02020603050405020304" pitchFamily="18" charset="0"/>
              </a:rPr>
              <a:t>               </a:t>
            </a:r>
            <a:r>
              <a:rPr kumimoji="0" lang="he-IL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Times New Roman" panose="02020603050405020304" pitchFamily="18" charset="0"/>
              </a:rPr>
              <a:t>איסוף המזון </a:t>
            </a:r>
          </a:p>
        </p:txBody>
      </p:sp>
      <p:pic>
        <p:nvPicPr>
          <p:cNvPr id="10" name="תמונה 9">
            <a:extLst>
              <a:ext uri="{FF2B5EF4-FFF2-40B4-BE49-F238E27FC236}">
                <a16:creationId xmlns:a16="http://schemas.microsoft.com/office/drawing/2014/main" id="{12986F36-EC93-64C9-4DDB-93F27AC6B5E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385" t="4329" r="-10476" b="-4329"/>
          <a:stretch>
            <a:fillRect/>
          </a:stretch>
        </p:blipFill>
        <p:spPr>
          <a:xfrm>
            <a:off x="795885" y="2312257"/>
            <a:ext cx="5758543" cy="4201733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490100C3-BD16-ABE2-AC41-6B14735FEE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811" y="2300589"/>
            <a:ext cx="5489185" cy="411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382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063C3-1515-E8EB-E1E3-EA8F524C6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34938224-57AC-313C-5114-69F3B98D6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B000B505-31CC-47A8-1978-015BFA369D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70" y="0"/>
            <a:ext cx="11619983" cy="1548518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C4434D6B-FC56-B3F6-DA34-73A1BAEEBA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657" y="1627413"/>
            <a:ext cx="5900057" cy="4425043"/>
          </a:xfrm>
          <a:prstGeom prst="rect">
            <a:avLst/>
          </a:prstGeom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A1E1B450-A9A9-C03D-6B2F-652D673056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0915" y="348341"/>
            <a:ext cx="4278086" cy="570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6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2C3E9899-1EE6-15B0-249E-8BEEBD377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AB795AEE-1400-29CF-C624-D8FC36D2BF9E}"/>
              </a:ext>
            </a:extLst>
          </p:cNvPr>
          <p:cNvSpPr txBox="1"/>
          <p:nvPr/>
        </p:nvSpPr>
        <p:spPr>
          <a:xfrm>
            <a:off x="405751" y="2004706"/>
            <a:ext cx="11318487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b="1" dirty="0">
                <a:solidFill>
                  <a:srgbClr val="0070C0"/>
                </a:solidFill>
                <a:cs typeface="+mj-cs"/>
              </a:rPr>
              <a:t>עזרה ללוחמים בחזית</a:t>
            </a:r>
          </a:p>
          <a:p>
            <a:r>
              <a:rPr lang="he-IL" sz="4400" b="1" dirty="0">
                <a:solidFill>
                  <a:srgbClr val="0070C0"/>
                </a:solidFill>
                <a:cs typeface="+mj-cs"/>
              </a:rPr>
              <a:t>עזרה לנזקקים מבית</a:t>
            </a:r>
          </a:p>
        </p:txBody>
      </p: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FA45AD5F-8944-A04C-9D97-F5ECE3129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51" y="-163900"/>
            <a:ext cx="11619983" cy="1548518"/>
          </a:xfrm>
          <a:prstGeom prst="rect">
            <a:avLst/>
          </a:prstGeom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811895B7-D747-6C0B-ADAD-D99EE3DA0D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171" y="2313047"/>
            <a:ext cx="7137473" cy="4003390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01424003-A8B0-F7EB-A6D6-6112E6DE5E8E}"/>
              </a:ext>
            </a:extLst>
          </p:cNvPr>
          <p:cNvSpPr txBox="1"/>
          <p:nvPr/>
        </p:nvSpPr>
        <p:spPr>
          <a:xfrm>
            <a:off x="-381001" y="331996"/>
            <a:ext cx="842554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Times New Roman" panose="02020603050405020304" pitchFamily="18" charset="0"/>
              </a:rPr>
              <a:t>חרבות ברזל</a:t>
            </a:r>
          </a:p>
        </p:txBody>
      </p:sp>
    </p:spTree>
    <p:extLst>
      <p:ext uri="{BB962C8B-B14F-4D97-AF65-F5344CB8AC3E}">
        <p14:creationId xmlns:p14="http://schemas.microsoft.com/office/powerpoint/2010/main" val="2782148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5C724B60-58AB-8977-8752-6887E7D87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811B30DD-A216-6F54-510E-E9F7BD3FFB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3" y="1761616"/>
            <a:ext cx="6074226" cy="5096384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EEE28822-0ECA-84CB-3DE8-EB837DC718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636" y="0"/>
            <a:ext cx="11619983" cy="1548518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054E4E5B-1348-FC99-360F-4488DE02E182}"/>
              </a:ext>
            </a:extLst>
          </p:cNvPr>
          <p:cNvSpPr txBox="1"/>
          <p:nvPr/>
        </p:nvSpPr>
        <p:spPr>
          <a:xfrm>
            <a:off x="-944077" y="440522"/>
            <a:ext cx="11318487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קניית ערכות קפה לחיילים</a:t>
            </a:r>
          </a:p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7344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A843DD24-5960-75F5-8D2D-EF0E30356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25350" cy="6908158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BD6B270B-AA45-4013-946A-33BEC78A0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0607" y="1970255"/>
            <a:ext cx="7097486" cy="4937903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414DC316-768E-443B-E586-42EE8ECBC925}"/>
              </a:ext>
            </a:extLst>
          </p:cNvPr>
          <p:cNvSpPr txBox="1"/>
          <p:nvPr/>
        </p:nvSpPr>
        <p:spPr>
          <a:xfrm>
            <a:off x="816428" y="697830"/>
            <a:ext cx="1003662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Times New Roman" panose="02020603050405020304" pitchFamily="18" charset="0"/>
              </a:rPr>
              <a:t>קניית צמר לשם סריגת כובעים </a:t>
            </a:r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4432FA21-1FF5-A7AE-C3AB-4C2553CCB8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960" y="92878"/>
            <a:ext cx="11626080" cy="154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54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0FDD7CBD-45B9-4043-AB52-EA197ED7F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46F4CB4E-8F71-ABD7-6161-DFF391937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467" y="1228989"/>
            <a:ext cx="4094133" cy="5313324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EE473C91-4D9F-71AC-716D-EF26411E5C4F}"/>
              </a:ext>
            </a:extLst>
          </p:cNvPr>
          <p:cNvSpPr txBox="1"/>
          <p:nvPr/>
        </p:nvSpPr>
        <p:spPr>
          <a:xfrm>
            <a:off x="284356" y="1014008"/>
            <a:ext cx="11318487" cy="41549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שיתוף פעולה עם</a:t>
            </a:r>
          </a:p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 חברת </a:t>
            </a:r>
            <a:r>
              <a:rPr lang="he-IL" sz="6600" b="1" dirty="0" err="1">
                <a:solidFill>
                  <a:srgbClr val="0070C0"/>
                </a:solidFill>
                <a:cs typeface="+mj-cs"/>
              </a:rPr>
              <a:t>אדוויס</a:t>
            </a:r>
            <a:r>
              <a:rPr lang="he-IL" sz="6600" b="1" dirty="0">
                <a:solidFill>
                  <a:srgbClr val="0070C0"/>
                </a:solidFill>
                <a:cs typeface="+mj-cs"/>
              </a:rPr>
              <a:t> </a:t>
            </a:r>
          </a:p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לקניית ציוד</a:t>
            </a:r>
          </a:p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לרווחת החיילים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020FA454-AF9F-20B9-E98A-707175F9E2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189" y="119744"/>
            <a:ext cx="11626080" cy="154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029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B3DB4E92-CAC3-BFFB-E743-DD7C0D217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98FC35EA-B393-9805-556A-9BE8F880DEB5}"/>
              </a:ext>
            </a:extLst>
          </p:cNvPr>
          <p:cNvSpPr txBox="1"/>
          <p:nvPr/>
        </p:nvSpPr>
        <p:spPr>
          <a:xfrm>
            <a:off x="3124200" y="2275182"/>
            <a:ext cx="8294915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800" b="1" dirty="0">
                <a:solidFill>
                  <a:srgbClr val="0070C0"/>
                </a:solidFill>
                <a:cs typeface="+mj-cs"/>
              </a:rPr>
              <a:t>תרומה של לפרויקט האכלה במנות חמות, מבושלות ליחידה צבאית- </a:t>
            </a:r>
          </a:p>
          <a:p>
            <a:r>
              <a:rPr lang="he-IL" sz="4800" b="1" dirty="0">
                <a:solidFill>
                  <a:srgbClr val="0070C0"/>
                </a:solidFill>
                <a:cs typeface="+mj-cs"/>
              </a:rPr>
              <a:t> ערן </a:t>
            </a:r>
            <a:r>
              <a:rPr lang="he-IL" sz="4800" b="1" dirty="0" err="1">
                <a:solidFill>
                  <a:srgbClr val="0070C0"/>
                </a:solidFill>
                <a:cs typeface="+mj-cs"/>
              </a:rPr>
              <a:t>רשטיק</a:t>
            </a:r>
            <a:r>
              <a:rPr lang="he-IL" sz="4800" b="1" dirty="0">
                <a:solidFill>
                  <a:srgbClr val="0070C0"/>
                </a:solidFill>
                <a:cs typeface="+mj-cs"/>
              </a:rPr>
              <a:t>.</a:t>
            </a:r>
          </a:p>
        </p:txBody>
      </p:sp>
      <p:pic>
        <p:nvPicPr>
          <p:cNvPr id="17" name="תמונה 16">
            <a:extLst>
              <a:ext uri="{FF2B5EF4-FFF2-40B4-BE49-F238E27FC236}">
                <a16:creationId xmlns:a16="http://schemas.microsoft.com/office/drawing/2014/main" id="{B5B47065-1435-1825-A2F2-DD19857D71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43" y="1542366"/>
            <a:ext cx="2874921" cy="5170646"/>
          </a:xfrm>
          <a:prstGeom prst="rect">
            <a:avLst/>
          </a:prstGeom>
        </p:spPr>
      </p:pic>
      <p:pic>
        <p:nvPicPr>
          <p:cNvPr id="18" name="תמונה 17">
            <a:extLst>
              <a:ext uri="{FF2B5EF4-FFF2-40B4-BE49-F238E27FC236}">
                <a16:creationId xmlns:a16="http://schemas.microsoft.com/office/drawing/2014/main" id="{20E95584-3F6C-61F6-4EF9-48EF552320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920" y="165019"/>
            <a:ext cx="11626080" cy="1548518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1A56103A-EC93-FE60-6FEC-A53B10190E13}"/>
              </a:ext>
            </a:extLst>
          </p:cNvPr>
          <p:cNvSpPr txBox="1"/>
          <p:nvPr/>
        </p:nvSpPr>
        <p:spPr>
          <a:xfrm>
            <a:off x="3744686" y="165019"/>
            <a:ext cx="6096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he-IL" sz="6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Times New Roman" panose="02020603050405020304" pitchFamily="18" charset="0"/>
              </a:rPr>
              <a:t>מנות חמות לחיילים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07427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17317</TotalTime>
  <Words>160</Words>
  <Application>Microsoft Office PowerPoint</Application>
  <PresentationFormat>מסך רחב</PresentationFormat>
  <Paragraphs>44</Paragraphs>
  <Slides>23</Slides>
  <Notes>7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23</vt:i4>
      </vt:variant>
    </vt:vector>
  </HeadingPairs>
  <TitlesOfParts>
    <vt:vector size="28" baseType="lpstr">
      <vt:lpstr>Aptos</vt:lpstr>
      <vt:lpstr>Aptos Display</vt:lpstr>
      <vt:lpstr>Arial</vt:lpstr>
      <vt:lpstr>Tw Cen MT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חני ברקת גלנצר</dc:creator>
  <cp:lastModifiedBy>אייבי ברכה</cp:lastModifiedBy>
  <cp:revision>5</cp:revision>
  <dcterms:created xsi:type="dcterms:W3CDTF">2025-06-07T18:25:40Z</dcterms:created>
  <dcterms:modified xsi:type="dcterms:W3CDTF">2026-06-30T04:12:52Z</dcterms:modified>
</cp:coreProperties>
</file>