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9" r:id="rId3"/>
    <p:sldId id="257" r:id="rId4"/>
    <p:sldId id="258" r:id="rId5"/>
    <p:sldId id="26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EF90764-B8D1-A220-8719-AF2B6781E0F6}" name="Waleed Abid" initials="WA" userId="S::WaleedAbid@truetacticalstudio.com::49183651-2744-4662-a9a9-8a10855ac43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22A"/>
    <a:srgbClr val="0070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50" d="100"/>
          <a:sy n="150" d="100"/>
        </p:scale>
        <p:origin x="137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6/22/2025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6/22/2025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6/22/2025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54A6836E-C603-43CB-9DA7-89D8E3FA38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296007DD-F9BF-4F0F-B8C6-C514B2841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5443" y="1321056"/>
            <a:ext cx="8013114" cy="1991979"/>
          </a:xfrm>
        </p:spPr>
        <p:txBody>
          <a:bodyPr anchor="b">
            <a:normAutofit/>
          </a:bodyPr>
          <a:lstStyle/>
          <a:p>
            <a:pPr>
              <a:defRPr sz="3200"/>
            </a:pPr>
            <a:r>
              <a:rPr lang="en-US" sz="4500">
                <a:solidFill>
                  <a:schemeClr val="tx2"/>
                </a:solidFill>
              </a:rPr>
              <a:t>Versatile Third-Person Controller</a:t>
            </a:r>
          </a:p>
          <a:p>
            <a:r>
              <a:rPr lang="en-US" sz="4500">
                <a:solidFill>
                  <a:schemeClr val="tx2"/>
                </a:solidFill>
              </a:rPr>
              <a:t>Architecture Breakdown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EFFEBCA6-7130-6516-6A17-706BC7298D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1046" y="3525490"/>
            <a:ext cx="7101908" cy="865639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800">
                <a:solidFill>
                  <a:schemeClr val="tx2"/>
                </a:solidFill>
              </a:rPr>
              <a:t>A modular gameplay framework designed for extensibility, maintainability, and performance — built with interfaces, abstract base classes, composition, and Scriptable-Object-driven logic.</a:t>
            </a: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8A0FAFCA-5C96-453B-83B7-A9AEF7F18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900351" y="0"/>
            <a:ext cx="3243649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4A0F84AE-A24D-4353-B1BA-BD80DAA38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AF093259-3E74-43A1-944B-B106C8105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AAA28A35-1E54-4054-BB95-42FAFA13A9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FBA3A17F-F3BD-4B94-9CC8-006700210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CD0398DD-AD75-4E2B-A3C6-35073082A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799165" y="4001437"/>
            <a:ext cx="3655725" cy="2057400"/>
            <a:chOff x="-305" y="-1"/>
            <a:chExt cx="3832880" cy="2876136"/>
          </a:xfrm>
        </p:grpSpPr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03E4F247-A844-4CD1-A37E-B7EA0DA2D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E2387B1B-D4D3-493F-8D7A-C7A89DBD4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C3404477-1F13-4859-84DA-12A303AC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1B8C62FD-B708-4F00-80BB-1250C6011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Picture 6" descr="A logo with white text&#10;&#10;AI-generated content may be incorrect.">
            <a:extLst>
              <a:ext uri="{FF2B5EF4-FFF2-40B4-BE49-F238E27FC236}">
                <a16:creationId xmlns:a16="http://schemas.microsoft.com/office/drawing/2014/main" id="{089ACD3C-909E-1D2E-6C86-2C78E5AFA4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25500" cy="825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IK System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43200" y="1920240"/>
            <a:ext cx="3657600" cy="5486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IK Base System</a:t>
            </a:r>
          </a:p>
        </p:txBody>
      </p:sp>
      <p:sp>
        <p:nvSpPr>
          <p:cNvPr id="6" name="Rectangle 5"/>
          <p:cNvSpPr/>
          <p:nvPr/>
        </p:nvSpPr>
        <p:spPr>
          <a:xfrm>
            <a:off x="596900" y="3429000"/>
            <a:ext cx="3657600" cy="548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Player Hand IK System</a:t>
            </a:r>
            <a:endParaRPr dirty="0"/>
          </a:p>
        </p:txBody>
      </p:sp>
      <p:sp>
        <p:nvSpPr>
          <p:cNvPr id="8" name="Rectangle 7"/>
          <p:cNvSpPr/>
          <p:nvPr/>
        </p:nvSpPr>
        <p:spPr>
          <a:xfrm>
            <a:off x="2743200" y="4803140"/>
            <a:ext cx="3657600" cy="548640"/>
          </a:xfrm>
          <a:prstGeom prst="rect">
            <a:avLst/>
          </a:prstGeom>
          <a:solidFill>
            <a:srgbClr val="C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dirty="0"/>
              <a:t>Player</a:t>
            </a:r>
            <a:r>
              <a:rPr lang="en-US" dirty="0"/>
              <a:t> </a:t>
            </a:r>
            <a:r>
              <a:rPr dirty="0"/>
              <a:t>Controller</a:t>
            </a:r>
          </a:p>
        </p:txBody>
      </p:sp>
      <p:pic>
        <p:nvPicPr>
          <p:cNvPr id="10" name="Picture 9" descr="A logo with white text&#10;&#10;AI-generated content may be incorrect.">
            <a:extLst>
              <a:ext uri="{FF2B5EF4-FFF2-40B4-BE49-F238E27FC236}">
                <a16:creationId xmlns:a16="http://schemas.microsoft.com/office/drawing/2014/main" id="{B449B3E6-A794-AC0B-5971-63DF90A05D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25500" cy="8255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222E203-8503-511B-FF4C-BC746B30C43C}"/>
              </a:ext>
            </a:extLst>
          </p:cNvPr>
          <p:cNvSpPr/>
          <p:nvPr/>
        </p:nvSpPr>
        <p:spPr>
          <a:xfrm>
            <a:off x="4737100" y="3429000"/>
            <a:ext cx="3657600" cy="548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Player Foot IK System</a:t>
            </a:r>
            <a:endParaRPr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91CD130-C940-4390-C8A1-9E56D67D7E94}"/>
              </a:ext>
            </a:extLst>
          </p:cNvPr>
          <p:cNvCxnSpPr>
            <a:stCxn id="5" idx="2"/>
            <a:endCxn id="6" idx="0"/>
          </p:cNvCxnSpPr>
          <p:nvPr/>
        </p:nvCxnSpPr>
        <p:spPr>
          <a:xfrm flipH="1">
            <a:off x="2425700" y="2468880"/>
            <a:ext cx="2146300" cy="9601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B1779B8-A89B-1817-F859-A6988D251F3C}"/>
              </a:ext>
            </a:extLst>
          </p:cNvPr>
          <p:cNvCxnSpPr>
            <a:stCxn id="5" idx="2"/>
            <a:endCxn id="3" idx="0"/>
          </p:cNvCxnSpPr>
          <p:nvPr/>
        </p:nvCxnSpPr>
        <p:spPr>
          <a:xfrm>
            <a:off x="4572000" y="2468880"/>
            <a:ext cx="1993900" cy="9601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9604CC5-E1CA-7CC8-6156-E5575CF05406}"/>
              </a:ext>
            </a:extLst>
          </p:cNvPr>
          <p:cNvCxnSpPr>
            <a:stCxn id="8" idx="0"/>
            <a:endCxn id="6" idx="2"/>
          </p:cNvCxnSpPr>
          <p:nvPr/>
        </p:nvCxnSpPr>
        <p:spPr>
          <a:xfrm flipH="1" flipV="1">
            <a:off x="2425700" y="3977640"/>
            <a:ext cx="2146300" cy="8255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E3A8D0B-C156-2CBA-5F0A-7E85884CD96E}"/>
              </a:ext>
            </a:extLst>
          </p:cNvPr>
          <p:cNvCxnSpPr>
            <a:stCxn id="8" idx="0"/>
            <a:endCxn id="3" idx="2"/>
          </p:cNvCxnSpPr>
          <p:nvPr/>
        </p:nvCxnSpPr>
        <p:spPr>
          <a:xfrm flipV="1">
            <a:off x="4572000" y="3977640"/>
            <a:ext cx="1993900" cy="8255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UI System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43200" y="1479547"/>
            <a:ext cx="3657600" cy="548640"/>
          </a:xfrm>
          <a:prstGeom prst="rect">
            <a:avLst/>
          </a:prstGeom>
          <a:solidFill>
            <a:srgbClr val="7030A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I Player UI</a:t>
            </a:r>
            <a:endParaRPr dirty="0"/>
          </a:p>
        </p:txBody>
      </p:sp>
      <p:sp>
        <p:nvSpPr>
          <p:cNvPr id="6" name="Rectangle 5"/>
          <p:cNvSpPr/>
          <p:nvPr/>
        </p:nvSpPr>
        <p:spPr>
          <a:xfrm>
            <a:off x="2743200" y="2447602"/>
            <a:ext cx="3657600" cy="5486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UI Base System</a:t>
            </a:r>
            <a:endParaRPr dirty="0"/>
          </a:p>
        </p:txBody>
      </p:sp>
      <p:sp>
        <p:nvSpPr>
          <p:cNvPr id="8" name="Rectangle 7"/>
          <p:cNvSpPr/>
          <p:nvPr/>
        </p:nvSpPr>
        <p:spPr>
          <a:xfrm>
            <a:off x="1270635" y="3446461"/>
            <a:ext cx="1408430" cy="548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Player Health UI</a:t>
            </a:r>
            <a:endParaRPr dirty="0"/>
          </a:p>
        </p:txBody>
      </p:sp>
      <p:sp>
        <p:nvSpPr>
          <p:cNvPr id="10" name="Rectangle 9"/>
          <p:cNvSpPr/>
          <p:nvPr/>
        </p:nvSpPr>
        <p:spPr>
          <a:xfrm>
            <a:off x="4953000" y="5455918"/>
            <a:ext cx="3657600" cy="548640"/>
          </a:xfrm>
          <a:prstGeom prst="rect">
            <a:avLst/>
          </a:prstGeom>
          <a:solidFill>
            <a:srgbClr val="C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dirty="0"/>
              <a:t>Player</a:t>
            </a:r>
            <a:r>
              <a:rPr lang="en-US" dirty="0"/>
              <a:t> </a:t>
            </a:r>
            <a:r>
              <a:rPr dirty="0"/>
              <a:t>Controller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6EC88A2-E6FA-F63D-F4FE-2A6FEC8701E8}"/>
              </a:ext>
            </a:extLst>
          </p:cNvPr>
          <p:cNvSpPr/>
          <p:nvPr/>
        </p:nvSpPr>
        <p:spPr>
          <a:xfrm>
            <a:off x="2959735" y="3446934"/>
            <a:ext cx="1408430" cy="548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Player Stamina UI</a:t>
            </a:r>
            <a:endParaRPr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3EC8D8F-FAFC-1C6A-A37F-C19B41B6D629}"/>
              </a:ext>
            </a:extLst>
          </p:cNvPr>
          <p:cNvSpPr/>
          <p:nvPr/>
        </p:nvSpPr>
        <p:spPr>
          <a:xfrm>
            <a:off x="4775837" y="3445189"/>
            <a:ext cx="1408430" cy="548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Player Breath UI</a:t>
            </a:r>
            <a:endParaRPr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BD90E1-3AFC-AA10-4DD9-7BF5EEFCAC67}"/>
              </a:ext>
            </a:extLst>
          </p:cNvPr>
          <p:cNvSpPr/>
          <p:nvPr/>
        </p:nvSpPr>
        <p:spPr>
          <a:xfrm>
            <a:off x="6591939" y="3447091"/>
            <a:ext cx="1408430" cy="548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Pause Menu UI</a:t>
            </a:r>
            <a:endParaRPr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DF8AC3-5B6B-C3D3-2FC1-BC772E8957D4}"/>
              </a:ext>
            </a:extLst>
          </p:cNvPr>
          <p:cNvSpPr/>
          <p:nvPr/>
        </p:nvSpPr>
        <p:spPr>
          <a:xfrm>
            <a:off x="566420" y="5454012"/>
            <a:ext cx="3657600" cy="548640"/>
          </a:xfrm>
          <a:prstGeom prst="rect">
            <a:avLst/>
          </a:prstGeom>
          <a:solidFill>
            <a:srgbClr val="C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dirty="0"/>
              <a:t>Player</a:t>
            </a:r>
            <a:r>
              <a:rPr lang="en-US" dirty="0"/>
              <a:t> UI </a:t>
            </a:r>
            <a:r>
              <a:rPr dirty="0"/>
              <a:t>Controller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AF75AF6-DC07-7117-A932-3B5E3236B573}"/>
              </a:ext>
            </a:extLst>
          </p:cNvPr>
          <p:cNvCxnSpPr>
            <a:stCxn id="5" idx="2"/>
            <a:endCxn id="6" idx="0"/>
          </p:cNvCxnSpPr>
          <p:nvPr/>
        </p:nvCxnSpPr>
        <p:spPr>
          <a:xfrm>
            <a:off x="4572000" y="2028187"/>
            <a:ext cx="0" cy="4194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3363FD6-98F0-290D-0CAD-2EA6B4D5402A}"/>
              </a:ext>
            </a:extLst>
          </p:cNvPr>
          <p:cNvCxnSpPr>
            <a:stCxn id="6" idx="2"/>
            <a:endCxn id="8" idx="0"/>
          </p:cNvCxnSpPr>
          <p:nvPr/>
        </p:nvCxnSpPr>
        <p:spPr>
          <a:xfrm flipH="1">
            <a:off x="1974850" y="2996242"/>
            <a:ext cx="2597150" cy="4502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EBAA825-5BCC-FDC2-794A-5B0671F2DB63}"/>
              </a:ext>
            </a:extLst>
          </p:cNvPr>
          <p:cNvCxnSpPr>
            <a:stCxn id="6" idx="2"/>
            <a:endCxn id="3" idx="0"/>
          </p:cNvCxnSpPr>
          <p:nvPr/>
        </p:nvCxnSpPr>
        <p:spPr>
          <a:xfrm flipH="1">
            <a:off x="3663950" y="2996242"/>
            <a:ext cx="908050" cy="4506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1A550D7-56EF-6ED8-DB9D-93A8AF148B98}"/>
              </a:ext>
            </a:extLst>
          </p:cNvPr>
          <p:cNvCxnSpPr>
            <a:stCxn id="6" idx="2"/>
            <a:endCxn id="12" idx="0"/>
          </p:cNvCxnSpPr>
          <p:nvPr/>
        </p:nvCxnSpPr>
        <p:spPr>
          <a:xfrm>
            <a:off x="4572000" y="2996242"/>
            <a:ext cx="908052" cy="44894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6BC88EFB-58FF-B967-2BBD-5CA651E16D86}"/>
              </a:ext>
            </a:extLst>
          </p:cNvPr>
          <p:cNvCxnSpPr>
            <a:stCxn id="6" idx="2"/>
            <a:endCxn id="13" idx="0"/>
          </p:cNvCxnSpPr>
          <p:nvPr/>
        </p:nvCxnSpPr>
        <p:spPr>
          <a:xfrm>
            <a:off x="4572000" y="2996242"/>
            <a:ext cx="2724154" cy="45084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F9831C40-C25E-3E63-2119-E521C3EB1622}"/>
              </a:ext>
            </a:extLst>
          </p:cNvPr>
          <p:cNvCxnSpPr>
            <a:stCxn id="10" idx="1"/>
            <a:endCxn id="14" idx="3"/>
          </p:cNvCxnSpPr>
          <p:nvPr/>
        </p:nvCxnSpPr>
        <p:spPr>
          <a:xfrm flipH="1" flipV="1">
            <a:off x="4224020" y="5728332"/>
            <a:ext cx="728980" cy="190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0AFA7A92-54E1-E798-D9B4-457807362CBC}"/>
              </a:ext>
            </a:extLst>
          </p:cNvPr>
          <p:cNvCxnSpPr>
            <a:stCxn id="10" idx="0"/>
            <a:endCxn id="13" idx="2"/>
          </p:cNvCxnSpPr>
          <p:nvPr/>
        </p:nvCxnSpPr>
        <p:spPr>
          <a:xfrm flipV="1">
            <a:off x="6781800" y="3995731"/>
            <a:ext cx="514354" cy="146018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91944DDF-114B-0F9F-4D98-94A1C84B0889}"/>
              </a:ext>
            </a:extLst>
          </p:cNvPr>
          <p:cNvCxnSpPr>
            <a:stCxn id="14" idx="0"/>
            <a:endCxn id="8" idx="2"/>
          </p:cNvCxnSpPr>
          <p:nvPr/>
        </p:nvCxnSpPr>
        <p:spPr>
          <a:xfrm flipH="1" flipV="1">
            <a:off x="1974850" y="3995101"/>
            <a:ext cx="420370" cy="145891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1C7D2964-8F68-8A1C-ED5C-6BA840E2F7FF}"/>
              </a:ext>
            </a:extLst>
          </p:cNvPr>
          <p:cNvCxnSpPr>
            <a:stCxn id="14" idx="0"/>
            <a:endCxn id="3" idx="2"/>
          </p:cNvCxnSpPr>
          <p:nvPr/>
        </p:nvCxnSpPr>
        <p:spPr>
          <a:xfrm flipV="1">
            <a:off x="2395220" y="3995574"/>
            <a:ext cx="1268730" cy="145843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C2000AB9-6CB1-F2CB-EB0E-4A41DDD11CF3}"/>
              </a:ext>
            </a:extLst>
          </p:cNvPr>
          <p:cNvCxnSpPr>
            <a:cxnSpLocks/>
            <a:stCxn id="14" idx="0"/>
            <a:endCxn id="12" idx="2"/>
          </p:cNvCxnSpPr>
          <p:nvPr/>
        </p:nvCxnSpPr>
        <p:spPr>
          <a:xfrm flipV="1">
            <a:off x="2395220" y="3993829"/>
            <a:ext cx="3084832" cy="146018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7296154" y="2028187"/>
            <a:ext cx="1098551" cy="419416"/>
          </a:xfrm>
          <a:prstGeom prst="rect">
            <a:avLst/>
          </a:prstGeom>
          <a:solidFill>
            <a:srgbClr val="00B0F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UI Manager</a:t>
            </a:r>
            <a:endParaRPr dirty="0"/>
          </a:p>
        </p:txBody>
      </p:sp>
      <p:pic>
        <p:nvPicPr>
          <p:cNvPr id="58" name="Picture 57" descr="A logo with white text&#10;&#10;AI-generated content may be incorrect.">
            <a:extLst>
              <a:ext uri="{FF2B5EF4-FFF2-40B4-BE49-F238E27FC236}">
                <a16:creationId xmlns:a16="http://schemas.microsoft.com/office/drawing/2014/main" id="{2635E53C-BA9B-C13B-B151-94D07A0014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25500" cy="8255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Debugging Tool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43200" y="4114808"/>
            <a:ext cx="3657600" cy="548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Ture Tactical Studio Debug Runtime UI</a:t>
            </a:r>
            <a:endParaRPr dirty="0"/>
          </a:p>
        </p:txBody>
      </p:sp>
      <p:sp>
        <p:nvSpPr>
          <p:cNvPr id="8" name="Rectangle 7"/>
          <p:cNvSpPr/>
          <p:nvPr/>
        </p:nvSpPr>
        <p:spPr>
          <a:xfrm>
            <a:off x="2743201" y="1542577"/>
            <a:ext cx="3657599" cy="548640"/>
          </a:xfrm>
          <a:prstGeom prst="rect">
            <a:avLst/>
          </a:prstGeom>
          <a:solidFill>
            <a:srgbClr val="00A22A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True Tactical Studio Debug Settings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0B47DC9-B6FB-37C9-3A08-4B34B2DF90DF}"/>
              </a:ext>
            </a:extLst>
          </p:cNvPr>
          <p:cNvSpPr/>
          <p:nvPr/>
        </p:nvSpPr>
        <p:spPr>
          <a:xfrm>
            <a:off x="566420" y="2796543"/>
            <a:ext cx="1376680" cy="5486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Movement System</a:t>
            </a:r>
            <a:endParaRPr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0B09809-95AB-28F3-F982-3168F8D93884}"/>
              </a:ext>
            </a:extLst>
          </p:cNvPr>
          <p:cNvSpPr/>
          <p:nvPr/>
        </p:nvSpPr>
        <p:spPr>
          <a:xfrm>
            <a:off x="2173608" y="2796543"/>
            <a:ext cx="1052830" cy="5486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Input System</a:t>
            </a:r>
            <a:endParaRPr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6F51C4E-8A9A-5EC0-B36D-31905245D423}"/>
              </a:ext>
            </a:extLst>
          </p:cNvPr>
          <p:cNvSpPr/>
          <p:nvPr/>
        </p:nvSpPr>
        <p:spPr>
          <a:xfrm>
            <a:off x="4925059" y="2796543"/>
            <a:ext cx="1122680" cy="5486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Vitality System</a:t>
            </a:r>
            <a:endParaRPr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F69143-39D5-4291-707D-B6BBD4FF1C61}"/>
              </a:ext>
            </a:extLst>
          </p:cNvPr>
          <p:cNvSpPr/>
          <p:nvPr/>
        </p:nvSpPr>
        <p:spPr>
          <a:xfrm>
            <a:off x="6359529" y="2796543"/>
            <a:ext cx="1167132" cy="5486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IK System</a:t>
            </a:r>
            <a:endParaRPr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C0E238B-EE71-FDAA-3433-4792020DC725}"/>
              </a:ext>
            </a:extLst>
          </p:cNvPr>
          <p:cNvSpPr/>
          <p:nvPr/>
        </p:nvSpPr>
        <p:spPr>
          <a:xfrm>
            <a:off x="7843520" y="2796543"/>
            <a:ext cx="1122680" cy="5486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UI System</a:t>
            </a:r>
            <a:endParaRPr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1D1C81D-7106-5564-83EC-13B70DFAEE72}"/>
              </a:ext>
            </a:extLst>
          </p:cNvPr>
          <p:cNvSpPr/>
          <p:nvPr/>
        </p:nvSpPr>
        <p:spPr>
          <a:xfrm>
            <a:off x="762001" y="5219075"/>
            <a:ext cx="3657600" cy="5486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Ture Tactical Studio Debug Settings Editor</a:t>
            </a:r>
            <a:endParaRPr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674BAB-08C7-2D50-A5A9-DA859A57251A}"/>
              </a:ext>
            </a:extLst>
          </p:cNvPr>
          <p:cNvSpPr/>
          <p:nvPr/>
        </p:nvSpPr>
        <p:spPr>
          <a:xfrm>
            <a:off x="4724399" y="5219075"/>
            <a:ext cx="3657600" cy="5486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Ture Tactical Studio Debug Settings Object Saver</a:t>
            </a:r>
            <a:endParaRPr dirty="0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25E23C8-CA5C-EDBA-F934-F87732C31F2A}"/>
              </a:ext>
            </a:extLst>
          </p:cNvPr>
          <p:cNvCxnSpPr>
            <a:stCxn id="8" idx="2"/>
            <a:endCxn id="3" idx="0"/>
          </p:cNvCxnSpPr>
          <p:nvPr/>
        </p:nvCxnSpPr>
        <p:spPr>
          <a:xfrm flipH="1">
            <a:off x="1254760" y="2091217"/>
            <a:ext cx="3317241" cy="70532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B98EE0B-050B-5CD0-EF37-FCA72B5DFA0D}"/>
              </a:ext>
            </a:extLst>
          </p:cNvPr>
          <p:cNvCxnSpPr>
            <a:cxnSpLocks/>
            <a:stCxn id="8" idx="2"/>
            <a:endCxn id="11" idx="0"/>
          </p:cNvCxnSpPr>
          <p:nvPr/>
        </p:nvCxnSpPr>
        <p:spPr>
          <a:xfrm flipH="1">
            <a:off x="2700023" y="2091217"/>
            <a:ext cx="1871978" cy="70532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50BCAFC-6554-05EB-9227-B36910E2E5FA}"/>
              </a:ext>
            </a:extLst>
          </p:cNvPr>
          <p:cNvCxnSpPr>
            <a:cxnSpLocks/>
            <a:stCxn id="8" idx="2"/>
            <a:endCxn id="12" idx="0"/>
          </p:cNvCxnSpPr>
          <p:nvPr/>
        </p:nvCxnSpPr>
        <p:spPr>
          <a:xfrm>
            <a:off x="4572001" y="2091217"/>
            <a:ext cx="914398" cy="70532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F8FBF4E-2475-E0DB-0CD2-D255685984F3}"/>
              </a:ext>
            </a:extLst>
          </p:cNvPr>
          <p:cNvCxnSpPr>
            <a:stCxn id="8" idx="2"/>
            <a:endCxn id="13" idx="0"/>
          </p:cNvCxnSpPr>
          <p:nvPr/>
        </p:nvCxnSpPr>
        <p:spPr>
          <a:xfrm>
            <a:off x="4572001" y="2091217"/>
            <a:ext cx="2371094" cy="70532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39E74D1-9CC8-BD98-9746-3B07BF345394}"/>
              </a:ext>
            </a:extLst>
          </p:cNvPr>
          <p:cNvCxnSpPr>
            <a:stCxn id="8" idx="2"/>
            <a:endCxn id="14" idx="0"/>
          </p:cNvCxnSpPr>
          <p:nvPr/>
        </p:nvCxnSpPr>
        <p:spPr>
          <a:xfrm>
            <a:off x="4572001" y="2091217"/>
            <a:ext cx="3832859" cy="70532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FDE6DF4C-B18D-7B6A-BFF8-1FF87B5BC38F}"/>
              </a:ext>
            </a:extLst>
          </p:cNvPr>
          <p:cNvCxnSpPr>
            <a:stCxn id="7" idx="0"/>
            <a:endCxn id="3" idx="2"/>
          </p:cNvCxnSpPr>
          <p:nvPr/>
        </p:nvCxnSpPr>
        <p:spPr>
          <a:xfrm flipH="1" flipV="1">
            <a:off x="1254760" y="3345183"/>
            <a:ext cx="3317240" cy="7696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AA6CB4F-9B12-1710-C626-8FD3754A1CE3}"/>
              </a:ext>
            </a:extLst>
          </p:cNvPr>
          <p:cNvCxnSpPr>
            <a:cxnSpLocks/>
            <a:stCxn id="7" idx="0"/>
            <a:endCxn id="11" idx="2"/>
          </p:cNvCxnSpPr>
          <p:nvPr/>
        </p:nvCxnSpPr>
        <p:spPr>
          <a:xfrm flipH="1" flipV="1">
            <a:off x="2700023" y="3345183"/>
            <a:ext cx="1871977" cy="7696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2CF835A0-B1F8-F73B-6B8D-27F832CE5457}"/>
              </a:ext>
            </a:extLst>
          </p:cNvPr>
          <p:cNvCxnSpPr>
            <a:cxnSpLocks/>
            <a:stCxn id="7" idx="0"/>
            <a:endCxn id="12" idx="2"/>
          </p:cNvCxnSpPr>
          <p:nvPr/>
        </p:nvCxnSpPr>
        <p:spPr>
          <a:xfrm flipV="1">
            <a:off x="4572000" y="3345183"/>
            <a:ext cx="914399" cy="7696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D4D50A95-D1AA-B9C9-6C9C-E33FBE136B75}"/>
              </a:ext>
            </a:extLst>
          </p:cNvPr>
          <p:cNvCxnSpPr>
            <a:stCxn id="7" idx="0"/>
            <a:endCxn id="13" idx="2"/>
          </p:cNvCxnSpPr>
          <p:nvPr/>
        </p:nvCxnSpPr>
        <p:spPr>
          <a:xfrm flipV="1">
            <a:off x="4572000" y="3345183"/>
            <a:ext cx="2371095" cy="7696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DCE00BF-6C10-D972-F9F2-B7AF7EE7CE30}"/>
              </a:ext>
            </a:extLst>
          </p:cNvPr>
          <p:cNvCxnSpPr>
            <a:stCxn id="7" idx="0"/>
            <a:endCxn id="14" idx="2"/>
          </p:cNvCxnSpPr>
          <p:nvPr/>
        </p:nvCxnSpPr>
        <p:spPr>
          <a:xfrm flipV="1">
            <a:off x="4572000" y="3345183"/>
            <a:ext cx="3832860" cy="7696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C2DCBB2-1657-A129-F010-DF132C57C9D4}"/>
              </a:ext>
            </a:extLst>
          </p:cNvPr>
          <p:cNvCxnSpPr>
            <a:stCxn id="15" idx="0"/>
            <a:endCxn id="7" idx="2"/>
          </p:cNvCxnSpPr>
          <p:nvPr/>
        </p:nvCxnSpPr>
        <p:spPr>
          <a:xfrm flipV="1">
            <a:off x="2590801" y="4663448"/>
            <a:ext cx="1981199" cy="555627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C5E84986-A18F-D352-7938-9F5E4F15B6F7}"/>
              </a:ext>
            </a:extLst>
          </p:cNvPr>
          <p:cNvCxnSpPr>
            <a:stCxn id="16" idx="0"/>
            <a:endCxn id="7" idx="2"/>
          </p:cNvCxnSpPr>
          <p:nvPr/>
        </p:nvCxnSpPr>
        <p:spPr>
          <a:xfrm flipH="1" flipV="1">
            <a:off x="4572000" y="4663448"/>
            <a:ext cx="1981199" cy="555627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775CE685-B02C-2C72-145C-0CD40C93A991}"/>
              </a:ext>
            </a:extLst>
          </p:cNvPr>
          <p:cNvSpPr/>
          <p:nvPr/>
        </p:nvSpPr>
        <p:spPr>
          <a:xfrm>
            <a:off x="3473768" y="2796543"/>
            <a:ext cx="1191895" cy="5486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Camera System</a:t>
            </a:r>
            <a:endParaRPr dirty="0"/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F3D33FFA-FCF6-738C-11D6-2358F80DBCF5}"/>
              </a:ext>
            </a:extLst>
          </p:cNvPr>
          <p:cNvCxnSpPr>
            <a:stCxn id="8" idx="2"/>
            <a:endCxn id="55" idx="0"/>
          </p:cNvCxnSpPr>
          <p:nvPr/>
        </p:nvCxnSpPr>
        <p:spPr>
          <a:xfrm flipH="1">
            <a:off x="4069716" y="2091217"/>
            <a:ext cx="502285" cy="70532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ED5A85EA-9851-5EA7-376F-E0A1FB216D1E}"/>
              </a:ext>
            </a:extLst>
          </p:cNvPr>
          <p:cNvCxnSpPr>
            <a:stCxn id="7" idx="0"/>
            <a:endCxn id="55" idx="2"/>
          </p:cNvCxnSpPr>
          <p:nvPr/>
        </p:nvCxnSpPr>
        <p:spPr>
          <a:xfrm flipH="1" flipV="1">
            <a:off x="4069716" y="3345183"/>
            <a:ext cx="502284" cy="7696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82" name="Picture 81" descr="A logo with white text&#10;&#10;AI-generated content may be incorrect.">
            <a:extLst>
              <a:ext uri="{FF2B5EF4-FFF2-40B4-BE49-F238E27FC236}">
                <a16:creationId xmlns:a16="http://schemas.microsoft.com/office/drawing/2014/main" id="{C6415E58-D6EC-5474-F0B9-CE4EA6CD2F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25500" cy="8255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23E547B5-89CF-4EC0-96DE-25771AED0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F0B8CEB-8279-4E5E-A0CE-1FC9F71736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8086" y="0"/>
            <a:ext cx="5565913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87FD23-D7B9-7D38-1E58-621EE237E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0349" y="609600"/>
            <a:ext cx="3105011" cy="133083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Key Design Principles</a:t>
            </a:r>
          </a:p>
        </p:txBody>
      </p:sp>
      <p:pic>
        <p:nvPicPr>
          <p:cNvPr id="6" name="Picture 5" descr="Blue blocks and networks technology background">
            <a:extLst>
              <a:ext uri="{FF2B5EF4-FFF2-40B4-BE49-F238E27FC236}">
                <a16:creationId xmlns:a16="http://schemas.microsoft.com/office/drawing/2014/main" id="{E853F419-E14E-340E-B04C-7BFB70B8DA0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3338" r="44206"/>
          <a:stretch>
            <a:fillRect/>
          </a:stretch>
        </p:blipFill>
        <p:spPr>
          <a:xfrm>
            <a:off x="20" y="10"/>
            <a:ext cx="5176278" cy="6857990"/>
          </a:xfrm>
          <a:custGeom>
            <a:avLst/>
            <a:gdLst/>
            <a:ahLst/>
            <a:cxnLst/>
            <a:rect l="l" t="t" r="r" b="b"/>
            <a:pathLst>
              <a:path w="6901731" h="6858000">
                <a:moveTo>
                  <a:pt x="0" y="0"/>
                </a:moveTo>
                <a:lnTo>
                  <a:pt x="6897896" y="5958"/>
                </a:lnTo>
                <a:lnTo>
                  <a:pt x="6866823" y="62592"/>
                </a:lnTo>
                <a:lnTo>
                  <a:pt x="6901731" y="89476"/>
                </a:lnTo>
                <a:lnTo>
                  <a:pt x="6901731" y="103833"/>
                </a:lnTo>
                <a:lnTo>
                  <a:pt x="6900034" y="110092"/>
                </a:lnTo>
                <a:lnTo>
                  <a:pt x="6901731" y="113679"/>
                </a:lnTo>
                <a:lnTo>
                  <a:pt x="6901731" y="405560"/>
                </a:lnTo>
                <a:lnTo>
                  <a:pt x="6900456" y="429509"/>
                </a:lnTo>
                <a:cubicBezTo>
                  <a:pt x="6892773" y="535647"/>
                  <a:pt x="6878314" y="537918"/>
                  <a:pt x="6886342" y="636808"/>
                </a:cubicBezTo>
                <a:cubicBezTo>
                  <a:pt x="6892506" y="756883"/>
                  <a:pt x="6864504" y="771443"/>
                  <a:pt x="6851784" y="839073"/>
                </a:cubicBezTo>
                <a:cubicBezTo>
                  <a:pt x="6838675" y="892655"/>
                  <a:pt x="6864124" y="961738"/>
                  <a:pt x="6845760" y="994930"/>
                </a:cubicBezTo>
                <a:cubicBezTo>
                  <a:pt x="6833572" y="1024166"/>
                  <a:pt x="6859282" y="1058905"/>
                  <a:pt x="6845601" y="1112932"/>
                </a:cubicBezTo>
                <a:cubicBezTo>
                  <a:pt x="6838700" y="1149910"/>
                  <a:pt x="6829138" y="1151035"/>
                  <a:pt x="6820235" y="1187433"/>
                </a:cubicBezTo>
                <a:cubicBezTo>
                  <a:pt x="6815504" y="1196464"/>
                  <a:pt x="6777707" y="1338549"/>
                  <a:pt x="6759643" y="1337010"/>
                </a:cubicBezTo>
                <a:cubicBezTo>
                  <a:pt x="6737660" y="1337296"/>
                  <a:pt x="6760650" y="1396341"/>
                  <a:pt x="6736375" y="1382272"/>
                </a:cubicBezTo>
                <a:cubicBezTo>
                  <a:pt x="6755741" y="1415836"/>
                  <a:pt x="6714675" y="1414567"/>
                  <a:pt x="6701292" y="1432111"/>
                </a:cubicBezTo>
                <a:cubicBezTo>
                  <a:pt x="6721110" y="1460185"/>
                  <a:pt x="6692106" y="1490815"/>
                  <a:pt x="6686578" y="1518624"/>
                </a:cubicBezTo>
                <a:cubicBezTo>
                  <a:pt x="6682512" y="1567002"/>
                  <a:pt x="6679579" y="1571443"/>
                  <a:pt x="6670824" y="1607743"/>
                </a:cubicBezTo>
                <a:cubicBezTo>
                  <a:pt x="6671133" y="1629590"/>
                  <a:pt x="6663161" y="1656870"/>
                  <a:pt x="6664392" y="1696405"/>
                </a:cubicBezTo>
                <a:cubicBezTo>
                  <a:pt x="6655686" y="1770486"/>
                  <a:pt x="6641938" y="1757082"/>
                  <a:pt x="6642880" y="1812372"/>
                </a:cubicBezTo>
                <a:cubicBezTo>
                  <a:pt x="6638579" y="1872475"/>
                  <a:pt x="6619231" y="1825476"/>
                  <a:pt x="6612547" y="1876437"/>
                </a:cubicBezTo>
                <a:cubicBezTo>
                  <a:pt x="6600695" y="1913834"/>
                  <a:pt x="6591061" y="1923231"/>
                  <a:pt x="6571760" y="1953331"/>
                </a:cubicBezTo>
                <a:cubicBezTo>
                  <a:pt x="6561039" y="1989021"/>
                  <a:pt x="6544090" y="2087896"/>
                  <a:pt x="6520213" y="2096455"/>
                </a:cubicBezTo>
                <a:lnTo>
                  <a:pt x="6492461" y="2188148"/>
                </a:lnTo>
                <a:cubicBezTo>
                  <a:pt x="6504372" y="2211333"/>
                  <a:pt x="6489131" y="2253220"/>
                  <a:pt x="6471854" y="2259117"/>
                </a:cubicBezTo>
                <a:cubicBezTo>
                  <a:pt x="6466151" y="2287829"/>
                  <a:pt x="6440452" y="2301346"/>
                  <a:pt x="6439832" y="2328334"/>
                </a:cubicBezTo>
                <a:cubicBezTo>
                  <a:pt x="6431013" y="2351201"/>
                  <a:pt x="6444250" y="2396409"/>
                  <a:pt x="6425162" y="2408211"/>
                </a:cubicBezTo>
                <a:lnTo>
                  <a:pt x="6417221" y="2427382"/>
                </a:lnTo>
                <a:lnTo>
                  <a:pt x="6425030" y="2464387"/>
                </a:lnTo>
                <a:lnTo>
                  <a:pt x="6406293" y="2472223"/>
                </a:lnTo>
                <a:cubicBezTo>
                  <a:pt x="6406862" y="2477277"/>
                  <a:pt x="6406486" y="2491723"/>
                  <a:pt x="6405400" y="2493547"/>
                </a:cubicBezTo>
                <a:lnTo>
                  <a:pt x="6374829" y="2532070"/>
                </a:lnTo>
                <a:cubicBezTo>
                  <a:pt x="6374597" y="2545374"/>
                  <a:pt x="6360976" y="2563797"/>
                  <a:pt x="6350864" y="2577422"/>
                </a:cubicBezTo>
                <a:cubicBezTo>
                  <a:pt x="6327056" y="2632768"/>
                  <a:pt x="6341262" y="2616275"/>
                  <a:pt x="6329174" y="2663854"/>
                </a:cubicBezTo>
                <a:cubicBezTo>
                  <a:pt x="6326303" y="2703642"/>
                  <a:pt x="6332854" y="2709643"/>
                  <a:pt x="6315095" y="2741507"/>
                </a:cubicBezTo>
                <a:cubicBezTo>
                  <a:pt x="6319921" y="2740191"/>
                  <a:pt x="6321925" y="2742004"/>
                  <a:pt x="6322463" y="2745641"/>
                </a:cubicBezTo>
                <a:cubicBezTo>
                  <a:pt x="6322245" y="2747982"/>
                  <a:pt x="6322027" y="2750323"/>
                  <a:pt x="6321808" y="2752663"/>
                </a:cubicBezTo>
                <a:lnTo>
                  <a:pt x="6314569" y="2756718"/>
                </a:lnTo>
                <a:cubicBezTo>
                  <a:pt x="6289324" y="2773686"/>
                  <a:pt x="6317551" y="2780051"/>
                  <a:pt x="6315211" y="2811618"/>
                </a:cubicBezTo>
                <a:cubicBezTo>
                  <a:pt x="6315620" y="2826627"/>
                  <a:pt x="6296047" y="2885298"/>
                  <a:pt x="6302211" y="2882314"/>
                </a:cubicBezTo>
                <a:lnTo>
                  <a:pt x="6286167" y="2949597"/>
                </a:lnTo>
                <a:cubicBezTo>
                  <a:pt x="6286401" y="2994618"/>
                  <a:pt x="6286615" y="2971464"/>
                  <a:pt x="6287037" y="3008578"/>
                </a:cubicBezTo>
                <a:cubicBezTo>
                  <a:pt x="6293795" y="3029535"/>
                  <a:pt x="6274405" y="3114154"/>
                  <a:pt x="6259150" y="3123139"/>
                </a:cubicBezTo>
                <a:cubicBezTo>
                  <a:pt x="6250085" y="3189063"/>
                  <a:pt x="6269067" y="3151280"/>
                  <a:pt x="6272249" y="3227854"/>
                </a:cubicBezTo>
                <a:cubicBezTo>
                  <a:pt x="6278775" y="3295842"/>
                  <a:pt x="6289216" y="3303765"/>
                  <a:pt x="6292288" y="3378383"/>
                </a:cubicBezTo>
                <a:cubicBezTo>
                  <a:pt x="6303894" y="3395995"/>
                  <a:pt x="6287498" y="3432581"/>
                  <a:pt x="6288328" y="3459618"/>
                </a:cubicBezTo>
                <a:cubicBezTo>
                  <a:pt x="6289158" y="3486653"/>
                  <a:pt x="6299937" y="3538735"/>
                  <a:pt x="6297272" y="3540603"/>
                </a:cubicBezTo>
                <a:cubicBezTo>
                  <a:pt x="6296849" y="3577379"/>
                  <a:pt x="6294184" y="3587943"/>
                  <a:pt x="6291001" y="3638374"/>
                </a:cubicBezTo>
                <a:cubicBezTo>
                  <a:pt x="6283026" y="3666794"/>
                  <a:pt x="6265833" y="3731744"/>
                  <a:pt x="6283592" y="3763609"/>
                </a:cubicBezTo>
                <a:cubicBezTo>
                  <a:pt x="6264286" y="3758340"/>
                  <a:pt x="6290177" y="3803150"/>
                  <a:pt x="6274068" y="3814506"/>
                </a:cubicBezTo>
                <a:cubicBezTo>
                  <a:pt x="6260645" y="3821643"/>
                  <a:pt x="6265372" y="3836902"/>
                  <a:pt x="6262850" y="3850454"/>
                </a:cubicBezTo>
                <a:cubicBezTo>
                  <a:pt x="6250418" y="3863479"/>
                  <a:pt x="6250660" y="3955243"/>
                  <a:pt x="6257357" y="3975474"/>
                </a:cubicBezTo>
                <a:cubicBezTo>
                  <a:pt x="6245091" y="4036737"/>
                  <a:pt x="6237535" y="4029237"/>
                  <a:pt x="6257889" y="4073155"/>
                </a:cubicBezTo>
                <a:cubicBezTo>
                  <a:pt x="6259272" y="4085906"/>
                  <a:pt x="6239882" y="4116397"/>
                  <a:pt x="6237441" y="4126638"/>
                </a:cubicBezTo>
                <a:lnTo>
                  <a:pt x="6245587" y="4172738"/>
                </a:lnTo>
                <a:lnTo>
                  <a:pt x="6235772" y="4176721"/>
                </a:lnTo>
                <a:lnTo>
                  <a:pt x="6233287" y="4195136"/>
                </a:lnTo>
                <a:lnTo>
                  <a:pt x="6234619" y="4280850"/>
                </a:lnTo>
                <a:cubicBezTo>
                  <a:pt x="6239453" y="4320763"/>
                  <a:pt x="6223309" y="4337596"/>
                  <a:pt x="6219318" y="4402526"/>
                </a:cubicBezTo>
                <a:cubicBezTo>
                  <a:pt x="6205466" y="4516209"/>
                  <a:pt x="6216183" y="4588729"/>
                  <a:pt x="6216810" y="4651172"/>
                </a:cubicBezTo>
                <a:cubicBezTo>
                  <a:pt x="6217673" y="4756959"/>
                  <a:pt x="6228654" y="4824005"/>
                  <a:pt x="6225945" y="4916779"/>
                </a:cubicBezTo>
                <a:cubicBezTo>
                  <a:pt x="6217032" y="4993010"/>
                  <a:pt x="6264271" y="4984591"/>
                  <a:pt x="6230174" y="5051379"/>
                </a:cubicBezTo>
                <a:cubicBezTo>
                  <a:pt x="6235713" y="5056951"/>
                  <a:pt x="6239420" y="5163714"/>
                  <a:pt x="6242600" y="5170879"/>
                </a:cubicBezTo>
                <a:lnTo>
                  <a:pt x="6235996" y="5216428"/>
                </a:lnTo>
                <a:lnTo>
                  <a:pt x="6214638" y="5285298"/>
                </a:lnTo>
                <a:cubicBezTo>
                  <a:pt x="6211392" y="5297492"/>
                  <a:pt x="6225576" y="5312063"/>
                  <a:pt x="6228432" y="5317696"/>
                </a:cubicBezTo>
                <a:lnTo>
                  <a:pt x="6246496" y="5398787"/>
                </a:lnTo>
                <a:lnTo>
                  <a:pt x="6244793" y="5399530"/>
                </a:lnTo>
                <a:lnTo>
                  <a:pt x="6241695" y="5406948"/>
                </a:lnTo>
                <a:lnTo>
                  <a:pt x="6267461" y="5499413"/>
                </a:lnTo>
                <a:cubicBezTo>
                  <a:pt x="6285387" y="5533848"/>
                  <a:pt x="6284888" y="5550029"/>
                  <a:pt x="6295987" y="5582659"/>
                </a:cubicBezTo>
                <a:cubicBezTo>
                  <a:pt x="6311253" y="5681724"/>
                  <a:pt x="6295439" y="5695558"/>
                  <a:pt x="6364803" y="5784263"/>
                </a:cubicBezTo>
                <a:cubicBezTo>
                  <a:pt x="6379348" y="5818651"/>
                  <a:pt x="6412475" y="5906802"/>
                  <a:pt x="6423050" y="5922637"/>
                </a:cubicBezTo>
                <a:cubicBezTo>
                  <a:pt x="6445210" y="5973612"/>
                  <a:pt x="6468179" y="6023873"/>
                  <a:pt x="6497767" y="6090108"/>
                </a:cubicBezTo>
                <a:cubicBezTo>
                  <a:pt x="6571895" y="6150548"/>
                  <a:pt x="6572491" y="6236583"/>
                  <a:pt x="6606710" y="6281543"/>
                </a:cubicBezTo>
                <a:cubicBezTo>
                  <a:pt x="6633675" y="6335892"/>
                  <a:pt x="6654357" y="6388782"/>
                  <a:pt x="6667540" y="6443715"/>
                </a:cubicBezTo>
                <a:cubicBezTo>
                  <a:pt x="6685192" y="6466826"/>
                  <a:pt x="6650500" y="6508701"/>
                  <a:pt x="6659722" y="6550105"/>
                </a:cubicBezTo>
                <a:cubicBezTo>
                  <a:pt x="6665926" y="6645044"/>
                  <a:pt x="6669126" y="6627536"/>
                  <a:pt x="6671805" y="6687397"/>
                </a:cubicBezTo>
                <a:cubicBezTo>
                  <a:pt x="6682671" y="6733683"/>
                  <a:pt x="6665210" y="6772117"/>
                  <a:pt x="6669658" y="6806602"/>
                </a:cubicBezTo>
                <a:cubicBezTo>
                  <a:pt x="6661174" y="6812658"/>
                  <a:pt x="6667097" y="6831470"/>
                  <a:pt x="6675783" y="6850325"/>
                </a:cubicBezTo>
                <a:lnTo>
                  <a:pt x="6679704" y="6858000"/>
                </a:lnTo>
                <a:lnTo>
                  <a:pt x="4532241" y="6858000"/>
                </a:lnTo>
                <a:lnTo>
                  <a:pt x="1208596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4" name="Rectangle 1">
            <a:extLst>
              <a:ext uri="{FF2B5EF4-FFF2-40B4-BE49-F238E27FC236}">
                <a16:creationId xmlns:a16="http://schemas.microsoft.com/office/drawing/2014/main" id="{5D59D0AD-48D3-9B1C-882B-E4E27ABFDC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490348" y="2035352"/>
            <a:ext cx="3418702" cy="454324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Composition Over Inheritance: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Systems are built from interchangeable parts using interfaces, contexts, and managers for flexibility.</a:t>
            </a: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Interface-Driven Design: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All major subsystems (movement, vitality, interactable, input, UI) use interfaces for contract enforcement and easy extensibility.</a:t>
            </a: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State Pattern: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Movement system and 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PlayerStateManager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use the State pattern for clean state transitions.</a:t>
            </a: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Command Pattern: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Input system uses the Command pattern, abstracting user actions as commands for easy extension.</a:t>
            </a: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Template Method Pattern: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Abstract base classes (movement, interactable, vitality, IK) define workflows and delegate implementation details to subclasses.</a:t>
            </a: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Factory Pattern: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</a:b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PlayerMovementInstances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uses a factory/service locator for state instantiation and management.</a:t>
            </a: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Bitmask/Flag Pattern: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All systems use 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enums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(never strings) for system IDs, actions, and body parts—enabling safe, scalable, and performant code.</a:t>
            </a: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Event/Mediator Pattern: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UI and system communication is managed with events, delegates, and mediator scripts for decoupled updates.</a:t>
            </a: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r>
              <a:rPr kumimoji="0" lang="en-US" altLang="en-US" sz="900" b="1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ScriptableObject</a:t>
            </a:r>
            <a:r>
              <a:rPr kumimoji="0" lang="en-US" altLang="en-US" sz="900" b="1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-Driven Data: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All configs and core values are stored in 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effectLst/>
                <a:cs typeface="Arial" panose="020B0604020202020204" pitchFamily="34" charset="0"/>
              </a:rPr>
              <a:t>ScriptableObjects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for designer-friendly, modular, and testable data flows.</a:t>
            </a: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Editor/Runtime Separation: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Debug tools and editor scripts are excluded from builds, ensuring zero performance impact for end users.</a:t>
            </a:r>
          </a:p>
        </p:txBody>
      </p:sp>
      <p:pic>
        <p:nvPicPr>
          <p:cNvPr id="5" name="Picture 4" descr="A logo with white text&#10;&#10;AI-generated content may be incorrect.">
            <a:extLst>
              <a:ext uri="{FF2B5EF4-FFF2-40B4-BE49-F238E27FC236}">
                <a16:creationId xmlns:a16="http://schemas.microsoft.com/office/drawing/2014/main" id="{BCEF5711-FE43-6C8F-3D7A-35D15037B8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825500" cy="82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316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7CA212-5D6E-F602-ABE4-4611A741E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3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Color Key / Legend</a:t>
            </a:r>
          </a:p>
        </p:txBody>
      </p:sp>
      <p:pic>
        <p:nvPicPr>
          <p:cNvPr id="5" name="Picture 4" descr="A logo with white text&#10;&#10;AI-generated content may be incorrect.">
            <a:extLst>
              <a:ext uri="{FF2B5EF4-FFF2-40B4-BE49-F238E27FC236}">
                <a16:creationId xmlns:a16="http://schemas.microsoft.com/office/drawing/2014/main" id="{7127FF46-0CD0-E93B-EECF-DD97D91DFA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25500" cy="825500"/>
          </a:xfrm>
          <a:prstGeom prst="rect">
            <a:avLst/>
          </a:prstGeom>
        </p:spPr>
      </p:pic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601836E-F77F-0B00-5C68-F654A65992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8480364"/>
              </p:ext>
            </p:extLst>
          </p:nvPr>
        </p:nvGraphicFramePr>
        <p:xfrm>
          <a:off x="483042" y="2147090"/>
          <a:ext cx="8195872" cy="4123787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904056">
                  <a:extLst>
                    <a:ext uri="{9D8B030D-6E8A-4147-A177-3AD203B41FA5}">
                      <a16:colId xmlns:a16="http://schemas.microsoft.com/office/drawing/2014/main" val="629917195"/>
                    </a:ext>
                  </a:extLst>
                </a:gridCol>
                <a:gridCol w="3291816">
                  <a:extLst>
                    <a:ext uri="{9D8B030D-6E8A-4147-A177-3AD203B41FA5}">
                      <a16:colId xmlns:a16="http://schemas.microsoft.com/office/drawing/2014/main" val="2152136433"/>
                    </a:ext>
                  </a:extLst>
                </a:gridCol>
              </a:tblGrid>
              <a:tr h="551561">
                <a:tc>
                  <a:txBody>
                    <a:bodyPr/>
                    <a:lstStyle/>
                    <a:p>
                      <a:pPr algn="ctr"/>
                      <a:r>
                        <a:rPr lang="en-US" sz="2000" b="0" cap="none" spc="60">
                          <a:solidFill>
                            <a:schemeClr val="bg1"/>
                          </a:solidFill>
                        </a:rPr>
                        <a:t>System Element</a:t>
                      </a:r>
                    </a:p>
                  </a:txBody>
                  <a:tcPr marL="153352" marR="153352" marT="116071" marB="766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cap="none" spc="60">
                          <a:solidFill>
                            <a:schemeClr val="bg1"/>
                          </a:solidFill>
                        </a:rPr>
                        <a:t>Color</a:t>
                      </a:r>
                    </a:p>
                  </a:txBody>
                  <a:tcPr marL="153352" marR="153352" marT="116071" marB="76676" anchor="ctr"/>
                </a:tc>
                <a:extLst>
                  <a:ext uri="{0D108BD9-81ED-4DB2-BD59-A6C34878D82A}">
                    <a16:rowId xmlns:a16="http://schemas.microsoft.com/office/drawing/2014/main" val="1028225649"/>
                  </a:ext>
                </a:extLst>
              </a:tr>
              <a:tr h="510318">
                <a:tc>
                  <a:txBody>
                    <a:bodyPr/>
                    <a:lstStyle/>
                    <a:p>
                      <a:pPr algn="ctr"/>
                      <a:r>
                        <a:rPr lang="en-US" sz="1800" b="0" cap="none" spc="0">
                          <a:solidFill>
                            <a:schemeClr val="tx1"/>
                          </a:solidFill>
                        </a:rPr>
                        <a:t>Interfaces</a:t>
                      </a:r>
                    </a:p>
                  </a:txBody>
                  <a:tcPr marL="153352" marR="153352" marT="116071" marB="766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cap="none" spc="0">
                          <a:solidFill>
                            <a:schemeClr val="tx1"/>
                          </a:solidFill>
                        </a:rPr>
                        <a:t>Purple</a:t>
                      </a:r>
                    </a:p>
                  </a:txBody>
                  <a:tcPr marL="153352" marR="153352" marT="116071" marB="76676" anchor="ctr"/>
                </a:tc>
                <a:extLst>
                  <a:ext uri="{0D108BD9-81ED-4DB2-BD59-A6C34878D82A}">
                    <a16:rowId xmlns:a16="http://schemas.microsoft.com/office/drawing/2014/main" val="4267850375"/>
                  </a:ext>
                </a:extLst>
              </a:tr>
              <a:tr h="510318">
                <a:tc>
                  <a:txBody>
                    <a:bodyPr/>
                    <a:lstStyle/>
                    <a:p>
                      <a:pPr algn="ctr"/>
                      <a:r>
                        <a:rPr lang="en-US" sz="1800" b="0" cap="none" spc="0">
                          <a:solidFill>
                            <a:schemeClr val="tx1"/>
                          </a:solidFill>
                        </a:rPr>
                        <a:t>Abstract Classes</a:t>
                      </a:r>
                    </a:p>
                  </a:txBody>
                  <a:tcPr marL="153352" marR="153352" marT="116071" marB="766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cap="none" spc="0">
                          <a:solidFill>
                            <a:schemeClr val="tx1"/>
                          </a:solidFill>
                        </a:rPr>
                        <a:t>Dark Blue</a:t>
                      </a:r>
                    </a:p>
                  </a:txBody>
                  <a:tcPr marL="153352" marR="153352" marT="116071" marB="76676" anchor="ctr"/>
                </a:tc>
                <a:extLst>
                  <a:ext uri="{0D108BD9-81ED-4DB2-BD59-A6C34878D82A}">
                    <a16:rowId xmlns:a16="http://schemas.microsoft.com/office/drawing/2014/main" val="812751734"/>
                  </a:ext>
                </a:extLst>
              </a:tr>
              <a:tr h="510318">
                <a:tc>
                  <a:txBody>
                    <a:bodyPr/>
                    <a:lstStyle/>
                    <a:p>
                      <a:pPr algn="ctr"/>
                      <a:r>
                        <a:rPr lang="en-US" sz="1800" b="0" cap="none" spc="0">
                          <a:solidFill>
                            <a:schemeClr val="tx1"/>
                          </a:solidFill>
                        </a:rPr>
                        <a:t>Concrete Classes</a:t>
                      </a:r>
                    </a:p>
                  </a:txBody>
                  <a:tcPr marL="153352" marR="153352" marT="116071" marB="766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cap="none" spc="0">
                          <a:solidFill>
                            <a:schemeClr val="tx1"/>
                          </a:solidFill>
                        </a:rPr>
                        <a:t>Grey</a:t>
                      </a:r>
                    </a:p>
                  </a:txBody>
                  <a:tcPr marL="153352" marR="153352" marT="116071" marB="76676" anchor="ctr"/>
                </a:tc>
                <a:extLst>
                  <a:ext uri="{0D108BD9-81ED-4DB2-BD59-A6C34878D82A}">
                    <a16:rowId xmlns:a16="http://schemas.microsoft.com/office/drawing/2014/main" val="962842494"/>
                  </a:ext>
                </a:extLst>
              </a:tr>
              <a:tr h="510318">
                <a:tc>
                  <a:txBody>
                    <a:bodyPr/>
                    <a:lstStyle/>
                    <a:p>
                      <a:pPr algn="ctr"/>
                      <a:r>
                        <a:rPr lang="en-US" sz="1800" b="0" cap="none" spc="0">
                          <a:solidFill>
                            <a:schemeClr val="tx1"/>
                          </a:solidFill>
                        </a:rPr>
                        <a:t>Context + Instances</a:t>
                      </a:r>
                    </a:p>
                  </a:txBody>
                  <a:tcPr marL="153352" marR="153352" marT="116071" marB="766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cap="none" spc="0">
                          <a:solidFill>
                            <a:schemeClr val="tx1"/>
                          </a:solidFill>
                        </a:rPr>
                        <a:t>Green</a:t>
                      </a:r>
                    </a:p>
                  </a:txBody>
                  <a:tcPr marL="153352" marR="153352" marT="116071" marB="76676" anchor="ctr"/>
                </a:tc>
                <a:extLst>
                  <a:ext uri="{0D108BD9-81ED-4DB2-BD59-A6C34878D82A}">
                    <a16:rowId xmlns:a16="http://schemas.microsoft.com/office/drawing/2014/main" val="1623932911"/>
                  </a:ext>
                </a:extLst>
              </a:tr>
              <a:tr h="510318">
                <a:tc>
                  <a:txBody>
                    <a:bodyPr/>
                    <a:lstStyle/>
                    <a:p>
                      <a:pPr algn="ctr"/>
                      <a:r>
                        <a:rPr lang="en-US" sz="1800" b="0" cap="none" spc="0">
                          <a:solidFill>
                            <a:schemeClr val="tx1"/>
                          </a:solidFill>
                        </a:rPr>
                        <a:t>Controllers</a:t>
                      </a:r>
                    </a:p>
                  </a:txBody>
                  <a:tcPr marL="153352" marR="153352" marT="116071" marB="766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cap="none" spc="0">
                          <a:solidFill>
                            <a:schemeClr val="tx1"/>
                          </a:solidFill>
                        </a:rPr>
                        <a:t>Dark Red</a:t>
                      </a:r>
                    </a:p>
                  </a:txBody>
                  <a:tcPr marL="153352" marR="153352" marT="116071" marB="76676" anchor="ctr"/>
                </a:tc>
                <a:extLst>
                  <a:ext uri="{0D108BD9-81ED-4DB2-BD59-A6C34878D82A}">
                    <a16:rowId xmlns:a16="http://schemas.microsoft.com/office/drawing/2014/main" val="3052582363"/>
                  </a:ext>
                </a:extLst>
              </a:tr>
              <a:tr h="510318">
                <a:tc>
                  <a:txBody>
                    <a:bodyPr/>
                    <a:lstStyle/>
                    <a:p>
                      <a:pPr algn="ctr"/>
                      <a:r>
                        <a:rPr lang="en-US" sz="1800" b="0" cap="none" spc="0">
                          <a:solidFill>
                            <a:schemeClr val="tx1"/>
                          </a:solidFill>
                        </a:rPr>
                        <a:t>ScriptableObjects</a:t>
                      </a:r>
                    </a:p>
                  </a:txBody>
                  <a:tcPr marL="153352" marR="153352" marT="116071" marB="766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cap="none" spc="0">
                          <a:solidFill>
                            <a:schemeClr val="tx1"/>
                          </a:solidFill>
                        </a:rPr>
                        <a:t>Dark Green</a:t>
                      </a:r>
                    </a:p>
                  </a:txBody>
                  <a:tcPr marL="153352" marR="153352" marT="116071" marB="76676" anchor="ctr"/>
                </a:tc>
                <a:extLst>
                  <a:ext uri="{0D108BD9-81ED-4DB2-BD59-A6C34878D82A}">
                    <a16:rowId xmlns:a16="http://schemas.microsoft.com/office/drawing/2014/main" val="3150038662"/>
                  </a:ext>
                </a:extLst>
              </a:tr>
              <a:tr h="510318">
                <a:tc>
                  <a:txBody>
                    <a:bodyPr/>
                    <a:lstStyle/>
                    <a:p>
                      <a:pPr algn="ctr"/>
                      <a:r>
                        <a:rPr lang="en-US" sz="1800" b="0" cap="none" spc="0">
                          <a:solidFill>
                            <a:schemeClr val="tx1"/>
                          </a:solidFill>
                        </a:rPr>
                        <a:t>Editor Classes</a:t>
                      </a:r>
                    </a:p>
                  </a:txBody>
                  <a:tcPr marL="153352" marR="153352" marT="116071" marB="766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cap="none" spc="0" dirty="0">
                          <a:solidFill>
                            <a:schemeClr val="tx1"/>
                          </a:solidFill>
                        </a:rPr>
                        <a:t>Dark Grey</a:t>
                      </a:r>
                    </a:p>
                  </a:txBody>
                  <a:tcPr marL="153352" marR="153352" marT="116071" marB="76676" anchor="ctr"/>
                </a:tc>
                <a:extLst>
                  <a:ext uri="{0D108BD9-81ED-4DB2-BD59-A6C34878D82A}">
                    <a16:rowId xmlns:a16="http://schemas.microsoft.com/office/drawing/2014/main" val="41323787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327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Movement System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8438" y="1203959"/>
            <a:ext cx="3292474" cy="54864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sz="1200" dirty="0">
                <a:solidFill>
                  <a:schemeClr val="bg1"/>
                </a:solidFill>
              </a:rPr>
              <a:t>I Player State</a:t>
            </a:r>
            <a:endParaRPr sz="12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8438" y="2147647"/>
            <a:ext cx="3292474" cy="5486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Player Movement Base State</a:t>
            </a:r>
            <a:endParaRPr dirty="0"/>
          </a:p>
        </p:txBody>
      </p:sp>
      <p:sp>
        <p:nvSpPr>
          <p:cNvPr id="7" name="Rectangle 6"/>
          <p:cNvSpPr/>
          <p:nvPr/>
        </p:nvSpPr>
        <p:spPr>
          <a:xfrm>
            <a:off x="4506118" y="4117331"/>
            <a:ext cx="3292473" cy="5486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Player Movement </a:t>
            </a:r>
            <a:r>
              <a:rPr dirty="0"/>
              <a:t>Context</a:t>
            </a:r>
          </a:p>
        </p:txBody>
      </p:sp>
      <p:sp>
        <p:nvSpPr>
          <p:cNvPr id="8" name="Rectangle 7"/>
          <p:cNvSpPr/>
          <p:nvPr/>
        </p:nvSpPr>
        <p:spPr>
          <a:xfrm>
            <a:off x="4510881" y="2146700"/>
            <a:ext cx="3287710" cy="548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Sub States (Idle, Walk, Cover, Swimming, Parkour, etc.)</a:t>
            </a:r>
            <a:endParaRPr dirty="0"/>
          </a:p>
        </p:txBody>
      </p:sp>
      <p:sp>
        <p:nvSpPr>
          <p:cNvPr id="9" name="Rectangle 8"/>
          <p:cNvSpPr/>
          <p:nvPr/>
        </p:nvSpPr>
        <p:spPr>
          <a:xfrm>
            <a:off x="4501356" y="5159213"/>
            <a:ext cx="3292473" cy="548640"/>
          </a:xfrm>
          <a:prstGeom prst="rect">
            <a:avLst/>
          </a:prstGeom>
          <a:solidFill>
            <a:srgbClr val="00701D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 </a:t>
            </a:r>
            <a:r>
              <a:rPr lang="en-US" dirty="0" err="1"/>
              <a:t>MainMovement</a:t>
            </a:r>
            <a:r>
              <a:rPr lang="en-US" dirty="0"/>
              <a:t> SO, </a:t>
            </a:r>
            <a:r>
              <a:rPr lang="en-US" dirty="0" err="1"/>
              <a:t>GroundConfig</a:t>
            </a:r>
            <a:r>
              <a:rPr lang="en-US" dirty="0"/>
              <a:t> SO, </a:t>
            </a:r>
            <a:r>
              <a:rPr lang="en-US" dirty="0" err="1"/>
              <a:t>JumpConfig</a:t>
            </a:r>
            <a:r>
              <a:rPr lang="en-US" dirty="0"/>
              <a:t> SO, </a:t>
            </a:r>
            <a:r>
              <a:rPr lang="en-US" dirty="0" err="1"/>
              <a:t>ClimbConfig</a:t>
            </a:r>
            <a:r>
              <a:rPr lang="en-US" dirty="0"/>
              <a:t> SO, </a:t>
            </a:r>
            <a:r>
              <a:rPr lang="en-US" dirty="0" err="1"/>
              <a:t>CoverConfig</a:t>
            </a:r>
            <a:r>
              <a:rPr lang="en-US" dirty="0"/>
              <a:t> SO</a:t>
            </a:r>
            <a:endParaRPr dirty="0"/>
          </a:p>
        </p:txBody>
      </p:sp>
      <p:sp>
        <p:nvSpPr>
          <p:cNvPr id="10" name="Rectangle 9"/>
          <p:cNvSpPr/>
          <p:nvPr/>
        </p:nvSpPr>
        <p:spPr>
          <a:xfrm>
            <a:off x="198438" y="6055036"/>
            <a:ext cx="3292473" cy="548640"/>
          </a:xfrm>
          <a:prstGeom prst="rect">
            <a:avLst/>
          </a:prstGeom>
          <a:solidFill>
            <a:srgbClr val="C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dirty="0"/>
              <a:t>Player</a:t>
            </a:r>
            <a:r>
              <a:rPr lang="en-US" dirty="0"/>
              <a:t> </a:t>
            </a:r>
            <a:r>
              <a:rPr dirty="0"/>
              <a:t>Controller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D2F5D69-67A7-F992-071A-70DA4C853C67}"/>
              </a:ext>
            </a:extLst>
          </p:cNvPr>
          <p:cNvSpPr/>
          <p:nvPr/>
        </p:nvSpPr>
        <p:spPr>
          <a:xfrm>
            <a:off x="198438" y="4256868"/>
            <a:ext cx="3292473" cy="54864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Player State Manager</a:t>
            </a:r>
            <a:endParaRPr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75698EE-931B-59EF-9106-6B55C531FD0F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>
            <a:off x="1844675" y="1752599"/>
            <a:ext cx="0" cy="3950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1890B3EC-6F6F-5E7E-6F62-3C0DE06E28A6}"/>
              </a:ext>
            </a:extLst>
          </p:cNvPr>
          <p:cNvSpPr/>
          <p:nvPr/>
        </p:nvSpPr>
        <p:spPr>
          <a:xfrm>
            <a:off x="4506118" y="3079121"/>
            <a:ext cx="3292473" cy="548640"/>
          </a:xfrm>
          <a:prstGeom prst="rect">
            <a:avLst/>
          </a:prstGeom>
          <a:solidFill>
            <a:srgbClr val="00B05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Player Movement Instances</a:t>
            </a:r>
            <a:endParaRPr dirty="0"/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02396857-3005-CB16-DE60-81CBF2EFDED0}"/>
              </a:ext>
            </a:extLst>
          </p:cNvPr>
          <p:cNvCxnSpPr>
            <a:cxnSpLocks/>
            <a:stCxn id="6" idx="3"/>
            <a:endCxn id="8" idx="1"/>
          </p:cNvCxnSpPr>
          <p:nvPr/>
        </p:nvCxnSpPr>
        <p:spPr>
          <a:xfrm flipV="1">
            <a:off x="3490912" y="2421020"/>
            <a:ext cx="1019969" cy="94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8DC56B66-781C-B4D7-B3FB-9985967B5324}"/>
              </a:ext>
            </a:extLst>
          </p:cNvPr>
          <p:cNvCxnSpPr>
            <a:cxnSpLocks/>
            <a:stCxn id="10" idx="0"/>
            <a:endCxn id="12" idx="2"/>
          </p:cNvCxnSpPr>
          <p:nvPr/>
        </p:nvCxnSpPr>
        <p:spPr>
          <a:xfrm flipV="1">
            <a:off x="1844675" y="4805508"/>
            <a:ext cx="0" cy="124952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4" name="Straight Arrow Connector 133">
            <a:extLst>
              <a:ext uri="{FF2B5EF4-FFF2-40B4-BE49-F238E27FC236}">
                <a16:creationId xmlns:a16="http://schemas.microsoft.com/office/drawing/2014/main" id="{A17FBA58-13A1-38E4-460A-6B60FCFE22AC}"/>
              </a:ext>
            </a:extLst>
          </p:cNvPr>
          <p:cNvCxnSpPr>
            <a:cxnSpLocks/>
            <a:stCxn id="9" idx="0"/>
            <a:endCxn id="7" idx="2"/>
          </p:cNvCxnSpPr>
          <p:nvPr/>
        </p:nvCxnSpPr>
        <p:spPr>
          <a:xfrm flipV="1">
            <a:off x="6147593" y="4665971"/>
            <a:ext cx="4762" cy="49324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8" name="Rectangle 157">
            <a:extLst>
              <a:ext uri="{FF2B5EF4-FFF2-40B4-BE49-F238E27FC236}">
                <a16:creationId xmlns:a16="http://schemas.microsoft.com/office/drawing/2014/main" id="{AF9CBCA8-BBFF-AFBB-BCDF-F80AFCCB3F63}"/>
              </a:ext>
            </a:extLst>
          </p:cNvPr>
          <p:cNvSpPr/>
          <p:nvPr/>
        </p:nvSpPr>
        <p:spPr>
          <a:xfrm>
            <a:off x="4506118" y="6053134"/>
            <a:ext cx="3292473" cy="548640"/>
          </a:xfrm>
          <a:prstGeom prst="rect">
            <a:avLst/>
          </a:prstGeom>
          <a:solidFill>
            <a:srgbClr val="00701D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Character Config SO</a:t>
            </a:r>
            <a:endParaRPr dirty="0"/>
          </a:p>
        </p:txBody>
      </p:sp>
      <p:pic>
        <p:nvPicPr>
          <p:cNvPr id="159" name="Picture 158" descr="A logo with white text&#10;&#10;AI-generated content may be incorrect.">
            <a:extLst>
              <a:ext uri="{FF2B5EF4-FFF2-40B4-BE49-F238E27FC236}">
                <a16:creationId xmlns:a16="http://schemas.microsoft.com/office/drawing/2014/main" id="{B0A3B51B-C820-DE09-376B-3B422E225D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25500" cy="825500"/>
          </a:xfrm>
          <a:prstGeom prst="rect">
            <a:avLst/>
          </a:prstGeom>
        </p:spPr>
      </p:pic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5B1B581F-3F30-4DB6-D0A5-60FD71CF5047}"/>
              </a:ext>
            </a:extLst>
          </p:cNvPr>
          <p:cNvCxnSpPr>
            <a:stCxn id="158" idx="1"/>
            <a:endCxn id="10" idx="3"/>
          </p:cNvCxnSpPr>
          <p:nvPr/>
        </p:nvCxnSpPr>
        <p:spPr>
          <a:xfrm flipH="1">
            <a:off x="3490911" y="6327454"/>
            <a:ext cx="1015207" cy="190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9A7B8852-8A14-71F2-7617-33DADEA8C167}"/>
              </a:ext>
            </a:extLst>
          </p:cNvPr>
          <p:cNvCxnSpPr>
            <a:stCxn id="9" idx="2"/>
            <a:endCxn id="158" idx="0"/>
          </p:cNvCxnSpPr>
          <p:nvPr/>
        </p:nvCxnSpPr>
        <p:spPr>
          <a:xfrm>
            <a:off x="6147593" y="5707853"/>
            <a:ext cx="4762" cy="34528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27A5951D-12F5-FF57-6B67-DB77665704DE}"/>
              </a:ext>
            </a:extLst>
          </p:cNvPr>
          <p:cNvCxnSpPr>
            <a:stCxn id="19" idx="2"/>
            <a:endCxn id="7" idx="0"/>
          </p:cNvCxnSpPr>
          <p:nvPr/>
        </p:nvCxnSpPr>
        <p:spPr>
          <a:xfrm>
            <a:off x="6152355" y="3627761"/>
            <a:ext cx="0" cy="48957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F57EC09E-9F74-FBA9-93BA-E2E207CB131F}"/>
              </a:ext>
            </a:extLst>
          </p:cNvPr>
          <p:cNvCxnSpPr>
            <a:stCxn id="7" idx="1"/>
            <a:endCxn id="6" idx="2"/>
          </p:cNvCxnSpPr>
          <p:nvPr/>
        </p:nvCxnSpPr>
        <p:spPr>
          <a:xfrm flipH="1" flipV="1">
            <a:off x="1844675" y="2696287"/>
            <a:ext cx="2661443" cy="16953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C286BE0E-FB2E-93CA-94D0-2A5C7CB6DE7E}"/>
              </a:ext>
            </a:extLst>
          </p:cNvPr>
          <p:cNvCxnSpPr>
            <a:stCxn id="12" idx="0"/>
            <a:endCxn id="6" idx="2"/>
          </p:cNvCxnSpPr>
          <p:nvPr/>
        </p:nvCxnSpPr>
        <p:spPr>
          <a:xfrm flipV="1">
            <a:off x="1844675" y="2696287"/>
            <a:ext cx="0" cy="156058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Input Command System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11550" y="1874838"/>
            <a:ext cx="2387600" cy="548640"/>
          </a:xfrm>
          <a:prstGeom prst="rect">
            <a:avLst/>
          </a:prstGeom>
          <a:solidFill>
            <a:srgbClr val="7030A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I Input Command</a:t>
            </a:r>
            <a:endParaRPr dirty="0"/>
          </a:p>
        </p:txBody>
      </p:sp>
      <p:sp>
        <p:nvSpPr>
          <p:cNvPr id="7" name="Rectangle 6"/>
          <p:cNvSpPr/>
          <p:nvPr/>
        </p:nvSpPr>
        <p:spPr>
          <a:xfrm>
            <a:off x="3511550" y="4122579"/>
            <a:ext cx="2387600" cy="548640"/>
          </a:xfrm>
          <a:prstGeom prst="rect">
            <a:avLst/>
          </a:prstGeom>
          <a:solidFill>
            <a:srgbClr val="00B05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Input Action Manager</a:t>
            </a:r>
            <a:endParaRPr dirty="0"/>
          </a:p>
        </p:txBody>
      </p:sp>
      <p:sp>
        <p:nvSpPr>
          <p:cNvPr id="8" name="Rectangle 7"/>
          <p:cNvSpPr/>
          <p:nvPr/>
        </p:nvSpPr>
        <p:spPr>
          <a:xfrm>
            <a:off x="825500" y="2926239"/>
            <a:ext cx="2057400" cy="548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Movement Input Handler</a:t>
            </a:r>
            <a:endParaRPr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8F4E69C-2490-3ECD-C2CD-7C58BB806C1C}"/>
              </a:ext>
            </a:extLst>
          </p:cNvPr>
          <p:cNvSpPr/>
          <p:nvPr/>
        </p:nvSpPr>
        <p:spPr>
          <a:xfrm>
            <a:off x="6794500" y="2926239"/>
            <a:ext cx="1892300" cy="548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Menu Input Handler</a:t>
            </a:r>
            <a:endParaRPr dirty="0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4D28287-CB87-5F20-8489-12486A9D6959}"/>
              </a:ext>
            </a:extLst>
          </p:cNvPr>
          <p:cNvCxnSpPr>
            <a:cxnSpLocks/>
            <a:stCxn id="8" idx="2"/>
            <a:endCxn id="7" idx="1"/>
          </p:cNvCxnSpPr>
          <p:nvPr/>
        </p:nvCxnSpPr>
        <p:spPr>
          <a:xfrm>
            <a:off x="1854200" y="3474879"/>
            <a:ext cx="1657350" cy="9220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DF39255-254D-0196-E39D-259DA0D60773}"/>
              </a:ext>
            </a:extLst>
          </p:cNvPr>
          <p:cNvCxnSpPr>
            <a:cxnSpLocks/>
            <a:stCxn id="12" idx="2"/>
            <a:endCxn id="7" idx="3"/>
          </p:cNvCxnSpPr>
          <p:nvPr/>
        </p:nvCxnSpPr>
        <p:spPr>
          <a:xfrm flipH="1">
            <a:off x="5899150" y="3474879"/>
            <a:ext cx="1841500" cy="9220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D88DDE1B-C5A0-63EA-A8C8-2B4308BA0B72}"/>
              </a:ext>
            </a:extLst>
          </p:cNvPr>
          <p:cNvSpPr/>
          <p:nvPr/>
        </p:nvSpPr>
        <p:spPr>
          <a:xfrm>
            <a:off x="3511550" y="5444806"/>
            <a:ext cx="2387600" cy="548640"/>
          </a:xfrm>
          <a:prstGeom prst="rect">
            <a:avLst/>
          </a:prstGeom>
          <a:solidFill>
            <a:srgbClr val="C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dirty="0"/>
              <a:t>Player</a:t>
            </a:r>
            <a:r>
              <a:rPr lang="en-US" dirty="0"/>
              <a:t> </a:t>
            </a:r>
            <a:r>
              <a:rPr dirty="0"/>
              <a:t>Controller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CCCEDF0-580A-9758-358D-3D0BF1424809}"/>
              </a:ext>
            </a:extLst>
          </p:cNvPr>
          <p:cNvCxnSpPr>
            <a:cxnSpLocks/>
            <a:stCxn id="7" idx="2"/>
            <a:endCxn id="24" idx="0"/>
          </p:cNvCxnSpPr>
          <p:nvPr/>
        </p:nvCxnSpPr>
        <p:spPr>
          <a:xfrm>
            <a:off x="4705350" y="4671219"/>
            <a:ext cx="0" cy="77358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D28BF43E-C016-292D-1309-CA3FFCBA4704}"/>
              </a:ext>
            </a:extLst>
          </p:cNvPr>
          <p:cNvCxnSpPr>
            <a:cxnSpLocks/>
            <a:stCxn id="5" idx="1"/>
            <a:endCxn id="8" idx="0"/>
          </p:cNvCxnSpPr>
          <p:nvPr/>
        </p:nvCxnSpPr>
        <p:spPr>
          <a:xfrm flipH="1">
            <a:off x="1854200" y="2149158"/>
            <a:ext cx="1657350" cy="77708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4A79301-E5EE-B370-CA48-AA2D6BA4A014}"/>
              </a:ext>
            </a:extLst>
          </p:cNvPr>
          <p:cNvCxnSpPr>
            <a:cxnSpLocks/>
            <a:stCxn id="5" idx="3"/>
            <a:endCxn id="12" idx="0"/>
          </p:cNvCxnSpPr>
          <p:nvPr/>
        </p:nvCxnSpPr>
        <p:spPr>
          <a:xfrm>
            <a:off x="5899150" y="2149158"/>
            <a:ext cx="1841500" cy="77708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8" name="Picture 37" descr="A logo with white text&#10;&#10;AI-generated content may be incorrect.">
            <a:extLst>
              <a:ext uri="{FF2B5EF4-FFF2-40B4-BE49-F238E27FC236}">
                <a16:creationId xmlns:a16="http://schemas.microsoft.com/office/drawing/2014/main" id="{42503C12-C18C-37B7-2F6C-F670A2CFFA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25500" cy="8255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8AA6D55-4AEF-1DF6-65F3-CB98CB4AF3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01EB8-2D8C-8D8E-2D18-39B8EBD51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Camera System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81E060-1518-7FEF-D7D8-76FA3C94ECA0}"/>
              </a:ext>
            </a:extLst>
          </p:cNvPr>
          <p:cNvSpPr/>
          <p:nvPr/>
        </p:nvSpPr>
        <p:spPr>
          <a:xfrm>
            <a:off x="2743199" y="4738059"/>
            <a:ext cx="3657600" cy="548640"/>
          </a:xfrm>
          <a:prstGeom prst="rect">
            <a:avLst/>
          </a:prstGeom>
          <a:solidFill>
            <a:srgbClr val="00A22A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Ture Tactical Studio Debug Settings SO</a:t>
            </a:r>
            <a:endParaRPr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5D188B4-BCF0-91DE-4B4E-23557433B6A3}"/>
              </a:ext>
            </a:extLst>
          </p:cNvPr>
          <p:cNvSpPr/>
          <p:nvPr/>
        </p:nvSpPr>
        <p:spPr>
          <a:xfrm>
            <a:off x="2743200" y="1692276"/>
            <a:ext cx="3657599" cy="548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Camera System Manager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47ABCA9-534B-803A-80C4-15B9159F6A6E}"/>
              </a:ext>
            </a:extLst>
          </p:cNvPr>
          <p:cNvSpPr/>
          <p:nvPr/>
        </p:nvSpPr>
        <p:spPr>
          <a:xfrm>
            <a:off x="477520" y="2938304"/>
            <a:ext cx="1465580" cy="5486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Movement Camera</a:t>
            </a:r>
            <a:endParaRPr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E016B77-22BE-0ACF-2F95-B950D548610D}"/>
              </a:ext>
            </a:extLst>
          </p:cNvPr>
          <p:cNvSpPr/>
          <p:nvPr/>
        </p:nvSpPr>
        <p:spPr>
          <a:xfrm>
            <a:off x="2319020" y="2938304"/>
            <a:ext cx="1376680" cy="5486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Crawl Camera</a:t>
            </a:r>
            <a:endParaRPr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018A16-ECC2-CAC7-BB25-D9E5D2CE6B5C}"/>
              </a:ext>
            </a:extLst>
          </p:cNvPr>
          <p:cNvSpPr/>
          <p:nvPr/>
        </p:nvSpPr>
        <p:spPr>
          <a:xfrm>
            <a:off x="4206238" y="2943391"/>
            <a:ext cx="1280160" cy="5486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Aim Lock Camera</a:t>
            </a:r>
            <a:endParaRPr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A031160-38EF-11EE-F885-4BD6D7D4C5FB}"/>
              </a:ext>
            </a:extLst>
          </p:cNvPr>
          <p:cNvSpPr/>
          <p:nvPr/>
        </p:nvSpPr>
        <p:spPr>
          <a:xfrm>
            <a:off x="6122670" y="2938304"/>
            <a:ext cx="1167132" cy="5486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Swim Camera</a:t>
            </a:r>
            <a:endParaRPr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C2B3302-C798-12AE-3306-DBE96242217F}"/>
              </a:ext>
            </a:extLst>
          </p:cNvPr>
          <p:cNvSpPr/>
          <p:nvPr/>
        </p:nvSpPr>
        <p:spPr>
          <a:xfrm>
            <a:off x="7843520" y="2938304"/>
            <a:ext cx="1122680" cy="5486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Dive Camera</a:t>
            </a:r>
            <a:endParaRPr dirty="0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9CC4CA3-7DA6-256D-2F23-93761A2B88E7}"/>
              </a:ext>
            </a:extLst>
          </p:cNvPr>
          <p:cNvCxnSpPr>
            <a:cxnSpLocks/>
            <a:stCxn id="8" idx="2"/>
            <a:endCxn id="3" idx="0"/>
          </p:cNvCxnSpPr>
          <p:nvPr/>
        </p:nvCxnSpPr>
        <p:spPr>
          <a:xfrm flipH="1">
            <a:off x="1210310" y="2240916"/>
            <a:ext cx="3361690" cy="69738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C2D91F1-A086-D527-A80F-BC316941D074}"/>
              </a:ext>
            </a:extLst>
          </p:cNvPr>
          <p:cNvCxnSpPr>
            <a:stCxn id="8" idx="2"/>
            <a:endCxn id="11" idx="0"/>
          </p:cNvCxnSpPr>
          <p:nvPr/>
        </p:nvCxnSpPr>
        <p:spPr>
          <a:xfrm flipH="1">
            <a:off x="3007360" y="2240916"/>
            <a:ext cx="1564640" cy="69738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E2C8B19-8B84-CAF7-F873-D1E5FE9EF2E0}"/>
              </a:ext>
            </a:extLst>
          </p:cNvPr>
          <p:cNvCxnSpPr>
            <a:cxnSpLocks/>
            <a:stCxn id="8" idx="2"/>
            <a:endCxn id="12" idx="0"/>
          </p:cNvCxnSpPr>
          <p:nvPr/>
        </p:nvCxnSpPr>
        <p:spPr>
          <a:xfrm>
            <a:off x="4572000" y="2240916"/>
            <a:ext cx="274318" cy="7024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D89DDE8-DFF3-DFFA-B628-04D47F672CD9}"/>
              </a:ext>
            </a:extLst>
          </p:cNvPr>
          <p:cNvCxnSpPr>
            <a:stCxn id="8" idx="2"/>
            <a:endCxn id="13" idx="0"/>
          </p:cNvCxnSpPr>
          <p:nvPr/>
        </p:nvCxnSpPr>
        <p:spPr>
          <a:xfrm>
            <a:off x="4572000" y="2240916"/>
            <a:ext cx="2134236" cy="69738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F846261-63FF-9395-3CAE-03455AC51CB9}"/>
              </a:ext>
            </a:extLst>
          </p:cNvPr>
          <p:cNvCxnSpPr>
            <a:stCxn id="8" idx="2"/>
            <a:endCxn id="14" idx="0"/>
          </p:cNvCxnSpPr>
          <p:nvPr/>
        </p:nvCxnSpPr>
        <p:spPr>
          <a:xfrm>
            <a:off x="4572000" y="2240916"/>
            <a:ext cx="3832860" cy="69738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603CB09A-EDD9-AAB4-EB3C-D9CF2BF3084E}"/>
              </a:ext>
            </a:extLst>
          </p:cNvPr>
          <p:cNvCxnSpPr>
            <a:cxnSpLocks/>
            <a:stCxn id="7" idx="0"/>
            <a:endCxn id="3" idx="2"/>
          </p:cNvCxnSpPr>
          <p:nvPr/>
        </p:nvCxnSpPr>
        <p:spPr>
          <a:xfrm flipH="1" flipV="1">
            <a:off x="1210310" y="3486944"/>
            <a:ext cx="3361689" cy="12511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74B65A71-E5E6-8E76-4B36-3DF09D918D03}"/>
              </a:ext>
            </a:extLst>
          </p:cNvPr>
          <p:cNvCxnSpPr>
            <a:stCxn id="7" idx="0"/>
            <a:endCxn id="11" idx="2"/>
          </p:cNvCxnSpPr>
          <p:nvPr/>
        </p:nvCxnSpPr>
        <p:spPr>
          <a:xfrm flipH="1" flipV="1">
            <a:off x="3007360" y="3486944"/>
            <a:ext cx="1564639" cy="12511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FCAA3FC-5334-4032-4BC4-3CC470032351}"/>
              </a:ext>
            </a:extLst>
          </p:cNvPr>
          <p:cNvCxnSpPr>
            <a:cxnSpLocks/>
            <a:stCxn id="7" idx="0"/>
            <a:endCxn id="12" idx="2"/>
          </p:cNvCxnSpPr>
          <p:nvPr/>
        </p:nvCxnSpPr>
        <p:spPr>
          <a:xfrm flipV="1">
            <a:off x="4571999" y="3492031"/>
            <a:ext cx="274319" cy="124602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D6C7E331-15DE-EA00-2AEF-E3EE400192BD}"/>
              </a:ext>
            </a:extLst>
          </p:cNvPr>
          <p:cNvCxnSpPr>
            <a:stCxn id="7" idx="0"/>
            <a:endCxn id="13" idx="2"/>
          </p:cNvCxnSpPr>
          <p:nvPr/>
        </p:nvCxnSpPr>
        <p:spPr>
          <a:xfrm flipV="1">
            <a:off x="4571999" y="3486944"/>
            <a:ext cx="2134237" cy="12511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288D6851-BFEC-34C1-2EAB-19ABB5C7C7A5}"/>
              </a:ext>
            </a:extLst>
          </p:cNvPr>
          <p:cNvCxnSpPr>
            <a:stCxn id="7" idx="0"/>
            <a:endCxn id="14" idx="2"/>
          </p:cNvCxnSpPr>
          <p:nvPr/>
        </p:nvCxnSpPr>
        <p:spPr>
          <a:xfrm flipV="1">
            <a:off x="4571999" y="3486944"/>
            <a:ext cx="3832861" cy="12511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56" name="Picture 55" descr="A logo with white text&#10;&#10;AI-generated content may be incorrect.">
            <a:extLst>
              <a:ext uri="{FF2B5EF4-FFF2-40B4-BE49-F238E27FC236}">
                <a16:creationId xmlns:a16="http://schemas.microsoft.com/office/drawing/2014/main" id="{8328C583-A89B-E2FC-DABC-4DF099B07F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25500" cy="82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908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Interactable System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43200" y="1530350"/>
            <a:ext cx="3657600" cy="548640"/>
          </a:xfrm>
          <a:prstGeom prst="rect">
            <a:avLst/>
          </a:prstGeom>
          <a:solidFill>
            <a:srgbClr val="7030A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I Interactable</a:t>
            </a:r>
            <a:endParaRPr dirty="0"/>
          </a:p>
        </p:txBody>
      </p:sp>
      <p:sp>
        <p:nvSpPr>
          <p:cNvPr id="6" name="Rectangle 5"/>
          <p:cNvSpPr/>
          <p:nvPr/>
        </p:nvSpPr>
        <p:spPr>
          <a:xfrm>
            <a:off x="2743200" y="2652078"/>
            <a:ext cx="3657600" cy="5486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Interactable Base System</a:t>
            </a:r>
            <a:endParaRPr dirty="0"/>
          </a:p>
        </p:txBody>
      </p:sp>
      <p:sp>
        <p:nvSpPr>
          <p:cNvPr id="7" name="Rectangle 6"/>
          <p:cNvSpPr/>
          <p:nvPr/>
        </p:nvSpPr>
        <p:spPr>
          <a:xfrm>
            <a:off x="927100" y="4364354"/>
            <a:ext cx="736600" cy="548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Door</a:t>
            </a:r>
            <a:endParaRPr dirty="0"/>
          </a:p>
        </p:txBody>
      </p:sp>
      <p:sp>
        <p:nvSpPr>
          <p:cNvPr id="9" name="Rectangle 8"/>
          <p:cNvSpPr/>
          <p:nvPr/>
        </p:nvSpPr>
        <p:spPr>
          <a:xfrm>
            <a:off x="3806827" y="5873114"/>
            <a:ext cx="1276350" cy="548640"/>
          </a:xfrm>
          <a:prstGeom prst="rect">
            <a:avLst/>
          </a:prstGeom>
          <a:solidFill>
            <a:srgbClr val="C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dirty="0"/>
              <a:t>Player</a:t>
            </a:r>
            <a:r>
              <a:rPr lang="en-US" dirty="0"/>
              <a:t> </a:t>
            </a:r>
            <a:r>
              <a:rPr dirty="0"/>
              <a:t>Controller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7395A09-3F0F-86F1-44A2-78B14495A99B}"/>
              </a:ext>
            </a:extLst>
          </p:cNvPr>
          <p:cNvSpPr/>
          <p:nvPr/>
        </p:nvSpPr>
        <p:spPr>
          <a:xfrm>
            <a:off x="2041525" y="4364354"/>
            <a:ext cx="736600" cy="548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Elevator</a:t>
            </a:r>
            <a:endParaRPr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0592587-9B88-3F72-6033-3C688E5EB94D}"/>
              </a:ext>
            </a:extLst>
          </p:cNvPr>
          <p:cNvSpPr/>
          <p:nvPr/>
        </p:nvSpPr>
        <p:spPr>
          <a:xfrm>
            <a:off x="3155950" y="4364354"/>
            <a:ext cx="1028700" cy="548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Cover Object</a:t>
            </a:r>
            <a:endParaRPr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B498E4-0CBC-6258-5968-61558F1E5D4F}"/>
              </a:ext>
            </a:extLst>
          </p:cNvPr>
          <p:cNvSpPr/>
          <p:nvPr/>
        </p:nvSpPr>
        <p:spPr>
          <a:xfrm>
            <a:off x="4445002" y="4364354"/>
            <a:ext cx="1028700" cy="548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Climb Object</a:t>
            </a:r>
            <a:endParaRPr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939BCC-F166-8CAF-F549-3195035E9B1C}"/>
              </a:ext>
            </a:extLst>
          </p:cNvPr>
          <p:cNvSpPr/>
          <p:nvPr/>
        </p:nvSpPr>
        <p:spPr>
          <a:xfrm>
            <a:off x="5676900" y="4364354"/>
            <a:ext cx="1174750" cy="548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Parkour Object</a:t>
            </a:r>
            <a:endParaRPr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7B2136E-36D1-B90E-9898-E1F7DE1A5743}"/>
              </a:ext>
            </a:extLst>
          </p:cNvPr>
          <p:cNvSpPr/>
          <p:nvPr/>
        </p:nvSpPr>
        <p:spPr>
          <a:xfrm>
            <a:off x="7086600" y="4364354"/>
            <a:ext cx="1174750" cy="548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Water Volume</a:t>
            </a:r>
            <a:endParaRPr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86D9721-3F27-ADD7-7031-4B9C6AB75F87}"/>
              </a:ext>
            </a:extLst>
          </p:cNvPr>
          <p:cNvCxnSpPr>
            <a:stCxn id="5" idx="2"/>
            <a:endCxn id="6" idx="0"/>
          </p:cNvCxnSpPr>
          <p:nvPr/>
        </p:nvCxnSpPr>
        <p:spPr>
          <a:xfrm>
            <a:off x="4572000" y="2078990"/>
            <a:ext cx="0" cy="57308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54BB39F-AC2A-BAAD-4219-9514D6760F2D}"/>
              </a:ext>
            </a:extLst>
          </p:cNvPr>
          <p:cNvCxnSpPr>
            <a:stCxn id="6" idx="2"/>
            <a:endCxn id="12" idx="0"/>
          </p:cNvCxnSpPr>
          <p:nvPr/>
        </p:nvCxnSpPr>
        <p:spPr>
          <a:xfrm flipH="1">
            <a:off x="3670300" y="3200718"/>
            <a:ext cx="901700" cy="116363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F200D13-6B17-3D0B-7657-1E059891E8DD}"/>
              </a:ext>
            </a:extLst>
          </p:cNvPr>
          <p:cNvCxnSpPr>
            <a:stCxn id="6" idx="2"/>
            <a:endCxn id="13" idx="0"/>
          </p:cNvCxnSpPr>
          <p:nvPr/>
        </p:nvCxnSpPr>
        <p:spPr>
          <a:xfrm>
            <a:off x="4572000" y="3200718"/>
            <a:ext cx="387352" cy="116363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C075F17-2D56-EADE-3A5C-1660E917304F}"/>
              </a:ext>
            </a:extLst>
          </p:cNvPr>
          <p:cNvCxnSpPr>
            <a:stCxn id="6" idx="2"/>
            <a:endCxn id="14" idx="0"/>
          </p:cNvCxnSpPr>
          <p:nvPr/>
        </p:nvCxnSpPr>
        <p:spPr>
          <a:xfrm>
            <a:off x="4572000" y="3200718"/>
            <a:ext cx="1692275" cy="116363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C0B39AE-E47A-8692-45A6-B16ED34E6973}"/>
              </a:ext>
            </a:extLst>
          </p:cNvPr>
          <p:cNvCxnSpPr>
            <a:stCxn id="6" idx="2"/>
            <a:endCxn id="11" idx="0"/>
          </p:cNvCxnSpPr>
          <p:nvPr/>
        </p:nvCxnSpPr>
        <p:spPr>
          <a:xfrm flipH="1">
            <a:off x="2409825" y="3200718"/>
            <a:ext cx="2162175" cy="116363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C4989C12-4699-96F1-393B-8D608369E127}"/>
              </a:ext>
            </a:extLst>
          </p:cNvPr>
          <p:cNvCxnSpPr>
            <a:stCxn id="6" idx="2"/>
            <a:endCxn id="7" idx="0"/>
          </p:cNvCxnSpPr>
          <p:nvPr/>
        </p:nvCxnSpPr>
        <p:spPr>
          <a:xfrm flipH="1">
            <a:off x="1295400" y="3200718"/>
            <a:ext cx="3276600" cy="116363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A8480C38-C093-BE78-ED83-BD9CE78D2DEE}"/>
              </a:ext>
            </a:extLst>
          </p:cNvPr>
          <p:cNvCxnSpPr>
            <a:stCxn id="6" idx="2"/>
            <a:endCxn id="15" idx="0"/>
          </p:cNvCxnSpPr>
          <p:nvPr/>
        </p:nvCxnSpPr>
        <p:spPr>
          <a:xfrm>
            <a:off x="4572000" y="3200718"/>
            <a:ext cx="3101975" cy="116363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3D6E2E7-0CCF-50F7-D3BD-1795106897C2}"/>
              </a:ext>
            </a:extLst>
          </p:cNvPr>
          <p:cNvCxnSpPr>
            <a:stCxn id="9" idx="0"/>
            <a:endCxn id="12" idx="2"/>
          </p:cNvCxnSpPr>
          <p:nvPr/>
        </p:nvCxnSpPr>
        <p:spPr>
          <a:xfrm flipH="1" flipV="1">
            <a:off x="3670300" y="4912994"/>
            <a:ext cx="774702" cy="960120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F7DA549-5F68-7EBB-F7A0-43237C9C427D}"/>
              </a:ext>
            </a:extLst>
          </p:cNvPr>
          <p:cNvCxnSpPr>
            <a:stCxn id="9" idx="0"/>
            <a:endCxn id="13" idx="2"/>
          </p:cNvCxnSpPr>
          <p:nvPr/>
        </p:nvCxnSpPr>
        <p:spPr>
          <a:xfrm flipV="1">
            <a:off x="4445002" y="4912994"/>
            <a:ext cx="514350" cy="960120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0A5F2094-F4B3-876C-EA40-4DA8ACBB241B}"/>
              </a:ext>
            </a:extLst>
          </p:cNvPr>
          <p:cNvCxnSpPr>
            <a:stCxn id="9" idx="0"/>
            <a:endCxn id="11" idx="2"/>
          </p:cNvCxnSpPr>
          <p:nvPr/>
        </p:nvCxnSpPr>
        <p:spPr>
          <a:xfrm flipH="1" flipV="1">
            <a:off x="2409825" y="4912994"/>
            <a:ext cx="2035177" cy="960120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DCACB499-AE95-6112-455F-85A48B310BB8}"/>
              </a:ext>
            </a:extLst>
          </p:cNvPr>
          <p:cNvCxnSpPr>
            <a:stCxn id="9" idx="0"/>
            <a:endCxn id="7" idx="2"/>
          </p:cNvCxnSpPr>
          <p:nvPr/>
        </p:nvCxnSpPr>
        <p:spPr>
          <a:xfrm flipH="1" flipV="1">
            <a:off x="1295400" y="4912994"/>
            <a:ext cx="3149602" cy="960120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DF0C1082-9EA1-9D23-DCA5-8EC519BA12CC}"/>
              </a:ext>
            </a:extLst>
          </p:cNvPr>
          <p:cNvCxnSpPr>
            <a:stCxn id="9" idx="0"/>
            <a:endCxn id="14" idx="2"/>
          </p:cNvCxnSpPr>
          <p:nvPr/>
        </p:nvCxnSpPr>
        <p:spPr>
          <a:xfrm flipV="1">
            <a:off x="4445002" y="4912994"/>
            <a:ext cx="1819273" cy="960120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0E01D783-2042-1488-B0C7-8EECE6687D2E}"/>
              </a:ext>
            </a:extLst>
          </p:cNvPr>
          <p:cNvCxnSpPr>
            <a:stCxn id="9" idx="0"/>
            <a:endCxn id="15" idx="2"/>
          </p:cNvCxnSpPr>
          <p:nvPr/>
        </p:nvCxnSpPr>
        <p:spPr>
          <a:xfrm flipV="1">
            <a:off x="4445002" y="4912994"/>
            <a:ext cx="3228973" cy="960120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93" name="Picture 92" descr="A logo with white text&#10;&#10;AI-generated content may be incorrect.">
            <a:extLst>
              <a:ext uri="{FF2B5EF4-FFF2-40B4-BE49-F238E27FC236}">
                <a16:creationId xmlns:a16="http://schemas.microsoft.com/office/drawing/2014/main" id="{DF2E90E1-4BCE-C612-2836-82017ACF43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25500" cy="8255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Health System</a:t>
            </a:r>
            <a:endParaRPr dirty="0">
              <a:solidFill>
                <a:schemeClr val="bg1"/>
              </a:solidFill>
            </a:endParaRPr>
          </a:p>
        </p:txBody>
      </p:sp>
      <p:pic>
        <p:nvPicPr>
          <p:cNvPr id="10" name="Picture 9" descr="A logo with white text&#10;&#10;AI-generated content may be incorrect.">
            <a:extLst>
              <a:ext uri="{FF2B5EF4-FFF2-40B4-BE49-F238E27FC236}">
                <a16:creationId xmlns:a16="http://schemas.microsoft.com/office/drawing/2014/main" id="{4292C2FC-7BFF-1878-CEFC-213A9D54E1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25500" cy="8255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857B615-938B-CAA1-F712-0B2C4060D69F}"/>
              </a:ext>
            </a:extLst>
          </p:cNvPr>
          <p:cNvSpPr/>
          <p:nvPr/>
        </p:nvSpPr>
        <p:spPr>
          <a:xfrm>
            <a:off x="5029200" y="1786414"/>
            <a:ext cx="3657600" cy="548640"/>
          </a:xfrm>
          <a:prstGeom prst="rect">
            <a:avLst/>
          </a:prstGeom>
          <a:solidFill>
            <a:srgbClr val="7030A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I Health</a:t>
            </a:r>
            <a:endParaRPr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19CB52A-C2F5-143A-6D74-444294C39752}"/>
              </a:ext>
            </a:extLst>
          </p:cNvPr>
          <p:cNvSpPr/>
          <p:nvPr/>
        </p:nvSpPr>
        <p:spPr>
          <a:xfrm>
            <a:off x="914400" y="1786414"/>
            <a:ext cx="3657600" cy="5486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Health Base System</a:t>
            </a:r>
            <a:endParaRPr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A51B347-8055-B786-D1CE-F32FBE96FFED}"/>
              </a:ext>
            </a:extLst>
          </p:cNvPr>
          <p:cNvSpPr/>
          <p:nvPr/>
        </p:nvSpPr>
        <p:spPr>
          <a:xfrm>
            <a:off x="914400" y="3559572"/>
            <a:ext cx="3657600" cy="548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Player Health </a:t>
            </a:r>
            <a:endParaRPr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838B27B-C47C-D234-F19C-39E0E58AF693}"/>
              </a:ext>
            </a:extLst>
          </p:cNvPr>
          <p:cNvSpPr/>
          <p:nvPr/>
        </p:nvSpPr>
        <p:spPr>
          <a:xfrm>
            <a:off x="6440170" y="3563382"/>
            <a:ext cx="2011680" cy="548640"/>
          </a:xfrm>
          <a:prstGeom prst="rect">
            <a:avLst/>
          </a:prstGeom>
          <a:solidFill>
            <a:srgbClr val="00701D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Health Config SO</a:t>
            </a:r>
            <a:endParaRPr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564696A-3FBE-989D-310E-C6BB5CA2E3C8}"/>
              </a:ext>
            </a:extLst>
          </p:cNvPr>
          <p:cNvSpPr/>
          <p:nvPr/>
        </p:nvSpPr>
        <p:spPr>
          <a:xfrm>
            <a:off x="914400" y="5104130"/>
            <a:ext cx="3657600" cy="548640"/>
          </a:xfrm>
          <a:prstGeom prst="rect">
            <a:avLst/>
          </a:prstGeom>
          <a:solidFill>
            <a:srgbClr val="C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dirty="0"/>
              <a:t>Player</a:t>
            </a:r>
            <a:r>
              <a:rPr lang="en-US" dirty="0"/>
              <a:t> </a:t>
            </a:r>
            <a:r>
              <a:rPr dirty="0"/>
              <a:t>Controller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212275F-B96D-7563-399B-0D820402535C}"/>
              </a:ext>
            </a:extLst>
          </p:cNvPr>
          <p:cNvSpPr/>
          <p:nvPr/>
        </p:nvSpPr>
        <p:spPr>
          <a:xfrm>
            <a:off x="6440170" y="5110480"/>
            <a:ext cx="2011680" cy="548640"/>
          </a:xfrm>
          <a:prstGeom prst="rect">
            <a:avLst/>
          </a:prstGeom>
          <a:solidFill>
            <a:srgbClr val="00701D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Character Config SO</a:t>
            </a:r>
            <a:endParaRPr dirty="0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3DC770B-242C-8896-2302-9ACFD9C9EF5E}"/>
              </a:ext>
            </a:extLst>
          </p:cNvPr>
          <p:cNvCxnSpPr>
            <a:stCxn id="4" idx="2"/>
            <a:endCxn id="11" idx="0"/>
          </p:cNvCxnSpPr>
          <p:nvPr/>
        </p:nvCxnSpPr>
        <p:spPr>
          <a:xfrm>
            <a:off x="2743200" y="2335054"/>
            <a:ext cx="0" cy="122451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9E366D4-9CC7-C5B8-E3EB-C0A78DDA0FCF}"/>
              </a:ext>
            </a:extLst>
          </p:cNvPr>
          <p:cNvCxnSpPr>
            <a:stCxn id="13" idx="1"/>
            <a:endCxn id="11" idx="3"/>
          </p:cNvCxnSpPr>
          <p:nvPr/>
        </p:nvCxnSpPr>
        <p:spPr>
          <a:xfrm flipH="1" flipV="1">
            <a:off x="4572000" y="3833892"/>
            <a:ext cx="1868170" cy="38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757886D-C0B5-6F9B-FC19-624ED3F265F5}"/>
              </a:ext>
            </a:extLst>
          </p:cNvPr>
          <p:cNvCxnSpPr>
            <a:stCxn id="13" idx="2"/>
            <a:endCxn id="16" idx="0"/>
          </p:cNvCxnSpPr>
          <p:nvPr/>
        </p:nvCxnSpPr>
        <p:spPr>
          <a:xfrm>
            <a:off x="7446010" y="4112022"/>
            <a:ext cx="0" cy="99845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57D5615-1773-26CE-8D48-6DED029D9EFB}"/>
              </a:ext>
            </a:extLst>
          </p:cNvPr>
          <p:cNvCxnSpPr>
            <a:stCxn id="16" idx="1"/>
            <a:endCxn id="15" idx="3"/>
          </p:cNvCxnSpPr>
          <p:nvPr/>
        </p:nvCxnSpPr>
        <p:spPr>
          <a:xfrm flipH="1" flipV="1">
            <a:off x="4572000" y="5378450"/>
            <a:ext cx="1868170" cy="63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E1AB7A6-A393-CC8B-15EA-57A1B162DBB6}"/>
              </a:ext>
            </a:extLst>
          </p:cNvPr>
          <p:cNvCxnSpPr>
            <a:stCxn id="15" idx="0"/>
            <a:endCxn id="11" idx="2"/>
          </p:cNvCxnSpPr>
          <p:nvPr/>
        </p:nvCxnSpPr>
        <p:spPr>
          <a:xfrm flipV="1">
            <a:off x="2743200" y="4108212"/>
            <a:ext cx="0" cy="99591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3B9BF2F-F7C2-97AD-B487-A228AE30878A}"/>
              </a:ext>
            </a:extLst>
          </p:cNvPr>
          <p:cNvCxnSpPr>
            <a:stCxn id="3" idx="2"/>
            <a:endCxn id="11" idx="0"/>
          </p:cNvCxnSpPr>
          <p:nvPr/>
        </p:nvCxnSpPr>
        <p:spPr>
          <a:xfrm flipH="1">
            <a:off x="2743200" y="2335054"/>
            <a:ext cx="4114800" cy="122451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Stamina System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51730" y="1938656"/>
            <a:ext cx="3657600" cy="548640"/>
          </a:xfrm>
          <a:prstGeom prst="rect">
            <a:avLst/>
          </a:prstGeom>
          <a:solidFill>
            <a:srgbClr val="7030A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I Stamina</a:t>
            </a:r>
            <a:endParaRPr dirty="0"/>
          </a:p>
        </p:txBody>
      </p:sp>
      <p:sp>
        <p:nvSpPr>
          <p:cNvPr id="6" name="Rectangle 5"/>
          <p:cNvSpPr/>
          <p:nvPr/>
        </p:nvSpPr>
        <p:spPr>
          <a:xfrm>
            <a:off x="825500" y="1940878"/>
            <a:ext cx="3657600" cy="5486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Stamina Base System</a:t>
            </a:r>
            <a:endParaRPr dirty="0"/>
          </a:p>
        </p:txBody>
      </p:sp>
      <p:sp>
        <p:nvSpPr>
          <p:cNvPr id="7" name="Rectangle 6"/>
          <p:cNvSpPr/>
          <p:nvPr/>
        </p:nvSpPr>
        <p:spPr>
          <a:xfrm>
            <a:off x="825500" y="3819843"/>
            <a:ext cx="3657600" cy="548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Player Stamina</a:t>
            </a:r>
            <a:endParaRPr dirty="0"/>
          </a:p>
        </p:txBody>
      </p:sp>
      <p:sp>
        <p:nvSpPr>
          <p:cNvPr id="8" name="Rectangle 7"/>
          <p:cNvSpPr/>
          <p:nvPr/>
        </p:nvSpPr>
        <p:spPr>
          <a:xfrm>
            <a:off x="5980431" y="5157153"/>
            <a:ext cx="2343149" cy="548640"/>
          </a:xfrm>
          <a:prstGeom prst="rect">
            <a:avLst/>
          </a:prstGeom>
          <a:solidFill>
            <a:srgbClr val="00701D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Character Config</a:t>
            </a:r>
            <a:endParaRPr dirty="0"/>
          </a:p>
        </p:txBody>
      </p:sp>
      <p:sp>
        <p:nvSpPr>
          <p:cNvPr id="9" name="Rectangle 8"/>
          <p:cNvSpPr/>
          <p:nvPr/>
        </p:nvSpPr>
        <p:spPr>
          <a:xfrm>
            <a:off x="825500" y="5157153"/>
            <a:ext cx="3657600" cy="548640"/>
          </a:xfrm>
          <a:prstGeom prst="rect">
            <a:avLst/>
          </a:prstGeom>
          <a:solidFill>
            <a:srgbClr val="C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dirty="0"/>
              <a:t>Player</a:t>
            </a:r>
            <a:r>
              <a:rPr lang="en-US" dirty="0"/>
              <a:t> </a:t>
            </a:r>
            <a:r>
              <a:rPr dirty="0"/>
              <a:t>Controller</a:t>
            </a:r>
          </a:p>
        </p:txBody>
      </p:sp>
      <p:pic>
        <p:nvPicPr>
          <p:cNvPr id="11" name="Picture 10" descr="A logo with white text&#10;&#10;AI-generated content may be incorrect.">
            <a:extLst>
              <a:ext uri="{FF2B5EF4-FFF2-40B4-BE49-F238E27FC236}">
                <a16:creationId xmlns:a16="http://schemas.microsoft.com/office/drawing/2014/main" id="{C31A0CFC-467A-4B03-C40D-C088BF6A22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25500" cy="8255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419C1C3-993C-CC2D-B02C-C496515DA6AA}"/>
              </a:ext>
            </a:extLst>
          </p:cNvPr>
          <p:cNvSpPr/>
          <p:nvPr/>
        </p:nvSpPr>
        <p:spPr>
          <a:xfrm>
            <a:off x="5980431" y="3810953"/>
            <a:ext cx="2343149" cy="548640"/>
          </a:xfrm>
          <a:prstGeom prst="rect">
            <a:avLst/>
          </a:prstGeom>
          <a:solidFill>
            <a:srgbClr val="00701D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Stamina Config SO</a:t>
            </a:r>
            <a:endParaRPr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4BD6C8E-07CB-2E1D-A9C0-E7FB2BEFFC95}"/>
              </a:ext>
            </a:extLst>
          </p:cNvPr>
          <p:cNvCxnSpPr>
            <a:cxnSpLocks/>
            <a:stCxn id="6" idx="2"/>
            <a:endCxn id="7" idx="0"/>
          </p:cNvCxnSpPr>
          <p:nvPr/>
        </p:nvCxnSpPr>
        <p:spPr>
          <a:xfrm>
            <a:off x="2654300" y="2489518"/>
            <a:ext cx="0" cy="13303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89B944A-0AD7-DC44-582E-2B97A7E270C7}"/>
              </a:ext>
            </a:extLst>
          </p:cNvPr>
          <p:cNvCxnSpPr>
            <a:cxnSpLocks/>
            <a:stCxn id="12" idx="2"/>
            <a:endCxn id="8" idx="0"/>
          </p:cNvCxnSpPr>
          <p:nvPr/>
        </p:nvCxnSpPr>
        <p:spPr>
          <a:xfrm>
            <a:off x="7152006" y="4359593"/>
            <a:ext cx="0" cy="7975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410D771-4399-30DF-E31D-DEDB149C3E0A}"/>
              </a:ext>
            </a:extLst>
          </p:cNvPr>
          <p:cNvCxnSpPr>
            <a:cxnSpLocks/>
            <a:stCxn id="12" idx="1"/>
            <a:endCxn id="7" idx="3"/>
          </p:cNvCxnSpPr>
          <p:nvPr/>
        </p:nvCxnSpPr>
        <p:spPr>
          <a:xfrm flipH="1">
            <a:off x="4483100" y="4085273"/>
            <a:ext cx="1497331" cy="889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1B9A41F-3E2B-AAD7-4D0C-C3C1582CAA4C}"/>
              </a:ext>
            </a:extLst>
          </p:cNvPr>
          <p:cNvCxnSpPr>
            <a:stCxn id="9" idx="0"/>
            <a:endCxn id="7" idx="2"/>
          </p:cNvCxnSpPr>
          <p:nvPr/>
        </p:nvCxnSpPr>
        <p:spPr>
          <a:xfrm flipV="1">
            <a:off x="2654300" y="4368483"/>
            <a:ext cx="0" cy="78867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476270B-CFE5-C7D3-2F20-8BE192507449}"/>
              </a:ext>
            </a:extLst>
          </p:cNvPr>
          <p:cNvCxnSpPr>
            <a:stCxn id="8" idx="1"/>
            <a:endCxn id="9" idx="3"/>
          </p:cNvCxnSpPr>
          <p:nvPr/>
        </p:nvCxnSpPr>
        <p:spPr>
          <a:xfrm flipH="1">
            <a:off x="4483100" y="5431473"/>
            <a:ext cx="149733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435FC709-82C1-714D-69B4-490C60B26457}"/>
              </a:ext>
            </a:extLst>
          </p:cNvPr>
          <p:cNvCxnSpPr>
            <a:stCxn id="5" idx="2"/>
            <a:endCxn id="7" idx="0"/>
          </p:cNvCxnSpPr>
          <p:nvPr/>
        </p:nvCxnSpPr>
        <p:spPr>
          <a:xfrm flipH="1">
            <a:off x="2654300" y="2487296"/>
            <a:ext cx="4126230" cy="133254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Breath System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94250" y="1783795"/>
            <a:ext cx="3657600" cy="548640"/>
          </a:xfrm>
          <a:prstGeom prst="rect">
            <a:avLst/>
          </a:prstGeom>
          <a:solidFill>
            <a:srgbClr val="7030A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I Breath</a:t>
            </a:r>
            <a:endParaRPr dirty="0"/>
          </a:p>
        </p:txBody>
      </p:sp>
      <p:sp>
        <p:nvSpPr>
          <p:cNvPr id="6" name="Rectangle 5"/>
          <p:cNvSpPr/>
          <p:nvPr/>
        </p:nvSpPr>
        <p:spPr>
          <a:xfrm>
            <a:off x="914400" y="1783795"/>
            <a:ext cx="3657600" cy="5486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Breath Base System</a:t>
            </a:r>
            <a:endParaRPr dirty="0"/>
          </a:p>
        </p:txBody>
      </p:sp>
      <p:sp>
        <p:nvSpPr>
          <p:cNvPr id="7" name="Rectangle 6"/>
          <p:cNvSpPr/>
          <p:nvPr/>
        </p:nvSpPr>
        <p:spPr>
          <a:xfrm>
            <a:off x="914400" y="3797300"/>
            <a:ext cx="3657600" cy="548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Player Breath </a:t>
            </a:r>
            <a:endParaRPr dirty="0"/>
          </a:p>
        </p:txBody>
      </p:sp>
      <p:sp>
        <p:nvSpPr>
          <p:cNvPr id="8" name="Rectangle 7"/>
          <p:cNvSpPr/>
          <p:nvPr/>
        </p:nvSpPr>
        <p:spPr>
          <a:xfrm>
            <a:off x="6440170" y="3793490"/>
            <a:ext cx="2011680" cy="548640"/>
          </a:xfrm>
          <a:prstGeom prst="rect">
            <a:avLst/>
          </a:prstGeom>
          <a:solidFill>
            <a:srgbClr val="00701D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Breath Config SO</a:t>
            </a:r>
            <a:endParaRPr dirty="0"/>
          </a:p>
        </p:txBody>
      </p:sp>
      <p:sp>
        <p:nvSpPr>
          <p:cNvPr id="9" name="Rectangle 8"/>
          <p:cNvSpPr/>
          <p:nvPr/>
        </p:nvSpPr>
        <p:spPr>
          <a:xfrm>
            <a:off x="914400" y="5058410"/>
            <a:ext cx="3657600" cy="548640"/>
          </a:xfrm>
          <a:prstGeom prst="rect">
            <a:avLst/>
          </a:prstGeom>
          <a:solidFill>
            <a:srgbClr val="C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dirty="0"/>
              <a:t>Player</a:t>
            </a:r>
            <a:r>
              <a:rPr lang="en-US" dirty="0"/>
              <a:t> </a:t>
            </a:r>
            <a:r>
              <a:rPr dirty="0"/>
              <a:t>Controller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7392C9C-9EC5-A24B-4506-E26C154095F6}"/>
              </a:ext>
            </a:extLst>
          </p:cNvPr>
          <p:cNvSpPr/>
          <p:nvPr/>
        </p:nvSpPr>
        <p:spPr>
          <a:xfrm>
            <a:off x="6440170" y="5058410"/>
            <a:ext cx="2011680" cy="548640"/>
          </a:xfrm>
          <a:prstGeom prst="rect">
            <a:avLst/>
          </a:prstGeom>
          <a:solidFill>
            <a:srgbClr val="00701D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1"/>
            </a:pPr>
            <a:r>
              <a:rPr lang="en-US" dirty="0"/>
              <a:t>Character Config SO</a:t>
            </a:r>
            <a:endParaRPr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0F5F8AD-63B2-7CD9-4237-70FDDF07AFD4}"/>
              </a:ext>
            </a:extLst>
          </p:cNvPr>
          <p:cNvCxnSpPr>
            <a:stCxn id="6" idx="2"/>
            <a:endCxn id="7" idx="0"/>
          </p:cNvCxnSpPr>
          <p:nvPr/>
        </p:nvCxnSpPr>
        <p:spPr>
          <a:xfrm>
            <a:off x="2743200" y="2332435"/>
            <a:ext cx="0" cy="14648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C470865-26ED-72D1-967F-364DF5F5E545}"/>
              </a:ext>
            </a:extLst>
          </p:cNvPr>
          <p:cNvCxnSpPr>
            <a:stCxn id="8" idx="1"/>
            <a:endCxn id="7" idx="3"/>
          </p:cNvCxnSpPr>
          <p:nvPr/>
        </p:nvCxnSpPr>
        <p:spPr>
          <a:xfrm flipH="1">
            <a:off x="4572000" y="4067810"/>
            <a:ext cx="1868170" cy="38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42C654E-AD19-568C-C439-4416A0458D36}"/>
              </a:ext>
            </a:extLst>
          </p:cNvPr>
          <p:cNvCxnSpPr>
            <a:stCxn id="8" idx="2"/>
            <a:endCxn id="3" idx="0"/>
          </p:cNvCxnSpPr>
          <p:nvPr/>
        </p:nvCxnSpPr>
        <p:spPr>
          <a:xfrm>
            <a:off x="7446010" y="4342130"/>
            <a:ext cx="0" cy="71628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36C05EC-160B-2278-FD4D-F9A9AE9F0EE5}"/>
              </a:ext>
            </a:extLst>
          </p:cNvPr>
          <p:cNvCxnSpPr>
            <a:stCxn id="3" idx="1"/>
            <a:endCxn id="9" idx="3"/>
          </p:cNvCxnSpPr>
          <p:nvPr/>
        </p:nvCxnSpPr>
        <p:spPr>
          <a:xfrm flipH="1">
            <a:off x="4572000" y="5332730"/>
            <a:ext cx="186817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B1C94970-3139-33D9-F523-BD8AFC748CC3}"/>
              </a:ext>
            </a:extLst>
          </p:cNvPr>
          <p:cNvCxnSpPr>
            <a:stCxn id="9" idx="0"/>
            <a:endCxn id="7" idx="2"/>
          </p:cNvCxnSpPr>
          <p:nvPr/>
        </p:nvCxnSpPr>
        <p:spPr>
          <a:xfrm flipV="1">
            <a:off x="2743200" y="4345940"/>
            <a:ext cx="0" cy="71247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FB573CE-85B1-605D-A607-C928793C09EC}"/>
              </a:ext>
            </a:extLst>
          </p:cNvPr>
          <p:cNvCxnSpPr>
            <a:stCxn id="5" idx="2"/>
            <a:endCxn id="7" idx="0"/>
          </p:cNvCxnSpPr>
          <p:nvPr/>
        </p:nvCxnSpPr>
        <p:spPr>
          <a:xfrm flipH="1">
            <a:off x="2743200" y="2332435"/>
            <a:ext cx="3879850" cy="14648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9" name="Picture 38" descr="A logo with white text&#10;&#10;AI-generated content may be incorrect.">
            <a:extLst>
              <a:ext uri="{FF2B5EF4-FFF2-40B4-BE49-F238E27FC236}">
                <a16:creationId xmlns:a16="http://schemas.microsoft.com/office/drawing/2014/main" id="{E0176360-86F4-F9E1-FBC9-07ED815F9A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25500" cy="825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538</Words>
  <Application>Microsoft Office PowerPoint</Application>
  <PresentationFormat>On-screen Show (4:3)</PresentationFormat>
  <Paragraphs>112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Versatile Third-Person Controller Architecture Breakdown</vt:lpstr>
      <vt:lpstr>Color Key / Legend</vt:lpstr>
      <vt:lpstr>Movement System</vt:lpstr>
      <vt:lpstr>Input Command System</vt:lpstr>
      <vt:lpstr>Camera System</vt:lpstr>
      <vt:lpstr>Interactable System</vt:lpstr>
      <vt:lpstr>Health System</vt:lpstr>
      <vt:lpstr>Stamina System</vt:lpstr>
      <vt:lpstr>Breath System</vt:lpstr>
      <vt:lpstr>IK System</vt:lpstr>
      <vt:lpstr>UI System</vt:lpstr>
      <vt:lpstr>Debugging Tool</vt:lpstr>
      <vt:lpstr>Key Design Principles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Waleed Abid</cp:lastModifiedBy>
  <cp:revision>37</cp:revision>
  <dcterms:created xsi:type="dcterms:W3CDTF">2013-01-27T09:14:16Z</dcterms:created>
  <dcterms:modified xsi:type="dcterms:W3CDTF">2025-06-22T15:30:56Z</dcterms:modified>
  <cp:category/>
</cp:coreProperties>
</file>