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9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F90764-B8D1-A220-8719-AF2B6781E0F6}" name="Waleed Abid" initials="WA" userId="S::WaleedAbid@truetacticalstudio.com::49183651-2744-4662-a9a9-8a10855ac43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22A"/>
    <a:srgbClr val="007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139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19/08/2025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4A6836E-C603-43CB-9DA7-89D8E3FA38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96007DD-F9BF-4F0F-B8C6-C514B2841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321056"/>
            <a:ext cx="8013114" cy="1991979"/>
          </a:xfrm>
        </p:spPr>
        <p:txBody>
          <a:bodyPr anchor="b">
            <a:normAutofit/>
          </a:bodyPr>
          <a:lstStyle/>
          <a:p>
            <a:pPr>
              <a:defRPr sz="3200"/>
            </a:pPr>
            <a:r>
              <a:rPr lang="en-US" sz="4500">
                <a:solidFill>
                  <a:schemeClr val="tx2"/>
                </a:solidFill>
              </a:rPr>
              <a:t>Versatile Third-Person Controller</a:t>
            </a:r>
          </a:p>
          <a:p>
            <a:r>
              <a:rPr lang="en-US" sz="4500">
                <a:solidFill>
                  <a:schemeClr val="tx2"/>
                </a:solidFill>
              </a:rPr>
              <a:t>Architecture Breakdown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EFFEBCA6-7130-6516-6A17-706BC7298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1046" y="3525490"/>
            <a:ext cx="7101908" cy="86563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solidFill>
                  <a:schemeClr val="tx2"/>
                </a:solidFill>
              </a:rPr>
              <a:t>A modular gameplay framework designed for extensibility, maintainability, and performance — built with interfaces, abstract base classes, composition, and Scriptable-Object-driven logic.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A0FAFCA-5C96-453B-83B7-A9AEF7F18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00351" y="0"/>
            <a:ext cx="3243649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4A0F84AE-A24D-4353-B1BA-BD80DAA38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AF093259-3E74-43A1-944B-B106C8105E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AA28A35-1E54-4054-BB95-42FAFA13A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FBA3A17F-F3BD-4B94-9CC8-006700210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D0398DD-AD75-4E2B-A3C6-35073082A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799165" y="4001437"/>
            <a:ext cx="3655725" cy="2057400"/>
            <a:chOff x="-305" y="-1"/>
            <a:chExt cx="3832880" cy="2876136"/>
          </a:xfrm>
        </p:grpSpPr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03E4F247-A844-4CD1-A37E-B7EA0DA2DB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2387B1B-D4D3-493F-8D7A-C7A89DBD4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3404477-1F13-4859-84DA-12A303AC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1B8C62FD-B708-4F00-80BB-1250C6011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logo with white text&#10;&#10;AI-generated content may be incorrect.">
            <a:extLst>
              <a:ext uri="{FF2B5EF4-FFF2-40B4-BE49-F238E27FC236}">
                <a16:creationId xmlns:a16="http://schemas.microsoft.com/office/drawing/2014/main" id="{089ACD3C-909E-1D2E-6C86-2C78E5AFA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IK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920240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IK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596900" y="34290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Hand IK System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743200" y="480314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pic>
        <p:nvPicPr>
          <p:cNvPr id="10" name="Picture 9" descr="A logo with white text&#10;&#10;AI-generated content may be incorrect.">
            <a:extLst>
              <a:ext uri="{FF2B5EF4-FFF2-40B4-BE49-F238E27FC236}">
                <a16:creationId xmlns:a16="http://schemas.microsoft.com/office/drawing/2014/main" id="{B449B3E6-A794-AC0B-5971-63DF90A05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222E203-8503-511B-FF4C-BC746B30C43C}"/>
              </a:ext>
            </a:extLst>
          </p:cNvPr>
          <p:cNvSpPr/>
          <p:nvPr/>
        </p:nvSpPr>
        <p:spPr>
          <a:xfrm>
            <a:off x="4737100" y="34290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Foot IK System</a:t>
            </a:r>
            <a:endParaRPr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91CD130-C940-4390-C8A1-9E56D67D7E94}"/>
              </a:ext>
            </a:extLst>
          </p:cNvPr>
          <p:cNvCxnSpPr>
            <a:stCxn id="5" idx="2"/>
            <a:endCxn id="6" idx="0"/>
          </p:cNvCxnSpPr>
          <p:nvPr/>
        </p:nvCxnSpPr>
        <p:spPr>
          <a:xfrm flipH="1">
            <a:off x="2425700" y="2468880"/>
            <a:ext cx="2146300" cy="96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B1779B8-A89B-1817-F859-A6988D251F3C}"/>
              </a:ext>
            </a:extLst>
          </p:cNvPr>
          <p:cNvCxnSpPr>
            <a:stCxn id="5" idx="2"/>
            <a:endCxn id="3" idx="0"/>
          </p:cNvCxnSpPr>
          <p:nvPr/>
        </p:nvCxnSpPr>
        <p:spPr>
          <a:xfrm>
            <a:off x="4572000" y="2468880"/>
            <a:ext cx="1993900" cy="96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604CC5-E1CA-7CC8-6156-E5575CF05406}"/>
              </a:ext>
            </a:extLst>
          </p:cNvPr>
          <p:cNvCxnSpPr>
            <a:stCxn id="8" idx="0"/>
            <a:endCxn id="6" idx="2"/>
          </p:cNvCxnSpPr>
          <p:nvPr/>
        </p:nvCxnSpPr>
        <p:spPr>
          <a:xfrm flipH="1" flipV="1">
            <a:off x="2425700" y="3977640"/>
            <a:ext cx="2146300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E3A8D0B-C156-2CBA-5F0A-7E85884CD96E}"/>
              </a:ext>
            </a:extLst>
          </p:cNvPr>
          <p:cNvCxnSpPr>
            <a:stCxn id="8" idx="0"/>
            <a:endCxn id="3" idx="2"/>
          </p:cNvCxnSpPr>
          <p:nvPr/>
        </p:nvCxnSpPr>
        <p:spPr>
          <a:xfrm flipV="1">
            <a:off x="4572000" y="3977640"/>
            <a:ext cx="1993900" cy="825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UI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479547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Player UI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2743200" y="2447602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Base System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1270635" y="3446461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Health UI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953000" y="5455918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EC88A2-E6FA-F63D-F4FE-2A6FEC8701E8}"/>
              </a:ext>
            </a:extLst>
          </p:cNvPr>
          <p:cNvSpPr/>
          <p:nvPr/>
        </p:nvSpPr>
        <p:spPr>
          <a:xfrm>
            <a:off x="2959735" y="3446934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Stamina UI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EC8D8F-FAFC-1C6A-A37F-C19B41B6D629}"/>
              </a:ext>
            </a:extLst>
          </p:cNvPr>
          <p:cNvSpPr/>
          <p:nvPr/>
        </p:nvSpPr>
        <p:spPr>
          <a:xfrm>
            <a:off x="4775837" y="3445189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Breath UI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BD90E1-3AFC-AA10-4DD9-7BF5EEFCAC67}"/>
              </a:ext>
            </a:extLst>
          </p:cNvPr>
          <p:cNvSpPr/>
          <p:nvPr/>
        </p:nvSpPr>
        <p:spPr>
          <a:xfrm>
            <a:off x="6591939" y="3447091"/>
            <a:ext cx="140843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Pause Menu UI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DF8AC3-5B6B-C3D3-2FC1-BC772E8957D4}"/>
              </a:ext>
            </a:extLst>
          </p:cNvPr>
          <p:cNvSpPr/>
          <p:nvPr/>
        </p:nvSpPr>
        <p:spPr>
          <a:xfrm>
            <a:off x="566420" y="5454012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dirty="0"/>
              <a:t>Player</a:t>
            </a:r>
            <a:r>
              <a:rPr lang="en-US" dirty="0"/>
              <a:t> UI Orchestrator</a:t>
            </a:r>
            <a:endParaRPr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F75AF6-DC07-7117-A932-3B5E3236B573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72000" y="2028187"/>
            <a:ext cx="0" cy="4194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363FD6-98F0-290D-0CAD-2EA6B4D5402A}"/>
              </a:ext>
            </a:extLst>
          </p:cNvPr>
          <p:cNvCxnSpPr>
            <a:stCxn id="6" idx="2"/>
            <a:endCxn id="8" idx="0"/>
          </p:cNvCxnSpPr>
          <p:nvPr/>
        </p:nvCxnSpPr>
        <p:spPr>
          <a:xfrm flipH="1">
            <a:off x="1974850" y="2996242"/>
            <a:ext cx="2597150" cy="4502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EBAA825-5BCC-FDC2-794A-5B0671F2DB63}"/>
              </a:ext>
            </a:extLst>
          </p:cNvPr>
          <p:cNvCxnSpPr>
            <a:stCxn id="6" idx="2"/>
            <a:endCxn id="3" idx="0"/>
          </p:cNvCxnSpPr>
          <p:nvPr/>
        </p:nvCxnSpPr>
        <p:spPr>
          <a:xfrm flipH="1">
            <a:off x="3663950" y="2996242"/>
            <a:ext cx="908050" cy="4506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1A550D7-56EF-6ED8-DB9D-93A8AF148B98}"/>
              </a:ext>
            </a:extLst>
          </p:cNvPr>
          <p:cNvCxnSpPr>
            <a:stCxn id="6" idx="2"/>
            <a:endCxn id="12" idx="0"/>
          </p:cNvCxnSpPr>
          <p:nvPr/>
        </p:nvCxnSpPr>
        <p:spPr>
          <a:xfrm>
            <a:off x="4572000" y="2996242"/>
            <a:ext cx="908052" cy="448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C88EFB-58FF-B967-2BBD-5CA651E16D86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4572000" y="2996242"/>
            <a:ext cx="2724154" cy="4508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9831C40-C25E-3E63-2119-E521C3EB1622}"/>
              </a:ext>
            </a:extLst>
          </p:cNvPr>
          <p:cNvCxnSpPr>
            <a:stCxn id="10" idx="1"/>
            <a:endCxn id="14" idx="3"/>
          </p:cNvCxnSpPr>
          <p:nvPr/>
        </p:nvCxnSpPr>
        <p:spPr>
          <a:xfrm flipH="1" flipV="1">
            <a:off x="4224020" y="5728332"/>
            <a:ext cx="728980" cy="19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FA7A92-54E1-E798-D9B4-457807362CBC}"/>
              </a:ext>
            </a:extLst>
          </p:cNvPr>
          <p:cNvCxnSpPr>
            <a:stCxn id="10" idx="0"/>
            <a:endCxn id="13" idx="2"/>
          </p:cNvCxnSpPr>
          <p:nvPr/>
        </p:nvCxnSpPr>
        <p:spPr>
          <a:xfrm flipV="1">
            <a:off x="6781800" y="3995731"/>
            <a:ext cx="514354" cy="1460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91944DDF-114B-0F9F-4D98-94A1C84B0889}"/>
              </a:ext>
            </a:extLst>
          </p:cNvPr>
          <p:cNvCxnSpPr>
            <a:stCxn id="14" idx="0"/>
            <a:endCxn id="8" idx="2"/>
          </p:cNvCxnSpPr>
          <p:nvPr/>
        </p:nvCxnSpPr>
        <p:spPr>
          <a:xfrm flipH="1" flipV="1">
            <a:off x="1974850" y="3995101"/>
            <a:ext cx="420370" cy="14589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C7D2964-8F68-8A1C-ED5C-6BA840E2F7FF}"/>
              </a:ext>
            </a:extLst>
          </p:cNvPr>
          <p:cNvCxnSpPr>
            <a:stCxn id="14" idx="0"/>
            <a:endCxn id="3" idx="2"/>
          </p:cNvCxnSpPr>
          <p:nvPr/>
        </p:nvCxnSpPr>
        <p:spPr>
          <a:xfrm flipV="1">
            <a:off x="2395220" y="3995574"/>
            <a:ext cx="1268730" cy="14584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2000AB9-6CB1-F2CB-EB0E-4A41DDD11CF3}"/>
              </a:ext>
            </a:extLst>
          </p:cNvPr>
          <p:cNvCxnSpPr>
            <a:cxnSpLocks/>
            <a:stCxn id="14" idx="0"/>
            <a:endCxn id="12" idx="2"/>
          </p:cNvCxnSpPr>
          <p:nvPr/>
        </p:nvCxnSpPr>
        <p:spPr>
          <a:xfrm flipV="1">
            <a:off x="2395220" y="3993829"/>
            <a:ext cx="3084832" cy="14601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7296154" y="2028187"/>
            <a:ext cx="1098551" cy="419416"/>
          </a:xfrm>
          <a:prstGeom prst="rect">
            <a:avLst/>
          </a:prstGeom>
          <a:solidFill>
            <a:srgbClr val="00B0F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Manager</a:t>
            </a:r>
            <a:endParaRPr dirty="0"/>
          </a:p>
        </p:txBody>
      </p:sp>
      <p:pic>
        <p:nvPicPr>
          <p:cNvPr id="58" name="Picture 57" descr="A logo with white text&#10;&#10;AI-generated content may be incorrect.">
            <a:extLst>
              <a:ext uri="{FF2B5EF4-FFF2-40B4-BE49-F238E27FC236}">
                <a16:creationId xmlns:a16="http://schemas.microsoft.com/office/drawing/2014/main" id="{2635E53C-BA9B-C13B-B151-94D07A001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Debugging Tool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3200" y="4114808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Runtime UI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2743201" y="1542577"/>
            <a:ext cx="3657599" cy="548640"/>
          </a:xfrm>
          <a:prstGeom prst="rect">
            <a:avLst/>
          </a:prstGeom>
          <a:solidFill>
            <a:srgbClr val="00A22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True Tactical Studio Debug Settings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B47DC9-B6FB-37C9-3A08-4B34B2DF90DF}"/>
              </a:ext>
            </a:extLst>
          </p:cNvPr>
          <p:cNvSpPr/>
          <p:nvPr/>
        </p:nvSpPr>
        <p:spPr>
          <a:xfrm>
            <a:off x="566420" y="2796543"/>
            <a:ext cx="1376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System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B09809-95AB-28F3-F982-3168F8D93884}"/>
              </a:ext>
            </a:extLst>
          </p:cNvPr>
          <p:cNvSpPr/>
          <p:nvPr/>
        </p:nvSpPr>
        <p:spPr>
          <a:xfrm>
            <a:off x="2173608" y="2796543"/>
            <a:ext cx="105283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Input System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6F51C4E-8A9A-5EC0-B36D-31905245D423}"/>
              </a:ext>
            </a:extLst>
          </p:cNvPr>
          <p:cNvSpPr/>
          <p:nvPr/>
        </p:nvSpPr>
        <p:spPr>
          <a:xfrm>
            <a:off x="4925059" y="2796543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Vitality System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F69143-39D5-4291-707D-B6BBD4FF1C61}"/>
              </a:ext>
            </a:extLst>
          </p:cNvPr>
          <p:cNvSpPr/>
          <p:nvPr/>
        </p:nvSpPr>
        <p:spPr>
          <a:xfrm>
            <a:off x="6359529" y="2796543"/>
            <a:ext cx="1167132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IK System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C0E238B-EE71-FDAA-3433-4792020DC725}"/>
              </a:ext>
            </a:extLst>
          </p:cNvPr>
          <p:cNvSpPr/>
          <p:nvPr/>
        </p:nvSpPr>
        <p:spPr>
          <a:xfrm>
            <a:off x="7843520" y="2796543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UI System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D1C81D-7106-5564-83EC-13B70DFAEE72}"/>
              </a:ext>
            </a:extLst>
          </p:cNvPr>
          <p:cNvSpPr/>
          <p:nvPr/>
        </p:nvSpPr>
        <p:spPr>
          <a:xfrm>
            <a:off x="762001" y="5219075"/>
            <a:ext cx="3657600" cy="548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Editor</a:t>
            </a:r>
            <a:endParaRPr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674BAB-08C7-2D50-A5A9-DA859A57251A}"/>
              </a:ext>
            </a:extLst>
          </p:cNvPr>
          <p:cNvSpPr/>
          <p:nvPr/>
        </p:nvSpPr>
        <p:spPr>
          <a:xfrm>
            <a:off x="4724399" y="5219075"/>
            <a:ext cx="3657600" cy="5486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Object Saver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5E23C8-CA5C-EDBA-F934-F87732C31F2A}"/>
              </a:ext>
            </a:extLst>
          </p:cNvPr>
          <p:cNvCxnSpPr>
            <a:stCxn id="8" idx="2"/>
            <a:endCxn id="3" idx="0"/>
          </p:cNvCxnSpPr>
          <p:nvPr/>
        </p:nvCxnSpPr>
        <p:spPr>
          <a:xfrm flipH="1">
            <a:off x="1254760" y="2091217"/>
            <a:ext cx="3317241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B98EE0B-050B-5CD0-EF37-FCA72B5DFA0D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 flipH="1">
            <a:off x="2700023" y="2091217"/>
            <a:ext cx="1871978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50BCAFC-6554-05EB-9227-B36910E2E5FA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572001" y="2091217"/>
            <a:ext cx="914398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F8FBF4E-2475-E0DB-0CD2-D255685984F3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4572001" y="2091217"/>
            <a:ext cx="2371094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39E74D1-9CC8-BD98-9746-3B07BF345394}"/>
              </a:ext>
            </a:extLst>
          </p:cNvPr>
          <p:cNvCxnSpPr>
            <a:stCxn id="8" idx="2"/>
            <a:endCxn id="14" idx="0"/>
          </p:cNvCxnSpPr>
          <p:nvPr/>
        </p:nvCxnSpPr>
        <p:spPr>
          <a:xfrm>
            <a:off x="4572001" y="2091217"/>
            <a:ext cx="3832859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DE6DF4C-B18D-7B6A-BFF8-1FF87B5BC38F}"/>
              </a:ext>
            </a:extLst>
          </p:cNvPr>
          <p:cNvCxnSpPr>
            <a:stCxn id="7" idx="0"/>
            <a:endCxn id="3" idx="2"/>
          </p:cNvCxnSpPr>
          <p:nvPr/>
        </p:nvCxnSpPr>
        <p:spPr>
          <a:xfrm flipH="1" flipV="1">
            <a:off x="1254760" y="3345183"/>
            <a:ext cx="3317240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6CB4F-9B12-1710-C626-8FD3754A1CE3}"/>
              </a:ext>
            </a:extLst>
          </p:cNvPr>
          <p:cNvCxnSpPr>
            <a:cxnSpLocks/>
            <a:stCxn id="7" idx="0"/>
            <a:endCxn id="11" idx="2"/>
          </p:cNvCxnSpPr>
          <p:nvPr/>
        </p:nvCxnSpPr>
        <p:spPr>
          <a:xfrm flipH="1" flipV="1">
            <a:off x="2700023" y="3345183"/>
            <a:ext cx="1871977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CF835A0-B1F8-F73B-6B8D-27F832CE5457}"/>
              </a:ext>
            </a:extLst>
          </p:cNvPr>
          <p:cNvCxnSpPr>
            <a:cxnSpLocks/>
            <a:stCxn id="7" idx="0"/>
            <a:endCxn id="12" idx="2"/>
          </p:cNvCxnSpPr>
          <p:nvPr/>
        </p:nvCxnSpPr>
        <p:spPr>
          <a:xfrm flipV="1">
            <a:off x="4572000" y="3345183"/>
            <a:ext cx="914399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4D50A95-D1AA-B9C9-6C9C-E33FBE136B75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4572000" y="3345183"/>
            <a:ext cx="2371095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DCE00BF-6C10-D972-F9F2-B7AF7EE7CE30}"/>
              </a:ext>
            </a:extLst>
          </p:cNvPr>
          <p:cNvCxnSpPr>
            <a:stCxn id="7" idx="0"/>
            <a:endCxn id="14" idx="2"/>
          </p:cNvCxnSpPr>
          <p:nvPr/>
        </p:nvCxnSpPr>
        <p:spPr>
          <a:xfrm flipV="1">
            <a:off x="4572000" y="3345183"/>
            <a:ext cx="3832860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C2DCBB2-1657-A129-F010-DF132C57C9D4}"/>
              </a:ext>
            </a:extLst>
          </p:cNvPr>
          <p:cNvCxnSpPr>
            <a:stCxn id="15" idx="0"/>
            <a:endCxn id="7" idx="2"/>
          </p:cNvCxnSpPr>
          <p:nvPr/>
        </p:nvCxnSpPr>
        <p:spPr>
          <a:xfrm flipV="1">
            <a:off x="2590801" y="4663448"/>
            <a:ext cx="1981199" cy="55562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5E84986-A18F-D352-7938-9F5E4F15B6F7}"/>
              </a:ext>
            </a:extLst>
          </p:cNvPr>
          <p:cNvCxnSpPr>
            <a:stCxn id="16" idx="0"/>
            <a:endCxn id="7" idx="2"/>
          </p:cNvCxnSpPr>
          <p:nvPr/>
        </p:nvCxnSpPr>
        <p:spPr>
          <a:xfrm flipH="1" flipV="1">
            <a:off x="4572000" y="4663448"/>
            <a:ext cx="1981199" cy="55562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775CE685-B02C-2C72-145C-0CD40C93A991}"/>
              </a:ext>
            </a:extLst>
          </p:cNvPr>
          <p:cNvSpPr/>
          <p:nvPr/>
        </p:nvSpPr>
        <p:spPr>
          <a:xfrm>
            <a:off x="3473768" y="2796543"/>
            <a:ext cx="1191895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Camera System</a:t>
            </a:r>
            <a:endParaRPr dirty="0"/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3D33FFA-FCF6-738C-11D6-2358F80DBCF5}"/>
              </a:ext>
            </a:extLst>
          </p:cNvPr>
          <p:cNvCxnSpPr>
            <a:stCxn id="8" idx="2"/>
            <a:endCxn id="55" idx="0"/>
          </p:cNvCxnSpPr>
          <p:nvPr/>
        </p:nvCxnSpPr>
        <p:spPr>
          <a:xfrm flipH="1">
            <a:off x="4069716" y="2091217"/>
            <a:ext cx="502285" cy="70532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D5A85EA-9851-5EA7-376F-E0A1FB216D1E}"/>
              </a:ext>
            </a:extLst>
          </p:cNvPr>
          <p:cNvCxnSpPr>
            <a:stCxn id="7" idx="0"/>
            <a:endCxn id="55" idx="2"/>
          </p:cNvCxnSpPr>
          <p:nvPr/>
        </p:nvCxnSpPr>
        <p:spPr>
          <a:xfrm flipH="1" flipV="1">
            <a:off x="4069716" y="3345183"/>
            <a:ext cx="502284" cy="7696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2" name="Picture 81" descr="A logo with white text&#10;&#10;AI-generated content may be incorrect.">
            <a:extLst>
              <a:ext uri="{FF2B5EF4-FFF2-40B4-BE49-F238E27FC236}">
                <a16:creationId xmlns:a16="http://schemas.microsoft.com/office/drawing/2014/main" id="{C6415E58-D6EC-5474-F0B9-CE4EA6CD2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8086" y="0"/>
            <a:ext cx="5565913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87FD23-D7B9-7D38-1E58-621EE237E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0349" y="609600"/>
            <a:ext cx="3105011" cy="13308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Key Design Principles</a:t>
            </a:r>
          </a:p>
        </p:txBody>
      </p:sp>
      <p:pic>
        <p:nvPicPr>
          <p:cNvPr id="6" name="Picture 5" descr="Blue blocks and networks technology background">
            <a:extLst>
              <a:ext uri="{FF2B5EF4-FFF2-40B4-BE49-F238E27FC236}">
                <a16:creationId xmlns:a16="http://schemas.microsoft.com/office/drawing/2014/main" id="{E853F419-E14E-340E-B04C-7BFB70B8DA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338" r="44206"/>
          <a:stretch>
            <a:fillRect/>
          </a:stretch>
        </p:blipFill>
        <p:spPr>
          <a:xfrm>
            <a:off x="20" y="10"/>
            <a:ext cx="5176278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5D59D0AD-48D3-9B1C-882B-E4E27ABFDC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490348" y="2035352"/>
            <a:ext cx="3418702" cy="454324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Composition Over Inheritance: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Systems are built from interchangeable parts using interfaces, contexts, and managers for flexibility.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Interface-Driven Design: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major subsystems (movement, vitality, interactable, input, UI) use interfaces for contract enforcement and easy extensibility.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State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Movement system and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PlayerStateManager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 the State pattern for clean state transitions.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Command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Input system uses the Command pattern, abstracting user actions as commands for easy extension.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Template Method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Abstract base classes (movement, interactable, vitality, IK) define workflows and delegate implementation details to subclasses.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Factory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PlayerMovementInstances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uses a factory/service locator for state instantiation and management.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Bitmask/Flag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systems use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enums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(never strings) for system IDs, actions, and body parts—enabling safe, scalable, and performant code.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Event/Mediator Pattern: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UI and system communication is managed with events, delegates, and mediator scripts for decoupled updates.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ScriptableObject</a:t>
            </a: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-Driven Data: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All configs and core values are stored in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effectLst/>
                <a:cs typeface="Arial" panose="020B0604020202020204" pitchFamily="34" charset="0"/>
              </a:rPr>
              <a:t>ScriptableObjects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 for designer-friendly, modular, and testable data flows.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Editor/Runtime Separation: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effectLst/>
                <a:cs typeface="Arial" panose="020B0604020202020204" pitchFamily="34" charset="0"/>
              </a:rPr>
              <a:t>Debug tools and editor scripts are excluded from builds, ensuring zero performance impact for end users.</a:t>
            </a:r>
          </a:p>
        </p:txBody>
      </p:sp>
      <p:pic>
        <p:nvPicPr>
          <p:cNvPr id="5" name="Picture 4" descr="A logo with white text&#10;&#10;AI-generated content may be incorrect.">
            <a:extLst>
              <a:ext uri="{FF2B5EF4-FFF2-40B4-BE49-F238E27FC236}">
                <a16:creationId xmlns:a16="http://schemas.microsoft.com/office/drawing/2014/main" id="{BCEF5711-FE43-6C8F-3D7A-35D15037B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6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7CA212-5D6E-F602-ABE4-4611A741E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5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Color Key / Legend</a:t>
            </a:r>
          </a:p>
        </p:txBody>
      </p:sp>
      <p:pic>
        <p:nvPicPr>
          <p:cNvPr id="5" name="Picture 4" descr="A logo with white text&#10;&#10;AI-generated content may be incorrect.">
            <a:extLst>
              <a:ext uri="{FF2B5EF4-FFF2-40B4-BE49-F238E27FC236}">
                <a16:creationId xmlns:a16="http://schemas.microsoft.com/office/drawing/2014/main" id="{7127FF46-0CD0-E93B-EECF-DD97D91DF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601836E-F77F-0B00-5C68-F654A65992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480364"/>
              </p:ext>
            </p:extLst>
          </p:nvPr>
        </p:nvGraphicFramePr>
        <p:xfrm>
          <a:off x="483042" y="2147090"/>
          <a:ext cx="8195872" cy="412378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04056">
                  <a:extLst>
                    <a:ext uri="{9D8B030D-6E8A-4147-A177-3AD203B41FA5}">
                      <a16:colId xmlns:a16="http://schemas.microsoft.com/office/drawing/2014/main" val="629917195"/>
                    </a:ext>
                  </a:extLst>
                </a:gridCol>
                <a:gridCol w="3291816">
                  <a:extLst>
                    <a:ext uri="{9D8B030D-6E8A-4147-A177-3AD203B41FA5}">
                      <a16:colId xmlns:a16="http://schemas.microsoft.com/office/drawing/2014/main" val="2152136433"/>
                    </a:ext>
                  </a:extLst>
                </a:gridCol>
              </a:tblGrid>
              <a:tr h="551561"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60">
                          <a:solidFill>
                            <a:schemeClr val="bg1"/>
                          </a:solidFill>
                        </a:rPr>
                        <a:t>System Element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none" spc="60">
                          <a:solidFill>
                            <a:schemeClr val="bg1"/>
                          </a:solidFill>
                        </a:rPr>
                        <a:t>Color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1028225649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Interfaces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Purple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4267850375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Abstract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Blue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812751734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Concrete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Grey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962842494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Context + Instances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Green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1623932911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Controllers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Red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3052582363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ScriptableObjects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Dark Green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3150038662"/>
                  </a:ext>
                </a:extLst>
              </a:tr>
              <a:tr h="510318"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>
                          <a:solidFill>
                            <a:schemeClr val="tx1"/>
                          </a:solidFill>
                        </a:rPr>
                        <a:t>Editor Classes</a:t>
                      </a:r>
                    </a:p>
                  </a:txBody>
                  <a:tcPr marL="153352" marR="153352" marT="116071" marB="766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cap="none" spc="0" dirty="0">
                          <a:solidFill>
                            <a:schemeClr val="tx1"/>
                          </a:solidFill>
                        </a:rPr>
                        <a:t>Dark Grey</a:t>
                      </a:r>
                    </a:p>
                  </a:txBody>
                  <a:tcPr marL="153352" marR="153352" marT="116071" marB="76676" anchor="ctr"/>
                </a:tc>
                <a:extLst>
                  <a:ext uri="{0D108BD9-81ED-4DB2-BD59-A6C34878D82A}">
                    <a16:rowId xmlns:a16="http://schemas.microsoft.com/office/drawing/2014/main" val="4132378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2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Movement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438" y="1203959"/>
            <a:ext cx="3292474" cy="5486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sz="1200" dirty="0">
                <a:solidFill>
                  <a:schemeClr val="bg1"/>
                </a:solidFill>
              </a:rPr>
              <a:t>I Player State</a:t>
            </a:r>
            <a:endParaRPr sz="1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438" y="2147647"/>
            <a:ext cx="3292474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Base State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4506118" y="4117331"/>
            <a:ext cx="3292473" cy="54864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</a:t>
            </a:r>
            <a:r>
              <a:rPr dirty="0"/>
              <a:t>Context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10881" y="2146700"/>
            <a:ext cx="328771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Sub States (Idle, Walk, Cover, Swimming, Parkour, etc.)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4501356" y="5159213"/>
            <a:ext cx="3292473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 </a:t>
            </a:r>
            <a:r>
              <a:rPr lang="en-US" dirty="0" err="1"/>
              <a:t>MainMovement</a:t>
            </a:r>
            <a:r>
              <a:rPr lang="en-US" dirty="0"/>
              <a:t> SO, </a:t>
            </a:r>
            <a:r>
              <a:rPr lang="en-US" dirty="0" err="1"/>
              <a:t>GroundConfig</a:t>
            </a:r>
            <a:r>
              <a:rPr lang="en-US" dirty="0"/>
              <a:t> SO, </a:t>
            </a:r>
            <a:r>
              <a:rPr lang="en-US" dirty="0" err="1"/>
              <a:t>JumpConfig</a:t>
            </a:r>
            <a:r>
              <a:rPr lang="en-US" dirty="0"/>
              <a:t> SO, </a:t>
            </a:r>
            <a:r>
              <a:rPr lang="en-US" dirty="0" err="1"/>
              <a:t>ClimbConfig</a:t>
            </a:r>
            <a:r>
              <a:rPr lang="en-US" dirty="0"/>
              <a:t> SO, </a:t>
            </a:r>
            <a:r>
              <a:rPr lang="en-US" dirty="0" err="1"/>
              <a:t>CoverConfig</a:t>
            </a:r>
            <a:r>
              <a:rPr lang="en-US" dirty="0"/>
              <a:t> SO</a:t>
            </a:r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198438" y="6055036"/>
            <a:ext cx="3292473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2F5D69-67A7-F992-071A-70DA4C853C67}"/>
              </a:ext>
            </a:extLst>
          </p:cNvPr>
          <p:cNvSpPr/>
          <p:nvPr/>
        </p:nvSpPr>
        <p:spPr>
          <a:xfrm>
            <a:off x="198438" y="4256868"/>
            <a:ext cx="3292473" cy="54864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State Manager</a:t>
            </a:r>
            <a:endParaRPr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75698EE-931B-59EF-9106-6B55C531FD0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844675" y="1752599"/>
            <a:ext cx="0" cy="3950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0B3EC-6F6F-5E7E-6F62-3C0DE06E28A6}"/>
              </a:ext>
            </a:extLst>
          </p:cNvPr>
          <p:cNvSpPr/>
          <p:nvPr/>
        </p:nvSpPr>
        <p:spPr>
          <a:xfrm>
            <a:off x="4506118" y="3079121"/>
            <a:ext cx="3292473" cy="54864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Movement Instances</a:t>
            </a:r>
            <a:endParaRPr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2396857-3005-CB16-DE60-81CBF2EFDED0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 flipV="1">
            <a:off x="3490912" y="2421020"/>
            <a:ext cx="1019969" cy="9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DC56B66-781C-B4D7-B3FB-9985967B5324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>
          <a:xfrm flipV="1">
            <a:off x="1844675" y="4805508"/>
            <a:ext cx="0" cy="12495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A17FBA58-13A1-38E4-460A-6B60FCFE22AC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V="1">
            <a:off x="6147593" y="4665971"/>
            <a:ext cx="4762" cy="4932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8" name="Rectangle 157">
            <a:extLst>
              <a:ext uri="{FF2B5EF4-FFF2-40B4-BE49-F238E27FC236}">
                <a16:creationId xmlns:a16="http://schemas.microsoft.com/office/drawing/2014/main" id="{AF9CBCA8-BBFF-AFBB-BCDF-F80AFCCB3F63}"/>
              </a:ext>
            </a:extLst>
          </p:cNvPr>
          <p:cNvSpPr/>
          <p:nvPr/>
        </p:nvSpPr>
        <p:spPr>
          <a:xfrm>
            <a:off x="4506118" y="6053134"/>
            <a:ext cx="3292473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pic>
        <p:nvPicPr>
          <p:cNvPr id="159" name="Picture 158" descr="A logo with white text&#10;&#10;AI-generated content may be incorrect.">
            <a:extLst>
              <a:ext uri="{FF2B5EF4-FFF2-40B4-BE49-F238E27FC236}">
                <a16:creationId xmlns:a16="http://schemas.microsoft.com/office/drawing/2014/main" id="{B0A3B51B-C820-DE09-376B-3B422E225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B1B581F-3F30-4DB6-D0A5-60FD71CF5047}"/>
              </a:ext>
            </a:extLst>
          </p:cNvPr>
          <p:cNvCxnSpPr>
            <a:stCxn id="158" idx="1"/>
            <a:endCxn id="10" idx="3"/>
          </p:cNvCxnSpPr>
          <p:nvPr/>
        </p:nvCxnSpPr>
        <p:spPr>
          <a:xfrm flipH="1">
            <a:off x="3490911" y="6327454"/>
            <a:ext cx="1015207" cy="19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A7B8852-8A14-71F2-7617-33DADEA8C167}"/>
              </a:ext>
            </a:extLst>
          </p:cNvPr>
          <p:cNvCxnSpPr>
            <a:stCxn id="9" idx="2"/>
            <a:endCxn id="158" idx="0"/>
          </p:cNvCxnSpPr>
          <p:nvPr/>
        </p:nvCxnSpPr>
        <p:spPr>
          <a:xfrm>
            <a:off x="6147593" y="5707853"/>
            <a:ext cx="4762" cy="3452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7A5951D-12F5-FF57-6B67-DB77665704DE}"/>
              </a:ext>
            </a:extLst>
          </p:cNvPr>
          <p:cNvCxnSpPr>
            <a:stCxn id="19" idx="2"/>
            <a:endCxn id="7" idx="0"/>
          </p:cNvCxnSpPr>
          <p:nvPr/>
        </p:nvCxnSpPr>
        <p:spPr>
          <a:xfrm>
            <a:off x="6152355" y="3627761"/>
            <a:ext cx="0" cy="4895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57EC09E-9F74-FBA9-93BA-E2E207CB131F}"/>
              </a:ext>
            </a:extLst>
          </p:cNvPr>
          <p:cNvCxnSpPr>
            <a:stCxn id="7" idx="1"/>
            <a:endCxn id="6" idx="2"/>
          </p:cNvCxnSpPr>
          <p:nvPr/>
        </p:nvCxnSpPr>
        <p:spPr>
          <a:xfrm flipH="1" flipV="1">
            <a:off x="1844675" y="2696287"/>
            <a:ext cx="2661443" cy="169536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286BE0E-FB2E-93CA-94D0-2A5C7CB6DE7E}"/>
              </a:ext>
            </a:extLst>
          </p:cNvPr>
          <p:cNvCxnSpPr>
            <a:stCxn id="12" idx="0"/>
            <a:endCxn id="6" idx="2"/>
          </p:cNvCxnSpPr>
          <p:nvPr/>
        </p:nvCxnSpPr>
        <p:spPr>
          <a:xfrm flipV="1">
            <a:off x="1844675" y="2696287"/>
            <a:ext cx="0" cy="15605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Input Command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11550" y="1874838"/>
            <a:ext cx="238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Input Command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3511550" y="4122579"/>
            <a:ext cx="2387600" cy="548640"/>
          </a:xfrm>
          <a:prstGeom prst="rect">
            <a:avLst/>
          </a:prstGeom>
          <a:solidFill>
            <a:srgbClr val="00B05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Input Core Orchestrator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825500" y="2926239"/>
            <a:ext cx="20574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Input Handler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F4E69C-2490-3ECD-C2CD-7C58BB806C1C}"/>
              </a:ext>
            </a:extLst>
          </p:cNvPr>
          <p:cNvSpPr/>
          <p:nvPr/>
        </p:nvSpPr>
        <p:spPr>
          <a:xfrm>
            <a:off x="6794500" y="2926239"/>
            <a:ext cx="18923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Menu Input Handler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D28287-CB87-5F20-8489-12486A9D6959}"/>
              </a:ext>
            </a:extLst>
          </p:cNvPr>
          <p:cNvCxnSpPr>
            <a:cxnSpLocks/>
            <a:stCxn id="8" idx="2"/>
            <a:endCxn id="7" idx="1"/>
          </p:cNvCxnSpPr>
          <p:nvPr/>
        </p:nvCxnSpPr>
        <p:spPr>
          <a:xfrm>
            <a:off x="1854200" y="3474879"/>
            <a:ext cx="1657350" cy="922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DF39255-254D-0196-E39D-259DA0D60773}"/>
              </a:ext>
            </a:extLst>
          </p:cNvPr>
          <p:cNvCxnSpPr>
            <a:cxnSpLocks/>
            <a:stCxn id="12" idx="2"/>
            <a:endCxn id="7" idx="3"/>
          </p:cNvCxnSpPr>
          <p:nvPr/>
        </p:nvCxnSpPr>
        <p:spPr>
          <a:xfrm flipH="1">
            <a:off x="5899150" y="3474879"/>
            <a:ext cx="1841500" cy="9220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D88DDE1B-C5A0-63EA-A8C8-2B4308BA0B72}"/>
              </a:ext>
            </a:extLst>
          </p:cNvPr>
          <p:cNvSpPr/>
          <p:nvPr/>
        </p:nvSpPr>
        <p:spPr>
          <a:xfrm>
            <a:off x="3511550" y="5444806"/>
            <a:ext cx="238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CCCEDF0-580A-9758-358D-3D0BF1424809}"/>
              </a:ext>
            </a:extLst>
          </p:cNvPr>
          <p:cNvCxnSpPr>
            <a:cxnSpLocks/>
            <a:stCxn id="7" idx="2"/>
            <a:endCxn id="24" idx="0"/>
          </p:cNvCxnSpPr>
          <p:nvPr/>
        </p:nvCxnSpPr>
        <p:spPr>
          <a:xfrm>
            <a:off x="4705350" y="4671219"/>
            <a:ext cx="0" cy="7735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28BF43E-C016-292D-1309-CA3FFCBA4704}"/>
              </a:ext>
            </a:extLst>
          </p:cNvPr>
          <p:cNvCxnSpPr>
            <a:cxnSpLocks/>
            <a:stCxn id="5" idx="1"/>
            <a:endCxn id="8" idx="0"/>
          </p:cNvCxnSpPr>
          <p:nvPr/>
        </p:nvCxnSpPr>
        <p:spPr>
          <a:xfrm flipH="1">
            <a:off x="1854200" y="2149158"/>
            <a:ext cx="1657350" cy="777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4A79301-E5EE-B370-CA48-AA2D6BA4A014}"/>
              </a:ext>
            </a:extLst>
          </p:cNvPr>
          <p:cNvCxnSpPr>
            <a:cxnSpLocks/>
            <a:stCxn id="5" idx="3"/>
            <a:endCxn id="12" idx="0"/>
          </p:cNvCxnSpPr>
          <p:nvPr/>
        </p:nvCxnSpPr>
        <p:spPr>
          <a:xfrm>
            <a:off x="5899150" y="2149158"/>
            <a:ext cx="1841500" cy="777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8" name="Picture 37" descr="A logo with white text&#10;&#10;AI-generated content may be incorrect.">
            <a:extLst>
              <a:ext uri="{FF2B5EF4-FFF2-40B4-BE49-F238E27FC236}">
                <a16:creationId xmlns:a16="http://schemas.microsoft.com/office/drawing/2014/main" id="{42503C12-C18C-37B7-2F6C-F670A2CF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AA6D55-4AEF-1DF6-65F3-CB98CB4AF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01EB8-2D8C-8D8E-2D18-39B8EBD5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Camera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81E060-1518-7FEF-D7D8-76FA3C94ECA0}"/>
              </a:ext>
            </a:extLst>
          </p:cNvPr>
          <p:cNvSpPr/>
          <p:nvPr/>
        </p:nvSpPr>
        <p:spPr>
          <a:xfrm>
            <a:off x="2743199" y="4738059"/>
            <a:ext cx="3657600" cy="548640"/>
          </a:xfrm>
          <a:prstGeom prst="rect">
            <a:avLst/>
          </a:prstGeom>
          <a:solidFill>
            <a:srgbClr val="00A22A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Ture Tactical Studio Debug Settings SO</a:t>
            </a:r>
            <a:endParaRPr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D188B4-BCF0-91DE-4B4E-23557433B6A3}"/>
              </a:ext>
            </a:extLst>
          </p:cNvPr>
          <p:cNvSpPr/>
          <p:nvPr/>
        </p:nvSpPr>
        <p:spPr>
          <a:xfrm>
            <a:off x="2743200" y="1692276"/>
            <a:ext cx="3657599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Camera Orchestrator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7ABCA9-534B-803A-80C4-15B9159F6A6E}"/>
              </a:ext>
            </a:extLst>
          </p:cNvPr>
          <p:cNvSpPr/>
          <p:nvPr/>
        </p:nvSpPr>
        <p:spPr>
          <a:xfrm>
            <a:off x="477520" y="2938304"/>
            <a:ext cx="14655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Movement Camera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016B77-22BE-0ACF-2F95-B950D548610D}"/>
              </a:ext>
            </a:extLst>
          </p:cNvPr>
          <p:cNvSpPr/>
          <p:nvPr/>
        </p:nvSpPr>
        <p:spPr>
          <a:xfrm>
            <a:off x="2319020" y="2938304"/>
            <a:ext cx="1376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Crawl Camera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018A16-ECC2-CAC7-BB25-D9E5D2CE6B5C}"/>
              </a:ext>
            </a:extLst>
          </p:cNvPr>
          <p:cNvSpPr/>
          <p:nvPr/>
        </p:nvSpPr>
        <p:spPr>
          <a:xfrm>
            <a:off x="4206238" y="2943391"/>
            <a:ext cx="128016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Aim Lock Camera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031160-38EF-11EE-F885-4BD6D7D4C5FB}"/>
              </a:ext>
            </a:extLst>
          </p:cNvPr>
          <p:cNvSpPr/>
          <p:nvPr/>
        </p:nvSpPr>
        <p:spPr>
          <a:xfrm>
            <a:off x="6122670" y="2938304"/>
            <a:ext cx="1167132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Swim Camera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2B3302-C798-12AE-3306-DBE96242217F}"/>
              </a:ext>
            </a:extLst>
          </p:cNvPr>
          <p:cNvSpPr/>
          <p:nvPr/>
        </p:nvSpPr>
        <p:spPr>
          <a:xfrm>
            <a:off x="7843520" y="2938304"/>
            <a:ext cx="112268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Dive Camera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9CC4CA3-7DA6-256D-2F23-93761A2B88E7}"/>
              </a:ext>
            </a:extLst>
          </p:cNvPr>
          <p:cNvCxnSpPr>
            <a:cxnSpLocks/>
            <a:stCxn id="8" idx="2"/>
            <a:endCxn id="3" idx="0"/>
          </p:cNvCxnSpPr>
          <p:nvPr/>
        </p:nvCxnSpPr>
        <p:spPr>
          <a:xfrm flipH="1">
            <a:off x="1210310" y="2240916"/>
            <a:ext cx="336169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C2D91F1-A086-D527-A80F-BC316941D074}"/>
              </a:ext>
            </a:extLst>
          </p:cNvPr>
          <p:cNvCxnSpPr>
            <a:stCxn id="8" idx="2"/>
            <a:endCxn id="11" idx="0"/>
          </p:cNvCxnSpPr>
          <p:nvPr/>
        </p:nvCxnSpPr>
        <p:spPr>
          <a:xfrm flipH="1">
            <a:off x="3007360" y="2240916"/>
            <a:ext cx="156464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E2C8B19-8B84-CAF7-F873-D1E5FE9EF2E0}"/>
              </a:ext>
            </a:extLst>
          </p:cNvPr>
          <p:cNvCxnSpPr>
            <a:cxnSpLocks/>
            <a:stCxn id="8" idx="2"/>
            <a:endCxn id="12" idx="0"/>
          </p:cNvCxnSpPr>
          <p:nvPr/>
        </p:nvCxnSpPr>
        <p:spPr>
          <a:xfrm>
            <a:off x="4572000" y="2240916"/>
            <a:ext cx="274318" cy="702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89DDE8-DFF3-DFFA-B628-04D47F672CD9}"/>
              </a:ext>
            </a:extLst>
          </p:cNvPr>
          <p:cNvCxnSpPr>
            <a:stCxn id="8" idx="2"/>
            <a:endCxn id="13" idx="0"/>
          </p:cNvCxnSpPr>
          <p:nvPr/>
        </p:nvCxnSpPr>
        <p:spPr>
          <a:xfrm>
            <a:off x="4572000" y="2240916"/>
            <a:ext cx="2134236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F846261-63FF-9395-3CAE-03455AC51CB9}"/>
              </a:ext>
            </a:extLst>
          </p:cNvPr>
          <p:cNvCxnSpPr>
            <a:stCxn id="8" idx="2"/>
            <a:endCxn id="14" idx="0"/>
          </p:cNvCxnSpPr>
          <p:nvPr/>
        </p:nvCxnSpPr>
        <p:spPr>
          <a:xfrm>
            <a:off x="4572000" y="2240916"/>
            <a:ext cx="3832860" cy="6973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03CB09A-EDD9-AAB4-EB3C-D9CF2BF3084E}"/>
              </a:ext>
            </a:extLst>
          </p:cNvPr>
          <p:cNvCxnSpPr>
            <a:cxnSpLocks/>
            <a:stCxn id="7" idx="0"/>
            <a:endCxn id="3" idx="2"/>
          </p:cNvCxnSpPr>
          <p:nvPr/>
        </p:nvCxnSpPr>
        <p:spPr>
          <a:xfrm flipH="1" flipV="1">
            <a:off x="1210310" y="3486944"/>
            <a:ext cx="3361689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4B65A71-E5E6-8E76-4B36-3DF09D918D03}"/>
              </a:ext>
            </a:extLst>
          </p:cNvPr>
          <p:cNvCxnSpPr>
            <a:stCxn id="7" idx="0"/>
            <a:endCxn id="11" idx="2"/>
          </p:cNvCxnSpPr>
          <p:nvPr/>
        </p:nvCxnSpPr>
        <p:spPr>
          <a:xfrm flipH="1" flipV="1">
            <a:off x="3007360" y="3486944"/>
            <a:ext cx="1564639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FCAA3FC-5334-4032-4BC4-3CC470032351}"/>
              </a:ext>
            </a:extLst>
          </p:cNvPr>
          <p:cNvCxnSpPr>
            <a:cxnSpLocks/>
            <a:stCxn id="7" idx="0"/>
            <a:endCxn id="12" idx="2"/>
          </p:cNvCxnSpPr>
          <p:nvPr/>
        </p:nvCxnSpPr>
        <p:spPr>
          <a:xfrm flipV="1">
            <a:off x="4571999" y="3492031"/>
            <a:ext cx="274319" cy="12460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6C7E331-15DE-EA00-2AEF-E3EE400192BD}"/>
              </a:ext>
            </a:extLst>
          </p:cNvPr>
          <p:cNvCxnSpPr>
            <a:stCxn id="7" idx="0"/>
            <a:endCxn id="13" idx="2"/>
          </p:cNvCxnSpPr>
          <p:nvPr/>
        </p:nvCxnSpPr>
        <p:spPr>
          <a:xfrm flipV="1">
            <a:off x="4571999" y="3486944"/>
            <a:ext cx="2134237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88D6851-BFEC-34C1-2EAB-19ABB5C7C7A5}"/>
              </a:ext>
            </a:extLst>
          </p:cNvPr>
          <p:cNvCxnSpPr>
            <a:stCxn id="7" idx="0"/>
            <a:endCxn id="14" idx="2"/>
          </p:cNvCxnSpPr>
          <p:nvPr/>
        </p:nvCxnSpPr>
        <p:spPr>
          <a:xfrm flipV="1">
            <a:off x="4571999" y="3486944"/>
            <a:ext cx="3832861" cy="12511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56" name="Picture 55" descr="A logo with white text&#10;&#10;AI-generated content may be incorrect.">
            <a:extLst>
              <a:ext uri="{FF2B5EF4-FFF2-40B4-BE49-F238E27FC236}">
                <a16:creationId xmlns:a16="http://schemas.microsoft.com/office/drawing/2014/main" id="{8328C583-A89B-E2FC-DABC-4DF099B07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908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Interactable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1530350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Interactable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2743200" y="2652078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Interactable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27100" y="4364354"/>
            <a:ext cx="736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Door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3806827" y="5873114"/>
            <a:ext cx="127635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7395A09-3F0F-86F1-44A2-78B14495A99B}"/>
              </a:ext>
            </a:extLst>
          </p:cNvPr>
          <p:cNvSpPr/>
          <p:nvPr/>
        </p:nvSpPr>
        <p:spPr>
          <a:xfrm>
            <a:off x="2041525" y="4364354"/>
            <a:ext cx="736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Elevator</a:t>
            </a:r>
            <a:endParaRPr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592587-9B88-3F72-6033-3C688E5EB94D}"/>
              </a:ext>
            </a:extLst>
          </p:cNvPr>
          <p:cNvSpPr/>
          <p:nvPr/>
        </p:nvSpPr>
        <p:spPr>
          <a:xfrm>
            <a:off x="3155950" y="4364354"/>
            <a:ext cx="10287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Cover Object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B498E4-0CBC-6258-5968-61558F1E5D4F}"/>
              </a:ext>
            </a:extLst>
          </p:cNvPr>
          <p:cNvSpPr/>
          <p:nvPr/>
        </p:nvSpPr>
        <p:spPr>
          <a:xfrm>
            <a:off x="4445002" y="4364354"/>
            <a:ext cx="10287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Climb Object</a:t>
            </a:r>
            <a:endParaRPr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939BCC-F166-8CAF-F549-3195035E9B1C}"/>
              </a:ext>
            </a:extLst>
          </p:cNvPr>
          <p:cNvSpPr/>
          <p:nvPr/>
        </p:nvSpPr>
        <p:spPr>
          <a:xfrm>
            <a:off x="5676900" y="4364354"/>
            <a:ext cx="117475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Parkour Object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7B2136E-36D1-B90E-9898-E1F7DE1A5743}"/>
              </a:ext>
            </a:extLst>
          </p:cNvPr>
          <p:cNvSpPr/>
          <p:nvPr/>
        </p:nvSpPr>
        <p:spPr>
          <a:xfrm>
            <a:off x="7086600" y="4364354"/>
            <a:ext cx="117475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Water Volume</a:t>
            </a:r>
            <a:endParaRPr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86D9721-3F27-ADD7-7031-4B9C6AB75F87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4572000" y="2078990"/>
            <a:ext cx="0" cy="5730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54BB39F-AC2A-BAAD-4219-9514D6760F2D}"/>
              </a:ext>
            </a:extLst>
          </p:cNvPr>
          <p:cNvCxnSpPr>
            <a:stCxn id="6" idx="2"/>
            <a:endCxn id="12" idx="0"/>
          </p:cNvCxnSpPr>
          <p:nvPr/>
        </p:nvCxnSpPr>
        <p:spPr>
          <a:xfrm flipH="1">
            <a:off x="3670300" y="3200718"/>
            <a:ext cx="901700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F200D13-6B17-3D0B-7657-1E059891E8DD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4572000" y="3200718"/>
            <a:ext cx="387352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075F17-2D56-EADE-3A5C-1660E917304F}"/>
              </a:ext>
            </a:extLst>
          </p:cNvPr>
          <p:cNvCxnSpPr>
            <a:stCxn id="6" idx="2"/>
            <a:endCxn id="14" idx="0"/>
          </p:cNvCxnSpPr>
          <p:nvPr/>
        </p:nvCxnSpPr>
        <p:spPr>
          <a:xfrm>
            <a:off x="4572000" y="3200718"/>
            <a:ext cx="16922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C0B39AE-E47A-8692-45A6-B16ED34E6973}"/>
              </a:ext>
            </a:extLst>
          </p:cNvPr>
          <p:cNvCxnSpPr>
            <a:stCxn id="6" idx="2"/>
            <a:endCxn id="11" idx="0"/>
          </p:cNvCxnSpPr>
          <p:nvPr/>
        </p:nvCxnSpPr>
        <p:spPr>
          <a:xfrm flipH="1">
            <a:off x="2409825" y="3200718"/>
            <a:ext cx="21621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4989C12-4699-96F1-393B-8D608369E127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1295400" y="3200718"/>
            <a:ext cx="3276600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8480C38-C093-BE78-ED83-BD9CE78D2DEE}"/>
              </a:ext>
            </a:extLst>
          </p:cNvPr>
          <p:cNvCxnSpPr>
            <a:stCxn id="6" idx="2"/>
            <a:endCxn id="15" idx="0"/>
          </p:cNvCxnSpPr>
          <p:nvPr/>
        </p:nvCxnSpPr>
        <p:spPr>
          <a:xfrm>
            <a:off x="4572000" y="3200718"/>
            <a:ext cx="3101975" cy="11636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3D6E2E7-0CCF-50F7-D3BD-1795106897C2}"/>
              </a:ext>
            </a:extLst>
          </p:cNvPr>
          <p:cNvCxnSpPr>
            <a:stCxn id="9" idx="0"/>
            <a:endCxn id="12" idx="2"/>
          </p:cNvCxnSpPr>
          <p:nvPr/>
        </p:nvCxnSpPr>
        <p:spPr>
          <a:xfrm flipH="1" flipV="1">
            <a:off x="3670300" y="4912994"/>
            <a:ext cx="774702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F7DA549-5F68-7EBB-F7A0-43237C9C427D}"/>
              </a:ext>
            </a:extLst>
          </p:cNvPr>
          <p:cNvCxnSpPr>
            <a:stCxn id="9" idx="0"/>
            <a:endCxn id="13" idx="2"/>
          </p:cNvCxnSpPr>
          <p:nvPr/>
        </p:nvCxnSpPr>
        <p:spPr>
          <a:xfrm flipV="1">
            <a:off x="4445002" y="4912994"/>
            <a:ext cx="514350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A5F2094-F4B3-876C-EA40-4DA8ACBB241B}"/>
              </a:ext>
            </a:extLst>
          </p:cNvPr>
          <p:cNvCxnSpPr>
            <a:stCxn id="9" idx="0"/>
            <a:endCxn id="11" idx="2"/>
          </p:cNvCxnSpPr>
          <p:nvPr/>
        </p:nvCxnSpPr>
        <p:spPr>
          <a:xfrm flipH="1" flipV="1">
            <a:off x="2409825" y="4912994"/>
            <a:ext cx="2035177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CACB499-AE95-6112-455F-85A48B310BB8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H="1" flipV="1">
            <a:off x="1295400" y="4912994"/>
            <a:ext cx="3149602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0C1082-9EA1-9D23-DCA5-8EC519BA12CC}"/>
              </a:ext>
            </a:extLst>
          </p:cNvPr>
          <p:cNvCxnSpPr>
            <a:stCxn id="9" idx="0"/>
            <a:endCxn id="14" idx="2"/>
          </p:cNvCxnSpPr>
          <p:nvPr/>
        </p:nvCxnSpPr>
        <p:spPr>
          <a:xfrm flipV="1">
            <a:off x="4445002" y="4912994"/>
            <a:ext cx="1819273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E01D783-2042-1488-B0C7-8EECE6687D2E}"/>
              </a:ext>
            </a:extLst>
          </p:cNvPr>
          <p:cNvCxnSpPr>
            <a:stCxn id="9" idx="0"/>
            <a:endCxn id="15" idx="2"/>
          </p:cNvCxnSpPr>
          <p:nvPr/>
        </p:nvCxnSpPr>
        <p:spPr>
          <a:xfrm flipV="1">
            <a:off x="4445002" y="4912994"/>
            <a:ext cx="3228973" cy="96012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93" name="Picture 92" descr="A logo with white text&#10;&#10;AI-generated content may be incorrect.">
            <a:extLst>
              <a:ext uri="{FF2B5EF4-FFF2-40B4-BE49-F238E27FC236}">
                <a16:creationId xmlns:a16="http://schemas.microsoft.com/office/drawing/2014/main" id="{DF2E90E1-4BCE-C612-2836-82017ACF4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Health System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10" name="Picture 9" descr="A logo with white text&#10;&#10;AI-generated content may be incorrect.">
            <a:extLst>
              <a:ext uri="{FF2B5EF4-FFF2-40B4-BE49-F238E27FC236}">
                <a16:creationId xmlns:a16="http://schemas.microsoft.com/office/drawing/2014/main" id="{4292C2FC-7BFF-1878-CEFC-213A9D54E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857B615-938B-CAA1-F712-0B2C4060D69F}"/>
              </a:ext>
            </a:extLst>
          </p:cNvPr>
          <p:cNvSpPr/>
          <p:nvPr/>
        </p:nvSpPr>
        <p:spPr>
          <a:xfrm>
            <a:off x="5029200" y="1786414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Health</a:t>
            </a:r>
            <a:endParaRPr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9CB52A-C2F5-143A-6D74-444294C39752}"/>
              </a:ext>
            </a:extLst>
          </p:cNvPr>
          <p:cNvSpPr/>
          <p:nvPr/>
        </p:nvSpPr>
        <p:spPr>
          <a:xfrm>
            <a:off x="914400" y="1786414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Health Base System</a:t>
            </a:r>
            <a:endParaRPr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51B347-8055-B786-D1CE-F32FBE96FFED}"/>
              </a:ext>
            </a:extLst>
          </p:cNvPr>
          <p:cNvSpPr/>
          <p:nvPr/>
        </p:nvSpPr>
        <p:spPr>
          <a:xfrm>
            <a:off x="914400" y="3559572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Health </a:t>
            </a:r>
            <a:endParaRPr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38B27B-C47C-D234-F19C-39E0E58AF693}"/>
              </a:ext>
            </a:extLst>
          </p:cNvPr>
          <p:cNvSpPr/>
          <p:nvPr/>
        </p:nvSpPr>
        <p:spPr>
          <a:xfrm>
            <a:off x="6440170" y="3563382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Health Config SO</a:t>
            </a:r>
            <a:endParaRPr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64696A-3FBE-989D-310E-C6BB5CA2E3C8}"/>
              </a:ext>
            </a:extLst>
          </p:cNvPr>
          <p:cNvSpPr/>
          <p:nvPr/>
        </p:nvSpPr>
        <p:spPr>
          <a:xfrm>
            <a:off x="914400" y="510413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12275F-B96D-7563-399B-0D820402535C}"/>
              </a:ext>
            </a:extLst>
          </p:cNvPr>
          <p:cNvSpPr/>
          <p:nvPr/>
        </p:nvSpPr>
        <p:spPr>
          <a:xfrm>
            <a:off x="6440170" y="511048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3DC770B-242C-8896-2302-9ACFD9C9EF5E}"/>
              </a:ext>
            </a:extLst>
          </p:cNvPr>
          <p:cNvCxnSpPr>
            <a:stCxn id="4" idx="2"/>
            <a:endCxn id="11" idx="0"/>
          </p:cNvCxnSpPr>
          <p:nvPr/>
        </p:nvCxnSpPr>
        <p:spPr>
          <a:xfrm>
            <a:off x="2743200" y="2335054"/>
            <a:ext cx="0" cy="1224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9E366D4-9CC7-C5B8-E3EB-C0A78DDA0FCF}"/>
              </a:ext>
            </a:extLst>
          </p:cNvPr>
          <p:cNvCxnSpPr>
            <a:stCxn id="13" idx="1"/>
            <a:endCxn id="11" idx="3"/>
          </p:cNvCxnSpPr>
          <p:nvPr/>
        </p:nvCxnSpPr>
        <p:spPr>
          <a:xfrm flipH="1" flipV="1">
            <a:off x="4572000" y="3833892"/>
            <a:ext cx="1868170" cy="3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757886D-C0B5-6F9B-FC19-624ED3F265F5}"/>
              </a:ext>
            </a:extLst>
          </p:cNvPr>
          <p:cNvCxnSpPr>
            <a:stCxn id="13" idx="2"/>
            <a:endCxn id="16" idx="0"/>
          </p:cNvCxnSpPr>
          <p:nvPr/>
        </p:nvCxnSpPr>
        <p:spPr>
          <a:xfrm>
            <a:off x="7446010" y="4112022"/>
            <a:ext cx="0" cy="9984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57D5615-1773-26CE-8D48-6DED029D9EFB}"/>
              </a:ext>
            </a:extLst>
          </p:cNvPr>
          <p:cNvCxnSpPr>
            <a:stCxn id="16" idx="1"/>
            <a:endCxn id="15" idx="3"/>
          </p:cNvCxnSpPr>
          <p:nvPr/>
        </p:nvCxnSpPr>
        <p:spPr>
          <a:xfrm flipH="1" flipV="1">
            <a:off x="4572000" y="5378450"/>
            <a:ext cx="1868170" cy="63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1AB7A6-A393-CC8B-15EA-57A1B162DBB6}"/>
              </a:ext>
            </a:extLst>
          </p:cNvPr>
          <p:cNvCxnSpPr>
            <a:stCxn id="15" idx="0"/>
            <a:endCxn id="11" idx="2"/>
          </p:cNvCxnSpPr>
          <p:nvPr/>
        </p:nvCxnSpPr>
        <p:spPr>
          <a:xfrm flipV="1">
            <a:off x="2743200" y="4108212"/>
            <a:ext cx="0" cy="9959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3B9BF2F-F7C2-97AD-B487-A228AE30878A}"/>
              </a:ext>
            </a:extLst>
          </p:cNvPr>
          <p:cNvCxnSpPr>
            <a:stCxn id="3" idx="2"/>
            <a:endCxn id="11" idx="0"/>
          </p:cNvCxnSpPr>
          <p:nvPr/>
        </p:nvCxnSpPr>
        <p:spPr>
          <a:xfrm flipH="1">
            <a:off x="2743200" y="2335054"/>
            <a:ext cx="4114800" cy="122451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Stamina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1730" y="1938656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Stamina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825500" y="1940878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Stamina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825500" y="3819843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Stamina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5980431" y="5157153"/>
            <a:ext cx="2343149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825500" y="5157153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pic>
        <p:nvPicPr>
          <p:cNvPr id="11" name="Picture 10" descr="A logo with white text&#10;&#10;AI-generated content may be incorrect.">
            <a:extLst>
              <a:ext uri="{FF2B5EF4-FFF2-40B4-BE49-F238E27FC236}">
                <a16:creationId xmlns:a16="http://schemas.microsoft.com/office/drawing/2014/main" id="{C31A0CFC-467A-4B03-C40D-C088BF6A2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419C1C3-993C-CC2D-B02C-C496515DA6AA}"/>
              </a:ext>
            </a:extLst>
          </p:cNvPr>
          <p:cNvSpPr/>
          <p:nvPr/>
        </p:nvSpPr>
        <p:spPr>
          <a:xfrm>
            <a:off x="5980431" y="3810953"/>
            <a:ext cx="2343149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Stamina Config SO</a:t>
            </a:r>
            <a:endParaRPr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4BD6C8E-07CB-2E1D-A9C0-E7FB2BEFFC95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2654300" y="2489518"/>
            <a:ext cx="0" cy="13303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89B944A-0AD7-DC44-582E-2B97A7E270C7}"/>
              </a:ext>
            </a:extLst>
          </p:cNvPr>
          <p:cNvCxnSpPr>
            <a:cxnSpLocks/>
            <a:stCxn id="12" idx="2"/>
            <a:endCxn id="8" idx="0"/>
          </p:cNvCxnSpPr>
          <p:nvPr/>
        </p:nvCxnSpPr>
        <p:spPr>
          <a:xfrm>
            <a:off x="7152006" y="4359593"/>
            <a:ext cx="0" cy="79756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410D771-4399-30DF-E31D-DEDB149C3E0A}"/>
              </a:ext>
            </a:extLst>
          </p:cNvPr>
          <p:cNvCxnSpPr>
            <a:cxnSpLocks/>
            <a:stCxn id="12" idx="1"/>
            <a:endCxn id="7" idx="3"/>
          </p:cNvCxnSpPr>
          <p:nvPr/>
        </p:nvCxnSpPr>
        <p:spPr>
          <a:xfrm flipH="1">
            <a:off x="4483100" y="4085273"/>
            <a:ext cx="1497331" cy="88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B9A41F-3E2B-AAD7-4D0C-C3C1582CAA4C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V="1">
            <a:off x="2654300" y="4368483"/>
            <a:ext cx="0" cy="788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476270B-CFE5-C7D3-2F20-8BE192507449}"/>
              </a:ext>
            </a:extLst>
          </p:cNvPr>
          <p:cNvCxnSpPr>
            <a:stCxn id="8" idx="1"/>
            <a:endCxn id="9" idx="3"/>
          </p:cNvCxnSpPr>
          <p:nvPr/>
        </p:nvCxnSpPr>
        <p:spPr>
          <a:xfrm flipH="1">
            <a:off x="4483100" y="5431473"/>
            <a:ext cx="14973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35FC709-82C1-714D-69B4-490C60B26457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654300" y="2487296"/>
            <a:ext cx="4126230" cy="13325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Breath System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94250" y="1783795"/>
            <a:ext cx="3657600" cy="548640"/>
          </a:xfrm>
          <a:prstGeom prst="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I Breath</a:t>
            </a:r>
            <a:endParaRPr dirty="0"/>
          </a:p>
        </p:txBody>
      </p:sp>
      <p:sp>
        <p:nvSpPr>
          <p:cNvPr id="6" name="Rectangle 5"/>
          <p:cNvSpPr/>
          <p:nvPr/>
        </p:nvSpPr>
        <p:spPr>
          <a:xfrm>
            <a:off x="914400" y="1783795"/>
            <a:ext cx="3657600" cy="548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Breath Base System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914400" y="3797300"/>
            <a:ext cx="3657600" cy="5486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Breath </a:t>
            </a:r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440170" y="379349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Breath Config SO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914400" y="5058410"/>
            <a:ext cx="3657600" cy="548640"/>
          </a:xfrm>
          <a:prstGeom prst="rect">
            <a:avLst/>
          </a:prstGeom>
          <a:solidFill>
            <a:srgbClr val="C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Player Core Orchestrator</a:t>
            </a: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7392C9C-9EC5-A24B-4506-E26C154095F6}"/>
              </a:ext>
            </a:extLst>
          </p:cNvPr>
          <p:cNvSpPr/>
          <p:nvPr/>
        </p:nvSpPr>
        <p:spPr>
          <a:xfrm>
            <a:off x="6440170" y="5058410"/>
            <a:ext cx="2011680" cy="548640"/>
          </a:xfrm>
          <a:prstGeom prst="rect">
            <a:avLst/>
          </a:prstGeom>
          <a:solidFill>
            <a:srgbClr val="00701D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/>
            </a:pPr>
            <a:r>
              <a:rPr lang="en-US" dirty="0"/>
              <a:t>Character Config SO</a:t>
            </a:r>
            <a:endParaRPr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0F5F8AD-63B2-7CD9-4237-70FDDF07AFD4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2743200" y="2332435"/>
            <a:ext cx="0" cy="1464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C470865-26ED-72D1-967F-364DF5F5E545}"/>
              </a:ext>
            </a:extLst>
          </p:cNvPr>
          <p:cNvCxnSpPr>
            <a:stCxn id="8" idx="1"/>
            <a:endCxn id="7" idx="3"/>
          </p:cNvCxnSpPr>
          <p:nvPr/>
        </p:nvCxnSpPr>
        <p:spPr>
          <a:xfrm flipH="1">
            <a:off x="4572000" y="4067810"/>
            <a:ext cx="1868170" cy="3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42C654E-AD19-568C-C439-4416A0458D36}"/>
              </a:ext>
            </a:extLst>
          </p:cNvPr>
          <p:cNvCxnSpPr>
            <a:stCxn id="8" idx="2"/>
            <a:endCxn id="3" idx="0"/>
          </p:cNvCxnSpPr>
          <p:nvPr/>
        </p:nvCxnSpPr>
        <p:spPr>
          <a:xfrm>
            <a:off x="7446010" y="4342130"/>
            <a:ext cx="0" cy="7162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C05EC-160B-2278-FD4D-F9A9AE9F0EE5}"/>
              </a:ext>
            </a:extLst>
          </p:cNvPr>
          <p:cNvCxnSpPr>
            <a:stCxn id="3" idx="1"/>
            <a:endCxn id="9" idx="3"/>
          </p:cNvCxnSpPr>
          <p:nvPr/>
        </p:nvCxnSpPr>
        <p:spPr>
          <a:xfrm flipH="1">
            <a:off x="4572000" y="5332730"/>
            <a:ext cx="186817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C94970-3139-33D9-F523-BD8AFC748CC3}"/>
              </a:ext>
            </a:extLst>
          </p:cNvPr>
          <p:cNvCxnSpPr>
            <a:stCxn id="9" idx="0"/>
            <a:endCxn id="7" idx="2"/>
          </p:cNvCxnSpPr>
          <p:nvPr/>
        </p:nvCxnSpPr>
        <p:spPr>
          <a:xfrm flipV="1">
            <a:off x="2743200" y="4345940"/>
            <a:ext cx="0" cy="7124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FB573CE-85B1-605D-A607-C928793C09EC}"/>
              </a:ext>
            </a:extLst>
          </p:cNvPr>
          <p:cNvCxnSpPr>
            <a:stCxn id="5" idx="2"/>
            <a:endCxn id="7" idx="0"/>
          </p:cNvCxnSpPr>
          <p:nvPr/>
        </p:nvCxnSpPr>
        <p:spPr>
          <a:xfrm flipH="1">
            <a:off x="2743200" y="2332435"/>
            <a:ext cx="3879850" cy="146486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9" name="Picture 38" descr="A logo with white text&#10;&#10;AI-generated content may be incorrect.">
            <a:extLst>
              <a:ext uri="{FF2B5EF4-FFF2-40B4-BE49-F238E27FC236}">
                <a16:creationId xmlns:a16="http://schemas.microsoft.com/office/drawing/2014/main" id="{E0176360-86F4-F9E1-FBC9-07ED815F9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5500" cy="825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545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Versatile Third-Person Controller Architecture Breakdown</vt:lpstr>
      <vt:lpstr>Color Key / Legend</vt:lpstr>
      <vt:lpstr>Movement System</vt:lpstr>
      <vt:lpstr>Input Command System</vt:lpstr>
      <vt:lpstr>Camera System</vt:lpstr>
      <vt:lpstr>Interactable System</vt:lpstr>
      <vt:lpstr>Health System</vt:lpstr>
      <vt:lpstr>Stamina System</vt:lpstr>
      <vt:lpstr>Breath System</vt:lpstr>
      <vt:lpstr>IK System</vt:lpstr>
      <vt:lpstr>UI System</vt:lpstr>
      <vt:lpstr>Debugging Tool</vt:lpstr>
      <vt:lpstr>Key Design Principles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Waleed Abid</cp:lastModifiedBy>
  <cp:revision>38</cp:revision>
  <dcterms:created xsi:type="dcterms:W3CDTF">2013-01-27T09:14:16Z</dcterms:created>
  <dcterms:modified xsi:type="dcterms:W3CDTF">2025-08-19T09:58:00Z</dcterms:modified>
  <cp:category/>
</cp:coreProperties>
</file>