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4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403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2564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48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3356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546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2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4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0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3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4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4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3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6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2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2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6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jTVY0X5msB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DaAbudDfBT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4358848/%d7%9e%d7%94-%d7%a0%d7%a9%d7%9e%d7%a2-%d7%9b%d7%99%d7%aa%d7%94-%d7%9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2ozuRWnVE&amp;feature=youtu.b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54550" y="1742936"/>
            <a:ext cx="7933147" cy="3570816"/>
          </a:xfrm>
        </p:spPr>
        <p:txBody>
          <a:bodyPr/>
          <a:lstStyle/>
          <a:p>
            <a:pPr algn="ctr"/>
            <a:br>
              <a:rPr lang="he-IL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 CLM" panose="02000803000000000000" pitchFamily="2" charset="-79"/>
                <a:cs typeface="Gan CLM" panose="02000803000000000000" pitchFamily="2" charset="-79"/>
              </a:rPr>
            </a:br>
            <a:r>
              <a:rPr lang="he-IL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 CLM" panose="02000803000000000000" pitchFamily="2" charset="-79"/>
                <a:cs typeface="Gan CLM" panose="02000803000000000000" pitchFamily="2" charset="-79"/>
              </a:rPr>
              <a:t>חשיבה חיובית </a:t>
            </a:r>
            <a:br>
              <a:rPr lang="he-IL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 CLM" panose="02000803000000000000" pitchFamily="2" charset="-79"/>
                <a:cs typeface="Gan CLM" panose="02000803000000000000" pitchFamily="2" charset="-79"/>
              </a:rPr>
            </a:br>
            <a:r>
              <a:rPr lang="he-IL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 CLM" panose="02000803000000000000" pitchFamily="2" charset="-79"/>
                <a:cs typeface="Gan CLM" panose="02000803000000000000" pitchFamily="2" charset="-79"/>
              </a:rPr>
              <a:t>וחוסן להתמודדות עם מצבי לחץ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745" y="256852"/>
            <a:ext cx="913944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rgbClr val="00B050"/>
                </a:solidFill>
                <a:latin typeface="Choco" panose="00000400000000000000" pitchFamily="2" charset="-79"/>
                <a:cs typeface="Choco" panose="00000400000000000000" pitchFamily="2" charset="-79"/>
              </a:rPr>
              <a:t>"אתה נמצא במקום בו נמצאות מחשבותיך.</a:t>
            </a:r>
          </a:p>
          <a:p>
            <a:pPr algn="ctr"/>
            <a:r>
              <a:rPr lang="he-IL" sz="3200" dirty="0">
                <a:solidFill>
                  <a:srgbClr val="00B050"/>
                </a:solidFill>
                <a:latin typeface="Choco" panose="00000400000000000000" pitchFamily="2" charset="-79"/>
                <a:cs typeface="Choco" panose="00000400000000000000" pitchFamily="2" charset="-79"/>
              </a:rPr>
              <a:t>ודא שמחשבותיך נמצאות במקום בו אתה רוצה להיות"</a:t>
            </a:r>
          </a:p>
          <a:p>
            <a:pPr algn="ctr"/>
            <a:r>
              <a:rPr lang="he-IL" sz="3200" dirty="0">
                <a:solidFill>
                  <a:srgbClr val="00B050"/>
                </a:solidFill>
                <a:latin typeface="Choco" panose="00000400000000000000" pitchFamily="2" charset="-79"/>
                <a:cs typeface="Choco" panose="00000400000000000000" pitchFamily="2" charset="-79"/>
              </a:rPr>
              <a:t>ר 'נחמן מברסלב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E1DCD88-69DE-4902-AC9E-24BB1E15E3AA}"/>
              </a:ext>
            </a:extLst>
          </p:cNvPr>
          <p:cNvSpPr/>
          <p:nvPr/>
        </p:nvSpPr>
        <p:spPr>
          <a:xfrm>
            <a:off x="8548915" y="4481131"/>
            <a:ext cx="782132" cy="109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077B7D1B-FA8B-4CB3-887D-FE334004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1028" y="3946288"/>
            <a:ext cx="2927752" cy="2927752"/>
          </a:xfrm>
          <a:prstGeom prst="rect">
            <a:avLst/>
          </a:prstGeom>
        </p:spPr>
      </p:pic>
      <p:cxnSp>
        <p:nvCxnSpPr>
          <p:cNvPr id="5" name="מחבר ישר 4"/>
          <p:cNvCxnSpPr/>
          <p:nvPr/>
        </p:nvCxnSpPr>
        <p:spPr>
          <a:xfrm flipH="1">
            <a:off x="6210300" y="801582"/>
            <a:ext cx="127000" cy="206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44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E6BCA2-E0C4-4063-9882-A302CEDD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048" y="72571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he-IL" sz="5400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בתמונות ניתן לראות יותר מדבר אחד ,השאלה היא באיזה חלק מתמקדים </a:t>
            </a:r>
            <a:br>
              <a:rPr lang="he-IL" sz="5400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</a:br>
            <a:r>
              <a:rPr lang="he-IL" sz="5400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בשחור או בלבן...</a:t>
            </a:r>
            <a:br>
              <a:rPr lang="he-IL" sz="5400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</a:br>
            <a:endParaRPr lang="he-IL" sz="5400" dirty="0">
              <a:solidFill>
                <a:srgbClr val="0070C0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pic>
        <p:nvPicPr>
          <p:cNvPr id="4098" name="Picture 2" descr="תוצאת תמונה עבור זכוכית מגדלת clipart">
            <a:extLst>
              <a:ext uri="{FF2B5EF4-FFF2-40B4-BE49-F238E27FC236}">
                <a16:creationId xmlns:a16="http://schemas.microsoft.com/office/drawing/2014/main" id="{0D51EE36-54E7-424F-BBC8-6E967EC80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8" y="3947658"/>
            <a:ext cx="3904342" cy="26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4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82271" y="298450"/>
            <a:ext cx="8316685" cy="51090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e-IL" sz="2400" dirty="0">
              <a:solidFill>
                <a:srgbClr val="0070C0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  <a:p>
            <a:r>
              <a:rPr lang="he-IL" sz="2400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כך, גם במציאות יש לנו אפשרות לבחור במה להתמקד. </a:t>
            </a:r>
          </a:p>
          <a:p>
            <a:pPr marL="0" indent="0">
              <a:buNone/>
            </a:pPr>
            <a:endParaRPr lang="he-IL" sz="2400" dirty="0">
              <a:solidFill>
                <a:srgbClr val="0070C0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  <a:p>
            <a:r>
              <a:rPr lang="he-IL" sz="2400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העין –אוספת את המידע החזותי (מה שאנו רואים) המידע הוא מתורגם במוח למשמעות.</a:t>
            </a:r>
          </a:p>
          <a:p>
            <a:r>
              <a:rPr lang="he-IL" sz="2400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אנו נוטים לראות חלק מהתמונה כדמות ולתת לה חשיבות ,ולכן שאר התמונה תיתפס כרקע .</a:t>
            </a:r>
          </a:p>
          <a:p>
            <a:endParaRPr lang="he-IL" sz="3200" dirty="0">
              <a:solidFill>
                <a:srgbClr val="0070C0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  <a:p>
            <a:r>
              <a:rPr lang="he-IL" sz="3200" b="1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במצבי לחץ ,לעתים נראה רק חלק קטן  מהתמונה ולא את התמונה השלמה. </a:t>
            </a:r>
          </a:p>
        </p:txBody>
      </p:sp>
      <p:pic>
        <p:nvPicPr>
          <p:cNvPr id="10246" name="Picture 6" descr="תוצאת תמונה עבור זכוכית מגדלת clipart">
            <a:extLst>
              <a:ext uri="{FF2B5EF4-FFF2-40B4-BE49-F238E27FC236}">
                <a16:creationId xmlns:a16="http://schemas.microsoft.com/office/drawing/2014/main" id="{D0E371B5-547B-4A59-BA78-F053E2F8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" y="3759201"/>
            <a:ext cx="2482387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3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5583" y="584200"/>
            <a:ext cx="8785418" cy="60089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3800" b="1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מצבי לחץ משפיעים על איך שאנחנו תופסים את המצב, מעוררים רגשות שליליים ופוגעים ביכולת לשמור על חשיבה חיובית.            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3800" b="1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כשאנו נמצאים במתח לאורך זמן ,אנו נוטים:</a:t>
            </a:r>
          </a:p>
          <a:p>
            <a:pPr marL="0" indent="0">
              <a:buNone/>
            </a:pPr>
            <a:endParaRPr lang="he-IL" sz="2400" dirty="0"/>
          </a:p>
          <a:p>
            <a:pPr marL="0" indent="0">
              <a:lnSpc>
                <a:spcPct val="200000"/>
              </a:lnSpc>
              <a:buNone/>
            </a:pPr>
            <a:r>
              <a:rPr lang="he-IL" sz="3800" b="1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* לחוש עצבות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3800" b="1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* להיות מדוכדכים ומודאגים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3800" b="1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*</a:t>
            </a:r>
            <a:r>
              <a:rPr lang="en-US" sz="3800" b="1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 </a:t>
            </a:r>
            <a:r>
              <a:rPr lang="he-IL" sz="3800" b="1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להגיב באופן </a:t>
            </a:r>
            <a:r>
              <a:rPr lang="he-IL" sz="3800" b="1" dirty="0" err="1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מיידי</a:t>
            </a:r>
            <a:endParaRPr lang="he-IL" sz="3800" b="1" dirty="0">
              <a:solidFill>
                <a:srgbClr val="0070C0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pic>
        <p:nvPicPr>
          <p:cNvPr id="11266" name="Picture 2" descr="תוצאת תמונה עבור sad clipart">
            <a:extLst>
              <a:ext uri="{FF2B5EF4-FFF2-40B4-BE49-F238E27FC236}">
                <a16:creationId xmlns:a16="http://schemas.microsoft.com/office/drawing/2014/main" id="{3C296094-A889-412A-B49B-629E9BDCC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93" y="3846285"/>
            <a:ext cx="3014144" cy="27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b="1" dirty="0">
                <a:solidFill>
                  <a:schemeClr val="accent2">
                    <a:lumMod val="75000"/>
                  </a:schemeClr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מהי חשיבה שלילית 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696132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https://youtu.be/jTVY0X5msBw</a:t>
            </a:r>
            <a:endParaRPr lang="he-IL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he-IL" sz="3200" dirty="0">
              <a:solidFill>
                <a:srgbClr val="0070C0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9F6F6CB-7F24-453F-8542-D7B7E701A7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523" y="3016932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9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90134" y="46607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he-IL" sz="4400" b="1" dirty="0">
                <a:solidFill>
                  <a:schemeClr val="accent2">
                    <a:lumMod val="75000"/>
                  </a:schemeClr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מחשיבה שלילית -&gt;                   לחשיבה חיובית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https://youtu.be/DaAbudDfBTw</a:t>
            </a:r>
            <a:endParaRPr lang="he-IL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he-IL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he-IL" sz="3200" dirty="0">
              <a:solidFill>
                <a:srgbClr val="0070C0"/>
              </a:solidFill>
            </a:endParaRPr>
          </a:p>
        </p:txBody>
      </p:sp>
      <p:pic>
        <p:nvPicPr>
          <p:cNvPr id="7" name="תמונה 6" descr="תמונה שמכילה חדר&#10;&#10;התיאור נוצר באופן אוטומטי">
            <a:extLst>
              <a:ext uri="{FF2B5EF4-FFF2-40B4-BE49-F238E27FC236}">
                <a16:creationId xmlns:a16="http://schemas.microsoft.com/office/drawing/2014/main" id="{25CC26F2-1905-4648-B906-6ACAB17D8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354" y="2996094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5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7885" y="174785"/>
            <a:ext cx="8596668" cy="1320800"/>
          </a:xfrm>
        </p:spPr>
        <p:txBody>
          <a:bodyPr>
            <a:normAutofit/>
          </a:bodyPr>
          <a:lstStyle/>
          <a:p>
            <a:pPr algn="ctr"/>
            <a:endParaRPr lang="he-IL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E5B4C35-EE06-4DD9-BB99-146AFF476F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4528457"/>
            <a:ext cx="2329542" cy="2329542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080294"/>
            <a:ext cx="11673505" cy="4697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sz="5200" b="1" dirty="0">
                <a:solidFill>
                  <a:schemeClr val="accent2">
                    <a:lumMod val="75000"/>
                  </a:schemeClr>
                </a:solidFill>
                <a:latin typeface="Gan CLM" panose="02000803000000000000" pitchFamily="2" charset="-79"/>
                <a:cs typeface="Gan CLM" panose="02000803000000000000" pitchFamily="2" charset="-79"/>
              </a:rPr>
            </a:br>
            <a:r>
              <a:rPr lang="he-IL" sz="5200" b="1" dirty="0">
                <a:solidFill>
                  <a:schemeClr val="accent2">
                    <a:lumMod val="75000"/>
                  </a:schemeClr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אז מה דעתכם ?</a:t>
            </a:r>
          </a:p>
          <a:p>
            <a:pPr marL="0" indent="0" algn="ctr">
              <a:buNone/>
            </a:pPr>
            <a:r>
              <a:rPr lang="he-IL" sz="5200" b="1" dirty="0">
                <a:solidFill>
                  <a:schemeClr val="accent2">
                    <a:lumMod val="75000"/>
                  </a:schemeClr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האם חשיבה חיובית </a:t>
            </a:r>
          </a:p>
          <a:p>
            <a:pPr marL="0" indent="0" algn="ctr">
              <a:buNone/>
            </a:pPr>
            <a:r>
              <a:rPr lang="he-IL" sz="5200" b="1" dirty="0">
                <a:solidFill>
                  <a:schemeClr val="accent2">
                    <a:lumMod val="75000"/>
                  </a:schemeClr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היא עניין של בחירה? </a:t>
            </a:r>
          </a:p>
        </p:txBody>
      </p:sp>
    </p:spTree>
    <p:extLst>
      <p:ext uri="{BB962C8B-B14F-4D97-AF65-F5344CB8AC3E}">
        <p14:creationId xmlns:p14="http://schemas.microsoft.com/office/powerpoint/2010/main" val="98233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 CLM" panose="02000803000000000000" pitchFamily="2" charset="-79"/>
                <a:cs typeface="Gan CLM" panose="02000803000000000000" pitchFamily="2" charset="-79"/>
              </a:rPr>
              <a:t>נתחיל במשחק</a:t>
            </a:r>
            <a:endParaRPr lang="he-IL" sz="5000" dirty="0">
              <a:solidFill>
                <a:srgbClr val="0070C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https://wordwall.net/resource/4358848/%d7%9e%d7%94-%d7%a0%d7%a9%d7%9e%d7%a2-%d7%9b%d7%99%d7%aa%d7%94-%d7%92</a:t>
            </a:r>
            <a:endParaRPr lang="en-US" dirty="0"/>
          </a:p>
          <a:p>
            <a:r>
              <a:rPr lang="he-IL" dirty="0"/>
              <a:t> 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250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he-IL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 CLM" panose="02000803000000000000" pitchFamily="2" charset="-79"/>
                <a:cs typeface="Gan CLM" panose="02000803000000000000" pitchFamily="2" charset="-79"/>
              </a:rPr>
              <a:t>מהי חשיבה חיובית?</a:t>
            </a:r>
            <a:b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 CLM" panose="02000803000000000000" pitchFamily="2" charset="-79"/>
                <a:cs typeface="Gan CLM" panose="02000803000000000000" pitchFamily="2" charset="-79"/>
              </a:rPr>
            </a:br>
            <a:b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 CLM" panose="02000803000000000000" pitchFamily="2" charset="-79"/>
                <a:cs typeface="Gan CLM" panose="02000803000000000000" pitchFamily="2" charset="-79"/>
              </a:rPr>
            </a:br>
            <a:r>
              <a:rPr lang="he-I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 CLM" panose="02000803000000000000" pitchFamily="2" charset="-79"/>
                <a:cs typeface="Gan CLM" panose="02000803000000000000" pitchFamily="2" charset="-79"/>
              </a:rPr>
              <a:t>לחצו על הקישור וצפו בסרטון הקצר</a:t>
            </a:r>
          </a:p>
        </p:txBody>
      </p:sp>
      <p:pic>
        <p:nvPicPr>
          <p:cNvPr id="7170" name="Picture 2" descr="×ª××¦××ª ×ª××× × ×¢×××¨ ××©××× ××××××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8655" y="3402585"/>
            <a:ext cx="3210098" cy="321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30517" y="2240103"/>
            <a:ext cx="76782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https://www.youtube.com/watch?v=nJ2ozuRWnVE&amp;feature=youtu.be</a:t>
            </a:r>
            <a:endParaRPr lang="he-IL" dirty="0">
              <a:solidFill>
                <a:srgbClr val="0070C0"/>
              </a:solidFill>
            </a:endParaRPr>
          </a:p>
          <a:p>
            <a:endParaRPr lang="he-I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0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</p:grpSp>
      <p:pic>
        <p:nvPicPr>
          <p:cNvPr id="6" name="תמונה 5">
            <a:extLst>
              <a:ext uri="{FF2B5EF4-FFF2-40B4-BE49-F238E27FC236}">
                <a16:creationId xmlns:a16="http://schemas.microsoft.com/office/drawing/2014/main" id="{DBCA97A4-F9AA-45AF-A6BF-07423C58A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5" t="624" r="12218" b="-2"/>
          <a:stretch/>
        </p:blipFill>
        <p:spPr>
          <a:xfrm>
            <a:off x="-86137" y="2212567"/>
            <a:ext cx="3647733" cy="4636967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92212" y="201853"/>
            <a:ext cx="6144329" cy="28461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err="1">
                <a:latin typeface="Gan CLM" panose="02000803000000000000" pitchFamily="2" charset="-79"/>
                <a:cs typeface="Gan CLM" panose="02000803000000000000" pitchFamily="2" charset="-79"/>
              </a:rPr>
              <a:t>התבוננו</a:t>
            </a:r>
            <a:r>
              <a:rPr lang="en-US" sz="4800" b="1" dirty="0">
                <a:latin typeface="Gan CLM" panose="02000803000000000000" pitchFamily="2" charset="-79"/>
                <a:cs typeface="Gan CLM" panose="02000803000000000000" pitchFamily="2" charset="-79"/>
              </a:rPr>
              <a:t> </a:t>
            </a:r>
            <a:r>
              <a:rPr lang="en-US" sz="4800" b="1" dirty="0" err="1">
                <a:latin typeface="Gan CLM" panose="02000803000000000000" pitchFamily="2" charset="-79"/>
                <a:cs typeface="Gan CLM" panose="02000803000000000000" pitchFamily="2" charset="-79"/>
              </a:rPr>
              <a:t>בתמונות</a:t>
            </a:r>
            <a:r>
              <a:rPr lang="en-US" sz="4800" b="1" dirty="0">
                <a:latin typeface="Gan CLM" panose="02000803000000000000" pitchFamily="2" charset="-79"/>
                <a:cs typeface="Gan CLM" panose="02000803000000000000" pitchFamily="2" charset="-79"/>
              </a:rPr>
              <a:t> </a:t>
            </a:r>
            <a:r>
              <a:rPr lang="en-US" sz="4800" b="1" dirty="0" err="1">
                <a:latin typeface="Gan CLM" panose="02000803000000000000" pitchFamily="2" charset="-79"/>
                <a:cs typeface="Gan CLM" panose="02000803000000000000" pitchFamily="2" charset="-79"/>
              </a:rPr>
              <a:t>שלפניכם</a:t>
            </a:r>
            <a:r>
              <a:rPr lang="en-US" sz="4800" b="1" dirty="0">
                <a:latin typeface="Gan CLM" panose="02000803000000000000" pitchFamily="2" charset="-79"/>
                <a:cs typeface="Gan CLM" panose="02000803000000000000" pitchFamily="2" charset="-79"/>
              </a:rPr>
              <a:t> </a:t>
            </a:r>
            <a:r>
              <a:rPr lang="en-US" sz="4800" b="1" dirty="0" err="1">
                <a:latin typeface="Gan CLM" panose="02000803000000000000" pitchFamily="2" charset="-79"/>
                <a:cs typeface="Gan CLM" panose="02000803000000000000" pitchFamily="2" charset="-79"/>
              </a:rPr>
              <a:t>ונסו</a:t>
            </a:r>
            <a:r>
              <a:rPr lang="en-US" sz="4800" b="1" dirty="0">
                <a:latin typeface="Gan CLM" panose="02000803000000000000" pitchFamily="2" charset="-79"/>
                <a:cs typeface="Gan CLM" panose="02000803000000000000" pitchFamily="2" charset="-79"/>
              </a:rPr>
              <a:t> </a:t>
            </a:r>
            <a:r>
              <a:rPr lang="en-US" sz="4800" b="1" dirty="0" err="1">
                <a:latin typeface="Gan CLM" panose="02000803000000000000" pitchFamily="2" charset="-79"/>
                <a:cs typeface="Gan CLM" panose="02000803000000000000" pitchFamily="2" charset="-79"/>
              </a:rPr>
              <a:t>לזהות</a:t>
            </a:r>
            <a:r>
              <a:rPr lang="en-US" sz="4800" b="1" dirty="0">
                <a:latin typeface="Gan CLM" panose="02000803000000000000" pitchFamily="2" charset="-79"/>
                <a:cs typeface="Gan CLM" panose="02000803000000000000" pitchFamily="2" charset="-79"/>
              </a:rPr>
              <a:t> </a:t>
            </a:r>
            <a:r>
              <a:rPr lang="en-US" sz="4800" b="1" dirty="0" err="1">
                <a:latin typeface="Gan CLM" panose="02000803000000000000" pitchFamily="2" charset="-79"/>
                <a:cs typeface="Gan CLM" panose="02000803000000000000" pitchFamily="2" charset="-79"/>
              </a:rPr>
              <a:t>מה</a:t>
            </a:r>
            <a:r>
              <a:rPr lang="en-US" sz="4800" b="1" dirty="0">
                <a:latin typeface="Gan CLM" panose="02000803000000000000" pitchFamily="2" charset="-79"/>
                <a:cs typeface="Gan CLM" panose="02000803000000000000" pitchFamily="2" charset="-79"/>
              </a:rPr>
              <a:t> </a:t>
            </a:r>
            <a:r>
              <a:rPr lang="en-US" sz="4800" b="1" dirty="0" err="1">
                <a:latin typeface="Gan CLM" panose="02000803000000000000" pitchFamily="2" charset="-79"/>
                <a:cs typeface="Gan CLM" panose="02000803000000000000" pitchFamily="2" charset="-79"/>
              </a:rPr>
              <a:t>אתם</a:t>
            </a:r>
            <a:r>
              <a:rPr lang="en-US" sz="4800" b="1" dirty="0">
                <a:latin typeface="Gan CLM" panose="02000803000000000000" pitchFamily="2" charset="-79"/>
                <a:cs typeface="Gan CLM" panose="02000803000000000000" pitchFamily="2" charset="-79"/>
              </a:rPr>
              <a:t> </a:t>
            </a:r>
            <a:r>
              <a:rPr lang="en-US" sz="4800" b="1" dirty="0" err="1">
                <a:latin typeface="Gan CLM" panose="02000803000000000000" pitchFamily="2" charset="-79"/>
                <a:cs typeface="Gan CLM" panose="02000803000000000000" pitchFamily="2" charset="-79"/>
              </a:rPr>
              <a:t>רואים</a:t>
            </a:r>
            <a:r>
              <a:rPr lang="en-US" sz="4800" b="1" dirty="0">
                <a:latin typeface="Gan CLM" panose="02000803000000000000" pitchFamily="2" charset="-79"/>
                <a:cs typeface="Gan CLM" panose="02000803000000000000" pitchFamily="2" charset="-79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2562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6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 descr="תוצאת תמונה עבור זכוכית מגדלת clipart">
            <a:extLst>
              <a:ext uri="{FF2B5EF4-FFF2-40B4-BE49-F238E27FC236}">
                <a16:creationId xmlns:a16="http://schemas.microsoft.com/office/drawing/2014/main" id="{88A075FF-6E62-41D8-ADC9-0D91B6BEB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262" y="1427919"/>
            <a:ext cx="4650004" cy="401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×ª××¦××ª ×ª××× × ×¢×××¨ ×ª××× ××ª ×©×¨×××× ××× ×××¨××">
            <a:extLst>
              <a:ext uri="{FF2B5EF4-FFF2-40B4-BE49-F238E27FC236}">
                <a16:creationId xmlns:a16="http://schemas.microsoft.com/office/drawing/2014/main" id="{8BFC0F5E-5123-4CD0-9308-70EDDDACB1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r="1422" b="1"/>
          <a:stretch/>
        </p:blipFill>
        <p:spPr bwMode="auto">
          <a:xfrm>
            <a:off x="6414367" y="1406448"/>
            <a:ext cx="4650004" cy="40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7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39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52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54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55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56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57" name="Isosceles Triangle 156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58" name="Isosceles Triangle 157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</p:grpSp>
      <p:sp useBgFill="1">
        <p:nvSpPr>
          <p:cNvPr id="160" name="Rectangle 159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×ª××¦××ª ×ª××× × ×¢×××¨ ×ª××× ××ª ×©×¨×××× ××× ×××¨××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442" r="-2" b="7995"/>
          <a:stretch/>
        </p:blipFill>
        <p:spPr bwMode="auto">
          <a:xfrm>
            <a:off x="1638961" y="1131994"/>
            <a:ext cx="3620606" cy="46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תוצאת תמונה עבור זכוכית מגדלת clipart">
            <a:extLst>
              <a:ext uri="{FF2B5EF4-FFF2-40B4-BE49-F238E27FC236}">
                <a16:creationId xmlns:a16="http://schemas.microsoft.com/office/drawing/2014/main" id="{4671FAE6-9E2A-4BD1-8D8C-5BE475D9F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4367" y="1427918"/>
            <a:ext cx="4650004" cy="401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1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תוצאת תמונה עבור זכוכית מגדלת clipart">
            <a:extLst>
              <a:ext uri="{FF2B5EF4-FFF2-40B4-BE49-F238E27FC236}">
                <a16:creationId xmlns:a16="http://schemas.microsoft.com/office/drawing/2014/main" id="{6398CBAC-D3E4-48A8-A383-A44920FE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768" y="1361339"/>
            <a:ext cx="4650004" cy="401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×ª××¦××ª ×ª××× × ×¢×××¨ ×ª××× ××ª ×©×¨×××× ××× ×××¨××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952" y="869510"/>
            <a:ext cx="6832554" cy="512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7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×ª××¦××ª ×ª××× × ×¢×××¨ ×ª××× ××ª ×©×¨×××× ××× ×××¨××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878" y="1131994"/>
            <a:ext cx="3290772" cy="46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תוצאת תמונה עבור זכוכית מגדלת clipart">
            <a:extLst>
              <a:ext uri="{FF2B5EF4-FFF2-40B4-BE49-F238E27FC236}">
                <a16:creationId xmlns:a16="http://schemas.microsoft.com/office/drawing/2014/main" id="{072C0ED9-0BFE-4751-9FEB-59F4917F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4367" y="1427918"/>
            <a:ext cx="4650004" cy="401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1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תוצאת תמונה עבור זכוכית מגדלת clipart">
            <a:extLst>
              <a:ext uri="{FF2B5EF4-FFF2-40B4-BE49-F238E27FC236}">
                <a16:creationId xmlns:a16="http://schemas.microsoft.com/office/drawing/2014/main" id="{AC5025ED-3C15-46BD-9E94-D25DB370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33" y="1259078"/>
            <a:ext cx="4650004" cy="401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×ª××¦××ª ×ª××× × ×¢×××¨ ×ª××× ××ª ×©×¨×××× ××× ×××¨××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790" y="1894633"/>
            <a:ext cx="5430646" cy="30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79867"/>
      </p:ext>
    </p:extLst>
  </p:cSld>
  <p:clrMapOvr>
    <a:masterClrMapping/>
  </p:clrMapOvr>
</p:sld>
</file>

<file path=ppt/theme/theme1.xml><?xml version="1.0" encoding="utf-8"?>
<a:theme xmlns:a="http://schemas.openxmlformats.org/drawingml/2006/main" name="פיאה">
  <a:themeElements>
    <a:clrScheme name="פיאה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פיאה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מסך רחב</PresentationFormat>
  <Paragraphs>31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1" baseType="lpstr">
      <vt:lpstr>Arial</vt:lpstr>
      <vt:lpstr>Choco</vt:lpstr>
      <vt:lpstr>Gan CLM</vt:lpstr>
      <vt:lpstr>Trebuchet MS</vt:lpstr>
      <vt:lpstr>Wingdings 3</vt:lpstr>
      <vt:lpstr>פיאה</vt:lpstr>
      <vt:lpstr> חשיבה חיובית  וחוסן להתמודדות עם מצבי לחץ </vt:lpstr>
      <vt:lpstr>נתחיל במשחק</vt:lpstr>
      <vt:lpstr>מהי חשיבה חיובית?  לחצו על הקישור וצפו בסרטון הקצר</vt:lpstr>
      <vt:lpstr>התבוננו בתמונות שלפניכם ונסו לזהות מה אתם רואים...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בתמונות ניתן לראות יותר מדבר אחד ,השאלה היא באיזה חלק מתמקדים  בשחור או בלבן... </vt:lpstr>
      <vt:lpstr>מצגת של PowerPoint‏</vt:lpstr>
      <vt:lpstr>מצגת של PowerPoint‏</vt:lpstr>
      <vt:lpstr>מהי חשיבה שלילית ?</vt:lpstr>
      <vt:lpstr>מחשיבה שלילית -&gt;                   לחשיבה חיובית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מיכל גדרון</dc:creator>
  <cp:lastModifiedBy>מיכל גדרון</cp:lastModifiedBy>
  <cp:revision>1</cp:revision>
  <dcterms:modified xsi:type="dcterms:W3CDTF">2025-06-16T13:34:07Z</dcterms:modified>
</cp:coreProperties>
</file>