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72" r:id="rId2"/>
    <p:sldMasterId id="2147483697" r:id="rId3"/>
  </p:sldMasterIdLst>
  <p:notesMasterIdLst>
    <p:notesMasterId r:id="rId17"/>
  </p:notesMasterIdLst>
  <p:sldIdLst>
    <p:sldId id="257" r:id="rId4"/>
    <p:sldId id="291" r:id="rId5"/>
    <p:sldId id="464" r:id="rId6"/>
    <p:sldId id="485" r:id="rId7"/>
    <p:sldId id="553" r:id="rId8"/>
    <p:sldId id="486" r:id="rId9"/>
    <p:sldId id="497" r:id="rId10"/>
    <p:sldId id="488" r:id="rId11"/>
    <p:sldId id="465" r:id="rId12"/>
    <p:sldId id="503" r:id="rId13"/>
    <p:sldId id="562" r:id="rId14"/>
    <p:sldId id="554" r:id="rId15"/>
    <p:sldId id="544" r:id="rId16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la.shvo@gmail.com" initials="h" lastIdx="6" clrIdx="0">
    <p:extLst>
      <p:ext uri="{19B8F6BF-5375-455C-9EA6-DF929625EA0E}">
        <p15:presenceInfo xmlns:p15="http://schemas.microsoft.com/office/powerpoint/2012/main" userId="6e1c987e5bc2db6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8A"/>
    <a:srgbClr val="FFFFCC"/>
    <a:srgbClr val="33CCFF"/>
    <a:srgbClr val="66FFFF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766" autoAdjust="0"/>
    <p:restoredTop sz="54752" autoAdjust="0"/>
  </p:normalViewPr>
  <p:slideViewPr>
    <p:cSldViewPr snapToGrid="0">
      <p:cViewPr varScale="1">
        <p:scale>
          <a:sx n="34" d="100"/>
          <a:sy n="34" d="100"/>
        </p:scale>
        <p:origin x="1800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6572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.xml"/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EEA70F1-1EEA-4EAC-BA6B-F0B8B7455A99}" type="datetimeFigureOut">
              <a:rPr lang="he-IL" smtClean="0"/>
              <a:t>כ"א/סיון/תשפ"ה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3636932-1D11-4359-B5AE-4A5A23CB4E9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6066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b="0" u="none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36932-1D11-4359-B5AE-4A5A23CB4E91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003040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b="1" u="sng" dirty="0"/>
              <a:t>דף לעבודה עצמית</a:t>
            </a:r>
            <a:r>
              <a:rPr lang="he-IL" dirty="0"/>
              <a:t> – ולשיתוף </a:t>
            </a:r>
          </a:p>
          <a:p>
            <a:r>
              <a:rPr lang="he-IL" b="1" u="sng" dirty="0"/>
              <a:t>כל מורה יכול/ה לבחור לשתף באחד הנושאים.</a:t>
            </a:r>
          </a:p>
          <a:p>
            <a:endParaRPr lang="he-IL" b="1" u="sng" dirty="0"/>
          </a:p>
          <a:p>
            <a:r>
              <a:rPr lang="he-IL" b="1" u="sng" dirty="0"/>
              <a:t>דגשים בהנחיה לצוות:</a:t>
            </a:r>
          </a:p>
          <a:p>
            <a:r>
              <a:rPr lang="he-IL" dirty="0"/>
              <a:t>כל הדברים שתכתבו יכולים להיות בהקשר למרחבי חיים שונים (ביה"ס, משפחה, פנאי).</a:t>
            </a:r>
          </a:p>
          <a:p>
            <a:r>
              <a:rPr lang="he-IL" dirty="0"/>
              <a:t>אפשר לרשום גם יותר מדבר אחד בכל עוגן.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36932-1D11-4359-B5AE-4A5A23CB4E91}" type="slidenum">
              <a:rPr lang="he-IL" smtClean="0"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691229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he-IL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לאורך השנה, נתמקד בעוגנים האלה, </a:t>
            </a:r>
            <a:endParaRPr lang="en-US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he-IL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e-I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כשנטפח את העוגנים השונים בנו ובסביבה שלנו – נייצר לנו איים של וודאות.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692FF5-37D4-4AA3-A0A5-A6E00553B6A5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6809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לסיכום המפגש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692FF5-37D4-4AA3-A0A5-A6E00553B6A5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7234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692FF5-37D4-4AA3-A0A5-A6E00553B6A5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056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הביטו במבוך הזה –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e-I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"מהחץ לעץ" - </a:t>
            </a:r>
            <a:b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he-I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ונסו להעריך בכמה דרכים אפשר לפתור אותו ולהגיע לסופו.</a:t>
            </a:r>
          </a:p>
          <a:p>
            <a:r>
              <a:rPr lang="he-IL" b="1" u="sng" dirty="0"/>
              <a:t>פתרון מבוך – תשובות אפשריות:</a:t>
            </a:r>
          </a:p>
          <a:p>
            <a:r>
              <a:rPr lang="he-IL" dirty="0">
                <a:solidFill>
                  <a:srgbClr val="0070C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מציבים מטרה – לפתור את המבוך.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>
                <a:solidFill>
                  <a:srgbClr val="0070C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מנסים ללכת בדרכים אחרות - </a:t>
            </a:r>
            <a:r>
              <a:rPr lang="he-IL" sz="1200" dirty="0">
                <a:solidFill>
                  <a:srgbClr val="0070C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בכל פעם ננסה נתיב אחר, לא ניתקע באותו נתיב (גמישות).</a:t>
            </a:r>
          </a:p>
          <a:p>
            <a:r>
              <a:rPr lang="he-IL" dirty="0">
                <a:solidFill>
                  <a:srgbClr val="0070C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לא מוותרים - לא מפסיקים לנסות גם כשנתקעים בקיר.</a:t>
            </a:r>
          </a:p>
          <a:p>
            <a:r>
              <a:rPr lang="he-IL" dirty="0">
                <a:solidFill>
                  <a:srgbClr val="0070C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רואים את המשימה לנגד עינינו (להגיע לקצה המבוך) ולוקחים אחריות על השגתה.</a:t>
            </a:r>
            <a:br>
              <a:rPr lang="en-US" dirty="0">
                <a:solidFill>
                  <a:srgbClr val="0070C0"/>
                </a:solidFill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he-IL" sz="1200" dirty="0">
                <a:solidFill>
                  <a:srgbClr val="0070C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מאמינים שבסוף נגיע לסוף המבוך ושנצליח לפתור אותו.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36932-1D11-4359-B5AE-4A5A23CB4E91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74462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לאחר פתרון המבוך – נשאל: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מה צריך כדי לפתור מבוך? אלו אסטרטגיות?</a:t>
            </a:r>
          </a:p>
          <a:p>
            <a:r>
              <a:rPr lang="he-IL" b="1" u="sng" dirty="0"/>
              <a:t>פתרון מבוך – תשובות אפשריות:</a:t>
            </a:r>
          </a:p>
          <a:p>
            <a:r>
              <a:rPr lang="he-IL" dirty="0">
                <a:solidFill>
                  <a:srgbClr val="0070C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מציבים מטרה – לפתור את המבוך.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>
                <a:solidFill>
                  <a:srgbClr val="0070C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מנסים ללכת בדרכים אחרות - </a:t>
            </a:r>
            <a:r>
              <a:rPr lang="he-IL" sz="1200" dirty="0">
                <a:solidFill>
                  <a:srgbClr val="0070C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בכל פעם ננסה נתיב אחר, לא ניתקע באותו נתיב (גמישות).</a:t>
            </a:r>
          </a:p>
          <a:p>
            <a:r>
              <a:rPr lang="he-IL" dirty="0">
                <a:solidFill>
                  <a:srgbClr val="0070C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לא מוותרים - לא מפסיקים לנסות גם כשנתקעים בקיר.</a:t>
            </a:r>
          </a:p>
          <a:p>
            <a:r>
              <a:rPr lang="he-IL" dirty="0">
                <a:solidFill>
                  <a:srgbClr val="0070C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רואים את המשימה לנגד עינינו (להגיע לקצה המבוך) ולוקחים אחריות על השגתה.</a:t>
            </a:r>
            <a:br>
              <a:rPr lang="en-US" dirty="0">
                <a:solidFill>
                  <a:srgbClr val="0070C0"/>
                </a:solidFill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he-IL" sz="1200" dirty="0">
                <a:solidFill>
                  <a:srgbClr val="0070C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מאמינים שבסוף נגיע לסוף המבוך ושנצליח לפתור אותו.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36932-1D11-4359-B5AE-4A5A23CB4E91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1704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המילים שימצאו הן: אחריות, התמדה, גמישות, תקווה.</a:t>
            </a:r>
          </a:p>
          <a:p>
            <a:r>
              <a:rPr lang="he-IL" dirty="0"/>
              <a:t>כל נתיב אפשרי לפתרון המבוך, עובר דרך אחת המילים הללו.</a:t>
            </a:r>
          </a:p>
          <a:p>
            <a:endParaRPr lang="he-IL" dirty="0"/>
          </a:p>
          <a:p>
            <a:r>
              <a:rPr lang="he-IL" dirty="0"/>
              <a:t>אם אחת מארבע המילים לא תצוין ע"י המשתתפים – ניתן לבקש למצוא מסלול נוסף שיש בו מילה שלא נאמרה.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36932-1D11-4359-B5AE-4A5A23CB4E91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96194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36932-1D11-4359-B5AE-4A5A23CB4E91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42818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e-I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כל אחד בוחר בדרך אחרת כדי להגיע למטרה.</a:t>
            </a: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e-I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אפשר ללכת בדרכים שונות על מנת להגיע למטרה.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36932-1D11-4359-B5AE-4A5A23CB4E91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43265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b="1" u="sng" dirty="0"/>
              <a:t>היכולות הללו הן כמו עוגנים </a:t>
            </a:r>
            <a:r>
              <a:rPr lang="he-IL" dirty="0"/>
              <a:t>– </a:t>
            </a:r>
          </a:p>
          <a:p>
            <a:r>
              <a:rPr lang="he-IL" dirty="0"/>
              <a:t>גם כשהמציאות משתנה, כשיש מכשולים לאורכה, נוכל לסמוך על היכולות הללו.</a:t>
            </a:r>
          </a:p>
          <a:p>
            <a:r>
              <a:rPr lang="he-IL" dirty="0"/>
              <a:t>העוגנים הללו ילוו אותנו, יהיו נטועים בנו – בדיוק כשם שעוגן נטוע בקרקע.</a:t>
            </a:r>
          </a:p>
          <a:p>
            <a:pPr algn="r" rtl="1"/>
            <a:r>
              <a:rPr lang="he-IL" dirty="0"/>
              <a:t>ביסוס של עוגנים כאלה יוצרת תחושת מסוגלות אל מול מציאות משתנה.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העוגנים השונים יסייעו לנו לצלוח את הדרך ואף להנות ממנה ולצמוח מההזדמנויות הכרוכות בה.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36932-1D11-4359-B5AE-4A5A23CB4E91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11512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- במה דומה המבוך לשנה החדשה?</a:t>
            </a:r>
          </a:p>
          <a:p>
            <a:pPr marL="0" indent="0">
              <a:buFontTx/>
              <a:buNone/>
            </a:pPr>
            <a:r>
              <a:rPr lang="he-IL" dirty="0"/>
              <a:t>- אילו דברים שסייעו לנו בפתרון המבוך עשויים לסייע לנו גם בתחילת השנה ובמהלכה?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36932-1D11-4359-B5AE-4A5A23CB4E91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576347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כאשר נמצאים בנקודת המוצא – לא תמיד יודעים מה תהיה הדרך... חלקה נראה ברור, חלקה פחות...</a:t>
            </a:r>
          </a:p>
          <a:p>
            <a:r>
              <a:rPr lang="he-IL" dirty="0"/>
              <a:t>גם במציאות, יש דרכים שונות / פתרונות שונים להתמודד עם חוסר הוודאות.</a:t>
            </a:r>
          </a:p>
          <a:p>
            <a:r>
              <a:rPr lang="he-IL" dirty="0"/>
              <a:t>יש מציאות שמכתיבה לנו את הצורך למצוא דרכים חדשות.</a:t>
            </a:r>
          </a:p>
          <a:p>
            <a:r>
              <a:rPr lang="he-IL" dirty="0"/>
              <a:t>מה שנדרש מאיתנו – הוא להתגמש, לקחת אחריות, להתמיד בדרך ולהתמלא בתקווה.</a:t>
            </a:r>
          </a:p>
          <a:p>
            <a:r>
              <a:rPr lang="he-IL" dirty="0"/>
              <a:t>העוגנים השונים יסייעו לנו לצלוח את הדרך ואף ליהנות ממנה ולצמוח מההזדמנויות הכרוכות בה.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36932-1D11-4359-B5AE-4A5A23CB4E91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22627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347200" y="152399"/>
            <a:ext cx="26416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3200" y="153923"/>
            <a:ext cx="89408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47200" y="2052960"/>
            <a:ext cx="26416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68D0241-A22E-46EF-B414-AE6B9B97DEEC}" type="datetimeFigureOut">
              <a:rPr lang="he-IL" smtClean="0">
                <a:solidFill>
                  <a:srgbClr val="E7E6E6"/>
                </a:solidFill>
              </a:rPr>
              <a:pPr/>
              <a:t>כ"א/סיון/תשפ"ה</a:t>
            </a:fld>
            <a:endParaRPr lang="he-IL">
              <a:solidFill>
                <a:srgbClr val="E7E6E6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2E4C521-900B-4440-BC7F-62324647316E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he-IL">
              <a:solidFill>
                <a:srgbClr val="E7E6E6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9600" y="2052960"/>
            <a:ext cx="84328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837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D0241-A22E-46EF-B414-AE6B9B97DEEC}" type="datetimeFigureOut">
              <a:rPr lang="he-IL" smtClean="0">
                <a:solidFill>
                  <a:srgbClr val="C8ECF3"/>
                </a:solidFill>
              </a:rPr>
              <a:pPr/>
              <a:t>כ"א/סיון/תשפ"ה</a:t>
            </a:fld>
            <a:endParaRPr lang="he-IL">
              <a:solidFill>
                <a:srgbClr val="C8ECF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C8ECF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4C521-900B-4440-BC7F-62324647316E}" type="slidenum">
              <a:rPr lang="he-IL" smtClean="0">
                <a:solidFill>
                  <a:srgbClr val="C8ECF3"/>
                </a:solidFill>
              </a:rPr>
              <a:pPr/>
              <a:t>‹#›</a:t>
            </a:fld>
            <a:endParaRPr lang="he-IL">
              <a:solidFill>
                <a:srgbClr val="C8ECF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156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03200" y="147319"/>
            <a:ext cx="89408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347200" y="147319"/>
            <a:ext cx="2608061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50400" y="274639"/>
            <a:ext cx="22352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D0241-A22E-46EF-B414-AE6B9B97DEEC}" type="datetimeFigureOut">
              <a:rPr lang="he-IL" smtClean="0">
                <a:solidFill>
                  <a:srgbClr val="C8ECF3"/>
                </a:solidFill>
              </a:rPr>
              <a:pPr/>
              <a:t>כ"א/סיון/תשפ"ה</a:t>
            </a:fld>
            <a:endParaRPr lang="he-IL">
              <a:solidFill>
                <a:srgbClr val="C8ECF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C8ECF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E4C521-900B-4440-BC7F-62324647316E}" type="slidenum">
              <a:rPr lang="he-IL" smtClean="0">
                <a:solidFill>
                  <a:srgbClr val="E7E6E6"/>
                </a:solidFill>
              </a:rPr>
              <a:pPr/>
              <a:t>‹#›</a:t>
            </a:fld>
            <a:endParaRPr lang="he-IL">
              <a:solidFill>
                <a:srgbClr val="E7E6E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363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BBCB1-67DB-4588-BA88-20DD221B96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ACE15F-01D2-4AA2-A9AB-83EAC6353C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41CBA-97E5-4A26-927C-5CDA56096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8B6E5-39CC-4AC1-A8CA-BCC4FB9123EA}" type="datetimeFigureOut">
              <a:rPr lang="he-IL" smtClean="0"/>
              <a:t>כ"א/סיון/תשפ"ה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3C7AB-460E-482C-AD22-177A0A4F2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2F4DD5-16C8-4CE6-9480-DC3B2BA0A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1C597-88E5-40F6-88DF-7F8687A5CE9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52470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4963B-3B8C-4626-AEE2-5F436471E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FB29D-4D53-4B75-8D09-CD233B78D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68414-B9DC-45CC-9B65-C0CD12420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8B6E5-39CC-4AC1-A8CA-BCC4FB9123EA}" type="datetimeFigureOut">
              <a:rPr lang="he-IL" smtClean="0"/>
              <a:t>כ"א/סיון/תשפ"ה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F69A90-51FA-4E9B-AAA0-9FACF58F6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B7E50D-A941-451E-8779-5A1372601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1C597-88E5-40F6-88DF-7F8687A5CE9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25513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5D3FF-36D1-4B28-B657-BCA6D890E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A1D1CD-E017-4B35-9F14-1EF123D560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24F1F2-8969-44CF-99C2-B6E205BDC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8B6E5-39CC-4AC1-A8CA-BCC4FB9123EA}" type="datetimeFigureOut">
              <a:rPr lang="he-IL" smtClean="0"/>
              <a:t>כ"א/סיון/תשפ"ה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3A09AC-D4D8-4877-85D5-9079F8E91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EB23F-0E98-4251-BFE9-92158D432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1C597-88E5-40F6-88DF-7F8687A5CE9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09457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579C3-664E-4F6F-A2A9-FB8A403A0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83D526-E78F-4629-B00B-D5DFA92E65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30123B-2C5C-49B1-BE9D-66CBEC4462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46435D-62B1-40AB-8E6F-42A2EC51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8B6E5-39CC-4AC1-A8CA-BCC4FB9123EA}" type="datetimeFigureOut">
              <a:rPr lang="he-IL" smtClean="0"/>
              <a:t>כ"א/סיון/תשפ"ה</a:t>
            </a:fld>
            <a:endParaRPr lang="he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A88161-DA5E-45A4-8DFC-A679D5701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BE59DB-64E8-4987-A21A-9E67C1E66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1C597-88E5-40F6-88DF-7F8687A5CE9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695696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C6DFA-C569-4D4A-A26C-F009EFC13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2006AA-AB31-4627-9564-97E86A74A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AB134F-4017-4928-920E-0C9BFC052C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0145E0-99C0-4853-9460-3A9383942D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D8F700-96D3-40B0-B006-1DB0C59AE1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1C6C98-CC08-4EF8-AAA5-236B77F99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8B6E5-39CC-4AC1-A8CA-BCC4FB9123EA}" type="datetimeFigureOut">
              <a:rPr lang="he-IL" smtClean="0"/>
              <a:t>כ"א/סיון/תשפ"ה</a:t>
            </a:fld>
            <a:endParaRPr lang="he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E9F0D7-E367-4959-ADEB-1D69B3B02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0802FB-11E0-4ACB-99EE-FF8C4AED3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1C597-88E5-40F6-88DF-7F8687A5CE9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38501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AF1C6-2E2F-4C49-BBC6-8570805B8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139262-1DC1-47AF-9C5A-622B51BEE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8B6E5-39CC-4AC1-A8CA-BCC4FB9123EA}" type="datetimeFigureOut">
              <a:rPr lang="he-IL" smtClean="0"/>
              <a:t>כ"א/סיון/תשפ"ה</a:t>
            </a:fld>
            <a:endParaRPr lang="he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81B3AA-0488-40DF-B024-11462147C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333828-C73A-478F-9FB5-0E48C2902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1C597-88E5-40F6-88DF-7F8687A5CE9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700060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0475B4-1A72-4F62-ADAB-49A0598C2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8B6E5-39CC-4AC1-A8CA-BCC4FB9123EA}" type="datetimeFigureOut">
              <a:rPr lang="he-IL" smtClean="0"/>
              <a:t>כ"א/סיון/תשפ"ה</a:t>
            </a:fld>
            <a:endParaRPr lang="he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2EFDC4-BBD8-4840-8B0A-108A74CF5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D367C6-E7D1-4CA0-B324-B37BCEAAC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1C597-88E5-40F6-88DF-7F8687A5CE9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210305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5F7A3-9074-45EF-B222-EA0A16F13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26D82-44E5-4F6D-A459-712F89A38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D7C8C0-2926-43B9-8851-C65844B18C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B44040-BA77-4F43-94B4-E02911931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8B6E5-39CC-4AC1-A8CA-BCC4FB9123EA}" type="datetimeFigureOut">
              <a:rPr lang="he-IL" smtClean="0"/>
              <a:t>כ"א/סיון/תשפ"ה</a:t>
            </a:fld>
            <a:endParaRPr lang="he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9FD29E-23A8-4C02-B5A5-949F92B60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8EE797-30A9-4BB1-B03F-C55DB7F0F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1C597-88E5-40F6-88DF-7F8687A5CE9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85001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D0241-A22E-46EF-B414-AE6B9B97DEEC}" type="datetimeFigureOut">
              <a:rPr lang="he-IL" smtClean="0">
                <a:solidFill>
                  <a:srgbClr val="C8ECF3"/>
                </a:solidFill>
              </a:rPr>
              <a:pPr/>
              <a:t>כ"א/סיון/תשפ"ה</a:t>
            </a:fld>
            <a:endParaRPr lang="he-IL">
              <a:solidFill>
                <a:srgbClr val="C8ECF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C8ECF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4C521-900B-4440-BC7F-62324647316E}" type="slidenum">
              <a:rPr lang="he-IL" smtClean="0">
                <a:solidFill>
                  <a:srgbClr val="C8ECF3"/>
                </a:solidFill>
              </a:rPr>
              <a:pPr/>
              <a:t>‹#›</a:t>
            </a:fld>
            <a:endParaRPr lang="he-IL">
              <a:solidFill>
                <a:srgbClr val="C8ECF3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420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F1ED1-0E06-4EDB-BC16-068EAF570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CD0C3E-0A4D-4CA3-BB2C-2110B5DBC3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387E9E-8D33-4F37-9CEF-3AE2B4694F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60C6B8-6AB1-4A58-AFBD-56B91A56E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8B6E5-39CC-4AC1-A8CA-BCC4FB9123EA}" type="datetimeFigureOut">
              <a:rPr lang="he-IL" smtClean="0"/>
              <a:t>כ"א/סיון/תשפ"ה</a:t>
            </a:fld>
            <a:endParaRPr lang="he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BAA0C6-372D-48DD-93B1-41EE0E962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ECC6DC-7A80-48F5-827F-549780705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1C597-88E5-40F6-88DF-7F8687A5CE9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251007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A90D1-BD28-45EE-82F7-98EF0A433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301489-BDD1-44EA-AA22-4A184F632F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308A0-7B36-4CC3-85B9-AA838460B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8B6E5-39CC-4AC1-A8CA-BCC4FB9123EA}" type="datetimeFigureOut">
              <a:rPr lang="he-IL" smtClean="0"/>
              <a:t>כ"א/סיון/תשפ"ה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6BC035-5CB4-4632-A931-499C8C9A6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3E5F50-E937-4946-AD06-DD31ECA94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1C597-88E5-40F6-88DF-7F8687A5CE9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314653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A19F34-C1E5-4FE4-B21A-BF15BEE11F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03BBA6-E187-4DCE-8A6C-A88E1A1FBE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38B4D2-0C69-4D91-A84F-11CF94D99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8B6E5-39CC-4AC1-A8CA-BCC4FB9123EA}" type="datetimeFigureOut">
              <a:rPr lang="he-IL" smtClean="0"/>
              <a:t>כ"א/סיון/תשפ"ה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32FE91-FDF5-49D8-BFB5-6422BEB87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33FADE-F0CC-4513-97B3-B831BA84E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1C597-88E5-40F6-88DF-7F8687A5CE9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369182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3A257B60-3665-448E-AB4C-215277EE8FB2}" type="datetimeFigureOut">
              <a:rPr lang="he-IL" smtClean="0"/>
              <a:t>כ"א/סיון/תשפ"ה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B33311B6-0D35-41D8-A28B-55DBB5419CF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772400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57B60-3665-448E-AB4C-215277EE8FB2}" type="datetimeFigureOut">
              <a:rPr lang="he-IL" smtClean="0"/>
              <a:t>כ"א/סיון/תשפ"ה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311B6-0D35-41D8-A28B-55DBB5419CF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10522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57B60-3665-448E-AB4C-215277EE8FB2}" type="datetimeFigureOut">
              <a:rPr lang="he-IL" smtClean="0"/>
              <a:t>כ"א/סיון/תשפ"ה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311B6-0D35-41D8-A28B-55DBB5419CF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892902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57B60-3665-448E-AB4C-215277EE8FB2}" type="datetimeFigureOut">
              <a:rPr lang="he-IL" smtClean="0"/>
              <a:t>כ"א/סיון/תשפ"ה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311B6-0D35-41D8-A28B-55DBB5419CF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560627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57B60-3665-448E-AB4C-215277EE8FB2}" type="datetimeFigureOut">
              <a:rPr lang="he-IL" smtClean="0"/>
              <a:t>כ"א/סיון/תשפ"ה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311B6-0D35-41D8-A28B-55DBB5419CF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102122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57B60-3665-448E-AB4C-215277EE8FB2}" type="datetimeFigureOut">
              <a:rPr lang="he-IL" smtClean="0"/>
              <a:t>כ"א/סיון/תשפ"ה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311B6-0D35-41D8-A28B-55DBB5419CF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92669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57B60-3665-448E-AB4C-215277EE8FB2}" type="datetimeFigureOut">
              <a:rPr lang="he-IL" smtClean="0"/>
              <a:t>כ"א/סיון/תשפ"ה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311B6-0D35-41D8-A28B-55DBB5419CF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10927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347200" y="152399"/>
            <a:ext cx="26416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3200" y="153923"/>
            <a:ext cx="89408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0400" y="2892277"/>
            <a:ext cx="21336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68D0241-A22E-46EF-B414-AE6B9B97DEEC}" type="datetimeFigureOut">
              <a:rPr lang="he-IL" smtClean="0"/>
              <a:pPr/>
              <a:t>כ"א/סיון/תשפ"ה</a:t>
            </a:fld>
            <a:endParaRPr lang="he-I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E4C521-900B-4440-BC7F-62324647316E}" type="slidenum">
              <a:rPr lang="he-IL" smtClean="0">
                <a:solidFill>
                  <a:srgbClr val="E7E6E6"/>
                </a:solidFill>
              </a:rPr>
              <a:pPr/>
              <a:t>‹#›</a:t>
            </a:fld>
            <a:endParaRPr lang="he-IL">
              <a:solidFill>
                <a:srgbClr val="E7E6E6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e-IL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08000" y="2892277"/>
            <a:ext cx="84328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294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57B60-3665-448E-AB4C-215277EE8FB2}" type="datetimeFigureOut">
              <a:rPr lang="he-IL" smtClean="0"/>
              <a:t>כ"א/סיון/תשפ"ה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B33311B6-0D35-41D8-A28B-55DBB5419CF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822795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3A257B60-3665-448E-AB4C-215277EE8FB2}" type="datetimeFigureOut">
              <a:rPr lang="he-IL" smtClean="0"/>
              <a:t>כ"א/סיון/תשפ"ה</a:t>
            </a:fld>
            <a:endParaRPr lang="he-IL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he-IL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B33311B6-0D35-41D8-A28B-55DBB5419CF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323707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57B60-3665-448E-AB4C-215277EE8FB2}" type="datetimeFigureOut">
              <a:rPr lang="he-IL" smtClean="0"/>
              <a:t>כ"א/סיון/תשפ"ה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311B6-0D35-41D8-A28B-55DBB5419CF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386729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57B60-3665-448E-AB4C-215277EE8FB2}" type="datetimeFigureOut">
              <a:rPr lang="he-IL" smtClean="0"/>
              <a:t>כ"א/סיון/תשפ"ה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311B6-0D35-41D8-A28B-55DBB5419CF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9249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19072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072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D0241-A22E-46EF-B414-AE6B9B97DEEC}" type="datetimeFigureOut">
              <a:rPr lang="he-IL" smtClean="0">
                <a:solidFill>
                  <a:srgbClr val="C8ECF3"/>
                </a:solidFill>
              </a:rPr>
              <a:pPr/>
              <a:t>כ"א/סיון/תשפ"ה</a:t>
            </a:fld>
            <a:endParaRPr lang="he-IL">
              <a:solidFill>
                <a:srgbClr val="C8ECF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C8ECF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4C521-900B-4440-BC7F-62324647316E}" type="slidenum">
              <a:rPr lang="he-IL" smtClean="0">
                <a:solidFill>
                  <a:srgbClr val="C8ECF3"/>
                </a:solidFill>
              </a:rPr>
              <a:pPr/>
              <a:t>‹#›</a:t>
            </a:fld>
            <a:endParaRPr lang="he-IL">
              <a:solidFill>
                <a:srgbClr val="C8ECF3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165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22438"/>
            <a:ext cx="5386917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386917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722438"/>
            <a:ext cx="5389033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38400"/>
            <a:ext cx="5389033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D0241-A22E-46EF-B414-AE6B9B97DEEC}" type="datetimeFigureOut">
              <a:rPr lang="he-IL" smtClean="0">
                <a:solidFill>
                  <a:srgbClr val="C8ECF3"/>
                </a:solidFill>
              </a:rPr>
              <a:pPr/>
              <a:t>כ"א/סיון/תשפ"ה</a:t>
            </a:fld>
            <a:endParaRPr lang="he-IL">
              <a:solidFill>
                <a:srgbClr val="C8ECF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C8ECF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4C521-900B-4440-BC7F-62324647316E}" type="slidenum">
              <a:rPr lang="he-IL" smtClean="0">
                <a:solidFill>
                  <a:srgbClr val="C8ECF3"/>
                </a:solidFill>
              </a:rPr>
              <a:pPr/>
              <a:t>‹#›</a:t>
            </a:fld>
            <a:endParaRPr lang="he-IL">
              <a:solidFill>
                <a:srgbClr val="C8ECF3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723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D0241-A22E-46EF-B414-AE6B9B97DEEC}" type="datetimeFigureOut">
              <a:rPr lang="he-IL" smtClean="0">
                <a:solidFill>
                  <a:srgbClr val="C8ECF3"/>
                </a:solidFill>
              </a:rPr>
              <a:pPr/>
              <a:t>כ"א/סיון/תשפ"ה</a:t>
            </a:fld>
            <a:endParaRPr lang="he-IL">
              <a:solidFill>
                <a:srgbClr val="C8ECF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C8ECF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4C521-900B-4440-BC7F-62324647316E}" type="slidenum">
              <a:rPr lang="he-IL" smtClean="0">
                <a:solidFill>
                  <a:srgbClr val="C8ECF3"/>
                </a:solidFill>
              </a:rPr>
              <a:pPr/>
              <a:t>‹#›</a:t>
            </a:fld>
            <a:endParaRPr lang="he-IL">
              <a:solidFill>
                <a:srgbClr val="C8ECF3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102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3200" y="150919"/>
            <a:ext cx="11775736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D0241-A22E-46EF-B414-AE6B9B97DEEC}" type="datetimeFigureOut">
              <a:rPr lang="he-IL" smtClean="0">
                <a:solidFill>
                  <a:srgbClr val="C8ECF3"/>
                </a:solidFill>
              </a:rPr>
              <a:pPr/>
              <a:t>כ"א/סיון/תשפ"ה</a:t>
            </a:fld>
            <a:endParaRPr lang="he-IL">
              <a:solidFill>
                <a:srgbClr val="C8ECF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C8ECF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4C521-900B-4440-BC7F-62324647316E}" type="slidenum">
              <a:rPr lang="he-IL" smtClean="0">
                <a:solidFill>
                  <a:srgbClr val="C8ECF3"/>
                </a:solidFill>
              </a:rPr>
              <a:pPr/>
              <a:t>‹#›</a:t>
            </a:fld>
            <a:endParaRPr lang="he-IL">
              <a:solidFill>
                <a:srgbClr val="C8ECF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080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347200" y="150876"/>
            <a:ext cx="26416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203200" y="152400"/>
            <a:ext cx="89408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304801"/>
            <a:ext cx="7823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46336" y="2130552"/>
            <a:ext cx="2231136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D0241-A22E-46EF-B414-AE6B9B97DEEC}" type="datetimeFigureOut">
              <a:rPr lang="he-IL" smtClean="0">
                <a:solidFill>
                  <a:srgbClr val="C8ECF3"/>
                </a:solidFill>
              </a:rPr>
              <a:pPr/>
              <a:t>כ"א/סיון/תשפ"ה</a:t>
            </a:fld>
            <a:endParaRPr lang="he-IL">
              <a:solidFill>
                <a:srgbClr val="C8ECF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C8ECF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2E4C521-900B-4440-BC7F-62324647316E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9546336" y="457200"/>
            <a:ext cx="2234213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8244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9347200" y="150876"/>
            <a:ext cx="26416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200" y="152400"/>
            <a:ext cx="89408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50400" y="2133600"/>
            <a:ext cx="22352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D0241-A22E-46EF-B414-AE6B9B97DEEC}" type="datetimeFigureOut">
              <a:rPr lang="he-IL" smtClean="0">
                <a:solidFill>
                  <a:srgbClr val="E7E6E6"/>
                </a:solidFill>
              </a:rPr>
              <a:pPr/>
              <a:t>כ"א/סיון/תשפ"ה</a:t>
            </a:fld>
            <a:endParaRPr lang="he-IL">
              <a:solidFill>
                <a:srgbClr val="E7E6E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E7E6E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4C521-900B-4440-BC7F-62324647316E}" type="slidenum">
              <a:rPr lang="he-IL" smtClean="0">
                <a:solidFill>
                  <a:srgbClr val="E7E6E6"/>
                </a:solidFill>
              </a:rPr>
              <a:pPr/>
              <a:t>‹#›</a:t>
            </a:fld>
            <a:endParaRPr lang="he-IL">
              <a:solidFill>
                <a:srgbClr val="E7E6E6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550400" y="460248"/>
            <a:ext cx="22352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5038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03200" y="1634971"/>
            <a:ext cx="11775736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3199" y="152401"/>
            <a:ext cx="11752063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55847"/>
            <a:ext cx="11175013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999" y="1719071"/>
            <a:ext cx="11210524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517" y="6356350"/>
            <a:ext cx="2844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C68D0241-A22E-46EF-B414-AE6B9B97DEEC}" type="datetimeFigureOut">
              <a:rPr lang="he-IL" smtClean="0">
                <a:solidFill>
                  <a:srgbClr val="C8ECF3"/>
                </a:solidFill>
              </a:rPr>
              <a:pPr/>
              <a:t>כ"א/סיון/תשפ"ה</a:t>
            </a:fld>
            <a:endParaRPr lang="he-IL">
              <a:solidFill>
                <a:srgbClr val="C8ECF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4000" y="6356350"/>
            <a:ext cx="447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he-IL">
              <a:solidFill>
                <a:srgbClr val="C8ECF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9573" y="6355080"/>
            <a:ext cx="777288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F2E4C521-900B-4440-BC7F-62324647316E}" type="slidenum">
              <a:rPr lang="he-IL" smtClean="0">
                <a:solidFill>
                  <a:srgbClr val="C8ECF3"/>
                </a:solidFill>
              </a:rPr>
              <a:pPr/>
              <a:t>‹#›</a:t>
            </a:fld>
            <a:endParaRPr lang="he-IL">
              <a:solidFill>
                <a:srgbClr val="C8ECF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815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r" defTabSz="914400" rtl="1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r" defTabSz="914400" rtl="1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r" defTabSz="914400" rtl="1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r" defTabSz="914400" rtl="1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r" defTabSz="914400" rtl="1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r" defTabSz="914400" rtl="1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r" defTabSz="914400" rtl="1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r" defTabSz="914400" rtl="1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69BF9E-CF20-427A-A3ED-1E84A95F7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312693-0891-49DE-BCC8-3CD0304795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74A1D5-BD82-4F7C-BDF4-C3B16D66EA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8B6E5-39CC-4AC1-A8CA-BCC4FB9123EA}" type="datetimeFigureOut">
              <a:rPr lang="he-IL" smtClean="0"/>
              <a:t>כ"א/סיון/תשפ"ה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EB4FDC-0B49-40E4-811C-EC0D19B5FF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5B7886-FA7C-489C-A11D-B1275A7406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1C597-88E5-40F6-88DF-7F8687A5CE9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92945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3A257B60-3665-448E-AB4C-215277EE8FB2}" type="datetimeFigureOut">
              <a:rPr lang="he-IL" smtClean="0"/>
              <a:t>כ"א/סיון/תשפ"ה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B33311B6-0D35-41D8-A28B-55DBB5419CF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69265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1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r" defTabSz="914400" rtl="1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r" defTabSz="914400" rtl="1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r" defTabSz="914400" rtl="1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r" defTabSz="914400" rtl="1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r" defTabSz="914400" rtl="1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r" defTabSz="914400" rtl="1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r" defTabSz="914400" rtl="1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r" defTabSz="914400" rtl="1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r" defTabSz="914400" rtl="1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ltTsfGJ-cZ8AOa7jJsyFiINzf3UR_xFb7Mzkz86CbCQ/edit?usp=sharin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832442" y="2650198"/>
            <a:ext cx="7329448" cy="3047320"/>
          </a:xfrm>
        </p:spPr>
        <p:txBody>
          <a:bodyPr>
            <a:noAutofit/>
          </a:bodyPr>
          <a:lstStyle/>
          <a:p>
            <a:pPr algn="ctr"/>
            <a:r>
              <a:rPr lang="he-IL" sz="5500" b="1" dirty="0">
                <a:solidFill>
                  <a:srgbClr val="004F8A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"יוצאים לדרך -  שבילים ועוגנים </a:t>
            </a:r>
          </a:p>
          <a:p>
            <a:pPr algn="ctr"/>
            <a:r>
              <a:rPr lang="he-IL" sz="5500" b="1" dirty="0">
                <a:solidFill>
                  <a:srgbClr val="004F8A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באי של ודאות"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360976" y="1063696"/>
            <a:ext cx="2518708" cy="3567476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he-IL" sz="3000" b="1" dirty="0">
                <a:latin typeface="Gisha" panose="020B0502040204020203" pitchFamily="34" charset="-79"/>
                <a:cs typeface="Gisha" panose="020B0502040204020203" pitchFamily="34" charset="-79"/>
              </a:rPr>
              <a:t>בית ספר</a:t>
            </a:r>
            <a:br>
              <a:rPr lang="he-IL" sz="3000" b="1" dirty="0"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he-IL" sz="3000" b="1" dirty="0">
                <a:latin typeface="Gisha" panose="020B0502040204020203" pitchFamily="34" charset="-79"/>
                <a:cs typeface="Gisha" panose="020B0502040204020203" pitchFamily="34" charset="-79"/>
              </a:rPr>
              <a:t>"נבון"</a:t>
            </a:r>
            <a:endParaRPr lang="he-IL" sz="30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1026" name="Picture 2" descr="בחנו את עצמכם: עם מי תיתקעו על אי בודד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53415"/>
            <a:ext cx="3583305" cy="219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במצב של אי ודאות - מה ההזדמנויות? - אימון בין דורי | גישור בין דורי | ייעוץ  משפחתי | גישור משפחתי | טיפול משפחתי | החצר הפנימית | דליה בורק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0061" y="4903340"/>
            <a:ext cx="2120537" cy="158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016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B2059D0A-8F29-458A-A045-C86A67E057A3}"/>
              </a:ext>
            </a:extLst>
          </p:cNvPr>
          <p:cNvSpPr/>
          <p:nvPr/>
        </p:nvSpPr>
        <p:spPr>
          <a:xfrm>
            <a:off x="7407736" y="1684063"/>
            <a:ext cx="4194201" cy="2264871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17E5142C-A4C7-47F1-B722-BBF4A3A4DF21}"/>
              </a:ext>
            </a:extLst>
          </p:cNvPr>
          <p:cNvSpPr/>
          <p:nvPr/>
        </p:nvSpPr>
        <p:spPr>
          <a:xfrm>
            <a:off x="892089" y="1715034"/>
            <a:ext cx="4194201" cy="2264871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B7D0A64-EABD-4F36-898E-FA58E6E1B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894" y="490086"/>
            <a:ext cx="11175013" cy="1054394"/>
          </a:xfrm>
        </p:spPr>
        <p:txBody>
          <a:bodyPr/>
          <a:lstStyle/>
          <a:p>
            <a:r>
              <a:rPr kumimoji="0" lang="he-IL" sz="3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isha" panose="020B0502040204020203" pitchFamily="34" charset="-79"/>
                <a:cs typeface="Gisha" panose="020B0502040204020203" pitchFamily="34" charset="-79"/>
                <a:sym typeface="Arial"/>
              </a:rPr>
              <a:t>העוגנים שלי לשנה </a:t>
            </a:r>
            <a:r>
              <a:rPr lang="he-IL" kern="0" cap="none" spc="0" dirty="0">
                <a:solidFill>
                  <a:srgbClr val="0070C0"/>
                </a:solidFill>
                <a:latin typeface="Gisha" panose="020B0502040204020203" pitchFamily="34" charset="-79"/>
                <a:cs typeface="Gisha" panose="020B0502040204020203" pitchFamily="34" charset="-79"/>
                <a:sym typeface="Arial"/>
              </a:rPr>
              <a:t>החדשה – </a:t>
            </a:r>
            <a:br>
              <a:rPr lang="he-IL" kern="0" cap="none" spc="0" dirty="0">
                <a:solidFill>
                  <a:srgbClr val="0070C0"/>
                </a:solidFill>
                <a:latin typeface="Gisha" panose="020B0502040204020203" pitchFamily="34" charset="-79"/>
                <a:cs typeface="Gisha" panose="020B0502040204020203" pitchFamily="34" charset="-79"/>
                <a:sym typeface="Arial"/>
              </a:rPr>
            </a:br>
            <a:r>
              <a:rPr lang="he-IL" kern="0" cap="none" spc="0" dirty="0">
                <a:solidFill>
                  <a:srgbClr val="0070C0"/>
                </a:solidFill>
                <a:latin typeface="Gisha" panose="020B0502040204020203" pitchFamily="34" charset="-79"/>
                <a:cs typeface="Gisha" panose="020B0502040204020203" pitchFamily="34" charset="-79"/>
                <a:sym typeface="Arial"/>
              </a:rPr>
              <a:t>לחלק לחדרים ולשתף במצגת</a:t>
            </a:r>
            <a:br>
              <a:rPr lang="he-IL" kern="0" cap="none" spc="0" dirty="0">
                <a:solidFill>
                  <a:srgbClr val="0070C0"/>
                </a:solidFill>
                <a:latin typeface="Gisha" panose="020B0502040204020203" pitchFamily="34" charset="-79"/>
                <a:cs typeface="Gisha" panose="020B0502040204020203" pitchFamily="34" charset="-79"/>
                <a:sym typeface="Arial"/>
              </a:rPr>
            </a:br>
            <a:r>
              <a:rPr lang="he-IL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קישור למצגת שיתופית</a:t>
            </a:r>
            <a:br>
              <a:rPr lang="he-IL" kern="0" cap="none" spc="0" dirty="0">
                <a:solidFill>
                  <a:srgbClr val="0070C0"/>
                </a:solidFill>
                <a:latin typeface="Gisha" panose="020B0502040204020203" pitchFamily="34" charset="-79"/>
                <a:cs typeface="Gisha" panose="020B0502040204020203" pitchFamily="34" charset="-79"/>
                <a:sym typeface="Arial"/>
              </a:rPr>
            </a:br>
            <a:endParaRPr lang="he-IL" dirty="0">
              <a:solidFill>
                <a:srgbClr val="0070C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E75FF0B6-F313-48E7-BF2F-EA97CEDEB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208" y="291113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he-IL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" name="Rectangle 18">
            <a:extLst>
              <a:ext uri="{FF2B5EF4-FFF2-40B4-BE49-F238E27FC236}">
                <a16:creationId xmlns:a16="http://schemas.microsoft.com/office/drawing/2014/main" id="{5B83629E-0A80-47F0-A8A5-EB602FF1FE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208" y="313973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he-IL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ABADB813-6AB6-4E35-9CFE-8EBF92809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17477" y="291113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4C68A912-7341-4576-AA0C-88311793C4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208" y="313973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320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320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320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20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2320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2320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2320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2320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20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0925" algn="l"/>
              </a:tabLst>
            </a:pPr>
            <a:endParaRPr kumimoji="0" lang="en-US" altLang="he-I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BD4481B0-712E-4357-AC56-53A2CFAC7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59669" y="55556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63DB4B0-3EA7-46AF-9CAB-DE69B5D5D160}"/>
              </a:ext>
            </a:extLst>
          </p:cNvPr>
          <p:cNvSpPr/>
          <p:nvPr/>
        </p:nvSpPr>
        <p:spPr>
          <a:xfrm>
            <a:off x="1219271" y="4443819"/>
            <a:ext cx="3826468" cy="8637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he-IL" sz="2500" dirty="0">
                <a:solidFill>
                  <a:srgbClr val="0070C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מי ילך איתי בדרך? </a:t>
            </a:r>
          </a:p>
          <a:p>
            <a:pPr algn="ctr"/>
            <a:r>
              <a:rPr lang="he-IL" sz="2500" dirty="0">
                <a:solidFill>
                  <a:srgbClr val="0070C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מי או מה יעזור לי?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56CAEA9-F4BB-4062-A390-C627E814BAFC}"/>
              </a:ext>
            </a:extLst>
          </p:cNvPr>
          <p:cNvSpPr/>
          <p:nvPr/>
        </p:nvSpPr>
        <p:spPr>
          <a:xfrm>
            <a:off x="7845231" y="4420363"/>
            <a:ext cx="3263076" cy="111175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he-IL" sz="3000" dirty="0">
                <a:solidFill>
                  <a:srgbClr val="0070C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הצלחות שאני מקווה לצבור</a:t>
            </a:r>
          </a:p>
          <a:p>
            <a:pPr algn="ctr"/>
            <a:endParaRPr lang="he-IL" dirty="0">
              <a:solidFill>
                <a:srgbClr val="0070C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ctr"/>
            <a:endParaRPr lang="he-IL" dirty="0">
              <a:solidFill>
                <a:srgbClr val="0070C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ctr"/>
            <a:endParaRPr lang="he-IL" dirty="0">
              <a:solidFill>
                <a:srgbClr val="0070C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ctr"/>
            <a:endParaRPr lang="he-IL" sz="1600" dirty="0">
              <a:solidFill>
                <a:srgbClr val="0070C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ctr"/>
            <a:r>
              <a:rPr lang="he-IL" dirty="0">
                <a:solidFill>
                  <a:srgbClr val="0070C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</a:p>
        </p:txBody>
      </p:sp>
      <p:sp>
        <p:nvSpPr>
          <p:cNvPr id="29" name="Rectangle 16">
            <a:extLst>
              <a:ext uri="{FF2B5EF4-FFF2-40B4-BE49-F238E27FC236}">
                <a16:creationId xmlns:a16="http://schemas.microsoft.com/office/drawing/2014/main" id="{2DEEB332-4DBB-418D-8120-B25ABF4162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584" y="38990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he-IL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Rectangle 18">
            <a:extLst>
              <a:ext uri="{FF2B5EF4-FFF2-40B4-BE49-F238E27FC236}">
                <a16:creationId xmlns:a16="http://schemas.microsoft.com/office/drawing/2014/main" id="{49E53FBA-2A19-41DB-8564-990377715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584" y="61850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he-IL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Rectangle 7">
            <a:extLst>
              <a:ext uri="{FF2B5EF4-FFF2-40B4-BE49-F238E27FC236}">
                <a16:creationId xmlns:a16="http://schemas.microsoft.com/office/drawing/2014/main" id="{6A10D58B-4294-461C-99A9-71E79D567E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10853" y="38990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35" name="Rectangle 8">
            <a:extLst>
              <a:ext uri="{FF2B5EF4-FFF2-40B4-BE49-F238E27FC236}">
                <a16:creationId xmlns:a16="http://schemas.microsoft.com/office/drawing/2014/main" id="{A4F26CC1-1609-4107-83A7-4C74670535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584" y="61850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320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320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320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20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2320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2320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2320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2320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20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0925" algn="l"/>
              </a:tabLst>
            </a:pPr>
            <a:endParaRPr kumimoji="0" lang="en-US" altLang="he-I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02C41675-B09F-4E6A-8C49-697B2D8AD6F0}"/>
              </a:ext>
            </a:extLst>
          </p:cNvPr>
          <p:cNvSpPr/>
          <p:nvPr/>
        </p:nvSpPr>
        <p:spPr>
          <a:xfrm>
            <a:off x="1219270" y="1696581"/>
            <a:ext cx="3581783" cy="7782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he-IL" sz="2500" dirty="0">
                <a:solidFill>
                  <a:srgbClr val="0070C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חלום / משאלה שיש לי 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F86EE222-D588-4F29-8F2F-C79F9112F1E8}"/>
              </a:ext>
            </a:extLst>
          </p:cNvPr>
          <p:cNvSpPr/>
          <p:nvPr/>
        </p:nvSpPr>
        <p:spPr>
          <a:xfrm>
            <a:off x="7639045" y="1658780"/>
            <a:ext cx="3763585" cy="156539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he-IL" sz="2500" dirty="0">
                <a:solidFill>
                  <a:srgbClr val="0070C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משהו שארצה לקחת על עצמי לעשות בקביעות ולהתמיד בו לאורך השנה.</a:t>
            </a:r>
          </a:p>
        </p:txBody>
      </p:sp>
      <p:pic>
        <p:nvPicPr>
          <p:cNvPr id="47" name="תמונה 5" descr="Anchor, Harbor, Ship, Keeper, Tie, Black">
            <a:extLst>
              <a:ext uri="{FF2B5EF4-FFF2-40B4-BE49-F238E27FC236}">
                <a16:creationId xmlns:a16="http://schemas.microsoft.com/office/drawing/2014/main" id="{96A76935-2D02-4FA9-A90F-F98B3E16A4D3}"/>
              </a:ext>
            </a:extLst>
          </p:cNvPr>
          <p:cNvPicPr/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392" y="3239717"/>
            <a:ext cx="624114" cy="620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תמונה 5" descr="Anchor, Harbor, Ship, Keeper, Tie, Black">
            <a:extLst>
              <a:ext uri="{FF2B5EF4-FFF2-40B4-BE49-F238E27FC236}">
                <a16:creationId xmlns:a16="http://schemas.microsoft.com/office/drawing/2014/main" id="{4D52206B-36F2-499B-892A-7C8F25804BAB}"/>
              </a:ext>
            </a:extLst>
          </p:cNvPr>
          <p:cNvPicPr/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4329" y="5886134"/>
            <a:ext cx="624114" cy="620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תמונה 5" descr="Anchor, Harbor, Ship, Keeper, Tie, Black">
            <a:extLst>
              <a:ext uri="{FF2B5EF4-FFF2-40B4-BE49-F238E27FC236}">
                <a16:creationId xmlns:a16="http://schemas.microsoft.com/office/drawing/2014/main" id="{BABB9A21-830E-4E91-A11F-B9DD1F07513D}"/>
              </a:ext>
            </a:extLst>
          </p:cNvPr>
          <p:cNvPicPr/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74" y="5900928"/>
            <a:ext cx="624114" cy="620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תמונה 5" descr="Anchor, Harbor, Ship, Keeper, Tie, Black">
            <a:extLst>
              <a:ext uri="{FF2B5EF4-FFF2-40B4-BE49-F238E27FC236}">
                <a16:creationId xmlns:a16="http://schemas.microsoft.com/office/drawing/2014/main" id="{6027ABE4-D8C1-4088-87A2-FC5AA9845C51}"/>
              </a:ext>
            </a:extLst>
          </p:cNvPr>
          <p:cNvPicPr/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423" y="3260347"/>
            <a:ext cx="624114" cy="620714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B043D8E-B5C1-4406-83A5-0E4B73C544E8}"/>
              </a:ext>
            </a:extLst>
          </p:cNvPr>
          <p:cNvSpPr/>
          <p:nvPr/>
        </p:nvSpPr>
        <p:spPr>
          <a:xfrm>
            <a:off x="921805" y="4344069"/>
            <a:ext cx="4194201" cy="2264871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9171000-FBCD-4EF6-9606-33739EB9D4C9}"/>
              </a:ext>
            </a:extLst>
          </p:cNvPr>
          <p:cNvSpPr/>
          <p:nvPr/>
        </p:nvSpPr>
        <p:spPr>
          <a:xfrm>
            <a:off x="7371373" y="4350118"/>
            <a:ext cx="4194201" cy="2264871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45" name="Picture 2" descr="Maze, Mind, Head, Human, Illness">
            <a:extLst>
              <a:ext uri="{FF2B5EF4-FFF2-40B4-BE49-F238E27FC236}">
                <a16:creationId xmlns:a16="http://schemas.microsoft.com/office/drawing/2014/main" id="{D41AF46E-4492-4DC5-96B8-030EB56F0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053" y="2293621"/>
            <a:ext cx="295275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179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אליפסה 3"/>
          <p:cNvSpPr/>
          <p:nvPr/>
        </p:nvSpPr>
        <p:spPr>
          <a:xfrm>
            <a:off x="2464510" y="1528283"/>
            <a:ext cx="7930943" cy="4489587"/>
          </a:xfrm>
          <a:custGeom>
            <a:avLst/>
            <a:gdLst>
              <a:gd name="connsiteX0" fmla="*/ 0 w 7250546"/>
              <a:gd name="connsiteY0" fmla="*/ 1921164 h 3842327"/>
              <a:gd name="connsiteX1" fmla="*/ 3625273 w 7250546"/>
              <a:gd name="connsiteY1" fmla="*/ 0 h 3842327"/>
              <a:gd name="connsiteX2" fmla="*/ 7250546 w 7250546"/>
              <a:gd name="connsiteY2" fmla="*/ 1921164 h 3842327"/>
              <a:gd name="connsiteX3" fmla="*/ 3625273 w 7250546"/>
              <a:gd name="connsiteY3" fmla="*/ 3842328 h 3842327"/>
              <a:gd name="connsiteX4" fmla="*/ 0 w 7250546"/>
              <a:gd name="connsiteY4" fmla="*/ 1921164 h 3842327"/>
              <a:gd name="connsiteX0" fmla="*/ 0 w 7250546"/>
              <a:gd name="connsiteY0" fmla="*/ 1385455 h 3306619"/>
              <a:gd name="connsiteX1" fmla="*/ 3625273 w 7250546"/>
              <a:gd name="connsiteY1" fmla="*/ 0 h 3306619"/>
              <a:gd name="connsiteX2" fmla="*/ 7250546 w 7250546"/>
              <a:gd name="connsiteY2" fmla="*/ 1385455 h 3306619"/>
              <a:gd name="connsiteX3" fmla="*/ 3625273 w 7250546"/>
              <a:gd name="connsiteY3" fmla="*/ 3306619 h 3306619"/>
              <a:gd name="connsiteX4" fmla="*/ 0 w 7250546"/>
              <a:gd name="connsiteY4" fmla="*/ 1385455 h 3306619"/>
              <a:gd name="connsiteX0" fmla="*/ 0 w 6456219"/>
              <a:gd name="connsiteY0" fmla="*/ 1385862 h 3307107"/>
              <a:gd name="connsiteX1" fmla="*/ 3625273 w 6456219"/>
              <a:gd name="connsiteY1" fmla="*/ 407 h 3307107"/>
              <a:gd name="connsiteX2" fmla="*/ 6456219 w 6456219"/>
              <a:gd name="connsiteY2" fmla="*/ 1311971 h 3307107"/>
              <a:gd name="connsiteX3" fmla="*/ 3625273 w 6456219"/>
              <a:gd name="connsiteY3" fmla="*/ 3307026 h 3307107"/>
              <a:gd name="connsiteX4" fmla="*/ 0 w 6456219"/>
              <a:gd name="connsiteY4" fmla="*/ 1385862 h 3307107"/>
              <a:gd name="connsiteX0" fmla="*/ 0 w 7001164"/>
              <a:gd name="connsiteY0" fmla="*/ 1387671 h 3309197"/>
              <a:gd name="connsiteX1" fmla="*/ 3625273 w 7001164"/>
              <a:gd name="connsiteY1" fmla="*/ 2216 h 3309197"/>
              <a:gd name="connsiteX2" fmla="*/ 7001164 w 7001164"/>
              <a:gd name="connsiteY2" fmla="*/ 1230652 h 3309197"/>
              <a:gd name="connsiteX3" fmla="*/ 3625273 w 7001164"/>
              <a:gd name="connsiteY3" fmla="*/ 3308835 h 3309197"/>
              <a:gd name="connsiteX4" fmla="*/ 0 w 7001164"/>
              <a:gd name="connsiteY4" fmla="*/ 1387671 h 3309197"/>
              <a:gd name="connsiteX0" fmla="*/ 0 w 7019637"/>
              <a:gd name="connsiteY0" fmla="*/ 1511325 h 3313618"/>
              <a:gd name="connsiteX1" fmla="*/ 3643746 w 7019637"/>
              <a:gd name="connsiteY1" fmla="*/ 5797 h 3313618"/>
              <a:gd name="connsiteX2" fmla="*/ 7019637 w 7019637"/>
              <a:gd name="connsiteY2" fmla="*/ 1234233 h 3313618"/>
              <a:gd name="connsiteX3" fmla="*/ 3643746 w 7019637"/>
              <a:gd name="connsiteY3" fmla="*/ 3312416 h 3313618"/>
              <a:gd name="connsiteX4" fmla="*/ 0 w 7019637"/>
              <a:gd name="connsiteY4" fmla="*/ 1511325 h 3313618"/>
              <a:gd name="connsiteX0" fmla="*/ 0 w 7019637"/>
              <a:gd name="connsiteY0" fmla="*/ 2199945 h 4002351"/>
              <a:gd name="connsiteX1" fmla="*/ 3634510 w 7019637"/>
              <a:gd name="connsiteY1" fmla="*/ 1690 h 4002351"/>
              <a:gd name="connsiteX2" fmla="*/ 7019637 w 7019637"/>
              <a:gd name="connsiteY2" fmla="*/ 1922853 h 4002351"/>
              <a:gd name="connsiteX3" fmla="*/ 3643746 w 7019637"/>
              <a:gd name="connsiteY3" fmla="*/ 4001036 h 4002351"/>
              <a:gd name="connsiteX4" fmla="*/ 0 w 7019637"/>
              <a:gd name="connsiteY4" fmla="*/ 2199945 h 4002351"/>
              <a:gd name="connsiteX0" fmla="*/ 0 w 6761019"/>
              <a:gd name="connsiteY0" fmla="*/ 2199119 h 4000930"/>
              <a:gd name="connsiteX1" fmla="*/ 3634510 w 6761019"/>
              <a:gd name="connsiteY1" fmla="*/ 864 h 4000930"/>
              <a:gd name="connsiteX2" fmla="*/ 6761019 w 6761019"/>
              <a:gd name="connsiteY2" fmla="*/ 1995918 h 4000930"/>
              <a:gd name="connsiteX3" fmla="*/ 3643746 w 6761019"/>
              <a:gd name="connsiteY3" fmla="*/ 4000210 h 4000930"/>
              <a:gd name="connsiteX4" fmla="*/ 0 w 6761019"/>
              <a:gd name="connsiteY4" fmla="*/ 2199119 h 4000930"/>
              <a:gd name="connsiteX0" fmla="*/ 6142 w 6767161"/>
              <a:gd name="connsiteY0" fmla="*/ 2152979 h 3954785"/>
              <a:gd name="connsiteX1" fmla="*/ 4555052 w 6767161"/>
              <a:gd name="connsiteY1" fmla="*/ 905 h 3954785"/>
              <a:gd name="connsiteX2" fmla="*/ 6767161 w 6767161"/>
              <a:gd name="connsiteY2" fmla="*/ 1949778 h 3954785"/>
              <a:gd name="connsiteX3" fmla="*/ 3649888 w 6767161"/>
              <a:gd name="connsiteY3" fmla="*/ 3954070 h 3954785"/>
              <a:gd name="connsiteX4" fmla="*/ 6142 w 6767161"/>
              <a:gd name="connsiteY4" fmla="*/ 2152979 h 395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67161" h="3954785">
                <a:moveTo>
                  <a:pt x="6142" y="2152979"/>
                </a:moveTo>
                <a:cubicBezTo>
                  <a:pt x="157003" y="1494118"/>
                  <a:pt x="3428216" y="34772"/>
                  <a:pt x="4555052" y="905"/>
                </a:cubicBezTo>
                <a:cubicBezTo>
                  <a:pt x="5681888" y="-32962"/>
                  <a:pt x="6767161" y="888748"/>
                  <a:pt x="6767161" y="1949778"/>
                </a:cubicBezTo>
                <a:cubicBezTo>
                  <a:pt x="6767161" y="3010808"/>
                  <a:pt x="4776724" y="3920203"/>
                  <a:pt x="3649888" y="3954070"/>
                </a:cubicBezTo>
                <a:cubicBezTo>
                  <a:pt x="2523052" y="3987937"/>
                  <a:pt x="-144719" y="2811840"/>
                  <a:pt x="6142" y="215297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alibri Light" panose="020F0302020204030204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" name="תמונה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56" t="17888" r="2333" b="21000"/>
          <a:stretch/>
        </p:blipFill>
        <p:spPr>
          <a:xfrm>
            <a:off x="2460451" y="1960218"/>
            <a:ext cx="2145589" cy="1421776"/>
          </a:xfrm>
          <a:prstGeom prst="rect">
            <a:avLst/>
          </a:prstGeom>
        </p:spPr>
      </p:pic>
      <p:grpSp>
        <p:nvGrpSpPr>
          <p:cNvPr id="24" name="קבוצה 23"/>
          <p:cNvGrpSpPr/>
          <p:nvPr/>
        </p:nvGrpSpPr>
        <p:grpSpPr>
          <a:xfrm>
            <a:off x="257425" y="3426523"/>
            <a:ext cx="2614850" cy="1723727"/>
            <a:chOff x="297181" y="3134979"/>
            <a:chExt cx="2614850" cy="1723727"/>
          </a:xfrm>
        </p:grpSpPr>
        <p:sp>
          <p:nvSpPr>
            <p:cNvPr id="5" name="מלבן 4">
              <a:hlinkClick r:id="rId4" action="ppaction://hlinksldjump"/>
            </p:cNvPr>
            <p:cNvSpPr/>
            <p:nvPr/>
          </p:nvSpPr>
          <p:spPr>
            <a:xfrm>
              <a:off x="297181" y="3134979"/>
              <a:ext cx="2135521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6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N Alpaca" panose="02000000000000000000" pitchFamily="2" charset="-79"/>
                  <a:ea typeface="+mn-ea"/>
                  <a:cs typeface="BN Alpaca" panose="02000000000000000000" pitchFamily="2" charset="-79"/>
                </a:rPr>
                <a:t>נמל הבית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6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N Alpaca" panose="02000000000000000000" pitchFamily="2" charset="-79"/>
                  <a:ea typeface="+mn-ea"/>
                  <a:cs typeface="BN Alpaca" panose="02000000000000000000" pitchFamily="2" charset="-79"/>
                </a:rPr>
                <a:t>שייכות</a:t>
              </a:r>
            </a:p>
          </p:txBody>
        </p:sp>
        <p:pic>
          <p:nvPicPr>
            <p:cNvPr id="13" name="תמונה 12">
              <a:hlinkClick r:id="rId4" action="ppaction://hlinksldjump"/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272" t="4537" r="29401" b="61120"/>
            <a:stretch/>
          </p:blipFill>
          <p:spPr>
            <a:xfrm>
              <a:off x="1841646" y="3944306"/>
              <a:ext cx="1070385" cy="914400"/>
            </a:xfrm>
            <a:prstGeom prst="rect">
              <a:avLst/>
            </a:prstGeom>
          </p:spPr>
        </p:pic>
      </p:grpSp>
      <p:pic>
        <p:nvPicPr>
          <p:cNvPr id="14" name="תמונה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99" t="6334" b="14475"/>
          <a:stretch/>
        </p:blipFill>
        <p:spPr>
          <a:xfrm>
            <a:off x="1845439" y="2389100"/>
            <a:ext cx="448095" cy="1209585"/>
          </a:xfrm>
          <a:prstGeom prst="rect">
            <a:avLst/>
          </a:prstGeom>
        </p:spPr>
      </p:pic>
      <p:grpSp>
        <p:nvGrpSpPr>
          <p:cNvPr id="20" name="קבוצה 19"/>
          <p:cNvGrpSpPr/>
          <p:nvPr/>
        </p:nvGrpSpPr>
        <p:grpSpPr>
          <a:xfrm>
            <a:off x="4055195" y="5858808"/>
            <a:ext cx="3841661" cy="914400"/>
            <a:chOff x="4094951" y="5567264"/>
            <a:chExt cx="3841661" cy="914400"/>
          </a:xfrm>
        </p:grpSpPr>
        <p:sp>
          <p:nvSpPr>
            <p:cNvPr id="6" name="מלבן 5">
              <a:hlinkClick r:id="" action="ppaction://noaction"/>
            </p:cNvPr>
            <p:cNvSpPr/>
            <p:nvPr/>
          </p:nvSpPr>
          <p:spPr>
            <a:xfrm>
              <a:off x="4094951" y="5701299"/>
              <a:ext cx="2893742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6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N Alpaca" panose="02000000000000000000" pitchFamily="2" charset="-79"/>
                  <a:ea typeface="+mn-ea"/>
                  <a:cs typeface="BN Alpaca" panose="02000000000000000000" pitchFamily="2" charset="-79"/>
                </a:rPr>
                <a:t>נמל הגמישות</a:t>
              </a:r>
            </a:p>
          </p:txBody>
        </p:sp>
        <p:pic>
          <p:nvPicPr>
            <p:cNvPr id="15" name="תמונה 14">
              <a:hlinkClick r:id="" action="ppaction://noaction"/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272" t="4537" r="29401" b="61120"/>
            <a:stretch/>
          </p:blipFill>
          <p:spPr>
            <a:xfrm>
              <a:off x="6866227" y="5567264"/>
              <a:ext cx="1070385" cy="914400"/>
            </a:xfrm>
            <a:prstGeom prst="rect">
              <a:avLst/>
            </a:prstGeom>
          </p:spPr>
        </p:pic>
      </p:grpSp>
      <p:grpSp>
        <p:nvGrpSpPr>
          <p:cNvPr id="21" name="קבוצה 20"/>
          <p:cNvGrpSpPr/>
          <p:nvPr/>
        </p:nvGrpSpPr>
        <p:grpSpPr>
          <a:xfrm>
            <a:off x="8846806" y="4235850"/>
            <a:ext cx="2842445" cy="1405796"/>
            <a:chOff x="8886562" y="3944306"/>
            <a:chExt cx="2842445" cy="1405796"/>
          </a:xfrm>
        </p:grpSpPr>
        <p:sp>
          <p:nvSpPr>
            <p:cNvPr id="7" name="מלבן 6">
              <a:hlinkClick r:id="" action="ppaction://noaction"/>
            </p:cNvPr>
            <p:cNvSpPr/>
            <p:nvPr/>
          </p:nvSpPr>
          <p:spPr>
            <a:xfrm>
              <a:off x="8886562" y="4703771"/>
              <a:ext cx="284244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6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N Alpaca" panose="02000000000000000000" pitchFamily="2" charset="-79"/>
                  <a:ea typeface="+mn-ea"/>
                  <a:cs typeface="BN Alpaca" panose="02000000000000000000" pitchFamily="2" charset="-79"/>
                </a:rPr>
                <a:t>נמל ההתמדה</a:t>
              </a:r>
            </a:p>
          </p:txBody>
        </p:sp>
        <p:pic>
          <p:nvPicPr>
            <p:cNvPr id="16" name="תמונה 15">
              <a:hlinkClick r:id="" action="ppaction://noaction"/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272" t="4537" r="29401" b="61120"/>
            <a:stretch/>
          </p:blipFill>
          <p:spPr>
            <a:xfrm>
              <a:off x="9772590" y="3944306"/>
              <a:ext cx="1070385" cy="914400"/>
            </a:xfrm>
            <a:prstGeom prst="rect">
              <a:avLst/>
            </a:prstGeom>
          </p:spPr>
        </p:pic>
      </p:grpSp>
      <p:grpSp>
        <p:nvGrpSpPr>
          <p:cNvPr id="22" name="קבוצה 21"/>
          <p:cNvGrpSpPr/>
          <p:nvPr/>
        </p:nvGrpSpPr>
        <p:grpSpPr>
          <a:xfrm>
            <a:off x="9292245" y="1503969"/>
            <a:ext cx="2542684" cy="1457552"/>
            <a:chOff x="9332001" y="1212425"/>
            <a:chExt cx="2542684" cy="1457552"/>
          </a:xfrm>
        </p:grpSpPr>
        <p:sp>
          <p:nvSpPr>
            <p:cNvPr id="8" name="מלבן 7">
              <a:hlinkClick r:id="" action="ppaction://noaction"/>
            </p:cNvPr>
            <p:cNvSpPr/>
            <p:nvPr/>
          </p:nvSpPr>
          <p:spPr>
            <a:xfrm>
              <a:off x="9332001" y="1212425"/>
              <a:ext cx="2542684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6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N Alpaca" panose="02000000000000000000" pitchFamily="2" charset="-79"/>
                  <a:ea typeface="+mn-ea"/>
                  <a:cs typeface="BN Alpaca" panose="02000000000000000000" pitchFamily="2" charset="-79"/>
                </a:rPr>
                <a:t>נמל התקווה</a:t>
              </a:r>
            </a:p>
          </p:txBody>
        </p:sp>
        <p:pic>
          <p:nvPicPr>
            <p:cNvPr id="17" name="תמונה 16">
              <a:hlinkClick r:id="" action="ppaction://noaction"/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272" t="4537" r="29401" b="61120"/>
            <a:stretch/>
          </p:blipFill>
          <p:spPr>
            <a:xfrm>
              <a:off x="10068150" y="1755577"/>
              <a:ext cx="1070385" cy="914400"/>
            </a:xfrm>
            <a:prstGeom prst="rect">
              <a:avLst/>
            </a:prstGeom>
          </p:spPr>
        </p:pic>
      </p:grpSp>
      <p:grpSp>
        <p:nvGrpSpPr>
          <p:cNvPr id="23" name="קבוצה 22"/>
          <p:cNvGrpSpPr/>
          <p:nvPr/>
        </p:nvGrpSpPr>
        <p:grpSpPr>
          <a:xfrm>
            <a:off x="4541994" y="881952"/>
            <a:ext cx="3510539" cy="1074333"/>
            <a:chOff x="4581750" y="590408"/>
            <a:chExt cx="3510539" cy="1074333"/>
          </a:xfrm>
        </p:grpSpPr>
        <p:sp>
          <p:nvSpPr>
            <p:cNvPr id="9" name="מלבן 8">
              <a:hlinkClick r:id="" action="ppaction://noaction"/>
            </p:cNvPr>
            <p:cNvSpPr/>
            <p:nvPr/>
          </p:nvSpPr>
          <p:spPr>
            <a:xfrm>
              <a:off x="5245035" y="590408"/>
              <a:ext cx="2847254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36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N Alpaca" panose="02000000000000000000" pitchFamily="2" charset="-79"/>
                  <a:ea typeface="+mn-ea"/>
                  <a:cs typeface="BN Alpaca" panose="02000000000000000000" pitchFamily="2" charset="-79"/>
                </a:rPr>
                <a:t>נמל האחריות</a:t>
              </a:r>
            </a:p>
          </p:txBody>
        </p:sp>
        <p:pic>
          <p:nvPicPr>
            <p:cNvPr id="18" name="תמונה 17">
              <a:hlinkClick r:id="" action="ppaction://noaction"/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272" t="4537" r="29401" b="61120"/>
            <a:stretch/>
          </p:blipFill>
          <p:spPr>
            <a:xfrm>
              <a:off x="4581750" y="750341"/>
              <a:ext cx="1070385" cy="914400"/>
            </a:xfrm>
            <a:prstGeom prst="rect">
              <a:avLst/>
            </a:prstGeom>
          </p:spPr>
        </p:pic>
      </p:grp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1B5FACD-B88F-420E-86E1-0CE5611F1CD0}"/>
              </a:ext>
            </a:extLst>
          </p:cNvPr>
          <p:cNvSpPr/>
          <p:nvPr/>
        </p:nvSpPr>
        <p:spPr>
          <a:xfrm>
            <a:off x="5017381" y="2671975"/>
            <a:ext cx="4086965" cy="22315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5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Gisha" panose="020B0502040204020203" pitchFamily="34" charset="-79"/>
                <a:ea typeface="+mn-ea"/>
                <a:cs typeface="Gisha" panose="020B0502040204020203" pitchFamily="34" charset="-79"/>
              </a:rPr>
              <a:t>אי של ודאות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FBEFC10-4066-4E50-AC48-ED95E7E8E5D4}"/>
              </a:ext>
            </a:extLst>
          </p:cNvPr>
          <p:cNvSpPr txBox="1">
            <a:spLocks/>
          </p:cNvSpPr>
          <p:nvPr/>
        </p:nvSpPr>
        <p:spPr>
          <a:xfrm>
            <a:off x="8285922" y="214936"/>
            <a:ext cx="3906078" cy="497860"/>
          </a:xfrm>
          <a:prstGeom prst="rect">
            <a:avLst/>
          </a:prstGeom>
        </p:spPr>
        <p:txBody>
          <a:bodyPr/>
          <a:lstStyle>
            <a:lvl1pPr algn="l" defTabSz="914400" rtl="1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3200" b="0" i="0" u="none" strike="noStrike" kern="1200" cap="none" spc="-12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Gisha" panose="020B0502040204020203" pitchFamily="34" charset="-79"/>
              <a:ea typeface="+mj-ea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3358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angkar, Tali, Bahari, Tambat">
            <a:extLst>
              <a:ext uri="{FF2B5EF4-FFF2-40B4-BE49-F238E27FC236}">
                <a16:creationId xmlns:a16="http://schemas.microsoft.com/office/drawing/2014/main" id="{EC92D5E6-B52A-4A6A-B56C-6F8387960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38" y="247389"/>
            <a:ext cx="6363222" cy="636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39C2819-43DE-4C06-BB0F-ABF3A42E91C0}"/>
              </a:ext>
            </a:extLst>
          </p:cNvPr>
          <p:cNvSpPr txBox="1"/>
          <p:nvPr/>
        </p:nvSpPr>
        <p:spPr>
          <a:xfrm>
            <a:off x="6839211" y="701458"/>
            <a:ext cx="4722312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800" b="1" dirty="0">
                <a:solidFill>
                  <a:srgbClr val="0070C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עוגנים</a:t>
            </a:r>
          </a:p>
          <a:p>
            <a:r>
              <a:rPr lang="he-IL" sz="4800" b="1" dirty="0">
                <a:solidFill>
                  <a:srgbClr val="0070C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שאני לוקח/ת</a:t>
            </a:r>
          </a:p>
          <a:p>
            <a:r>
              <a:rPr lang="he-IL" sz="4800" b="1" dirty="0">
                <a:solidFill>
                  <a:srgbClr val="0070C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מהמפגש...</a:t>
            </a:r>
          </a:p>
        </p:txBody>
      </p:sp>
    </p:spTree>
    <p:extLst>
      <p:ext uri="{BB962C8B-B14F-4D97-AF65-F5344CB8AC3E}">
        <p14:creationId xmlns:p14="http://schemas.microsoft.com/office/powerpoint/2010/main" val="358542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Background, Paper, Stationery, Guestbook">
            <a:extLst>
              <a:ext uri="{FF2B5EF4-FFF2-40B4-BE49-F238E27FC236}">
                <a16:creationId xmlns:a16="http://schemas.microsoft.com/office/drawing/2014/main" id="{7BFEC0D7-CBC8-4FC3-83EE-EB7F7CF91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369">
            <a:off x="581381" y="375412"/>
            <a:ext cx="10984845" cy="576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22B1861-859C-403F-AE6E-F7F9624E4305}"/>
              </a:ext>
            </a:extLst>
          </p:cNvPr>
          <p:cNvSpPr txBox="1"/>
          <p:nvPr/>
        </p:nvSpPr>
        <p:spPr>
          <a:xfrm rot="20523144">
            <a:off x="862400" y="2311702"/>
            <a:ext cx="6967665" cy="25853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5400" b="1" i="0" u="none" strike="noStrike" kern="1200" cap="none" spc="0" normalizeH="0" baseline="0" noProof="0" dirty="0">
                <a:ln>
                  <a:noFill/>
                </a:ln>
                <a:solidFill>
                  <a:srgbClr val="D666F9">
                    <a:lumMod val="75000"/>
                  </a:srgbClr>
                </a:solidFill>
                <a:effectLst/>
                <a:uLnTx/>
                <a:uFillTx/>
                <a:latin typeface="FrankRuehl" panose="020E0503060101010101" pitchFamily="34" charset="-79"/>
                <a:cs typeface="FrankRuehl" panose="020E0503060101010101" pitchFamily="34" charset="-79"/>
              </a:rPr>
              <a:t>"שיפה ושונה תהא השנה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5400" b="1" i="0" u="none" strike="noStrike" kern="1200" cap="none" spc="0" normalizeH="0" baseline="0" noProof="0" dirty="0">
                <a:ln>
                  <a:noFill/>
                </a:ln>
                <a:solidFill>
                  <a:srgbClr val="D666F9">
                    <a:lumMod val="75000"/>
                  </a:srgbClr>
                </a:solidFill>
                <a:effectLst/>
                <a:uLnTx/>
                <a:uFillTx/>
                <a:latin typeface="FrankRuehl" panose="020E0503060101010101" pitchFamily="34" charset="-79"/>
                <a:cs typeface="FrankRuehl" panose="020E0503060101010101" pitchFamily="34" charset="-79"/>
              </a:rPr>
              <a:t>אשר מתחילה לה בשיר..."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5400" b="1" i="0" u="none" strike="noStrike" kern="1200" cap="none" spc="0" normalizeH="0" baseline="0" noProof="0" dirty="0">
                <a:ln>
                  <a:noFill/>
                </a:ln>
                <a:solidFill>
                  <a:srgbClr val="D666F9">
                    <a:lumMod val="75000"/>
                  </a:srgbClr>
                </a:solidFill>
                <a:effectLst/>
                <a:uLnTx/>
                <a:uFillTx/>
                <a:latin typeface="FrankRuehl" panose="020E0503060101010101" pitchFamily="34" charset="-79"/>
                <a:cs typeface="FrankRuehl" panose="020E0503060101010101" pitchFamily="34" charset="-79"/>
              </a:rPr>
              <a:t>					</a:t>
            </a:r>
            <a:r>
              <a:rPr kumimoji="0" lang="he-IL" sz="4400" b="1" i="0" u="none" strike="noStrike" kern="1200" cap="none" spc="0" normalizeH="0" baseline="0" noProof="0" dirty="0">
                <a:ln>
                  <a:noFill/>
                </a:ln>
                <a:solidFill>
                  <a:srgbClr val="D666F9">
                    <a:lumMod val="75000"/>
                  </a:srgbClr>
                </a:solidFill>
                <a:effectLst/>
                <a:uLnTx/>
                <a:uFillTx/>
                <a:latin typeface="FrankRuehl" panose="020E0503060101010101" pitchFamily="34" charset="-79"/>
                <a:cs typeface="FrankRuehl" panose="020E0503060101010101" pitchFamily="34" charset="-79"/>
              </a:rPr>
              <a:t>נעמי שמר</a:t>
            </a:r>
          </a:p>
        </p:txBody>
      </p:sp>
    </p:spTree>
    <p:extLst>
      <p:ext uri="{BB962C8B-B14F-4D97-AF65-F5344CB8AC3E}">
        <p14:creationId xmlns:p14="http://schemas.microsoft.com/office/powerpoint/2010/main" val="1842210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D16132-7BC5-4D9C-B54D-2264901DB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>
                <a:solidFill>
                  <a:srgbClr val="0070C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פעילות פתיחה</a:t>
            </a:r>
            <a:endParaRPr lang="he-IL" dirty="0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3C4525A4-F27D-4EE7-93EF-A8FBAD3827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095" t="27110" r="53929" b="26999"/>
          <a:stretch/>
        </p:blipFill>
        <p:spPr>
          <a:xfrm>
            <a:off x="4013201" y="1816579"/>
            <a:ext cx="4434115" cy="4755760"/>
          </a:xfrm>
          <a:prstGeom prst="rect">
            <a:avLst/>
          </a:prstGeom>
        </p:spPr>
      </p:pic>
      <p:pic>
        <p:nvPicPr>
          <p:cNvPr id="4" name="תמונה 5" descr="Anchor, Harbor, Ship, Keeper, Tie, Black">
            <a:extLst>
              <a:ext uri="{FF2B5EF4-FFF2-40B4-BE49-F238E27FC236}">
                <a16:creationId xmlns:a16="http://schemas.microsoft.com/office/drawing/2014/main" id="{3C98E651-64EE-4213-BE4F-87F424F28BA2}"/>
              </a:ext>
            </a:extLst>
          </p:cNvPr>
          <p:cNvPicPr/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20" y="5369169"/>
            <a:ext cx="1250149" cy="932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תמונה 5" descr="Anchor, Harbor, Ship, Keeper, Tie, Black">
            <a:extLst>
              <a:ext uri="{FF2B5EF4-FFF2-40B4-BE49-F238E27FC236}">
                <a16:creationId xmlns:a16="http://schemas.microsoft.com/office/drawing/2014/main" id="{3C98E651-64EE-4213-BE4F-87F424F28BA2}"/>
              </a:ext>
            </a:extLst>
          </p:cNvPr>
          <p:cNvPicPr/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5969" y="2028093"/>
            <a:ext cx="1113693" cy="9964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2674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AF40E49-18F7-4497-8132-F6B22B4554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sz="3200" dirty="0">
                <a:solidFill>
                  <a:srgbClr val="0070C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הסבירו - איך פתרתם את המבוך?</a:t>
            </a:r>
          </a:p>
          <a:p>
            <a:r>
              <a:rPr lang="he-IL" sz="3200" dirty="0">
                <a:solidFill>
                  <a:srgbClr val="0070C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מה נדרש מכם כדי להגיע מההתחלה לסוף?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47A2D6-81BD-4036-9739-ED87469C9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0070C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איך פותרים מבוך?</a:t>
            </a:r>
          </a:p>
        </p:txBody>
      </p:sp>
      <p:pic>
        <p:nvPicPr>
          <p:cNvPr id="1026" name="Picture 2" descr="Labyrinth, Confusion, Confused, Way">
            <a:extLst>
              <a:ext uri="{FF2B5EF4-FFF2-40B4-BE49-F238E27FC236}">
                <a16:creationId xmlns:a16="http://schemas.microsoft.com/office/drawing/2014/main" id="{27757A7B-D5CF-4FF4-A2FD-B8CC997B9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844" y="3429000"/>
            <a:ext cx="638175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573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DD22A8A-9252-4B1A-9E76-953ACD18E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999" y="1719071"/>
            <a:ext cx="11210524" cy="1709929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he-IL" sz="3200" dirty="0">
                <a:solidFill>
                  <a:srgbClr val="0070C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חזרו למבוך ולדרך שבה הלכתם מתחילתו לסופו, ובדקו –</a:t>
            </a:r>
          </a:p>
          <a:p>
            <a:pPr marL="45720" indent="0">
              <a:buNone/>
            </a:pPr>
            <a:r>
              <a:rPr lang="he-IL" sz="3200" b="1" dirty="0">
                <a:solidFill>
                  <a:srgbClr val="0070C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אלו אותיות היו בדרך</a:t>
            </a:r>
            <a:br>
              <a:rPr lang="en-US" sz="3200" b="1" dirty="0">
                <a:solidFill>
                  <a:srgbClr val="0070C0"/>
                </a:solidFill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he-IL" sz="3200" b="1" dirty="0">
                <a:solidFill>
                  <a:srgbClr val="0070C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ואיזו מילה הרכבתם מהן?</a:t>
            </a:r>
          </a:p>
          <a:p>
            <a:endParaRPr lang="he-IL" sz="2800" dirty="0">
              <a:solidFill>
                <a:srgbClr val="0070C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C21137-9778-4E9B-8AEF-2479AF950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0070C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מה יש בדרך?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2C8001-63A5-4119-A7C8-E0CBC74FA8B3}"/>
              </a:ext>
            </a:extLst>
          </p:cNvPr>
          <p:cNvSpPr txBox="1"/>
          <p:nvPr/>
        </p:nvSpPr>
        <p:spPr>
          <a:xfrm rot="20838437">
            <a:off x="7779659" y="3156816"/>
            <a:ext cx="2220686" cy="264687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ד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C4AA55-3C05-42C6-A2C7-D81F4CE5308F}"/>
              </a:ext>
            </a:extLst>
          </p:cNvPr>
          <p:cNvSpPr txBox="1"/>
          <p:nvPr/>
        </p:nvSpPr>
        <p:spPr>
          <a:xfrm>
            <a:off x="5992950" y="3555998"/>
            <a:ext cx="2220686" cy="264687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ר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5D4F8A-4159-428F-8BC0-6EC600FE3CE6}"/>
              </a:ext>
            </a:extLst>
          </p:cNvPr>
          <p:cNvSpPr txBox="1"/>
          <p:nvPr/>
        </p:nvSpPr>
        <p:spPr>
          <a:xfrm rot="658173">
            <a:off x="4226799" y="3163584"/>
            <a:ext cx="2220686" cy="264687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6600" b="1" dirty="0">
                <a:ln w="381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כ</a:t>
            </a:r>
          </a:p>
        </p:txBody>
      </p:sp>
    </p:spTree>
    <p:extLst>
      <p:ext uri="{BB962C8B-B14F-4D97-AF65-F5344CB8AC3E}">
        <p14:creationId xmlns:p14="http://schemas.microsoft.com/office/powerpoint/2010/main" val="2611921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3C4B2D7-62DF-4298-B25F-D68B1FF6B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0070C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מה יש בדרך?</a:t>
            </a:r>
            <a:endParaRPr lang="he-IL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3A5645-DE60-4ED9-BC81-5328748D2E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96" t="339" r="5491"/>
          <a:stretch/>
        </p:blipFill>
        <p:spPr>
          <a:xfrm rot="16200000">
            <a:off x="1641256" y="1333353"/>
            <a:ext cx="3132585" cy="482277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CEC412-F966-416E-BEDC-D0555953BA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453" r="3946"/>
          <a:stretch/>
        </p:blipFill>
        <p:spPr>
          <a:xfrm rot="16200000">
            <a:off x="7850578" y="2376525"/>
            <a:ext cx="3031300" cy="48919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12417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5709FEB-B23E-4431-BBFE-6C5E20B06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592" y="355847"/>
            <a:ext cx="11175013" cy="1054394"/>
          </a:xfrm>
        </p:spPr>
        <p:txBody>
          <a:bodyPr/>
          <a:lstStyle/>
          <a:p>
            <a:r>
              <a:rPr lang="he-IL" dirty="0">
                <a:solidFill>
                  <a:srgbClr val="0070C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המילים המסתתרות במבוך</a:t>
            </a:r>
            <a:endParaRPr lang="he-IL" dirty="0"/>
          </a:p>
        </p:txBody>
      </p:sp>
      <p:pic>
        <p:nvPicPr>
          <p:cNvPr id="2050" name="Picture 2" descr="Frames, Borders, Watercolor Frames, Decorative, Blue">
            <a:extLst>
              <a:ext uri="{FF2B5EF4-FFF2-40B4-BE49-F238E27FC236}">
                <a16:creationId xmlns:a16="http://schemas.microsoft.com/office/drawing/2014/main" id="{44C4A504-6EA1-4492-8FD0-B5C33B9F73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11" t="-1" r="1534" b="70371"/>
          <a:stretch/>
        </p:blipFill>
        <p:spPr bwMode="auto">
          <a:xfrm>
            <a:off x="6426676" y="1611085"/>
            <a:ext cx="3933371" cy="192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Frames, Borders, Watercolor Frames, Decorative, Blue">
            <a:extLst>
              <a:ext uri="{FF2B5EF4-FFF2-40B4-BE49-F238E27FC236}">
                <a16:creationId xmlns:a16="http://schemas.microsoft.com/office/drawing/2014/main" id="{BD612EBA-D7F4-468D-9194-9CDDA87837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11" t="-1" r="1534" b="68466"/>
          <a:stretch/>
        </p:blipFill>
        <p:spPr bwMode="auto">
          <a:xfrm>
            <a:off x="1897727" y="1611086"/>
            <a:ext cx="3933371" cy="204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EEE9E5-5316-40C0-88E2-300AD35922EF}"/>
              </a:ext>
            </a:extLst>
          </p:cNvPr>
          <p:cNvSpPr txBox="1"/>
          <p:nvPr/>
        </p:nvSpPr>
        <p:spPr>
          <a:xfrm>
            <a:off x="7181421" y="2191656"/>
            <a:ext cx="267062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b="1" dirty="0">
                <a:solidFill>
                  <a:schemeClr val="accent1">
                    <a:lumMod val="5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התמדה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0EA902-7788-4114-AABF-F8C876B05CE2}"/>
              </a:ext>
            </a:extLst>
          </p:cNvPr>
          <p:cNvSpPr txBox="1"/>
          <p:nvPr/>
        </p:nvSpPr>
        <p:spPr>
          <a:xfrm>
            <a:off x="2529097" y="2224625"/>
            <a:ext cx="267062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b="1" dirty="0">
                <a:solidFill>
                  <a:schemeClr val="accent1">
                    <a:lumMod val="5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גמישות</a:t>
            </a:r>
          </a:p>
        </p:txBody>
      </p:sp>
      <p:pic>
        <p:nvPicPr>
          <p:cNvPr id="9" name="Picture 2" descr="Frames, Borders, Watercolor Frames, Decorative, Blue">
            <a:extLst>
              <a:ext uri="{FF2B5EF4-FFF2-40B4-BE49-F238E27FC236}">
                <a16:creationId xmlns:a16="http://schemas.microsoft.com/office/drawing/2014/main" id="{140C4473-868F-42C4-8DC4-817F39FEB2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11" t="-1" r="1534" b="70371"/>
          <a:stretch/>
        </p:blipFill>
        <p:spPr bwMode="auto">
          <a:xfrm>
            <a:off x="6426676" y="3497948"/>
            <a:ext cx="3933371" cy="192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Frames, Borders, Watercolor Frames, Decorative, Blue">
            <a:extLst>
              <a:ext uri="{FF2B5EF4-FFF2-40B4-BE49-F238E27FC236}">
                <a16:creationId xmlns:a16="http://schemas.microsoft.com/office/drawing/2014/main" id="{46F6EC6A-8A40-41F6-AEAB-242AF2AFB5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11" t="-1" r="1534" b="68466"/>
          <a:stretch/>
        </p:blipFill>
        <p:spPr bwMode="auto">
          <a:xfrm>
            <a:off x="1897727" y="3497949"/>
            <a:ext cx="3933371" cy="204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61C930F-7D56-4C96-929A-895BAD808713}"/>
              </a:ext>
            </a:extLst>
          </p:cNvPr>
          <p:cNvSpPr txBox="1"/>
          <p:nvPr/>
        </p:nvSpPr>
        <p:spPr>
          <a:xfrm>
            <a:off x="7181421" y="4078519"/>
            <a:ext cx="267062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b="1" dirty="0">
                <a:solidFill>
                  <a:schemeClr val="accent1">
                    <a:lumMod val="5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אחריות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AE16CD-B5D9-4C48-A38E-AFCD6F264C34}"/>
              </a:ext>
            </a:extLst>
          </p:cNvPr>
          <p:cNvSpPr txBox="1"/>
          <p:nvPr/>
        </p:nvSpPr>
        <p:spPr>
          <a:xfrm>
            <a:off x="2621835" y="4135882"/>
            <a:ext cx="267062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b="1" dirty="0">
                <a:solidFill>
                  <a:schemeClr val="accent1">
                    <a:lumMod val="5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תקווה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EFB61DE-35EB-40D7-B34D-E0F59F26507A}"/>
              </a:ext>
            </a:extLst>
          </p:cNvPr>
          <p:cNvSpPr txBox="1"/>
          <p:nvPr/>
        </p:nvSpPr>
        <p:spPr>
          <a:xfrm>
            <a:off x="1288124" y="5638695"/>
            <a:ext cx="96660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3600" dirty="0">
                <a:solidFill>
                  <a:srgbClr val="0070C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איך ייתכן שמצאתם מילים שונות?</a:t>
            </a:r>
          </a:p>
        </p:txBody>
      </p:sp>
    </p:spTree>
    <p:extLst>
      <p:ext uri="{BB962C8B-B14F-4D97-AF65-F5344CB8AC3E}">
        <p14:creationId xmlns:p14="http://schemas.microsoft.com/office/powerpoint/2010/main" val="72128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AEB08A6-3055-4584-9B8A-7694C84D4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0514" y="1293876"/>
            <a:ext cx="7823200" cy="1146628"/>
          </a:xfrm>
        </p:spPr>
        <p:txBody>
          <a:bodyPr/>
          <a:lstStyle/>
          <a:p>
            <a:pPr marL="45720" indent="0">
              <a:buNone/>
            </a:pPr>
            <a:r>
              <a:rPr lang="he-IL" dirty="0">
                <a:solidFill>
                  <a:srgbClr val="0070C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מדוע לדעתכם מופיע ציור של עוגן במבוך?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DD558B7-1EC0-4CBE-9C5C-B6423769EFAD}"/>
              </a:ext>
            </a:extLst>
          </p:cNvPr>
          <p:cNvSpPr/>
          <p:nvPr/>
        </p:nvSpPr>
        <p:spPr>
          <a:xfrm>
            <a:off x="1844263" y="3145043"/>
            <a:ext cx="7305206" cy="1692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he-IL" sz="3200" b="1" kern="0" dirty="0">
                <a:solidFill>
                  <a:srgbClr val="000000"/>
                </a:solidFill>
                <a:latin typeface="Gisha" panose="020B0502040204020203" pitchFamily="34" charset="-79"/>
                <a:cs typeface="Gisha" panose="020B0502040204020203" pitchFamily="34" charset="-79"/>
                <a:sym typeface="Arial"/>
              </a:rPr>
              <a:t>עוגן</a:t>
            </a:r>
            <a:r>
              <a:rPr lang="he-IL" sz="3200" kern="0" dirty="0">
                <a:solidFill>
                  <a:srgbClr val="000000"/>
                </a:solidFill>
                <a:latin typeface="Gisha" panose="020B0502040204020203" pitchFamily="34" charset="-79"/>
                <a:cs typeface="Gisha" panose="020B0502040204020203" pitchFamily="34" charset="-79"/>
                <a:sym typeface="Arial"/>
              </a:rPr>
              <a:t> = </a:t>
            </a:r>
            <a:r>
              <a:rPr kumimoji="0" lang="he-IL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sha" panose="020B0502040204020203" pitchFamily="34" charset="-79"/>
                <a:cs typeface="Gisha" panose="020B0502040204020203" pitchFamily="34" charset="-79"/>
                <a:sym typeface="Arial"/>
              </a:rPr>
              <a:t>"דָּבָר בָּטוּחַ וְיַצִּיב שֶׁאֶפְשָׁר לִסְמֹךְ עָלָיו"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sha" panose="020B0502040204020203" pitchFamily="34" charset="-79"/>
                <a:cs typeface="Gisha" panose="020B0502040204020203" pitchFamily="34" charset="-79"/>
                <a:sym typeface="Arial"/>
              </a:rPr>
              <a:t>(מתוך: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sha" panose="020B0502040204020203" pitchFamily="34" charset="-79"/>
                <a:cs typeface="Gisha" panose="020B0502040204020203" pitchFamily="34" charset="-79"/>
                <a:sym typeface="Arial"/>
              </a:rPr>
              <a:t>Oxford Languages</a:t>
            </a:r>
            <a:r>
              <a:rPr kumimoji="0" lang="he-I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sha" panose="020B0502040204020203" pitchFamily="34" charset="-79"/>
                <a:cs typeface="Gisha" panose="020B0502040204020203" pitchFamily="34" charset="-79"/>
                <a:sym typeface="Arial"/>
              </a:rPr>
              <a:t>)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he-IL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sha" panose="020B0502040204020203" pitchFamily="34" charset="-79"/>
              <a:cs typeface="Gisha" panose="020B0502040204020203" pitchFamily="34" charset="-79"/>
              <a:sym typeface="Arial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he-IL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sha" panose="020B0502040204020203" pitchFamily="34" charset="-79"/>
              <a:cs typeface="Gisha" panose="020B0502040204020203" pitchFamily="34" charset="-79"/>
              <a:sym typeface="Arial"/>
            </a:endParaRPr>
          </a:p>
        </p:txBody>
      </p:sp>
      <p:pic>
        <p:nvPicPr>
          <p:cNvPr id="40" name="תמונה 5" descr="Anchor, Harbor, Ship, Keeper, Tie, Black">
            <a:extLst>
              <a:ext uri="{FF2B5EF4-FFF2-40B4-BE49-F238E27FC236}">
                <a16:creationId xmlns:a16="http://schemas.microsoft.com/office/drawing/2014/main" id="{3C98E651-64EE-4213-BE4F-87F424F28BA2}"/>
              </a:ext>
            </a:extLst>
          </p:cNvPr>
          <p:cNvPicPr/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66" y="3991429"/>
            <a:ext cx="2231136" cy="240395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כותרת 3">
            <a:extLst>
              <a:ext uri="{FF2B5EF4-FFF2-40B4-BE49-F238E27FC236}">
                <a16:creationId xmlns:a16="http://schemas.microsoft.com/office/drawing/2014/main" id="{E5234400-B7A0-4F50-8735-3A756CC12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3600" y="2008179"/>
            <a:ext cx="2234213" cy="1673352"/>
          </a:xfrm>
        </p:spPr>
        <p:txBody>
          <a:bodyPr/>
          <a:lstStyle/>
          <a:p>
            <a:pPr algn="r"/>
            <a:endParaRPr lang="he-IL" sz="40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2269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FC12826-710E-490A-89A2-F84B58FF9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709" y="1719071"/>
            <a:ext cx="11210524" cy="440740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he-IL" sz="3200" b="1" dirty="0">
                <a:solidFill>
                  <a:schemeClr val="accent1">
                    <a:lumMod val="5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אנחנו ניצבים כעת בפיתחה של שנה חדשה.</a:t>
            </a:r>
          </a:p>
          <a:p>
            <a:pPr marL="45720" indent="0" algn="ctr">
              <a:buNone/>
            </a:pPr>
            <a:r>
              <a:rPr lang="he-IL" sz="4400" b="1" dirty="0">
                <a:solidFill>
                  <a:srgbClr val="0070C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אז איך כל זה קשור לשנה החדשה?</a:t>
            </a:r>
          </a:p>
          <a:p>
            <a:pPr marL="45720" indent="0" algn="ctr">
              <a:buNone/>
            </a:pPr>
            <a:endParaRPr lang="he-IL" sz="3200" b="1" dirty="0">
              <a:solidFill>
                <a:schemeClr val="accent1">
                  <a:lumMod val="50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45720" indent="0" algn="ctr">
              <a:buNone/>
            </a:pPr>
            <a:r>
              <a:rPr lang="he-IL" sz="3600" b="1" dirty="0">
                <a:solidFill>
                  <a:schemeClr val="accent1">
                    <a:lumMod val="5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מה בין המבוך –</a:t>
            </a:r>
          </a:p>
          <a:p>
            <a:pPr marL="45720" indent="0" algn="ctr">
              <a:buNone/>
            </a:pPr>
            <a:r>
              <a:rPr lang="he-IL" sz="3600" b="1" dirty="0">
                <a:solidFill>
                  <a:schemeClr val="accent1">
                    <a:lumMod val="5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לבין השנה החדשה?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F1786E-171D-490A-A877-FCB2EA869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>
                <a:solidFill>
                  <a:srgbClr val="33CCFF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עוגנים לשנה חדשה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67DDAC-97A2-4600-A341-F22B45E2B6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6758" b="-2114"/>
          <a:stretch/>
        </p:blipFill>
        <p:spPr>
          <a:xfrm rot="16200000">
            <a:off x="378326" y="3385915"/>
            <a:ext cx="2826696" cy="2567347"/>
          </a:xfrm>
          <a:prstGeom prst="rect">
            <a:avLst/>
          </a:prstGeom>
        </p:spPr>
      </p:pic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52C9B07B-59E5-4439-8208-93BB91EA0E36}"/>
              </a:ext>
            </a:extLst>
          </p:cNvPr>
          <p:cNvSpPr/>
          <p:nvPr/>
        </p:nvSpPr>
        <p:spPr>
          <a:xfrm>
            <a:off x="3249519" y="3288784"/>
            <a:ext cx="1569223" cy="633991"/>
          </a:xfrm>
          <a:prstGeom prst="wedgeEllipseCallout">
            <a:avLst>
              <a:gd name="adj1" fmla="val -77254"/>
              <a:gd name="adj2" fmla="val -5005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solidFill>
                  <a:srgbClr val="0070C0"/>
                </a:solidFill>
              </a:rPr>
              <a:t>תחילת השנה</a:t>
            </a:r>
          </a:p>
        </p:txBody>
      </p:sp>
    </p:spTree>
    <p:extLst>
      <p:ext uri="{BB962C8B-B14F-4D97-AF65-F5344CB8AC3E}">
        <p14:creationId xmlns:p14="http://schemas.microsoft.com/office/powerpoint/2010/main" val="478444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6A27717-129D-4CE0-9012-EF02DEED6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0070C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בין המבוך לשנה החדשה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9D34AE-3EAE-4865-A6D7-EB95B788EE1D}"/>
              </a:ext>
            </a:extLst>
          </p:cNvPr>
          <p:cNvSpPr txBox="1"/>
          <p:nvPr/>
        </p:nvSpPr>
        <p:spPr>
          <a:xfrm>
            <a:off x="434934" y="1633231"/>
            <a:ext cx="11321143" cy="39703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he-IL" sz="2800" b="1" dirty="0">
                <a:solidFill>
                  <a:srgbClr val="0070C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כמו במבוך – גם בשנה - </a:t>
            </a:r>
          </a:p>
          <a:p>
            <a:pPr algn="ctr"/>
            <a:r>
              <a:rPr lang="he-IL" sz="2800" dirty="0">
                <a:solidFill>
                  <a:srgbClr val="0070C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יש נקודת מוצא = תחילת השנה</a:t>
            </a:r>
          </a:p>
          <a:p>
            <a:pPr algn="ctr"/>
            <a:r>
              <a:rPr lang="he-IL" sz="2800" dirty="0">
                <a:solidFill>
                  <a:srgbClr val="0070C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עוברים דרך</a:t>
            </a:r>
          </a:p>
          <a:p>
            <a:pPr algn="ctr"/>
            <a:r>
              <a:rPr lang="he-IL" sz="2800" dirty="0">
                <a:solidFill>
                  <a:srgbClr val="0070C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לוקחים עליה </a:t>
            </a:r>
            <a:r>
              <a:rPr lang="he-IL" sz="2800" b="1" dirty="0">
                <a:solidFill>
                  <a:srgbClr val="0070C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אחריות</a:t>
            </a:r>
          </a:p>
          <a:p>
            <a:pPr algn="ctr"/>
            <a:r>
              <a:rPr lang="he-IL" sz="2800" dirty="0">
                <a:solidFill>
                  <a:srgbClr val="0070C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ניתן לבחור בדרכים שונות</a:t>
            </a:r>
          </a:p>
          <a:p>
            <a:pPr algn="ctr"/>
            <a:r>
              <a:rPr lang="he-IL" sz="2800" dirty="0">
                <a:solidFill>
                  <a:srgbClr val="0070C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ישנם מכשולים שכדי לעבור אותם</a:t>
            </a:r>
            <a:br>
              <a:rPr lang="en-US" sz="2800" dirty="0">
                <a:solidFill>
                  <a:srgbClr val="0070C0"/>
                </a:solidFill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he-IL" sz="2800" dirty="0">
                <a:solidFill>
                  <a:srgbClr val="0070C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חשוב </a:t>
            </a:r>
            <a:r>
              <a:rPr lang="he-IL" sz="2800" b="1" dirty="0">
                <a:solidFill>
                  <a:srgbClr val="0070C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להתגמש</a:t>
            </a:r>
            <a:r>
              <a:rPr lang="he-IL" sz="2800" dirty="0">
                <a:solidFill>
                  <a:srgbClr val="0070C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ולחפש דרכים אחרות,</a:t>
            </a:r>
            <a:br>
              <a:rPr lang="en-US" sz="2800" dirty="0">
                <a:solidFill>
                  <a:srgbClr val="0070C0"/>
                </a:solidFill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he-IL" sz="2800" b="1" dirty="0">
                <a:solidFill>
                  <a:srgbClr val="0070C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להתמיד</a:t>
            </a:r>
            <a:r>
              <a:rPr lang="he-IL" sz="2800" dirty="0">
                <a:solidFill>
                  <a:srgbClr val="0070C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ולא לוותר..</a:t>
            </a:r>
            <a:br>
              <a:rPr lang="en-US" sz="2800" dirty="0">
                <a:solidFill>
                  <a:srgbClr val="0070C0"/>
                </a:solidFill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he-IL" sz="2800" b="1" dirty="0">
                <a:solidFill>
                  <a:srgbClr val="0070C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ולקוות ולהאמין</a:t>
            </a:r>
            <a:r>
              <a:rPr lang="he-IL" sz="2800" dirty="0">
                <a:solidFill>
                  <a:srgbClr val="0070C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שבסוף נגיע למחוז חפצנו ושיהיה טוב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E86B76F3-7C23-40AB-9F95-75BBE615F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476" y="5695913"/>
            <a:ext cx="11742057" cy="988020"/>
          </a:xfrm>
          <a:solidFill>
            <a:srgbClr val="FFC000"/>
          </a:solidFill>
        </p:spPr>
        <p:txBody>
          <a:bodyPr>
            <a:normAutofit fontScale="77500" lnSpcReduction="20000"/>
          </a:bodyPr>
          <a:lstStyle/>
          <a:p>
            <a:pPr marL="45720" indent="0" algn="ctr">
              <a:buNone/>
            </a:pPr>
            <a:r>
              <a:rPr lang="he-IL" sz="2800" dirty="0">
                <a:solidFill>
                  <a:srgbClr val="0070C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אותם הדברים שעזרו למצוא את הדרך במבוך,</a:t>
            </a:r>
            <a:br>
              <a:rPr lang="en-US" sz="2800" dirty="0">
                <a:solidFill>
                  <a:srgbClr val="0070C0"/>
                </a:solidFill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he-IL" sz="2800" dirty="0">
                <a:solidFill>
                  <a:srgbClr val="0070C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יעזרו גם בשנה החדשה,</a:t>
            </a:r>
          </a:p>
          <a:p>
            <a:pPr marL="45720" indent="0" algn="ctr">
              <a:buNone/>
            </a:pPr>
            <a:r>
              <a:rPr lang="he-IL" sz="2800" dirty="0">
                <a:solidFill>
                  <a:srgbClr val="0070C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בדרך בה אנחנו מתחילים כעת.</a:t>
            </a:r>
          </a:p>
        </p:txBody>
      </p:sp>
    </p:spTree>
    <p:extLst>
      <p:ext uri="{BB962C8B-B14F-4D97-AF65-F5344CB8AC3E}">
        <p14:creationId xmlns:p14="http://schemas.microsoft.com/office/powerpoint/2010/main" val="420249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3" animBg="1"/>
      <p:bldP spid="8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רשת">
  <a:themeElements>
    <a:clrScheme name="התאמה אישית 59">
      <a:dk1>
        <a:sysClr val="windowText" lastClr="000000"/>
      </a:dk1>
      <a:lt1>
        <a:sysClr val="window" lastClr="FFFFFF"/>
      </a:lt1>
      <a:dk2>
        <a:srgbClr val="C8ECF3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0070C0"/>
      </a:hlink>
      <a:folHlink>
        <a:srgbClr val="0070C0"/>
      </a:folHlink>
    </a:clrScheme>
    <a:fontScheme name="רשת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רשת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מטרופולין">
  <a:themeElements>
    <a:clrScheme name="מטרופולין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מטרופולי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מטרופולי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4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14605</TotalTime>
  <Words>757</Words>
  <Application>Microsoft Office PowerPoint</Application>
  <PresentationFormat>מסך רחב</PresentationFormat>
  <Paragraphs>117</Paragraphs>
  <Slides>13</Slides>
  <Notes>13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9</vt:i4>
      </vt:variant>
      <vt:variant>
        <vt:lpstr>ערכת נושא</vt:lpstr>
      </vt:variant>
      <vt:variant>
        <vt:i4>3</vt:i4>
      </vt:variant>
      <vt:variant>
        <vt:lpstr>כותרות שקופיות</vt:lpstr>
      </vt:variant>
      <vt:variant>
        <vt:i4>13</vt:i4>
      </vt:variant>
    </vt:vector>
  </HeadingPairs>
  <TitlesOfParts>
    <vt:vector size="25" baseType="lpstr">
      <vt:lpstr>Arial</vt:lpstr>
      <vt:lpstr>BN Alpaca</vt:lpstr>
      <vt:lpstr>Calibri</vt:lpstr>
      <vt:lpstr>Calibri Light</vt:lpstr>
      <vt:lpstr>Franklin Gothic Medium</vt:lpstr>
      <vt:lpstr>FrankRuehl</vt:lpstr>
      <vt:lpstr>Gisha</vt:lpstr>
      <vt:lpstr>Wingdings</vt:lpstr>
      <vt:lpstr>Wingdings 2</vt:lpstr>
      <vt:lpstr>רשת</vt:lpstr>
      <vt:lpstr>Office Theme</vt:lpstr>
      <vt:lpstr>מטרופולין</vt:lpstr>
      <vt:lpstr>בית ספר "נבון"</vt:lpstr>
      <vt:lpstr>פעילות פתיחה</vt:lpstr>
      <vt:lpstr>איך פותרים מבוך?</vt:lpstr>
      <vt:lpstr>מה יש בדרך?</vt:lpstr>
      <vt:lpstr>מה יש בדרך?</vt:lpstr>
      <vt:lpstr>המילים המסתתרות במבוך</vt:lpstr>
      <vt:lpstr>מצגת של PowerPoint‏</vt:lpstr>
      <vt:lpstr>עוגנים לשנה חדשה</vt:lpstr>
      <vt:lpstr>בין המבוך לשנה החדשה</vt:lpstr>
      <vt:lpstr>העוגנים שלי לשנה החדשה –  לחלק לחדרים ולשתף במצגת קישור למצגת שיתופית 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שיעור כישורי חיים מקוון רחוק זה הקרוב החדש!</dc:title>
  <dc:creator>noa adi</dc:creator>
  <cp:lastModifiedBy>מיכל גדרון</cp:lastModifiedBy>
  <cp:revision>343</cp:revision>
  <dcterms:created xsi:type="dcterms:W3CDTF">2020-05-04T17:45:50Z</dcterms:created>
  <dcterms:modified xsi:type="dcterms:W3CDTF">2025-06-16T21:27:51Z</dcterms:modified>
</cp:coreProperties>
</file>