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4" r:id="rId1"/>
  </p:sldMasterIdLst>
  <p:notesMasterIdLst>
    <p:notesMasterId r:id="rId13"/>
  </p:notesMasterIdLst>
  <p:sldIdLst>
    <p:sldId id="421" r:id="rId2"/>
    <p:sldId id="423" r:id="rId3"/>
    <p:sldId id="263" r:id="rId4"/>
    <p:sldId id="264" r:id="rId5"/>
    <p:sldId id="259" r:id="rId6"/>
    <p:sldId id="425" r:id="rId7"/>
    <p:sldId id="256" r:id="rId8"/>
    <p:sldId id="420" r:id="rId9"/>
    <p:sldId id="419" r:id="rId10"/>
    <p:sldId id="422" r:id="rId11"/>
    <p:sldId id="258"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31373" autoAdjust="0"/>
  </p:normalViewPr>
  <p:slideViewPr>
    <p:cSldViewPr snapToGrid="0">
      <p:cViewPr varScale="1">
        <p:scale>
          <a:sx n="25" d="100"/>
          <a:sy n="25" d="100"/>
        </p:scale>
        <p:origin x="2866"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76DBBA4-B8D0-496A-B485-FF96303357F3}" type="doc">
      <dgm:prSet loTypeId="urn:microsoft.com/office/officeart/2005/8/layout/chevron2" loCatId="process" qsTypeId="urn:microsoft.com/office/officeart/2005/8/quickstyle/simple1" qsCatId="simple" csTypeId="urn:microsoft.com/office/officeart/2005/8/colors/colorful3" csCatId="colorful" phldr="1"/>
      <dgm:spPr/>
      <dgm:t>
        <a:bodyPr/>
        <a:lstStyle/>
        <a:p>
          <a:endParaRPr lang="el-GR"/>
        </a:p>
      </dgm:t>
    </dgm:pt>
    <dgm:pt modelId="{7CA175D7-B4CD-408A-ABF9-55CE2F908DE2}">
      <dgm:prSet phldrT="[Κείμενο]"/>
      <dgm:spPr/>
      <dgm:t>
        <a:bodyPr/>
        <a:lstStyle/>
        <a:p>
          <a:r>
            <a:rPr lang="el-GR" b="1" dirty="0" err="1"/>
            <a:t>Μικρο</a:t>
          </a:r>
          <a:r>
            <a:rPr lang="el-GR" b="1" dirty="0"/>
            <a:t>-επίπεδο</a:t>
          </a:r>
          <a:r>
            <a:rPr lang="el-GR" dirty="0"/>
            <a:t> Ατομική Βιογραφία </a:t>
          </a:r>
        </a:p>
      </dgm:t>
    </dgm:pt>
    <dgm:pt modelId="{0E3F8496-4A0B-431C-BE15-AF29517C4931}" type="parTrans" cxnId="{D21D83AD-F387-4DF7-B607-0244137ECA9A}">
      <dgm:prSet/>
      <dgm:spPr/>
      <dgm:t>
        <a:bodyPr/>
        <a:lstStyle/>
        <a:p>
          <a:endParaRPr lang="el-GR"/>
        </a:p>
      </dgm:t>
    </dgm:pt>
    <dgm:pt modelId="{DB3BCCA8-95B8-4151-9303-48A48BE01B29}" type="sibTrans" cxnId="{D21D83AD-F387-4DF7-B607-0244137ECA9A}">
      <dgm:prSet/>
      <dgm:spPr/>
      <dgm:t>
        <a:bodyPr/>
        <a:lstStyle/>
        <a:p>
          <a:endParaRPr lang="el-GR"/>
        </a:p>
      </dgm:t>
    </dgm:pt>
    <dgm:pt modelId="{3825CC36-300E-4011-AE6A-7EECAB28F4F8}">
      <dgm:prSet phldrT="[Κείμενο]"/>
      <dgm:spPr/>
      <dgm:t>
        <a:bodyPr/>
        <a:lstStyle/>
        <a:p>
          <a:r>
            <a:rPr lang="el-GR" b="1" dirty="0" err="1"/>
            <a:t>Μάκρο</a:t>
          </a:r>
          <a:r>
            <a:rPr lang="el-GR" b="1" dirty="0"/>
            <a:t>-επίπεδο</a:t>
          </a:r>
          <a:r>
            <a:rPr lang="el-GR" dirty="0"/>
            <a:t> Κοινωνικό.</a:t>
          </a:r>
        </a:p>
      </dgm:t>
    </dgm:pt>
    <dgm:pt modelId="{5CC34DF1-6C76-4F6E-939C-5312B2242755}" type="parTrans" cxnId="{356B790E-FFB2-48B5-A74D-CAB7090D1DE9}">
      <dgm:prSet/>
      <dgm:spPr/>
      <dgm:t>
        <a:bodyPr/>
        <a:lstStyle/>
        <a:p>
          <a:endParaRPr lang="el-GR"/>
        </a:p>
      </dgm:t>
    </dgm:pt>
    <dgm:pt modelId="{35E498E6-D4BD-417D-A8BA-458815FB2916}" type="sibTrans" cxnId="{356B790E-FFB2-48B5-A74D-CAB7090D1DE9}">
      <dgm:prSet/>
      <dgm:spPr/>
      <dgm:t>
        <a:bodyPr/>
        <a:lstStyle/>
        <a:p>
          <a:endParaRPr lang="el-GR"/>
        </a:p>
      </dgm:t>
    </dgm:pt>
    <dgm:pt modelId="{4118911D-0F75-4D6F-AD25-92CAA9110978}">
      <dgm:prSet/>
      <dgm:spPr/>
      <dgm:t>
        <a:bodyPr/>
        <a:lstStyle/>
        <a:p>
          <a:r>
            <a:rPr lang="el-GR" b="1"/>
            <a:t>Ατομική Ενδυνάμωση</a:t>
          </a:r>
          <a:endParaRPr lang="el-GR"/>
        </a:p>
      </dgm:t>
    </dgm:pt>
    <dgm:pt modelId="{DFDCA747-2359-41F1-93D6-6FBA7571FB3C}" type="parTrans" cxnId="{DF2DC019-1880-484C-9EFD-01ACD48D37DE}">
      <dgm:prSet/>
      <dgm:spPr/>
    </dgm:pt>
    <dgm:pt modelId="{35A00821-1FC5-4A57-BC3D-0AB533503450}" type="sibTrans" cxnId="{DF2DC019-1880-484C-9EFD-01ACD48D37DE}">
      <dgm:prSet/>
      <dgm:spPr/>
    </dgm:pt>
    <dgm:pt modelId="{54EFB32C-A6F6-4589-A7C0-255998585103}">
      <dgm:prSet/>
      <dgm:spPr/>
      <dgm:t>
        <a:bodyPr/>
        <a:lstStyle/>
        <a:p>
          <a:r>
            <a:rPr lang="el-GR"/>
            <a:t>Υποστήριξη του ατόμου στη διαχείριση της σταδιοδρομίας του.</a:t>
          </a:r>
          <a:endParaRPr lang="el-GR" dirty="0"/>
        </a:p>
      </dgm:t>
    </dgm:pt>
    <dgm:pt modelId="{3A202A39-00D5-413C-9A12-B8F661E1210B}" type="parTrans" cxnId="{A6D38C35-0F4B-47B4-891A-90782E5B0C98}">
      <dgm:prSet/>
      <dgm:spPr/>
      <dgm:t>
        <a:bodyPr/>
        <a:lstStyle/>
        <a:p>
          <a:endParaRPr lang="el-GR"/>
        </a:p>
      </dgm:t>
    </dgm:pt>
    <dgm:pt modelId="{2479F2F0-F47E-4792-9535-84D01F6823F3}" type="sibTrans" cxnId="{A6D38C35-0F4B-47B4-891A-90782E5B0C98}">
      <dgm:prSet/>
      <dgm:spPr/>
      <dgm:t>
        <a:bodyPr/>
        <a:lstStyle/>
        <a:p>
          <a:endParaRPr lang="el-GR"/>
        </a:p>
      </dgm:t>
    </dgm:pt>
    <dgm:pt modelId="{DECD27C9-2A50-4FD1-A61D-10A0FD5E89E8}">
      <dgm:prSet/>
      <dgm:spPr/>
      <dgm:t>
        <a:bodyPr/>
        <a:lstStyle/>
        <a:p>
          <a:r>
            <a:rPr lang="el-GR"/>
            <a:t>Ανάπτυξη δεξιοτήτων, ενίσχυση αυτογνωσίας, προσανατολισμός.</a:t>
          </a:r>
          <a:endParaRPr lang="el-GR" dirty="0"/>
        </a:p>
      </dgm:t>
    </dgm:pt>
    <dgm:pt modelId="{67F9375D-FD3E-4FB5-AC8C-C1E53772875E}" type="parTrans" cxnId="{C1258DED-45EF-4776-8FE6-5C7EB722DE83}">
      <dgm:prSet/>
      <dgm:spPr/>
      <dgm:t>
        <a:bodyPr/>
        <a:lstStyle/>
        <a:p>
          <a:endParaRPr lang="el-GR"/>
        </a:p>
      </dgm:t>
    </dgm:pt>
    <dgm:pt modelId="{C045D493-3641-4636-BE06-2F743B098F58}" type="sibTrans" cxnId="{C1258DED-45EF-4776-8FE6-5C7EB722DE83}">
      <dgm:prSet/>
      <dgm:spPr/>
      <dgm:t>
        <a:bodyPr/>
        <a:lstStyle/>
        <a:p>
          <a:endParaRPr lang="el-GR"/>
        </a:p>
      </dgm:t>
    </dgm:pt>
    <dgm:pt modelId="{AB7E94C6-1816-4C1E-81CE-C96C69993111}">
      <dgm:prSet/>
      <dgm:spPr/>
      <dgm:t>
        <a:bodyPr/>
        <a:lstStyle/>
        <a:p>
          <a:r>
            <a:rPr lang="el-GR"/>
            <a:t>Αντιμετώπιση προσωπικών δυσκολιών (π.χ. ανεργία, άγχος, επισφάλεια).</a:t>
          </a:r>
          <a:endParaRPr lang="el-GR" dirty="0"/>
        </a:p>
      </dgm:t>
    </dgm:pt>
    <dgm:pt modelId="{45360EDA-C436-49DE-815A-3ABC9B748D7D}" type="parTrans" cxnId="{90514E7D-1479-4102-B4A4-4B64943103EE}">
      <dgm:prSet/>
      <dgm:spPr/>
      <dgm:t>
        <a:bodyPr/>
        <a:lstStyle/>
        <a:p>
          <a:endParaRPr lang="el-GR"/>
        </a:p>
      </dgm:t>
    </dgm:pt>
    <dgm:pt modelId="{77CA3863-B509-47C5-9AB5-C188094D3220}" type="sibTrans" cxnId="{90514E7D-1479-4102-B4A4-4B64943103EE}">
      <dgm:prSet/>
      <dgm:spPr/>
      <dgm:t>
        <a:bodyPr/>
        <a:lstStyle/>
        <a:p>
          <a:endParaRPr lang="el-GR"/>
        </a:p>
      </dgm:t>
    </dgm:pt>
    <dgm:pt modelId="{309BFCA5-5149-4EDD-A83A-22F162258BB1}">
      <dgm:prSet/>
      <dgm:spPr/>
      <dgm:t>
        <a:bodyPr/>
        <a:lstStyle/>
        <a:p>
          <a:r>
            <a:rPr lang="el-GR" dirty="0"/>
            <a:t>Σύνδεση της ατομικής εμπειρίας με τις κοινωνικές δομές ( «προσωπικά προβλήματα ως δημόσια ζητήματα»).</a:t>
          </a:r>
        </a:p>
      </dgm:t>
    </dgm:pt>
    <dgm:pt modelId="{94EE9691-0684-4A61-8CC4-E8F67A88D377}" type="parTrans" cxnId="{018F621E-5E14-4AFA-AA8A-3FBA21B54F2B}">
      <dgm:prSet/>
      <dgm:spPr/>
    </dgm:pt>
    <dgm:pt modelId="{C03E1074-36E8-4161-BA69-11105D83E3FD}" type="sibTrans" cxnId="{018F621E-5E14-4AFA-AA8A-3FBA21B54F2B}">
      <dgm:prSet/>
      <dgm:spPr/>
    </dgm:pt>
    <dgm:pt modelId="{C700EC1D-8735-488D-90CB-96AB67F3E2E5}">
      <dgm:prSet/>
      <dgm:spPr/>
      <dgm:t>
        <a:bodyPr/>
        <a:lstStyle/>
        <a:p>
          <a:r>
            <a:rPr lang="el-GR" dirty="0"/>
            <a:t>Ανάδειξη των δομικών αιτίων της ανεργίας, των διακρίσεων, της εξουθένωσης ( «αποκάλυψη των κοινωνικών μηχανισμών»).</a:t>
          </a:r>
        </a:p>
      </dgm:t>
    </dgm:pt>
    <dgm:pt modelId="{A5E19C5D-534F-4813-B484-FB5065F36F41}" type="parTrans" cxnId="{EC91EE53-44C0-4244-BC58-775B2739E0B2}">
      <dgm:prSet/>
      <dgm:spPr/>
      <dgm:t>
        <a:bodyPr/>
        <a:lstStyle/>
        <a:p>
          <a:endParaRPr lang="el-GR"/>
        </a:p>
      </dgm:t>
    </dgm:pt>
    <dgm:pt modelId="{3B9B5AD4-D821-4C6B-AC49-3989D5B5FA03}" type="sibTrans" cxnId="{EC91EE53-44C0-4244-BC58-775B2739E0B2}">
      <dgm:prSet/>
      <dgm:spPr/>
      <dgm:t>
        <a:bodyPr/>
        <a:lstStyle/>
        <a:p>
          <a:endParaRPr lang="el-GR"/>
        </a:p>
      </dgm:t>
    </dgm:pt>
    <dgm:pt modelId="{714A2B79-F076-432A-ABB2-7302F0E30C13}">
      <dgm:prSet/>
      <dgm:spPr/>
      <dgm:t>
        <a:bodyPr/>
        <a:lstStyle/>
        <a:p>
          <a:r>
            <a:rPr lang="el-GR"/>
            <a:t>Ενίσχυση της συλλογικής δράσης μέσω συνδικάτων και κοινωνικών φορέων.</a:t>
          </a:r>
          <a:endParaRPr lang="el-GR" dirty="0"/>
        </a:p>
      </dgm:t>
    </dgm:pt>
    <dgm:pt modelId="{6C4D03A0-F3F6-4E6C-AF11-19F0DE785784}" type="parTrans" cxnId="{0E3838A7-8EF6-4B78-B8EE-EAD886A6D39C}">
      <dgm:prSet/>
      <dgm:spPr/>
      <dgm:t>
        <a:bodyPr/>
        <a:lstStyle/>
        <a:p>
          <a:endParaRPr lang="el-GR"/>
        </a:p>
      </dgm:t>
    </dgm:pt>
    <dgm:pt modelId="{642CC440-C8E6-44C2-9D57-C414CF6D08C7}" type="sibTrans" cxnId="{0E3838A7-8EF6-4B78-B8EE-EAD886A6D39C}">
      <dgm:prSet/>
      <dgm:spPr/>
      <dgm:t>
        <a:bodyPr/>
        <a:lstStyle/>
        <a:p>
          <a:endParaRPr lang="el-GR"/>
        </a:p>
      </dgm:t>
    </dgm:pt>
    <dgm:pt modelId="{248D61E8-31FB-4E9B-8146-65C5543A9D3B}" type="pres">
      <dgm:prSet presAssocID="{276DBBA4-B8D0-496A-B485-FF96303357F3}" presName="linearFlow" presStyleCnt="0">
        <dgm:presLayoutVars>
          <dgm:dir/>
          <dgm:animLvl val="lvl"/>
          <dgm:resizeHandles val="exact"/>
        </dgm:presLayoutVars>
      </dgm:prSet>
      <dgm:spPr/>
    </dgm:pt>
    <dgm:pt modelId="{E746234C-C8AB-45DF-9EF1-8534123A6230}" type="pres">
      <dgm:prSet presAssocID="{7CA175D7-B4CD-408A-ABF9-55CE2F908DE2}" presName="composite" presStyleCnt="0"/>
      <dgm:spPr/>
    </dgm:pt>
    <dgm:pt modelId="{F528F8E0-643E-4F70-A3F3-022D9A1C1045}" type="pres">
      <dgm:prSet presAssocID="{7CA175D7-B4CD-408A-ABF9-55CE2F908DE2}" presName="parentText" presStyleLbl="alignNode1" presStyleIdx="0" presStyleCnt="2">
        <dgm:presLayoutVars>
          <dgm:chMax val="1"/>
          <dgm:bulletEnabled val="1"/>
        </dgm:presLayoutVars>
      </dgm:prSet>
      <dgm:spPr/>
    </dgm:pt>
    <dgm:pt modelId="{77509DCA-D5E9-4BC1-A51E-5C2CFE5B9483}" type="pres">
      <dgm:prSet presAssocID="{7CA175D7-B4CD-408A-ABF9-55CE2F908DE2}" presName="descendantText" presStyleLbl="alignAcc1" presStyleIdx="0" presStyleCnt="2">
        <dgm:presLayoutVars>
          <dgm:bulletEnabled val="1"/>
        </dgm:presLayoutVars>
      </dgm:prSet>
      <dgm:spPr/>
    </dgm:pt>
    <dgm:pt modelId="{F928D198-7886-4777-9129-9D220ECDDA0C}" type="pres">
      <dgm:prSet presAssocID="{DB3BCCA8-95B8-4151-9303-48A48BE01B29}" presName="sp" presStyleCnt="0"/>
      <dgm:spPr/>
    </dgm:pt>
    <dgm:pt modelId="{5AD7EA1C-110B-4097-9180-2011EF9E0315}" type="pres">
      <dgm:prSet presAssocID="{3825CC36-300E-4011-AE6A-7EECAB28F4F8}" presName="composite" presStyleCnt="0"/>
      <dgm:spPr/>
    </dgm:pt>
    <dgm:pt modelId="{20F11C67-12B6-43DE-97C7-421BB41B095C}" type="pres">
      <dgm:prSet presAssocID="{3825CC36-300E-4011-AE6A-7EECAB28F4F8}" presName="parentText" presStyleLbl="alignNode1" presStyleIdx="1" presStyleCnt="2">
        <dgm:presLayoutVars>
          <dgm:chMax val="1"/>
          <dgm:bulletEnabled val="1"/>
        </dgm:presLayoutVars>
      </dgm:prSet>
      <dgm:spPr/>
    </dgm:pt>
    <dgm:pt modelId="{086FD81D-F40F-4E20-9923-4132613DBC8A}" type="pres">
      <dgm:prSet presAssocID="{3825CC36-300E-4011-AE6A-7EECAB28F4F8}" presName="descendantText" presStyleLbl="alignAcc1" presStyleIdx="1" presStyleCnt="2">
        <dgm:presLayoutVars>
          <dgm:bulletEnabled val="1"/>
        </dgm:presLayoutVars>
      </dgm:prSet>
      <dgm:spPr/>
    </dgm:pt>
  </dgm:ptLst>
  <dgm:cxnLst>
    <dgm:cxn modelId="{356B790E-FFB2-48B5-A74D-CAB7090D1DE9}" srcId="{276DBBA4-B8D0-496A-B485-FF96303357F3}" destId="{3825CC36-300E-4011-AE6A-7EECAB28F4F8}" srcOrd="1" destOrd="0" parTransId="{5CC34DF1-6C76-4F6E-939C-5312B2242755}" sibTransId="{35E498E6-D4BD-417D-A8BA-458815FB2916}"/>
    <dgm:cxn modelId="{FEB45513-2B35-484C-8160-EDCA669F23D3}" type="presOf" srcId="{3825CC36-300E-4011-AE6A-7EECAB28F4F8}" destId="{20F11C67-12B6-43DE-97C7-421BB41B095C}" srcOrd="0" destOrd="0" presId="urn:microsoft.com/office/officeart/2005/8/layout/chevron2"/>
    <dgm:cxn modelId="{A338A819-3101-4D3B-B15E-63F6B203B842}" type="presOf" srcId="{C700EC1D-8735-488D-90CB-96AB67F3E2E5}" destId="{086FD81D-F40F-4E20-9923-4132613DBC8A}" srcOrd="0" destOrd="1" presId="urn:microsoft.com/office/officeart/2005/8/layout/chevron2"/>
    <dgm:cxn modelId="{DF2DC019-1880-484C-9EFD-01ACD48D37DE}" srcId="{7CA175D7-B4CD-408A-ABF9-55CE2F908DE2}" destId="{4118911D-0F75-4D6F-AD25-92CAA9110978}" srcOrd="0" destOrd="0" parTransId="{DFDCA747-2359-41F1-93D6-6FBA7571FB3C}" sibTransId="{35A00821-1FC5-4A57-BC3D-0AB533503450}"/>
    <dgm:cxn modelId="{C851CD19-CC10-4EFC-8463-C07E9553B189}" type="presOf" srcId="{309BFCA5-5149-4EDD-A83A-22F162258BB1}" destId="{086FD81D-F40F-4E20-9923-4132613DBC8A}" srcOrd="0" destOrd="0" presId="urn:microsoft.com/office/officeart/2005/8/layout/chevron2"/>
    <dgm:cxn modelId="{018F621E-5E14-4AFA-AA8A-3FBA21B54F2B}" srcId="{3825CC36-300E-4011-AE6A-7EECAB28F4F8}" destId="{309BFCA5-5149-4EDD-A83A-22F162258BB1}" srcOrd="0" destOrd="0" parTransId="{94EE9691-0684-4A61-8CC4-E8F67A88D377}" sibTransId="{C03E1074-36E8-4161-BA69-11105D83E3FD}"/>
    <dgm:cxn modelId="{F4034A25-87C8-4F01-987B-0BE9720C4982}" type="presOf" srcId="{4118911D-0F75-4D6F-AD25-92CAA9110978}" destId="{77509DCA-D5E9-4BC1-A51E-5C2CFE5B9483}" srcOrd="0" destOrd="0" presId="urn:microsoft.com/office/officeart/2005/8/layout/chevron2"/>
    <dgm:cxn modelId="{A6D38C35-0F4B-47B4-891A-90782E5B0C98}" srcId="{7CA175D7-B4CD-408A-ABF9-55CE2F908DE2}" destId="{54EFB32C-A6F6-4589-A7C0-255998585103}" srcOrd="1" destOrd="0" parTransId="{3A202A39-00D5-413C-9A12-B8F661E1210B}" sibTransId="{2479F2F0-F47E-4792-9535-84D01F6823F3}"/>
    <dgm:cxn modelId="{38A33B36-B115-449D-A2B7-F63AC4454660}" type="presOf" srcId="{7CA175D7-B4CD-408A-ABF9-55CE2F908DE2}" destId="{F528F8E0-643E-4F70-A3F3-022D9A1C1045}" srcOrd="0" destOrd="0" presId="urn:microsoft.com/office/officeart/2005/8/layout/chevron2"/>
    <dgm:cxn modelId="{B185905C-574E-441F-8584-890A7580541F}" type="presOf" srcId="{DECD27C9-2A50-4FD1-A61D-10A0FD5E89E8}" destId="{77509DCA-D5E9-4BC1-A51E-5C2CFE5B9483}" srcOrd="0" destOrd="2" presId="urn:microsoft.com/office/officeart/2005/8/layout/chevron2"/>
    <dgm:cxn modelId="{EC91EE53-44C0-4244-BC58-775B2739E0B2}" srcId="{3825CC36-300E-4011-AE6A-7EECAB28F4F8}" destId="{C700EC1D-8735-488D-90CB-96AB67F3E2E5}" srcOrd="1" destOrd="0" parTransId="{A5E19C5D-534F-4813-B484-FB5065F36F41}" sibTransId="{3B9B5AD4-D821-4C6B-AC49-3989D5B5FA03}"/>
    <dgm:cxn modelId="{90514E7D-1479-4102-B4A4-4B64943103EE}" srcId="{7CA175D7-B4CD-408A-ABF9-55CE2F908DE2}" destId="{AB7E94C6-1816-4C1E-81CE-C96C69993111}" srcOrd="3" destOrd="0" parTransId="{45360EDA-C436-49DE-815A-3ABC9B748D7D}" sibTransId="{77CA3863-B509-47C5-9AB5-C188094D3220}"/>
    <dgm:cxn modelId="{B7546D8A-37B7-4F78-8308-65CB831558F2}" type="presOf" srcId="{54EFB32C-A6F6-4589-A7C0-255998585103}" destId="{77509DCA-D5E9-4BC1-A51E-5C2CFE5B9483}" srcOrd="0" destOrd="1" presId="urn:microsoft.com/office/officeart/2005/8/layout/chevron2"/>
    <dgm:cxn modelId="{4874BA98-1359-4594-A086-235F533553E5}" type="presOf" srcId="{276DBBA4-B8D0-496A-B485-FF96303357F3}" destId="{248D61E8-31FB-4E9B-8146-65C5543A9D3B}" srcOrd="0" destOrd="0" presId="urn:microsoft.com/office/officeart/2005/8/layout/chevron2"/>
    <dgm:cxn modelId="{9626199E-D4FA-4864-AC98-E91E7409336E}" type="presOf" srcId="{AB7E94C6-1816-4C1E-81CE-C96C69993111}" destId="{77509DCA-D5E9-4BC1-A51E-5C2CFE5B9483}" srcOrd="0" destOrd="3" presId="urn:microsoft.com/office/officeart/2005/8/layout/chevron2"/>
    <dgm:cxn modelId="{0E3838A7-8EF6-4B78-B8EE-EAD886A6D39C}" srcId="{3825CC36-300E-4011-AE6A-7EECAB28F4F8}" destId="{714A2B79-F076-432A-ABB2-7302F0E30C13}" srcOrd="2" destOrd="0" parTransId="{6C4D03A0-F3F6-4E6C-AF11-19F0DE785784}" sibTransId="{642CC440-C8E6-44C2-9D57-C414CF6D08C7}"/>
    <dgm:cxn modelId="{BBB281AD-82C1-41F6-A788-A5A097F0D1D1}" type="presOf" srcId="{714A2B79-F076-432A-ABB2-7302F0E30C13}" destId="{086FD81D-F40F-4E20-9923-4132613DBC8A}" srcOrd="0" destOrd="2" presId="urn:microsoft.com/office/officeart/2005/8/layout/chevron2"/>
    <dgm:cxn modelId="{D21D83AD-F387-4DF7-B607-0244137ECA9A}" srcId="{276DBBA4-B8D0-496A-B485-FF96303357F3}" destId="{7CA175D7-B4CD-408A-ABF9-55CE2F908DE2}" srcOrd="0" destOrd="0" parTransId="{0E3F8496-4A0B-431C-BE15-AF29517C4931}" sibTransId="{DB3BCCA8-95B8-4151-9303-48A48BE01B29}"/>
    <dgm:cxn modelId="{C1258DED-45EF-4776-8FE6-5C7EB722DE83}" srcId="{7CA175D7-B4CD-408A-ABF9-55CE2F908DE2}" destId="{DECD27C9-2A50-4FD1-A61D-10A0FD5E89E8}" srcOrd="2" destOrd="0" parTransId="{67F9375D-FD3E-4FB5-AC8C-C1E53772875E}" sibTransId="{C045D493-3641-4636-BE06-2F743B098F58}"/>
    <dgm:cxn modelId="{2095FE37-03A7-4BCC-9E94-55E018556D58}" type="presParOf" srcId="{248D61E8-31FB-4E9B-8146-65C5543A9D3B}" destId="{E746234C-C8AB-45DF-9EF1-8534123A6230}" srcOrd="0" destOrd="0" presId="urn:microsoft.com/office/officeart/2005/8/layout/chevron2"/>
    <dgm:cxn modelId="{F1EB5783-BD88-429E-8B12-68839324EFCF}" type="presParOf" srcId="{E746234C-C8AB-45DF-9EF1-8534123A6230}" destId="{F528F8E0-643E-4F70-A3F3-022D9A1C1045}" srcOrd="0" destOrd="0" presId="urn:microsoft.com/office/officeart/2005/8/layout/chevron2"/>
    <dgm:cxn modelId="{C14C2B6D-0264-493A-8A7A-1E1AF3E4FB4E}" type="presParOf" srcId="{E746234C-C8AB-45DF-9EF1-8534123A6230}" destId="{77509DCA-D5E9-4BC1-A51E-5C2CFE5B9483}" srcOrd="1" destOrd="0" presId="urn:microsoft.com/office/officeart/2005/8/layout/chevron2"/>
    <dgm:cxn modelId="{C01003B8-D85F-4083-82BB-59E6187ACA59}" type="presParOf" srcId="{248D61E8-31FB-4E9B-8146-65C5543A9D3B}" destId="{F928D198-7886-4777-9129-9D220ECDDA0C}" srcOrd="1" destOrd="0" presId="urn:microsoft.com/office/officeart/2005/8/layout/chevron2"/>
    <dgm:cxn modelId="{C2F5010B-49B4-41EB-A031-EF9ED0B79533}" type="presParOf" srcId="{248D61E8-31FB-4E9B-8146-65C5543A9D3B}" destId="{5AD7EA1C-110B-4097-9180-2011EF9E0315}" srcOrd="2" destOrd="0" presId="urn:microsoft.com/office/officeart/2005/8/layout/chevron2"/>
    <dgm:cxn modelId="{4DC4A9CE-F847-4AD0-B38C-390A021DA2BB}" type="presParOf" srcId="{5AD7EA1C-110B-4097-9180-2011EF9E0315}" destId="{20F11C67-12B6-43DE-97C7-421BB41B095C}" srcOrd="0" destOrd="0" presId="urn:microsoft.com/office/officeart/2005/8/layout/chevron2"/>
    <dgm:cxn modelId="{2C7756C2-DAF1-4161-AE86-CB281C2772B3}" type="presParOf" srcId="{5AD7EA1C-110B-4097-9180-2011EF9E0315}" destId="{086FD81D-F40F-4E20-9923-4132613DBC8A}"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ABFEA07-D79B-4DAF-9C29-86AAC83A9A01}" type="doc">
      <dgm:prSet loTypeId="urn:microsoft.com/office/officeart/2005/8/layout/cycle7" loCatId="cycle" qsTypeId="urn:microsoft.com/office/officeart/2005/8/quickstyle/simple1" qsCatId="simple" csTypeId="urn:microsoft.com/office/officeart/2005/8/colors/colorful1" csCatId="colorful" phldr="1"/>
      <dgm:spPr/>
      <dgm:t>
        <a:bodyPr/>
        <a:lstStyle/>
        <a:p>
          <a:endParaRPr lang="el-GR"/>
        </a:p>
      </dgm:t>
    </dgm:pt>
    <dgm:pt modelId="{FB9C81BA-FECE-436C-BF21-3AA2DF2FDB72}">
      <dgm:prSet phldrT="[Κείμενο]" phldr="0"/>
      <dgm:spPr/>
      <dgm:t>
        <a:bodyPr/>
        <a:lstStyle/>
        <a:p>
          <a:r>
            <a:rPr lang="el-GR" dirty="0"/>
            <a:t>Άτομο </a:t>
          </a:r>
        </a:p>
      </dgm:t>
    </dgm:pt>
    <dgm:pt modelId="{314F9337-2EEF-45D3-9A47-15F5B44E8A03}" type="parTrans" cxnId="{31747875-6004-487E-BFC2-F8711744AC22}">
      <dgm:prSet/>
      <dgm:spPr/>
      <dgm:t>
        <a:bodyPr/>
        <a:lstStyle/>
        <a:p>
          <a:endParaRPr lang="el-GR"/>
        </a:p>
      </dgm:t>
    </dgm:pt>
    <dgm:pt modelId="{10C2D2AD-7D30-4569-A5E9-9B664F75CE8F}" type="sibTrans" cxnId="{31747875-6004-487E-BFC2-F8711744AC22}">
      <dgm:prSet/>
      <dgm:spPr/>
      <dgm:t>
        <a:bodyPr/>
        <a:lstStyle/>
        <a:p>
          <a:endParaRPr lang="el-GR"/>
        </a:p>
      </dgm:t>
    </dgm:pt>
    <dgm:pt modelId="{9188D812-61E6-4E3A-A66F-31837BEB1BB7}">
      <dgm:prSet phldrT="[Κείμενο]" phldr="0"/>
      <dgm:spPr/>
      <dgm:t>
        <a:bodyPr/>
        <a:lstStyle/>
        <a:p>
          <a:r>
            <a:rPr lang="el-GR" dirty="0"/>
            <a:t>Ομάδα </a:t>
          </a:r>
        </a:p>
      </dgm:t>
    </dgm:pt>
    <dgm:pt modelId="{5E5A3DEE-99B1-448E-9A03-232E816E0095}" type="parTrans" cxnId="{7A8E9F66-9A20-4374-99AD-5FB7ABF81C66}">
      <dgm:prSet/>
      <dgm:spPr/>
      <dgm:t>
        <a:bodyPr/>
        <a:lstStyle/>
        <a:p>
          <a:endParaRPr lang="el-GR"/>
        </a:p>
      </dgm:t>
    </dgm:pt>
    <dgm:pt modelId="{4A2DD0FF-1528-4ED8-B196-1C5C66981B08}" type="sibTrans" cxnId="{7A8E9F66-9A20-4374-99AD-5FB7ABF81C66}">
      <dgm:prSet/>
      <dgm:spPr/>
      <dgm:t>
        <a:bodyPr/>
        <a:lstStyle/>
        <a:p>
          <a:endParaRPr lang="el-GR"/>
        </a:p>
      </dgm:t>
    </dgm:pt>
    <dgm:pt modelId="{B673A08B-44C1-4910-BE52-9928921EB8A3}">
      <dgm:prSet phldrT="[Κείμενο]" phldr="0"/>
      <dgm:spPr/>
      <dgm:t>
        <a:bodyPr/>
        <a:lstStyle/>
        <a:p>
          <a:r>
            <a:rPr lang="el-GR" dirty="0"/>
            <a:t>Κοινότητα </a:t>
          </a:r>
        </a:p>
      </dgm:t>
    </dgm:pt>
    <dgm:pt modelId="{42E01B3F-0CE9-4C9D-B765-04603234B5B1}" type="parTrans" cxnId="{A9D4EA4C-689C-4EE7-BDD2-6AF862FCB41E}">
      <dgm:prSet/>
      <dgm:spPr/>
      <dgm:t>
        <a:bodyPr/>
        <a:lstStyle/>
        <a:p>
          <a:endParaRPr lang="el-GR"/>
        </a:p>
      </dgm:t>
    </dgm:pt>
    <dgm:pt modelId="{0602956D-92F3-418F-A051-2AD40F91B91C}" type="sibTrans" cxnId="{A9D4EA4C-689C-4EE7-BDD2-6AF862FCB41E}">
      <dgm:prSet/>
      <dgm:spPr/>
      <dgm:t>
        <a:bodyPr/>
        <a:lstStyle/>
        <a:p>
          <a:endParaRPr lang="el-GR"/>
        </a:p>
      </dgm:t>
    </dgm:pt>
    <dgm:pt modelId="{7EDBB554-53BC-4F20-9196-036FCAD6E6F6}" type="pres">
      <dgm:prSet presAssocID="{7ABFEA07-D79B-4DAF-9C29-86AAC83A9A01}" presName="Name0" presStyleCnt="0">
        <dgm:presLayoutVars>
          <dgm:dir/>
          <dgm:resizeHandles val="exact"/>
        </dgm:presLayoutVars>
      </dgm:prSet>
      <dgm:spPr/>
    </dgm:pt>
    <dgm:pt modelId="{4CE6D1C8-CE64-46F6-B474-97A40D536BB2}" type="pres">
      <dgm:prSet presAssocID="{FB9C81BA-FECE-436C-BF21-3AA2DF2FDB72}" presName="node" presStyleLbl="node1" presStyleIdx="0" presStyleCnt="3" custRadScaleRad="101344" custRadScaleInc="-1873">
        <dgm:presLayoutVars>
          <dgm:bulletEnabled val="1"/>
        </dgm:presLayoutVars>
      </dgm:prSet>
      <dgm:spPr/>
    </dgm:pt>
    <dgm:pt modelId="{62AB2D51-D7B6-4FD5-ACBE-A66F0F8A8A84}" type="pres">
      <dgm:prSet presAssocID="{10C2D2AD-7D30-4569-A5E9-9B664F75CE8F}" presName="sibTrans" presStyleLbl="sibTrans2D1" presStyleIdx="0" presStyleCnt="3"/>
      <dgm:spPr/>
    </dgm:pt>
    <dgm:pt modelId="{243CE999-A076-43BB-8A8A-0BC5515636EC}" type="pres">
      <dgm:prSet presAssocID="{10C2D2AD-7D30-4569-A5E9-9B664F75CE8F}" presName="connectorText" presStyleLbl="sibTrans2D1" presStyleIdx="0" presStyleCnt="3"/>
      <dgm:spPr/>
    </dgm:pt>
    <dgm:pt modelId="{CC0A6A29-98A0-49F6-A8F6-7DD43360738A}" type="pres">
      <dgm:prSet presAssocID="{9188D812-61E6-4E3A-A66F-31837BEB1BB7}" presName="node" presStyleLbl="node1" presStyleIdx="1" presStyleCnt="3">
        <dgm:presLayoutVars>
          <dgm:bulletEnabled val="1"/>
        </dgm:presLayoutVars>
      </dgm:prSet>
      <dgm:spPr/>
    </dgm:pt>
    <dgm:pt modelId="{B388F203-8ABE-4AD9-8E92-F786BCF480CD}" type="pres">
      <dgm:prSet presAssocID="{4A2DD0FF-1528-4ED8-B196-1C5C66981B08}" presName="sibTrans" presStyleLbl="sibTrans2D1" presStyleIdx="1" presStyleCnt="3"/>
      <dgm:spPr/>
    </dgm:pt>
    <dgm:pt modelId="{66790DE3-E98A-45B0-866D-EDF4F7E748CC}" type="pres">
      <dgm:prSet presAssocID="{4A2DD0FF-1528-4ED8-B196-1C5C66981B08}" presName="connectorText" presStyleLbl="sibTrans2D1" presStyleIdx="1" presStyleCnt="3"/>
      <dgm:spPr/>
    </dgm:pt>
    <dgm:pt modelId="{3294DD81-0E4E-4BDF-89D8-EC6E9E3E7D1E}" type="pres">
      <dgm:prSet presAssocID="{B673A08B-44C1-4910-BE52-9928921EB8A3}" presName="node" presStyleLbl="node1" presStyleIdx="2" presStyleCnt="3">
        <dgm:presLayoutVars>
          <dgm:bulletEnabled val="1"/>
        </dgm:presLayoutVars>
      </dgm:prSet>
      <dgm:spPr/>
    </dgm:pt>
    <dgm:pt modelId="{46D87D3A-8099-4F1E-8DC4-DFA5BE9902FF}" type="pres">
      <dgm:prSet presAssocID="{0602956D-92F3-418F-A051-2AD40F91B91C}" presName="sibTrans" presStyleLbl="sibTrans2D1" presStyleIdx="2" presStyleCnt="3"/>
      <dgm:spPr/>
    </dgm:pt>
    <dgm:pt modelId="{6298E7B1-5049-41DD-AB5B-834D43736DE9}" type="pres">
      <dgm:prSet presAssocID="{0602956D-92F3-418F-A051-2AD40F91B91C}" presName="connectorText" presStyleLbl="sibTrans2D1" presStyleIdx="2" presStyleCnt="3"/>
      <dgm:spPr/>
    </dgm:pt>
  </dgm:ptLst>
  <dgm:cxnLst>
    <dgm:cxn modelId="{04F9E519-56F9-4971-A741-1C8CB2E20553}" type="presOf" srcId="{10C2D2AD-7D30-4569-A5E9-9B664F75CE8F}" destId="{243CE999-A076-43BB-8A8A-0BC5515636EC}" srcOrd="1" destOrd="0" presId="urn:microsoft.com/office/officeart/2005/8/layout/cycle7"/>
    <dgm:cxn modelId="{E7F24022-17D8-4691-BB9E-D829CDDDFE93}" type="presOf" srcId="{9188D812-61E6-4E3A-A66F-31837BEB1BB7}" destId="{CC0A6A29-98A0-49F6-A8F6-7DD43360738A}" srcOrd="0" destOrd="0" presId="urn:microsoft.com/office/officeart/2005/8/layout/cycle7"/>
    <dgm:cxn modelId="{1294FA3C-5FC7-44CE-AE53-11649281BB63}" type="presOf" srcId="{7ABFEA07-D79B-4DAF-9C29-86AAC83A9A01}" destId="{7EDBB554-53BC-4F20-9196-036FCAD6E6F6}" srcOrd="0" destOrd="0" presId="urn:microsoft.com/office/officeart/2005/8/layout/cycle7"/>
    <dgm:cxn modelId="{B6B9203D-DE31-42AE-89A4-DEE5E5E8F412}" type="presOf" srcId="{FB9C81BA-FECE-436C-BF21-3AA2DF2FDB72}" destId="{4CE6D1C8-CE64-46F6-B474-97A40D536BB2}" srcOrd="0" destOrd="0" presId="urn:microsoft.com/office/officeart/2005/8/layout/cycle7"/>
    <dgm:cxn modelId="{7A8E9F66-9A20-4374-99AD-5FB7ABF81C66}" srcId="{7ABFEA07-D79B-4DAF-9C29-86AAC83A9A01}" destId="{9188D812-61E6-4E3A-A66F-31837BEB1BB7}" srcOrd="1" destOrd="0" parTransId="{5E5A3DEE-99B1-448E-9A03-232E816E0095}" sibTransId="{4A2DD0FF-1528-4ED8-B196-1C5C66981B08}"/>
    <dgm:cxn modelId="{A9D4EA4C-689C-4EE7-BDD2-6AF862FCB41E}" srcId="{7ABFEA07-D79B-4DAF-9C29-86AAC83A9A01}" destId="{B673A08B-44C1-4910-BE52-9928921EB8A3}" srcOrd="2" destOrd="0" parTransId="{42E01B3F-0CE9-4C9D-B765-04603234B5B1}" sibTransId="{0602956D-92F3-418F-A051-2AD40F91B91C}"/>
    <dgm:cxn modelId="{77D3666F-CD18-46A4-AAD2-A16A2BA8E003}" type="presOf" srcId="{4A2DD0FF-1528-4ED8-B196-1C5C66981B08}" destId="{B388F203-8ABE-4AD9-8E92-F786BCF480CD}" srcOrd="0" destOrd="0" presId="urn:microsoft.com/office/officeart/2005/8/layout/cycle7"/>
    <dgm:cxn modelId="{B0EFBA71-764F-450C-8D73-40034FEDD776}" type="presOf" srcId="{0602956D-92F3-418F-A051-2AD40F91B91C}" destId="{6298E7B1-5049-41DD-AB5B-834D43736DE9}" srcOrd="1" destOrd="0" presId="urn:microsoft.com/office/officeart/2005/8/layout/cycle7"/>
    <dgm:cxn modelId="{31747875-6004-487E-BFC2-F8711744AC22}" srcId="{7ABFEA07-D79B-4DAF-9C29-86AAC83A9A01}" destId="{FB9C81BA-FECE-436C-BF21-3AA2DF2FDB72}" srcOrd="0" destOrd="0" parTransId="{314F9337-2EEF-45D3-9A47-15F5B44E8A03}" sibTransId="{10C2D2AD-7D30-4569-A5E9-9B664F75CE8F}"/>
    <dgm:cxn modelId="{DAD7C4AC-6153-4E81-BD3F-89B66D2A0252}" type="presOf" srcId="{4A2DD0FF-1528-4ED8-B196-1C5C66981B08}" destId="{66790DE3-E98A-45B0-866D-EDF4F7E748CC}" srcOrd="1" destOrd="0" presId="urn:microsoft.com/office/officeart/2005/8/layout/cycle7"/>
    <dgm:cxn modelId="{BE6DC0BF-FB79-4F9A-9AFC-4EA24E142E2B}" type="presOf" srcId="{10C2D2AD-7D30-4569-A5E9-9B664F75CE8F}" destId="{62AB2D51-D7B6-4FD5-ACBE-A66F0F8A8A84}" srcOrd="0" destOrd="0" presId="urn:microsoft.com/office/officeart/2005/8/layout/cycle7"/>
    <dgm:cxn modelId="{877E3FCC-18DB-4F07-86D6-0974B0791F86}" type="presOf" srcId="{B673A08B-44C1-4910-BE52-9928921EB8A3}" destId="{3294DD81-0E4E-4BDF-89D8-EC6E9E3E7D1E}" srcOrd="0" destOrd="0" presId="urn:microsoft.com/office/officeart/2005/8/layout/cycle7"/>
    <dgm:cxn modelId="{6D4605D8-C0D5-434A-AE61-23DCC8AA107F}" type="presOf" srcId="{0602956D-92F3-418F-A051-2AD40F91B91C}" destId="{46D87D3A-8099-4F1E-8DC4-DFA5BE9902FF}" srcOrd="0" destOrd="0" presId="urn:microsoft.com/office/officeart/2005/8/layout/cycle7"/>
    <dgm:cxn modelId="{9A465234-D4D3-4BE9-97BA-744CFD6D6767}" type="presParOf" srcId="{7EDBB554-53BC-4F20-9196-036FCAD6E6F6}" destId="{4CE6D1C8-CE64-46F6-B474-97A40D536BB2}" srcOrd="0" destOrd="0" presId="urn:microsoft.com/office/officeart/2005/8/layout/cycle7"/>
    <dgm:cxn modelId="{CE8357BC-7EEC-4040-AB96-40CA25EC6781}" type="presParOf" srcId="{7EDBB554-53BC-4F20-9196-036FCAD6E6F6}" destId="{62AB2D51-D7B6-4FD5-ACBE-A66F0F8A8A84}" srcOrd="1" destOrd="0" presId="urn:microsoft.com/office/officeart/2005/8/layout/cycle7"/>
    <dgm:cxn modelId="{71575D5B-DC9F-4F68-986C-795D78E75017}" type="presParOf" srcId="{62AB2D51-D7B6-4FD5-ACBE-A66F0F8A8A84}" destId="{243CE999-A076-43BB-8A8A-0BC5515636EC}" srcOrd="0" destOrd="0" presId="urn:microsoft.com/office/officeart/2005/8/layout/cycle7"/>
    <dgm:cxn modelId="{2FD80640-FE49-4827-809E-9B7BAFDDD20D}" type="presParOf" srcId="{7EDBB554-53BC-4F20-9196-036FCAD6E6F6}" destId="{CC0A6A29-98A0-49F6-A8F6-7DD43360738A}" srcOrd="2" destOrd="0" presId="urn:microsoft.com/office/officeart/2005/8/layout/cycle7"/>
    <dgm:cxn modelId="{27ABA9B3-43D3-4AB5-BC5B-3922A60295F9}" type="presParOf" srcId="{7EDBB554-53BC-4F20-9196-036FCAD6E6F6}" destId="{B388F203-8ABE-4AD9-8E92-F786BCF480CD}" srcOrd="3" destOrd="0" presId="urn:microsoft.com/office/officeart/2005/8/layout/cycle7"/>
    <dgm:cxn modelId="{0805D04D-918A-41E0-BB42-FB13C8E77ADE}" type="presParOf" srcId="{B388F203-8ABE-4AD9-8E92-F786BCF480CD}" destId="{66790DE3-E98A-45B0-866D-EDF4F7E748CC}" srcOrd="0" destOrd="0" presId="urn:microsoft.com/office/officeart/2005/8/layout/cycle7"/>
    <dgm:cxn modelId="{83D12C93-C6FB-4AFB-90FC-6805AF173C74}" type="presParOf" srcId="{7EDBB554-53BC-4F20-9196-036FCAD6E6F6}" destId="{3294DD81-0E4E-4BDF-89D8-EC6E9E3E7D1E}" srcOrd="4" destOrd="0" presId="urn:microsoft.com/office/officeart/2005/8/layout/cycle7"/>
    <dgm:cxn modelId="{DBA54F4D-720C-47B4-B1C6-02878DADD902}" type="presParOf" srcId="{7EDBB554-53BC-4F20-9196-036FCAD6E6F6}" destId="{46D87D3A-8099-4F1E-8DC4-DFA5BE9902FF}" srcOrd="5" destOrd="0" presId="urn:microsoft.com/office/officeart/2005/8/layout/cycle7"/>
    <dgm:cxn modelId="{3ACC74E4-7BD4-4272-BE01-083202702805}" type="presParOf" srcId="{46D87D3A-8099-4F1E-8DC4-DFA5BE9902FF}" destId="{6298E7B1-5049-41DD-AB5B-834D43736DE9}" srcOrd="0" destOrd="0" presId="urn:microsoft.com/office/officeart/2005/8/layout/cycle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28F8E0-643E-4F70-A3F3-022D9A1C1045}">
      <dsp:nvSpPr>
        <dsp:cNvPr id="0" name=""/>
        <dsp:cNvSpPr/>
      </dsp:nvSpPr>
      <dsp:spPr>
        <a:xfrm rot="5400000">
          <a:off x="-322917" y="324830"/>
          <a:ext cx="2152786" cy="1506950"/>
        </a:xfrm>
        <a:prstGeom prst="chevron">
          <a:avLst/>
        </a:prstGeom>
        <a:solidFill>
          <a:schemeClr val="accent3">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l-GR" sz="1400" b="1" kern="1200" dirty="0" err="1"/>
            <a:t>Μικρο</a:t>
          </a:r>
          <a:r>
            <a:rPr lang="el-GR" sz="1400" b="1" kern="1200" dirty="0"/>
            <a:t>-επίπεδο</a:t>
          </a:r>
          <a:r>
            <a:rPr lang="el-GR" sz="1400" kern="1200" dirty="0"/>
            <a:t> Ατομική Βιογραφία </a:t>
          </a:r>
        </a:p>
      </dsp:txBody>
      <dsp:txXfrm rot="-5400000">
        <a:off x="1" y="755387"/>
        <a:ext cx="1506950" cy="645836"/>
      </dsp:txXfrm>
    </dsp:sp>
    <dsp:sp modelId="{77509DCA-D5E9-4BC1-A51E-5C2CFE5B9483}">
      <dsp:nvSpPr>
        <dsp:cNvPr id="0" name=""/>
        <dsp:cNvSpPr/>
      </dsp:nvSpPr>
      <dsp:spPr>
        <a:xfrm rot="5400000">
          <a:off x="5083019" y="-3574156"/>
          <a:ext cx="1399311" cy="8551449"/>
        </a:xfrm>
        <a:prstGeom prst="round2SameRect">
          <a:avLst/>
        </a:prstGeom>
        <a:solidFill>
          <a:schemeClr val="lt1">
            <a:alpha val="90000"/>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l-GR" sz="1600" b="1" kern="1200"/>
            <a:t>Ατομική Ενδυνάμωση</a:t>
          </a:r>
          <a:endParaRPr lang="el-GR" sz="1600" kern="1200"/>
        </a:p>
        <a:p>
          <a:pPr marL="171450" lvl="1" indent="-171450" algn="l" defTabSz="711200">
            <a:lnSpc>
              <a:spcPct val="90000"/>
            </a:lnSpc>
            <a:spcBef>
              <a:spcPct val="0"/>
            </a:spcBef>
            <a:spcAft>
              <a:spcPct val="15000"/>
            </a:spcAft>
            <a:buChar char="•"/>
          </a:pPr>
          <a:r>
            <a:rPr lang="el-GR" sz="1600" kern="1200"/>
            <a:t>Υποστήριξη του ατόμου στη διαχείριση της σταδιοδρομίας του.</a:t>
          </a:r>
          <a:endParaRPr lang="el-GR" sz="1600" kern="1200" dirty="0"/>
        </a:p>
        <a:p>
          <a:pPr marL="171450" lvl="1" indent="-171450" algn="l" defTabSz="711200">
            <a:lnSpc>
              <a:spcPct val="90000"/>
            </a:lnSpc>
            <a:spcBef>
              <a:spcPct val="0"/>
            </a:spcBef>
            <a:spcAft>
              <a:spcPct val="15000"/>
            </a:spcAft>
            <a:buChar char="•"/>
          </a:pPr>
          <a:r>
            <a:rPr lang="el-GR" sz="1600" kern="1200"/>
            <a:t>Ανάπτυξη δεξιοτήτων, ενίσχυση αυτογνωσίας, προσανατολισμός.</a:t>
          </a:r>
          <a:endParaRPr lang="el-GR" sz="1600" kern="1200" dirty="0"/>
        </a:p>
        <a:p>
          <a:pPr marL="171450" lvl="1" indent="-171450" algn="l" defTabSz="711200">
            <a:lnSpc>
              <a:spcPct val="90000"/>
            </a:lnSpc>
            <a:spcBef>
              <a:spcPct val="0"/>
            </a:spcBef>
            <a:spcAft>
              <a:spcPct val="15000"/>
            </a:spcAft>
            <a:buChar char="•"/>
          </a:pPr>
          <a:r>
            <a:rPr lang="el-GR" sz="1600" kern="1200"/>
            <a:t>Αντιμετώπιση προσωπικών δυσκολιών (π.χ. ανεργία, άγχος, επισφάλεια).</a:t>
          </a:r>
          <a:endParaRPr lang="el-GR" sz="1600" kern="1200" dirty="0"/>
        </a:p>
      </dsp:txBody>
      <dsp:txXfrm rot="-5400000">
        <a:off x="1506951" y="70221"/>
        <a:ext cx="8483140" cy="1262693"/>
      </dsp:txXfrm>
    </dsp:sp>
    <dsp:sp modelId="{20F11C67-12B6-43DE-97C7-421BB41B095C}">
      <dsp:nvSpPr>
        <dsp:cNvPr id="0" name=""/>
        <dsp:cNvSpPr/>
      </dsp:nvSpPr>
      <dsp:spPr>
        <a:xfrm rot="5400000">
          <a:off x="-322917" y="2190944"/>
          <a:ext cx="2152786" cy="1506950"/>
        </a:xfrm>
        <a:prstGeom prst="chevron">
          <a:avLst/>
        </a:prstGeom>
        <a:solidFill>
          <a:schemeClr val="accent3">
            <a:hueOff val="1198005"/>
            <a:satOff val="-7255"/>
            <a:lumOff val="8627"/>
            <a:alphaOff val="0"/>
          </a:schemeClr>
        </a:solidFill>
        <a:ln w="15875" cap="flat" cmpd="sng" algn="ctr">
          <a:solidFill>
            <a:schemeClr val="accent3">
              <a:hueOff val="1198005"/>
              <a:satOff val="-7255"/>
              <a:lumOff val="8627"/>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l-GR" sz="1400" b="1" kern="1200" dirty="0" err="1"/>
            <a:t>Μάκρο</a:t>
          </a:r>
          <a:r>
            <a:rPr lang="el-GR" sz="1400" b="1" kern="1200" dirty="0"/>
            <a:t>-επίπεδο</a:t>
          </a:r>
          <a:r>
            <a:rPr lang="el-GR" sz="1400" kern="1200" dirty="0"/>
            <a:t> Κοινωνικό.</a:t>
          </a:r>
        </a:p>
      </dsp:txBody>
      <dsp:txXfrm rot="-5400000">
        <a:off x="1" y="2621501"/>
        <a:ext cx="1506950" cy="645836"/>
      </dsp:txXfrm>
    </dsp:sp>
    <dsp:sp modelId="{086FD81D-F40F-4E20-9923-4132613DBC8A}">
      <dsp:nvSpPr>
        <dsp:cNvPr id="0" name=""/>
        <dsp:cNvSpPr/>
      </dsp:nvSpPr>
      <dsp:spPr>
        <a:xfrm rot="5400000">
          <a:off x="5083019" y="-1708042"/>
          <a:ext cx="1399311" cy="8551449"/>
        </a:xfrm>
        <a:prstGeom prst="round2SameRect">
          <a:avLst/>
        </a:prstGeom>
        <a:solidFill>
          <a:schemeClr val="lt1">
            <a:alpha val="90000"/>
            <a:hueOff val="0"/>
            <a:satOff val="0"/>
            <a:lumOff val="0"/>
            <a:alphaOff val="0"/>
          </a:schemeClr>
        </a:solidFill>
        <a:ln w="15875" cap="flat" cmpd="sng" algn="ctr">
          <a:solidFill>
            <a:schemeClr val="accent3">
              <a:hueOff val="1198005"/>
              <a:satOff val="-7255"/>
              <a:lumOff val="862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l-GR" sz="1600" kern="1200" dirty="0"/>
            <a:t>Σύνδεση της ατομικής εμπειρίας με τις κοινωνικές δομές ( «προσωπικά προβλήματα ως δημόσια ζητήματα»).</a:t>
          </a:r>
        </a:p>
        <a:p>
          <a:pPr marL="171450" lvl="1" indent="-171450" algn="l" defTabSz="711200">
            <a:lnSpc>
              <a:spcPct val="90000"/>
            </a:lnSpc>
            <a:spcBef>
              <a:spcPct val="0"/>
            </a:spcBef>
            <a:spcAft>
              <a:spcPct val="15000"/>
            </a:spcAft>
            <a:buChar char="•"/>
          </a:pPr>
          <a:r>
            <a:rPr lang="el-GR" sz="1600" kern="1200" dirty="0"/>
            <a:t>Ανάδειξη των δομικών αιτίων της ανεργίας, των διακρίσεων, της εξουθένωσης ( «αποκάλυψη των κοινωνικών μηχανισμών»).</a:t>
          </a:r>
        </a:p>
        <a:p>
          <a:pPr marL="171450" lvl="1" indent="-171450" algn="l" defTabSz="711200">
            <a:lnSpc>
              <a:spcPct val="90000"/>
            </a:lnSpc>
            <a:spcBef>
              <a:spcPct val="0"/>
            </a:spcBef>
            <a:spcAft>
              <a:spcPct val="15000"/>
            </a:spcAft>
            <a:buChar char="•"/>
          </a:pPr>
          <a:r>
            <a:rPr lang="el-GR" sz="1600" kern="1200"/>
            <a:t>Ενίσχυση της συλλογικής δράσης μέσω συνδικάτων και κοινωνικών φορέων.</a:t>
          </a:r>
          <a:endParaRPr lang="el-GR" sz="1600" kern="1200" dirty="0"/>
        </a:p>
      </dsp:txBody>
      <dsp:txXfrm rot="-5400000">
        <a:off x="1506951" y="1936335"/>
        <a:ext cx="8483140" cy="12626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E6D1C8-CE64-46F6-B474-97A40D536BB2}">
      <dsp:nvSpPr>
        <dsp:cNvPr id="0" name=""/>
        <dsp:cNvSpPr/>
      </dsp:nvSpPr>
      <dsp:spPr>
        <a:xfrm>
          <a:off x="1275654" y="371875"/>
          <a:ext cx="1579809" cy="789904"/>
        </a:xfrm>
        <a:prstGeom prst="roundRect">
          <a:avLst>
            <a:gd name="adj" fmla="val 1000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l-GR" sz="2500" kern="1200" dirty="0"/>
            <a:t>Άτομο </a:t>
          </a:r>
        </a:p>
      </dsp:txBody>
      <dsp:txXfrm>
        <a:off x="1298789" y="395010"/>
        <a:ext cx="1533539" cy="743634"/>
      </dsp:txXfrm>
    </dsp:sp>
    <dsp:sp modelId="{62AB2D51-D7B6-4FD5-ACBE-A66F0F8A8A84}">
      <dsp:nvSpPr>
        <dsp:cNvPr id="0" name=""/>
        <dsp:cNvSpPr/>
      </dsp:nvSpPr>
      <dsp:spPr>
        <a:xfrm rot="3579236">
          <a:off x="2321111" y="1768273"/>
          <a:ext cx="823304" cy="276466"/>
        </a:xfrm>
        <a:prstGeom prst="lef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l-GR" sz="1100" kern="1200"/>
        </a:p>
      </dsp:txBody>
      <dsp:txXfrm>
        <a:off x="2404051" y="1823566"/>
        <a:ext cx="657424" cy="165880"/>
      </dsp:txXfrm>
    </dsp:sp>
    <dsp:sp modelId="{CC0A6A29-98A0-49F6-A8F6-7DD43360738A}">
      <dsp:nvSpPr>
        <dsp:cNvPr id="0" name=""/>
        <dsp:cNvSpPr/>
      </dsp:nvSpPr>
      <dsp:spPr>
        <a:xfrm>
          <a:off x="2610063" y="2651233"/>
          <a:ext cx="1579809" cy="789904"/>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l-GR" sz="2500" kern="1200" dirty="0"/>
            <a:t>Ομάδα </a:t>
          </a:r>
        </a:p>
      </dsp:txBody>
      <dsp:txXfrm>
        <a:off x="2633198" y="2674368"/>
        <a:ext cx="1533539" cy="743634"/>
      </dsp:txXfrm>
    </dsp:sp>
    <dsp:sp modelId="{B388F203-8ABE-4AD9-8E92-F786BCF480CD}">
      <dsp:nvSpPr>
        <dsp:cNvPr id="0" name=""/>
        <dsp:cNvSpPr/>
      </dsp:nvSpPr>
      <dsp:spPr>
        <a:xfrm rot="10800000">
          <a:off x="1683845" y="2907952"/>
          <a:ext cx="823304" cy="276466"/>
        </a:xfrm>
        <a:prstGeom prst="lef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l-GR" sz="1100" kern="1200"/>
        </a:p>
      </dsp:txBody>
      <dsp:txXfrm rot="10800000">
        <a:off x="1766785" y="2963245"/>
        <a:ext cx="657424" cy="165880"/>
      </dsp:txXfrm>
    </dsp:sp>
    <dsp:sp modelId="{3294DD81-0E4E-4BDF-89D8-EC6E9E3E7D1E}">
      <dsp:nvSpPr>
        <dsp:cNvPr id="0" name=""/>
        <dsp:cNvSpPr/>
      </dsp:nvSpPr>
      <dsp:spPr>
        <a:xfrm>
          <a:off x="1123" y="2651233"/>
          <a:ext cx="1579809" cy="789904"/>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l-GR" sz="2500" kern="1200" dirty="0"/>
            <a:t>Κοινότητα </a:t>
          </a:r>
        </a:p>
      </dsp:txBody>
      <dsp:txXfrm>
        <a:off x="24258" y="2674368"/>
        <a:ext cx="1533539" cy="743634"/>
      </dsp:txXfrm>
    </dsp:sp>
    <dsp:sp modelId="{46D87D3A-8099-4F1E-8DC4-DFA5BE9902FF}">
      <dsp:nvSpPr>
        <dsp:cNvPr id="0" name=""/>
        <dsp:cNvSpPr/>
      </dsp:nvSpPr>
      <dsp:spPr>
        <a:xfrm rot="17952736">
          <a:off x="1016641" y="1768273"/>
          <a:ext cx="823304" cy="276466"/>
        </a:xfrm>
        <a:prstGeom prst="lef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l-GR" sz="1100" kern="1200"/>
        </a:p>
      </dsp:txBody>
      <dsp:txXfrm>
        <a:off x="1099581" y="1823566"/>
        <a:ext cx="657424" cy="165880"/>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B480C8-8A3F-4E1A-A5B1-A1DDF52670C5}" type="datetimeFigureOut">
              <a:rPr lang="el-GR" smtClean="0"/>
              <a:t>25/11/2025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39ABB1-E0DE-46F2-8BA3-D2EE881BB19D}" type="slidenum">
              <a:rPr lang="el-GR" smtClean="0"/>
              <a:t>‹#›</a:t>
            </a:fld>
            <a:endParaRPr lang="el-GR"/>
          </a:p>
        </p:txBody>
      </p:sp>
    </p:spTree>
    <p:extLst>
      <p:ext uri="{BB962C8B-B14F-4D97-AF65-F5344CB8AC3E}">
        <p14:creationId xmlns:p14="http://schemas.microsoft.com/office/powerpoint/2010/main" val="476356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dirty="0"/>
              <a:t>Η σημερινή παρουσίαση συζητά πώς η σύγχρονη σταδιοδρομία έχει μετασχηματιστεί και γιατί η επαγγελματική συμβουλευτική είναι πλέον αναγκαία, ειδικά στο πλαίσιο των συνδικάτων.</a:t>
            </a:r>
          </a:p>
          <a:p>
            <a:pPr marL="0" marR="0" lvl="0" indent="0" algn="l" defTabSz="914400" rtl="0" eaLnBrk="1" fontAlgn="auto" latinLnBrk="0" hangingPunct="1">
              <a:lnSpc>
                <a:spcPct val="100000"/>
              </a:lnSpc>
              <a:spcBef>
                <a:spcPts val="0"/>
              </a:spcBef>
              <a:spcAft>
                <a:spcPts val="0"/>
              </a:spcAft>
              <a:buClrTx/>
              <a:buSzTx/>
              <a:buFontTx/>
              <a:buNone/>
              <a:tabLst/>
              <a:defRPr/>
            </a:pPr>
            <a:endParaRPr lang="el-GR" dirty="0"/>
          </a:p>
          <a:p>
            <a:pPr marL="0" marR="0" lvl="0" indent="0" algn="l" defTabSz="914400" rtl="0" eaLnBrk="1" fontAlgn="auto" latinLnBrk="0" hangingPunct="1">
              <a:lnSpc>
                <a:spcPct val="100000"/>
              </a:lnSpc>
              <a:spcBef>
                <a:spcPts val="0"/>
              </a:spcBef>
              <a:spcAft>
                <a:spcPts val="0"/>
              </a:spcAft>
              <a:buClrTx/>
              <a:buSzTx/>
              <a:buFontTx/>
              <a:buNone/>
              <a:tabLst/>
              <a:defRPr/>
            </a:pPr>
            <a:r>
              <a:rPr lang="el-GR" dirty="0"/>
              <a:t>Ως κοινωνιολόγοι, έχουμε την ευθύνη να δούμε πίσω από τις επιφάνειες της εργασιακής πραγματικότητας και να συνδέσουμε τις ατομικές εμπειρίες με τις κοινωνικές δομές.</a:t>
            </a:r>
          </a:p>
          <a:p>
            <a:endParaRPr lang="el-GR" dirty="0"/>
          </a:p>
        </p:txBody>
      </p:sp>
      <p:sp>
        <p:nvSpPr>
          <p:cNvPr id="4" name="Θέση αριθμού διαφάνειας 3"/>
          <p:cNvSpPr>
            <a:spLocks noGrp="1"/>
          </p:cNvSpPr>
          <p:nvPr>
            <p:ph type="sldNum" sz="quarter" idx="5"/>
          </p:nvPr>
        </p:nvSpPr>
        <p:spPr/>
        <p:txBody>
          <a:bodyPr/>
          <a:lstStyle/>
          <a:p>
            <a:fld id="{8139ABB1-E0DE-46F2-8BA3-D2EE881BB19D}" type="slidenum">
              <a:rPr lang="el-GR" smtClean="0"/>
              <a:t>1</a:t>
            </a:fld>
            <a:endParaRPr lang="el-GR"/>
          </a:p>
        </p:txBody>
      </p:sp>
    </p:spTree>
    <p:extLst>
      <p:ext uri="{BB962C8B-B14F-4D97-AF65-F5344CB8AC3E}">
        <p14:creationId xmlns:p14="http://schemas.microsoft.com/office/powerpoint/2010/main" val="5907683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a:t>Η εμπλοκή του κοινωνιολόγου στην επαγγελματική συμβουλευτική στα συνδικάτα δεν είναι απλώς χρήσιμη — είναι αναγκαία. </a:t>
            </a:r>
          </a:p>
          <a:p>
            <a:endParaRPr lang="el-GR" dirty="0"/>
          </a:p>
          <a:p>
            <a:r>
              <a:rPr lang="el-GR" dirty="0"/>
              <a:t>Εμπλουτίζει την πρακτική της συμβουλευτικής με κοινωνιολογική ματιά, ενισχύει την κριτική κατανόηση των εργαζομένων και συμβάλλει όχι μόνο στην ένταξη στην αγορά εργασίας, αλλά και στη συλλογική ενδυνάμωση. </a:t>
            </a:r>
          </a:p>
          <a:p>
            <a:endParaRPr lang="el-GR" dirty="0"/>
          </a:p>
          <a:p>
            <a:r>
              <a:rPr lang="el-GR" dirty="0"/>
              <a:t>Τελικός στόχος: η διεκδίκηση καλύτερων συνθηκών και, ενδεχομένως, κοινωνικής αλλαγής.</a:t>
            </a:r>
          </a:p>
        </p:txBody>
      </p:sp>
      <p:sp>
        <p:nvSpPr>
          <p:cNvPr id="4" name="Θέση αριθμού διαφάνειας 3"/>
          <p:cNvSpPr>
            <a:spLocks noGrp="1"/>
          </p:cNvSpPr>
          <p:nvPr>
            <p:ph type="sldNum" sz="quarter" idx="5"/>
          </p:nvPr>
        </p:nvSpPr>
        <p:spPr/>
        <p:txBody>
          <a:bodyPr/>
          <a:lstStyle/>
          <a:p>
            <a:fld id="{8139ABB1-E0DE-46F2-8BA3-D2EE881BB19D}" type="slidenum">
              <a:rPr lang="el-GR" smtClean="0"/>
              <a:t>10</a:t>
            </a:fld>
            <a:endParaRPr lang="el-GR"/>
          </a:p>
        </p:txBody>
      </p:sp>
    </p:spTree>
    <p:extLst>
      <p:ext uri="{BB962C8B-B14F-4D97-AF65-F5344CB8AC3E}">
        <p14:creationId xmlns:p14="http://schemas.microsoft.com/office/powerpoint/2010/main" val="10133741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a:t>Ξεκινώ με τον </a:t>
            </a:r>
            <a:r>
              <a:rPr lang="el-GR" dirty="0" err="1"/>
              <a:t>Berger</a:t>
            </a:r>
            <a:r>
              <a:rPr lang="el-GR" dirty="0"/>
              <a:t>, γιατί μας υπενθυμίζει </a:t>
            </a:r>
            <a:r>
              <a:rPr lang="el-GR" b="1" dirty="0"/>
              <a:t>τον ρόλο του κοινωνιολόγου</a:t>
            </a:r>
            <a:r>
              <a:rPr lang="el-GR" dirty="0"/>
              <a:t>: να βλέπει πίσω από τις επιφάνειες. </a:t>
            </a:r>
          </a:p>
          <a:p>
            <a:endParaRPr lang="el-GR" dirty="0"/>
          </a:p>
          <a:p>
            <a:r>
              <a:rPr lang="el-GR" dirty="0"/>
              <a:t>Αυτό είναι </a:t>
            </a:r>
            <a:r>
              <a:rPr lang="el-GR" b="1" dirty="0"/>
              <a:t>κρίσιμο όταν μιλάμε για σταδιοδρομία</a:t>
            </a:r>
            <a:r>
              <a:rPr lang="el-GR" dirty="0"/>
              <a:t>, γιατί </a:t>
            </a:r>
            <a:r>
              <a:rPr lang="el-GR" b="1" dirty="0"/>
              <a:t>οι επιλογές των ανθρώπων δεν είναι ποτέ αμιγώς ατομικές</a:t>
            </a:r>
            <a:r>
              <a:rPr lang="el-GR" dirty="0"/>
              <a:t>. Διαμορφώνονται από </a:t>
            </a:r>
            <a:r>
              <a:rPr lang="el-GR" b="1" dirty="0"/>
              <a:t>θεσμούς</a:t>
            </a:r>
            <a:r>
              <a:rPr lang="el-GR" dirty="0"/>
              <a:t>, </a:t>
            </a:r>
            <a:r>
              <a:rPr lang="el-GR" b="1" dirty="0"/>
              <a:t>ανισότητες</a:t>
            </a:r>
            <a:r>
              <a:rPr lang="el-GR" dirty="0"/>
              <a:t> και </a:t>
            </a:r>
            <a:r>
              <a:rPr lang="el-GR" b="1" dirty="0"/>
              <a:t>κοινωνικές προσδοκίες</a:t>
            </a:r>
            <a:r>
              <a:rPr lang="el-GR" dirty="0"/>
              <a:t>.</a:t>
            </a:r>
          </a:p>
          <a:p>
            <a:endParaRPr lang="el-GR" dirty="0"/>
          </a:p>
        </p:txBody>
      </p:sp>
      <p:sp>
        <p:nvSpPr>
          <p:cNvPr id="4" name="Θέση αριθμού διαφάνειας 3"/>
          <p:cNvSpPr>
            <a:spLocks noGrp="1"/>
          </p:cNvSpPr>
          <p:nvPr>
            <p:ph type="sldNum" sz="quarter" idx="5"/>
          </p:nvPr>
        </p:nvSpPr>
        <p:spPr/>
        <p:txBody>
          <a:bodyPr/>
          <a:lstStyle/>
          <a:p>
            <a:fld id="{8139ABB1-E0DE-46F2-8BA3-D2EE881BB19D}" type="slidenum">
              <a:rPr lang="el-GR" smtClean="0"/>
              <a:t>2</a:t>
            </a:fld>
            <a:endParaRPr lang="el-GR"/>
          </a:p>
        </p:txBody>
      </p:sp>
    </p:spTree>
    <p:extLst>
      <p:ext uri="{BB962C8B-B14F-4D97-AF65-F5344CB8AC3E}">
        <p14:creationId xmlns:p14="http://schemas.microsoft.com/office/powerpoint/2010/main" val="18237439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a:t>Οι σύγχρονες θεωρίες σταδιοδρομίας, όπως η </a:t>
            </a:r>
            <a:r>
              <a:rPr lang="el-GR" b="1" dirty="0"/>
              <a:t>μη γραμμική σταδιοδρομία</a:t>
            </a:r>
            <a:r>
              <a:rPr lang="el-GR" dirty="0"/>
              <a:t> (</a:t>
            </a:r>
            <a:r>
              <a:rPr lang="el-GR" dirty="0" err="1"/>
              <a:t>Arthur</a:t>
            </a:r>
            <a:r>
              <a:rPr lang="el-GR" dirty="0"/>
              <a:t>, </a:t>
            </a:r>
            <a:r>
              <a:rPr lang="el-GR" dirty="0" err="1"/>
              <a:t>Hall</a:t>
            </a:r>
            <a:r>
              <a:rPr lang="el-GR" dirty="0"/>
              <a:t> &amp; </a:t>
            </a:r>
            <a:r>
              <a:rPr lang="el-GR" dirty="0" err="1"/>
              <a:t>Lawrence</a:t>
            </a:r>
            <a:r>
              <a:rPr lang="el-GR" dirty="0"/>
              <a:t>, 1989), η </a:t>
            </a:r>
            <a:r>
              <a:rPr lang="el-GR" b="1" dirty="0"/>
              <a:t>σταδιοδρομία χωρίς όρια</a:t>
            </a:r>
            <a:r>
              <a:rPr lang="el-GR" dirty="0"/>
              <a:t> (</a:t>
            </a:r>
            <a:r>
              <a:rPr lang="el-GR" dirty="0" err="1"/>
              <a:t>Arthur</a:t>
            </a:r>
            <a:r>
              <a:rPr lang="el-GR" dirty="0"/>
              <a:t> &amp; </a:t>
            </a:r>
            <a:r>
              <a:rPr lang="el-GR" dirty="0" err="1"/>
              <a:t>Rousseau</a:t>
            </a:r>
            <a:r>
              <a:rPr lang="el-GR" dirty="0"/>
              <a:t>, 1996) και η </a:t>
            </a:r>
            <a:r>
              <a:rPr lang="el-GR" b="1" dirty="0" err="1"/>
              <a:t>πρωτεϊκή</a:t>
            </a:r>
            <a:r>
              <a:rPr lang="el-GR" b="1" dirty="0"/>
              <a:t> σταδιοδρομία</a:t>
            </a:r>
            <a:r>
              <a:rPr lang="el-GR" dirty="0"/>
              <a:t> (</a:t>
            </a:r>
            <a:r>
              <a:rPr lang="el-GR" dirty="0" err="1"/>
              <a:t>Hall</a:t>
            </a:r>
            <a:r>
              <a:rPr lang="el-GR" dirty="0"/>
              <a:t>, 2004), περιγράφουν ένα εργασιακό περιβάλλον που χαρακτηρίζεται από ρευστότητα, κινητικότητα, ασυνέχεια και αυξημένη ατομική ευθύνη. Στη μη γραμμική σταδιοδρομία, η επαγγελματική πορεία περιλαμβάνει εναλλαγές, παύσεις και αλλαγές κατεύθυνσης, χωρίς σταθερή ιεραρχική εξέλιξη. Η σταδιοδρομία χωρίς όρια αναφέρεται στη διαρκή μετακίνηση μεταξύ οργανισμών, κλάδων ή χωρών, με έμφαση στις μεταβιβάσιμες δεξιότητες. Αντίστοιχα, η </a:t>
            </a:r>
            <a:r>
              <a:rPr lang="el-GR" dirty="0" err="1"/>
              <a:t>πρωτεϊκή</a:t>
            </a:r>
            <a:r>
              <a:rPr lang="el-GR" dirty="0"/>
              <a:t> σταδιοδρομία δίνει προτεραιότητα στις προσωπικές αξίες, στην </a:t>
            </a:r>
            <a:r>
              <a:rPr lang="el-GR" dirty="0" err="1"/>
              <a:t>αυτοκαθοδήγηση</a:t>
            </a:r>
            <a:r>
              <a:rPr lang="el-GR" dirty="0"/>
              <a:t> και στην ανάγκη </a:t>
            </a:r>
            <a:r>
              <a:rPr lang="el-GR" dirty="0" err="1"/>
              <a:t>νοηματοδότησης</a:t>
            </a:r>
            <a:r>
              <a:rPr lang="el-GR" dirty="0"/>
              <a:t> της εργασιακής πορείας.</a:t>
            </a:r>
          </a:p>
          <a:p>
            <a:endParaRPr lang="el-GR" dirty="0"/>
          </a:p>
          <a:p>
            <a:r>
              <a:rPr lang="el-GR" dirty="0"/>
              <a:t>Αυτές οι προσεγγίσεις αντανακλούν τις συνθήκες της </a:t>
            </a:r>
            <a:r>
              <a:rPr lang="el-GR" b="1" dirty="0"/>
              <a:t>ύστερης </a:t>
            </a:r>
            <a:r>
              <a:rPr lang="el-GR" b="1" dirty="0" err="1"/>
              <a:t>νεωτερικότητας</a:t>
            </a:r>
            <a:r>
              <a:rPr lang="el-GR" dirty="0"/>
              <a:t>, όπως τις περιγράφει ο </a:t>
            </a:r>
            <a:r>
              <a:rPr lang="el-GR" b="1" dirty="0" err="1"/>
              <a:t>Anthony</a:t>
            </a:r>
            <a:r>
              <a:rPr lang="el-GR" b="1" dirty="0"/>
              <a:t> </a:t>
            </a:r>
            <a:r>
              <a:rPr lang="el-GR" b="1" dirty="0" err="1"/>
              <a:t>Giddens</a:t>
            </a:r>
            <a:r>
              <a:rPr lang="el-GR" dirty="0"/>
              <a:t>. Σύμφωνα με τον </a:t>
            </a:r>
            <a:r>
              <a:rPr lang="el-GR" dirty="0" err="1"/>
              <a:t>Giddens</a:t>
            </a:r>
            <a:r>
              <a:rPr lang="el-GR" dirty="0"/>
              <a:t>, η σύγχρονη κοινωνία χαρακτηρίζεται από αυξημένη αβεβαιότητα, ρευστότητα και «κατασκευασμένους κινδύνους», γεγονός που καθιστά τις παραδοσιακές μορφές σταδιοδρομίας ανεπαρκείς. Στο πλαίσιο αυτό, οι άνθρωποι καλούνται να διαχειριστούν πολύπλοκες επιλογές και να </a:t>
            </a:r>
            <a:r>
              <a:rPr lang="el-GR" dirty="0" err="1"/>
              <a:t>αναστοχαστούν</a:t>
            </a:r>
            <a:r>
              <a:rPr lang="el-GR" dirty="0"/>
              <a:t> διαρκώς την επαγγελματική τους ταυτότητα. Για τον </a:t>
            </a:r>
            <a:r>
              <a:rPr lang="el-GR" dirty="0" err="1"/>
              <a:t>Giddens</a:t>
            </a:r>
            <a:r>
              <a:rPr lang="el-GR" dirty="0"/>
              <a:t>, η ύστερη </a:t>
            </a:r>
            <a:r>
              <a:rPr lang="el-GR" dirty="0" err="1"/>
              <a:t>νεωτερικότητα</a:t>
            </a:r>
            <a:r>
              <a:rPr lang="el-GR" dirty="0"/>
              <a:t> βασίζεται σε </a:t>
            </a:r>
            <a:r>
              <a:rPr lang="el-GR" b="1" dirty="0"/>
              <a:t>«αφηρημένα συστήματα»</a:t>
            </a:r>
            <a:r>
              <a:rPr lang="el-GR" dirty="0"/>
              <a:t> και στην αυξανόμενη εξάρτηση από </a:t>
            </a:r>
            <a:r>
              <a:rPr lang="el-GR" b="1" dirty="0"/>
              <a:t>ειδικούς</a:t>
            </a:r>
            <a:r>
              <a:rPr lang="el-GR" dirty="0"/>
              <a:t>, οι οποίοι παρέχουν εξειδικευμένη γνώση και καθοδήγηση σε πεδία που το άτομο δεν μπορεί να κατανοήσει μόνο του (</a:t>
            </a:r>
            <a:r>
              <a:rPr lang="el-GR" dirty="0" err="1"/>
              <a:t>Giddens</a:t>
            </a:r>
            <a:r>
              <a:rPr lang="el-GR" dirty="0"/>
              <a:t>, 1991).</a:t>
            </a:r>
          </a:p>
          <a:p>
            <a:endParaRPr lang="el-GR" dirty="0"/>
          </a:p>
          <a:p>
            <a:r>
              <a:rPr lang="el-GR" dirty="0"/>
              <a:t>Έτσι, οι σύγχρονες θεωρίες σταδιοδρομίας δεν είναι απλώς περιγραφές νέων εργασιακών μοτίβων, αλλά εντάσσονται σε ένα ευρύτερο κοινωνιολογικό πλαίσιο όπου η επαγγελματική πορεία γίνεται αντικείμενο συνεχούς </a:t>
            </a:r>
            <a:r>
              <a:rPr lang="el-GR" dirty="0" err="1"/>
              <a:t>αναστοχασμού</a:t>
            </a:r>
            <a:r>
              <a:rPr lang="el-GR" dirty="0"/>
              <a:t> και διαχείρισης. Η ανάγκη για </a:t>
            </a:r>
            <a:r>
              <a:rPr lang="el-GR" b="1" dirty="0"/>
              <a:t>επαγγελματική συμβουλευτική</a:t>
            </a:r>
            <a:r>
              <a:rPr lang="el-GR" dirty="0"/>
              <a:t> προκύπτει ακριβώς από αυτή τη συνθήκη: σε έναν κόσμο όπου η σταδιοδρομία απαιτεί ευελιξία, κινητικότητα και </a:t>
            </a:r>
            <a:r>
              <a:rPr lang="el-GR" dirty="0" err="1"/>
              <a:t>αυτοκαθοδήγηση</a:t>
            </a:r>
            <a:r>
              <a:rPr lang="el-GR" dirty="0"/>
              <a:t>, οι ειδικοί λειτουργούν ως σταθερά σημεία αναφοράς που βοηθούν τα άτομα να </a:t>
            </a:r>
            <a:r>
              <a:rPr lang="el-GR" dirty="0" err="1"/>
              <a:t>πλοηγηθούν</a:t>
            </a:r>
            <a:r>
              <a:rPr lang="el-GR" dirty="0"/>
              <a:t> στην πολυπλοκότητα της ύστερης </a:t>
            </a:r>
            <a:r>
              <a:rPr lang="el-GR" dirty="0" err="1"/>
              <a:t>νεωτερικότητας</a:t>
            </a:r>
            <a:r>
              <a:rPr lang="el-GR" dirty="0"/>
              <a:t>.</a:t>
            </a:r>
          </a:p>
          <a:p>
            <a:endParaRPr lang="el-GR" dirty="0"/>
          </a:p>
          <a:p>
            <a:r>
              <a:rPr lang="el-GR" b="1" dirty="0"/>
              <a:t>Βιβλιογραφικές παραπομπές</a:t>
            </a:r>
          </a:p>
          <a:p>
            <a:r>
              <a:rPr lang="el-GR" dirty="0" err="1"/>
              <a:t>Arthur</a:t>
            </a:r>
            <a:r>
              <a:rPr lang="el-GR" dirty="0"/>
              <a:t>, M. B., </a:t>
            </a:r>
            <a:r>
              <a:rPr lang="el-GR" dirty="0" err="1"/>
              <a:t>Hall</a:t>
            </a:r>
            <a:r>
              <a:rPr lang="el-GR" dirty="0"/>
              <a:t>, D. T., &amp; </a:t>
            </a:r>
            <a:r>
              <a:rPr lang="el-GR" dirty="0" err="1"/>
              <a:t>Lawrence</a:t>
            </a:r>
            <a:r>
              <a:rPr lang="el-GR" dirty="0"/>
              <a:t>, B. S. (1989). </a:t>
            </a:r>
            <a:r>
              <a:rPr lang="el-GR" i="1" dirty="0" err="1"/>
              <a:t>Handbook</a:t>
            </a:r>
            <a:r>
              <a:rPr lang="el-GR" i="1" dirty="0"/>
              <a:t> of </a:t>
            </a:r>
            <a:r>
              <a:rPr lang="el-GR" i="1" dirty="0" err="1"/>
              <a:t>Career</a:t>
            </a:r>
            <a:r>
              <a:rPr lang="el-GR" i="1" dirty="0"/>
              <a:t> </a:t>
            </a:r>
            <a:r>
              <a:rPr lang="el-GR" i="1" dirty="0" err="1"/>
              <a:t>Theory</a:t>
            </a:r>
            <a:r>
              <a:rPr lang="el-GR" dirty="0"/>
              <a:t>. </a:t>
            </a:r>
            <a:r>
              <a:rPr lang="el-GR" dirty="0" err="1"/>
              <a:t>Cambridge</a:t>
            </a:r>
            <a:r>
              <a:rPr lang="el-GR" dirty="0"/>
              <a:t> </a:t>
            </a:r>
            <a:r>
              <a:rPr lang="el-GR" dirty="0" err="1"/>
              <a:t>University</a:t>
            </a:r>
            <a:r>
              <a:rPr lang="el-GR" dirty="0"/>
              <a:t> </a:t>
            </a:r>
            <a:r>
              <a:rPr lang="el-GR" dirty="0" err="1"/>
              <a:t>Press</a:t>
            </a:r>
            <a:r>
              <a:rPr lang="el-GR" dirty="0"/>
              <a:t>.</a:t>
            </a:r>
          </a:p>
          <a:p>
            <a:r>
              <a:rPr lang="el-GR" dirty="0" err="1"/>
              <a:t>Arthur</a:t>
            </a:r>
            <a:r>
              <a:rPr lang="el-GR" dirty="0"/>
              <a:t>, M. B., &amp; </a:t>
            </a:r>
            <a:r>
              <a:rPr lang="el-GR" dirty="0" err="1"/>
              <a:t>Rousseau</a:t>
            </a:r>
            <a:r>
              <a:rPr lang="el-GR" dirty="0"/>
              <a:t>, D. M. (1996). </a:t>
            </a:r>
            <a:r>
              <a:rPr lang="el-GR" i="1" dirty="0"/>
              <a:t>The </a:t>
            </a:r>
            <a:r>
              <a:rPr lang="el-GR" i="1" dirty="0" err="1"/>
              <a:t>Boundaryless</a:t>
            </a:r>
            <a:r>
              <a:rPr lang="el-GR" i="1" dirty="0"/>
              <a:t> </a:t>
            </a:r>
            <a:r>
              <a:rPr lang="el-GR" i="1" dirty="0" err="1"/>
              <a:t>Career</a:t>
            </a:r>
            <a:r>
              <a:rPr lang="el-GR" i="1" dirty="0"/>
              <a:t>: A </a:t>
            </a:r>
            <a:r>
              <a:rPr lang="el-GR" i="1" dirty="0" err="1"/>
              <a:t>New</a:t>
            </a:r>
            <a:r>
              <a:rPr lang="el-GR" i="1" dirty="0"/>
              <a:t> </a:t>
            </a:r>
            <a:r>
              <a:rPr lang="el-GR" i="1" dirty="0" err="1"/>
              <a:t>Employment</a:t>
            </a:r>
            <a:r>
              <a:rPr lang="el-GR" i="1" dirty="0"/>
              <a:t> </a:t>
            </a:r>
            <a:r>
              <a:rPr lang="el-GR" i="1" dirty="0" err="1"/>
              <a:t>Principle</a:t>
            </a:r>
            <a:r>
              <a:rPr lang="el-GR" i="1" dirty="0"/>
              <a:t> for a </a:t>
            </a:r>
            <a:r>
              <a:rPr lang="el-GR" i="1" dirty="0" err="1"/>
              <a:t>New</a:t>
            </a:r>
            <a:r>
              <a:rPr lang="el-GR" i="1" dirty="0"/>
              <a:t> </a:t>
            </a:r>
            <a:r>
              <a:rPr lang="el-GR" i="1" dirty="0" err="1"/>
              <a:t>Organizational</a:t>
            </a:r>
            <a:r>
              <a:rPr lang="el-GR" i="1" dirty="0"/>
              <a:t> </a:t>
            </a:r>
            <a:r>
              <a:rPr lang="el-GR" i="1" dirty="0" err="1"/>
              <a:t>Era</a:t>
            </a:r>
            <a:r>
              <a:rPr lang="el-GR" dirty="0"/>
              <a:t>. </a:t>
            </a:r>
            <a:r>
              <a:rPr lang="el-GR" dirty="0" err="1"/>
              <a:t>Oxford</a:t>
            </a:r>
            <a:r>
              <a:rPr lang="el-GR" dirty="0"/>
              <a:t> </a:t>
            </a:r>
            <a:r>
              <a:rPr lang="el-GR" dirty="0" err="1"/>
              <a:t>University</a:t>
            </a:r>
            <a:r>
              <a:rPr lang="el-GR" dirty="0"/>
              <a:t> </a:t>
            </a:r>
            <a:r>
              <a:rPr lang="el-GR" dirty="0" err="1"/>
              <a:t>Press</a:t>
            </a:r>
            <a:r>
              <a:rPr lang="el-GR" dirty="0"/>
              <a:t>.</a:t>
            </a:r>
          </a:p>
          <a:p>
            <a:r>
              <a:rPr lang="el-GR" dirty="0" err="1"/>
              <a:t>Hall</a:t>
            </a:r>
            <a:r>
              <a:rPr lang="el-GR" dirty="0"/>
              <a:t>, D. T. (2004). </a:t>
            </a:r>
            <a:r>
              <a:rPr lang="el-GR" i="1" dirty="0"/>
              <a:t>The </a:t>
            </a:r>
            <a:r>
              <a:rPr lang="el-GR" i="1" dirty="0" err="1"/>
              <a:t>protean</a:t>
            </a:r>
            <a:r>
              <a:rPr lang="el-GR" i="1" dirty="0"/>
              <a:t> </a:t>
            </a:r>
            <a:r>
              <a:rPr lang="el-GR" i="1" dirty="0" err="1"/>
              <a:t>career</a:t>
            </a:r>
            <a:r>
              <a:rPr lang="el-GR" i="1" dirty="0"/>
              <a:t>: A </a:t>
            </a:r>
            <a:r>
              <a:rPr lang="el-GR" i="1" dirty="0" err="1"/>
              <a:t>quarter-century</a:t>
            </a:r>
            <a:r>
              <a:rPr lang="el-GR" i="1" dirty="0"/>
              <a:t> </a:t>
            </a:r>
            <a:r>
              <a:rPr lang="el-GR" i="1" dirty="0" err="1"/>
              <a:t>journey</a:t>
            </a:r>
            <a:r>
              <a:rPr lang="el-GR" dirty="0"/>
              <a:t>. Journal of </a:t>
            </a:r>
            <a:r>
              <a:rPr lang="el-GR" dirty="0" err="1"/>
              <a:t>Vocational</a:t>
            </a:r>
            <a:r>
              <a:rPr lang="el-GR" dirty="0"/>
              <a:t> </a:t>
            </a:r>
            <a:r>
              <a:rPr lang="el-GR" dirty="0" err="1"/>
              <a:t>Behavior</a:t>
            </a:r>
            <a:r>
              <a:rPr lang="el-GR" dirty="0"/>
              <a:t>, 65(1), 1–13.</a:t>
            </a:r>
          </a:p>
          <a:p>
            <a:r>
              <a:rPr lang="en-US" dirty="0"/>
              <a:t>Giddens, A. (1991). Modernity and Self‑Identity: Self and Society in the Late Modern Age. Stanford University Press.</a:t>
            </a:r>
            <a:endParaRPr lang="el-GR" dirty="0"/>
          </a:p>
        </p:txBody>
      </p:sp>
      <p:sp>
        <p:nvSpPr>
          <p:cNvPr id="4" name="Θέση αριθμού διαφάνειας 3"/>
          <p:cNvSpPr>
            <a:spLocks noGrp="1"/>
          </p:cNvSpPr>
          <p:nvPr>
            <p:ph type="sldNum" sz="quarter" idx="5"/>
          </p:nvPr>
        </p:nvSpPr>
        <p:spPr/>
        <p:txBody>
          <a:bodyPr/>
          <a:lstStyle/>
          <a:p>
            <a:fld id="{1850A38D-79C3-4601-928F-BF366F61CBB1}" type="slidenum">
              <a:rPr lang="el-GR" smtClean="0"/>
              <a:t>3</a:t>
            </a:fld>
            <a:endParaRPr lang="el-GR"/>
          </a:p>
        </p:txBody>
      </p:sp>
    </p:spTree>
    <p:extLst>
      <p:ext uri="{BB962C8B-B14F-4D97-AF65-F5344CB8AC3E}">
        <p14:creationId xmlns:p14="http://schemas.microsoft.com/office/powerpoint/2010/main" val="38085378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a:t>Ως κοινωνιολόγοι, μπορούμε να δούμε </a:t>
            </a:r>
            <a:r>
              <a:rPr lang="el-GR" b="1" dirty="0"/>
              <a:t>ότι οι σύγχρονες θεωρίες σταδιοδρομίας δεν είναι ουδέτερες</a:t>
            </a:r>
            <a:r>
              <a:rPr lang="el-GR" dirty="0"/>
              <a:t>. Αντανακλούν αξίες της νεοφιλελεύθερης αγοράς εργασίας — όπως η ατομική ευθύνη, η ευελιξία και η συνεχής προσαρμογή — και συχνά </a:t>
            </a:r>
            <a:r>
              <a:rPr lang="el-GR" b="1" dirty="0"/>
              <a:t>αποσιωπούν τις κοινωνικές ανισότητες </a:t>
            </a:r>
            <a:r>
              <a:rPr lang="el-GR" dirty="0"/>
              <a:t>που καθορίζουν ποιος έχει πραγματικά τη δυνατότητα να είναι «ευέλικτος» ή «κινητικός».</a:t>
            </a:r>
          </a:p>
          <a:p>
            <a:r>
              <a:rPr lang="el-GR" dirty="0"/>
              <a:t> Έτσι, </a:t>
            </a:r>
            <a:r>
              <a:rPr lang="el-GR" b="1" dirty="0"/>
              <a:t>η ευθύνη της επιτυχίας μεταφέρεται στο άτομο, ενώ οι δομές που διαμορφώνουν τις επαγγελματικές τροχιές μένουν στο περιθώριο</a:t>
            </a:r>
            <a:r>
              <a:rPr lang="el-GR" dirty="0"/>
              <a:t>.</a:t>
            </a:r>
          </a:p>
          <a:p>
            <a:endParaRPr lang="el-GR" b="1" dirty="0"/>
          </a:p>
          <a:p>
            <a:r>
              <a:rPr lang="el-GR" b="1" dirty="0"/>
              <a:t>Η κοινωνιολογική μας εκπαίδευση μάς επιτρέπει να σταθούμε κριτικά απέναντι σε αυτές τις παραδοχές και να αναδείξουμε τις κοινωνικές δυνάμεις που επηρεάζουν τις επιλογές των ανθρώπων. </a:t>
            </a:r>
            <a:r>
              <a:rPr lang="el-GR" dirty="0"/>
              <a:t>Αυτή η κριτική οπτική συνδέεται άμεσα με τη θέση του </a:t>
            </a:r>
            <a:r>
              <a:rPr lang="el-GR" dirty="0" err="1"/>
              <a:t>Giddens</a:t>
            </a:r>
            <a:r>
              <a:rPr lang="el-GR" dirty="0"/>
              <a:t> για την ύστερη </a:t>
            </a:r>
            <a:r>
              <a:rPr lang="el-GR" dirty="0" err="1"/>
              <a:t>νεωτερικότητα</a:t>
            </a:r>
            <a:r>
              <a:rPr lang="el-GR" dirty="0"/>
              <a:t>: σε έναν κόσμο αυξανόμενης αβεβαιότητας και πολυπλοκότητας, οι άνθρωποι χρειάζονται ειδικούς που να τους βοηθούν να κατανοήσουν και να διαχειριστούν τις συνθήκες μέσα στις οποίες καλούνται να χαράξουν τη σταδιοδρομία τους.</a:t>
            </a:r>
          </a:p>
          <a:p>
            <a:endParaRPr lang="el-GR" b="1" dirty="0"/>
          </a:p>
          <a:p>
            <a:r>
              <a:rPr lang="el-GR" b="1" dirty="0"/>
              <a:t>Ακριβώς γι’ αυτό υπάρχει χώρος για τον κοινωνιολόγο στην επαγγελματική συμβουλευτική. Η κοινωνιολογική ματιά προσθέτει βάθος, κριτική σκέψη και κατανόηση των δομικών παραγόντων που επηρεάζουν την εργασία</a:t>
            </a:r>
            <a:r>
              <a:rPr lang="el-GR" dirty="0"/>
              <a:t>. Με αυτή τη συμβολή, </a:t>
            </a:r>
            <a:r>
              <a:rPr lang="el-GR" b="1" dirty="0"/>
              <a:t>ο κοινωνιολόγος μπορεί να ενισχύσει μια πιο ολοκληρωμένη και κοινωνικά ευαίσθητη συμβουλευτική πρακτική, η οποία ανταποκρίνεται στις πραγματικές ανάγκες</a:t>
            </a:r>
            <a:r>
              <a:rPr lang="el-GR" dirty="0"/>
              <a:t> της ύστερης </a:t>
            </a:r>
            <a:r>
              <a:rPr lang="el-GR" dirty="0" err="1"/>
              <a:t>νεωτερικότητας</a:t>
            </a:r>
            <a:r>
              <a:rPr lang="el-GR" dirty="0"/>
              <a:t>.</a:t>
            </a:r>
          </a:p>
          <a:p>
            <a:endParaRPr lang="el-GR" dirty="0"/>
          </a:p>
        </p:txBody>
      </p:sp>
      <p:sp>
        <p:nvSpPr>
          <p:cNvPr id="4" name="Θέση αριθμού διαφάνειας 3"/>
          <p:cNvSpPr>
            <a:spLocks noGrp="1"/>
          </p:cNvSpPr>
          <p:nvPr>
            <p:ph type="sldNum" sz="quarter" idx="5"/>
          </p:nvPr>
        </p:nvSpPr>
        <p:spPr/>
        <p:txBody>
          <a:bodyPr/>
          <a:lstStyle/>
          <a:p>
            <a:fld id="{1850A38D-79C3-4601-928F-BF366F61CBB1}" type="slidenum">
              <a:rPr lang="el-GR" smtClean="0"/>
              <a:t>4</a:t>
            </a:fld>
            <a:endParaRPr lang="el-GR"/>
          </a:p>
        </p:txBody>
      </p:sp>
    </p:spTree>
    <p:extLst>
      <p:ext uri="{BB962C8B-B14F-4D97-AF65-F5344CB8AC3E}">
        <p14:creationId xmlns:p14="http://schemas.microsoft.com/office/powerpoint/2010/main" val="15382238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a:t>Ο </a:t>
            </a:r>
            <a:r>
              <a:rPr lang="el-GR" b="1" dirty="0"/>
              <a:t>παραδοσιακός ορισμός της επαγγελματικής συμβουλευτικής </a:t>
            </a:r>
            <a:r>
              <a:rPr lang="el-GR" dirty="0"/>
              <a:t>(NCDA, 2015) </a:t>
            </a:r>
            <a:r>
              <a:rPr lang="el-GR" b="1" dirty="0"/>
              <a:t>εστιάζει στο άτομο</a:t>
            </a:r>
            <a:r>
              <a:rPr lang="el-GR" dirty="0"/>
              <a:t>: στην κατανόηση του εαυτού, του κόσμου της εργασίας και στη λήψη ενημερωμένων προσωπικών αποφάσεων. Αυτή η προσέγγιση είναι σημαντική, ειδικά σε μια εποχή ρευστών και ασυνεχών επαγγελματικών διαδρομών.</a:t>
            </a:r>
          </a:p>
          <a:p>
            <a:endParaRPr lang="el-GR" dirty="0"/>
          </a:p>
          <a:p>
            <a:r>
              <a:rPr lang="el-GR" dirty="0"/>
              <a:t>Ωστόσο, </a:t>
            </a:r>
            <a:r>
              <a:rPr lang="el-GR" b="1" dirty="0"/>
              <a:t>η </a:t>
            </a:r>
            <a:r>
              <a:rPr lang="el-GR" b="1" dirty="0" err="1"/>
              <a:t>ατομοκεντρική</a:t>
            </a:r>
            <a:r>
              <a:rPr lang="el-GR" b="1" dirty="0"/>
              <a:t> αυτή οπτική δεν αρκεί για να εξηγήσει τις πραγματικές συνθήκες μέσα στις οποίες λαμβάνονται οι επαγγελματικές αποφάσεις</a:t>
            </a:r>
            <a:r>
              <a:rPr lang="el-GR" dirty="0"/>
              <a:t>. Γι’ αυτό οι </a:t>
            </a:r>
            <a:r>
              <a:rPr lang="el-GR" b="0" dirty="0" err="1"/>
              <a:t>Hooley</a:t>
            </a:r>
            <a:r>
              <a:rPr lang="el-GR" b="0" dirty="0"/>
              <a:t>, </a:t>
            </a:r>
            <a:r>
              <a:rPr lang="el-GR" b="0" dirty="0" err="1"/>
              <a:t>Sultana</a:t>
            </a:r>
            <a:r>
              <a:rPr lang="el-GR" b="0" dirty="0"/>
              <a:t> και </a:t>
            </a:r>
            <a:r>
              <a:rPr lang="el-GR" b="0" dirty="0" err="1"/>
              <a:t>Thomsen</a:t>
            </a:r>
            <a:r>
              <a:rPr lang="el-GR" b="0" dirty="0"/>
              <a:t> (2017) προτείνουν μια </a:t>
            </a:r>
            <a:r>
              <a:rPr lang="el-GR" b="1" dirty="0"/>
              <a:t>κοινωνικά ευαίσθητη προσέγγιση</a:t>
            </a:r>
            <a:r>
              <a:rPr lang="el-GR" dirty="0"/>
              <a:t>: η συμβουλευτική οφείλει να </a:t>
            </a:r>
            <a:r>
              <a:rPr lang="el-GR" b="1" dirty="0"/>
              <a:t>ενδυναμώνει το άτομο </a:t>
            </a:r>
            <a:r>
              <a:rPr lang="el-GR" dirty="0"/>
              <a:t>ώστε </a:t>
            </a:r>
            <a:r>
              <a:rPr lang="el-GR" b="1" dirty="0"/>
              <a:t>να αναπτύσσει κριτική στάση </a:t>
            </a:r>
            <a:r>
              <a:rPr lang="el-GR" dirty="0"/>
              <a:t>απέναντι στις κοινωνικές, οικονομικές και θεσμικές δομές που διαμορφώνουν τις επιλογές του.</a:t>
            </a:r>
          </a:p>
          <a:p>
            <a:endParaRPr lang="el-GR" dirty="0"/>
          </a:p>
          <a:p>
            <a:r>
              <a:rPr lang="el-GR" dirty="0"/>
              <a:t>Έτσι, </a:t>
            </a:r>
            <a:r>
              <a:rPr lang="el-GR" b="1" dirty="0"/>
              <a:t>η συμβουλευτική παύει να είναι μια διαδικασία προσαρμογής στις απαιτήσεις της αγοράς εργασίας και γίνεται μια διαδικασία κατανόησης και </a:t>
            </a:r>
            <a:r>
              <a:rPr lang="el-GR" b="1" dirty="0" err="1"/>
              <a:t>αναστοχασμού</a:t>
            </a:r>
            <a:r>
              <a:rPr lang="el-GR" dirty="0"/>
              <a:t>. Η επαγγελματική πορεία δεν είναι μόνο ζήτημα προσωπικών επιλογών, αλλά και αποτέλεσμα κοινωνικών δομών και ανισοτήτων. Γι’ αυτό </a:t>
            </a:r>
            <a:r>
              <a:rPr lang="el-GR" b="1" dirty="0"/>
              <a:t>η συμβουλευτική αποκτά κριτικό χαρακτήρα </a:t>
            </a:r>
            <a:r>
              <a:rPr lang="el-GR" dirty="0"/>
              <a:t>— και </a:t>
            </a:r>
            <a:r>
              <a:rPr lang="el-GR" b="1" dirty="0"/>
              <a:t>εδώ ο ρόλος του κοινωνιολόγου είναι καθοριστικός, καθώς μπορεί να βοηθήσει τα άτομα να δουν όχι μόνο </a:t>
            </a:r>
            <a:r>
              <a:rPr lang="el-GR" b="1" i="1" dirty="0"/>
              <a:t>τι</a:t>
            </a:r>
            <a:r>
              <a:rPr lang="el-GR" b="1" dirty="0"/>
              <a:t> μπορούν να επιλέξουν, αλλά και </a:t>
            </a:r>
            <a:r>
              <a:rPr lang="el-GR" b="1" i="1" dirty="0"/>
              <a:t>γιατί</a:t>
            </a:r>
            <a:r>
              <a:rPr lang="el-GR" b="1" dirty="0"/>
              <a:t> ορισμένες επιλογές είναι διαθέσιμες και άλλες όχι.</a:t>
            </a:r>
          </a:p>
          <a:p>
            <a:endParaRPr lang="el-GR" dirty="0"/>
          </a:p>
          <a:p>
            <a:endParaRPr lang="el-GR" dirty="0"/>
          </a:p>
          <a:p>
            <a:r>
              <a:rPr lang="en-US" dirty="0"/>
              <a:t>Hooley, T., Sultana, R. G., &amp; Thomsen, R. (2017). Career guidance for social justice: Contesting neoliberalism. Routledge.</a:t>
            </a:r>
            <a:endParaRPr lang="el-GR" dirty="0"/>
          </a:p>
        </p:txBody>
      </p:sp>
      <p:sp>
        <p:nvSpPr>
          <p:cNvPr id="4" name="Θέση αριθμού διαφάνειας 3"/>
          <p:cNvSpPr>
            <a:spLocks noGrp="1"/>
          </p:cNvSpPr>
          <p:nvPr>
            <p:ph type="sldNum" sz="quarter" idx="5"/>
          </p:nvPr>
        </p:nvSpPr>
        <p:spPr/>
        <p:txBody>
          <a:bodyPr/>
          <a:lstStyle/>
          <a:p>
            <a:fld id="{1850A38D-79C3-4601-928F-BF366F61CBB1}" type="slidenum">
              <a:rPr lang="el-GR" smtClean="0"/>
              <a:t>5</a:t>
            </a:fld>
            <a:endParaRPr lang="el-GR"/>
          </a:p>
        </p:txBody>
      </p:sp>
    </p:spTree>
    <p:extLst>
      <p:ext uri="{BB962C8B-B14F-4D97-AF65-F5344CB8AC3E}">
        <p14:creationId xmlns:p14="http://schemas.microsoft.com/office/powerpoint/2010/main" val="30492283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a:t>Η συμβουλευτική διαδικασία που έχει ως στόχο να βοηθήσει τον άνθρωπο στην αντιμετώπιση ζητημάτων και προβλημάτων, τα οποία σχετίζονται με την </a:t>
            </a:r>
            <a:r>
              <a:rPr lang="el-GR" b="1" dirty="0"/>
              <a:t>επαγγελματική του ανάπτυξη</a:t>
            </a:r>
            <a:r>
              <a:rPr lang="el-GR" dirty="0"/>
              <a:t>, την </a:t>
            </a:r>
            <a:r>
              <a:rPr lang="el-GR" b="1" dirty="0"/>
              <a:t>επαγγελματική επιλογή </a:t>
            </a:r>
            <a:r>
              <a:rPr lang="el-GR" dirty="0"/>
              <a:t>ή τα </a:t>
            </a:r>
            <a:r>
              <a:rPr lang="el-GR" b="1" dirty="0"/>
              <a:t>προβλήματα προσαρμογής στο επάγγελμα</a:t>
            </a:r>
            <a:r>
              <a:rPr lang="el-GR" dirty="0"/>
              <a:t>.</a:t>
            </a:r>
          </a:p>
        </p:txBody>
      </p:sp>
      <p:sp>
        <p:nvSpPr>
          <p:cNvPr id="4" name="Θέση αριθμού διαφάνειας 3"/>
          <p:cNvSpPr>
            <a:spLocks noGrp="1"/>
          </p:cNvSpPr>
          <p:nvPr>
            <p:ph type="sldNum" sz="quarter" idx="5"/>
          </p:nvPr>
        </p:nvSpPr>
        <p:spPr/>
        <p:txBody>
          <a:bodyPr/>
          <a:lstStyle/>
          <a:p>
            <a:fld id="{5F31C6BB-977E-4C85-94F6-7BDBDF386203}" type="slidenum">
              <a:rPr lang="el-GR" smtClean="0"/>
              <a:t>6</a:t>
            </a:fld>
            <a:endParaRPr lang="el-GR"/>
          </a:p>
        </p:txBody>
      </p:sp>
    </p:spTree>
    <p:extLst>
      <p:ext uri="{BB962C8B-B14F-4D97-AF65-F5344CB8AC3E}">
        <p14:creationId xmlns:p14="http://schemas.microsoft.com/office/powerpoint/2010/main" val="3507331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b="1" dirty="0"/>
              <a:t>Οι υπηρεσίες μας </a:t>
            </a:r>
            <a:r>
              <a:rPr lang="el-GR" dirty="0"/>
              <a:t>συνδυάζουν επαγγελματική συμβουλευτική και νομική πληροφόρηση. </a:t>
            </a:r>
          </a:p>
          <a:p>
            <a:endParaRPr lang="el-GR" dirty="0"/>
          </a:p>
          <a:p>
            <a:r>
              <a:rPr lang="el-GR" dirty="0"/>
              <a:t>Ο </a:t>
            </a:r>
            <a:r>
              <a:rPr lang="el-GR" b="1" dirty="0"/>
              <a:t>σύμβουλος στα συνδικάτα δεν βλέπει μόνο το άτομο</a:t>
            </a:r>
            <a:r>
              <a:rPr lang="el-GR" dirty="0"/>
              <a:t>, </a:t>
            </a:r>
            <a:r>
              <a:rPr lang="el-GR" b="1" dirty="0"/>
              <a:t>αλλά και το πλαίσιο </a:t>
            </a:r>
            <a:r>
              <a:rPr lang="el-GR" dirty="0"/>
              <a:t>μέσα στο οποίο κινείται: εργασιακά δικαιώματα, νομοθεσία, συνθήκες απασχόλησης. Αυτός ο διπλός ρόλος είναι κρίσιμος για την ενδυνάμωση των εργαζομένων.</a:t>
            </a:r>
          </a:p>
          <a:p>
            <a:endParaRPr lang="el-GR" dirty="0"/>
          </a:p>
        </p:txBody>
      </p:sp>
      <p:sp>
        <p:nvSpPr>
          <p:cNvPr id="4" name="Θέση αριθμού διαφάνειας 3"/>
          <p:cNvSpPr>
            <a:spLocks noGrp="1"/>
          </p:cNvSpPr>
          <p:nvPr>
            <p:ph type="sldNum" sz="quarter" idx="5"/>
          </p:nvPr>
        </p:nvSpPr>
        <p:spPr/>
        <p:txBody>
          <a:bodyPr/>
          <a:lstStyle/>
          <a:p>
            <a:fld id="{8139ABB1-E0DE-46F2-8BA3-D2EE881BB19D}" type="slidenum">
              <a:rPr lang="el-GR" smtClean="0"/>
              <a:t>7</a:t>
            </a:fld>
            <a:endParaRPr lang="el-GR"/>
          </a:p>
        </p:txBody>
      </p:sp>
    </p:spTree>
    <p:extLst>
      <p:ext uri="{BB962C8B-B14F-4D97-AF65-F5344CB8AC3E}">
        <p14:creationId xmlns:p14="http://schemas.microsoft.com/office/powerpoint/2010/main" val="10743707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indent="0">
              <a:buFont typeface="Arial" panose="020B0604020202020204" pitchFamily="34" charset="0"/>
              <a:buNone/>
            </a:pPr>
            <a:r>
              <a:rPr lang="el-GR" dirty="0"/>
              <a:t>Μέσα από τις ατομικές και </a:t>
            </a:r>
            <a:r>
              <a:rPr lang="el-GR" dirty="0" err="1"/>
              <a:t>ομαδικε΄ς</a:t>
            </a:r>
            <a:r>
              <a:rPr lang="el-GR" dirty="0"/>
              <a:t> υπηρεσίες του ΔΙΚΤΥΟΥ η επαγγελματική συμβουλευτική εστιάζει ταυτόχρονα :</a:t>
            </a:r>
            <a:br>
              <a:rPr lang="el-GR" dirty="0"/>
            </a:br>
            <a:endParaRPr lang="el-GR" dirty="0"/>
          </a:p>
          <a:p>
            <a:pPr marL="171450" indent="-171450">
              <a:buFont typeface="Arial" panose="020B0604020202020204" pitchFamily="34" charset="0"/>
              <a:buChar char="•"/>
            </a:pPr>
            <a:r>
              <a:rPr lang="el-GR" b="1" dirty="0" err="1"/>
              <a:t>Μικρο</a:t>
            </a:r>
            <a:r>
              <a:rPr lang="el-GR" b="1" dirty="0"/>
              <a:t>-επίπεδο</a:t>
            </a:r>
            <a:r>
              <a:rPr lang="el-GR" dirty="0"/>
              <a:t>: ατομική βιογραφία, δεξιότητες, δυσκολίες.  </a:t>
            </a:r>
          </a:p>
          <a:p>
            <a:pPr marL="171450" indent="-171450">
              <a:buFont typeface="Arial" panose="020B0604020202020204" pitchFamily="34" charset="0"/>
              <a:buChar char="•"/>
            </a:pPr>
            <a:r>
              <a:rPr lang="el-GR" b="1" dirty="0" err="1"/>
              <a:t>Μάκρο</a:t>
            </a:r>
            <a:r>
              <a:rPr lang="el-GR" b="1" dirty="0"/>
              <a:t>-επίπεδο</a:t>
            </a:r>
            <a:r>
              <a:rPr lang="el-GR" dirty="0"/>
              <a:t>: κοινωνικές δομές, ανισότητες, μηχανισμοί αποκλεισμού. Ο κοινωνιολόγος μπορεί να συνδέσει αυτά τα δύο επίπεδα και να βοηθήσει το άτομο να δει τη θέση του μέσα στο κοινωνικό πλαίσιο. </a:t>
            </a:r>
          </a:p>
          <a:p>
            <a:pPr marL="171450" indent="-171450">
              <a:buFont typeface="Arial" panose="020B0604020202020204" pitchFamily="34" charset="0"/>
              <a:buChar char="•"/>
            </a:pPr>
            <a:endParaRPr lang="el-GR" dirty="0"/>
          </a:p>
          <a:p>
            <a:pPr marL="0" indent="0">
              <a:buFont typeface="Arial" panose="020B0604020202020204" pitchFamily="34" charset="0"/>
              <a:buNone/>
            </a:pPr>
            <a:r>
              <a:rPr lang="el-GR" b="1" dirty="0"/>
              <a:t>Έτσι, η επαγγελματική συμβουλευτική εντός των συνδικάτων αποκτά κοινωνικό και πολιτικό βάθος</a:t>
            </a:r>
            <a:r>
              <a:rPr lang="el-GR" dirty="0"/>
              <a:t>.</a:t>
            </a:r>
          </a:p>
        </p:txBody>
      </p:sp>
      <p:sp>
        <p:nvSpPr>
          <p:cNvPr id="4" name="Θέση αριθμού διαφάνειας 3"/>
          <p:cNvSpPr>
            <a:spLocks noGrp="1"/>
          </p:cNvSpPr>
          <p:nvPr>
            <p:ph type="sldNum" sz="quarter" idx="5"/>
          </p:nvPr>
        </p:nvSpPr>
        <p:spPr/>
        <p:txBody>
          <a:bodyPr/>
          <a:lstStyle/>
          <a:p>
            <a:fld id="{8139ABB1-E0DE-46F2-8BA3-D2EE881BB19D}" type="slidenum">
              <a:rPr lang="el-GR" smtClean="0"/>
              <a:t>8</a:t>
            </a:fld>
            <a:endParaRPr lang="el-GR"/>
          </a:p>
        </p:txBody>
      </p:sp>
    </p:spTree>
    <p:extLst>
      <p:ext uri="{BB962C8B-B14F-4D97-AF65-F5344CB8AC3E}">
        <p14:creationId xmlns:p14="http://schemas.microsoft.com/office/powerpoint/2010/main" val="3947281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a:t>Ο κοινωνιολόγος είναι ιδιαίτερα κατάλληλος για τον ρόλο του συμβούλου σταδιοδρομίας, γιατί </a:t>
            </a:r>
            <a:r>
              <a:rPr lang="el-GR" b="1" dirty="0"/>
              <a:t>η επιστημονική του εκπαίδευση του προσφέρει ένα σύνολο γνώσεων και δεξιοτήτων που αποτελούν άμεσο υπόβαθρο για την επαγγελματική συμβουλευτική</a:t>
            </a:r>
            <a:r>
              <a:rPr lang="el-GR" dirty="0"/>
              <a:t>. </a:t>
            </a:r>
          </a:p>
          <a:p>
            <a:endParaRPr lang="el-GR" dirty="0"/>
          </a:p>
          <a:p>
            <a:r>
              <a:rPr lang="el-GR" dirty="0"/>
              <a:t>Πρώτα απ’ όλα, διαθέτει </a:t>
            </a:r>
            <a:r>
              <a:rPr lang="el-GR" b="1" dirty="0"/>
              <a:t>θεωρητική ευαισθητοποίηση</a:t>
            </a:r>
            <a:r>
              <a:rPr lang="el-GR" dirty="0"/>
              <a:t>: έχει εκπαιδευτεί να κατανοεί έννοιες όπως τάξη, φύλο, εξουσία, κοινωνικό κεφάλαιο και ανισότητες — παράγοντες που επηρεάζουν βαθιά τις επαγγελματικές επιλογές και τις δυνατότητες των ανθρώπων. Αυτή η κατανόηση του επιτρέπει να βλέπει τη σταδιοδρομία όχι μόνο ως ατομική υπόθεση, αλλά ως αποτέλεσμα κοινωνικών δομών και θεσμικών ρυθμίσεων.</a:t>
            </a:r>
          </a:p>
          <a:p>
            <a:endParaRPr lang="el-GR" dirty="0"/>
          </a:p>
          <a:p>
            <a:r>
              <a:rPr lang="el-GR" dirty="0"/>
              <a:t>Παράλληλα, η κοινωνιολογική εκπαίδευση περιλαμβάνει </a:t>
            </a:r>
            <a:r>
              <a:rPr lang="el-GR" b="1" dirty="0"/>
              <a:t>μεθοδολογικές δεξιότητες</a:t>
            </a:r>
            <a:r>
              <a:rPr lang="el-GR" dirty="0"/>
              <a:t> που είναι </a:t>
            </a:r>
            <a:r>
              <a:rPr lang="el-GR" b="1" dirty="0"/>
              <a:t>απολύτως συμβατές με τις μεθόδους της επαγγελματικής συμβουλευτικής</a:t>
            </a:r>
            <a:r>
              <a:rPr lang="el-GR" dirty="0"/>
              <a:t>: ποιοτική και ποσοτική έρευνα, ανάλυση δεδομένων, ενεργητική ακρόαση, κατανόηση της ανθρώπινης εμπειρίας μέσα στο κοινωνικό της πλαίσιο, καθώς και πολιτισμική ευαισθησία. Αυτές οι δεξιότητες αποτελούν βασικά εργαλεία στη συμβουλευτική διαδικασία, όπου ο σύμβουλος καλείται να ακούσει, να ερμηνεύσει, να αναλύσει και να υποστηρίξει το άτομο με τρόπο τεκμηριωμένο και ουσιαστικό.</a:t>
            </a:r>
          </a:p>
          <a:p>
            <a:endParaRPr lang="el-GR" dirty="0"/>
          </a:p>
          <a:p>
            <a:r>
              <a:rPr lang="el-GR" dirty="0"/>
              <a:t>Επιπλέον, ο κοινωνιολόγος έχει την ικανότητα να παρεμβαίνει </a:t>
            </a:r>
            <a:r>
              <a:rPr lang="el-GR" b="1" dirty="0"/>
              <a:t>σε πολλά επίπεδα</a:t>
            </a:r>
            <a:r>
              <a:rPr lang="el-GR" dirty="0"/>
              <a:t>: στο άτομο, στην ομάδα και στην κοινότητα. Αυτό τον καθιστά ικανό να υποστηρίξει όχι μόνο προσωπικές επαγγελματικές διαδρομές, αλλά και συλλογικές διαδικασίες ενδυνάμωσης, ιδιαίτερα στο πλαίσιο των συνδικάτων. Μπορεί να βοηθήσει σε ζητήματα όπως οι προοπτικές απασχόλησης, η επαγγελματική ανάπτυξη, η διαμόρφωση επαγγελματικής ταυτότητας, η κοινωνική ενδυνάμωση και η συνδικαλιστική ευαισθητοποίηση.</a:t>
            </a:r>
          </a:p>
          <a:p>
            <a:endParaRPr lang="el-GR" dirty="0"/>
          </a:p>
          <a:p>
            <a:r>
              <a:rPr lang="el-GR" dirty="0"/>
              <a:t>Με άλλα λόγια, </a:t>
            </a:r>
            <a:r>
              <a:rPr lang="el-GR" b="1" dirty="0"/>
              <a:t>ο κοινωνιολόγος δεν «προσαρμόζεται» απλώς στον ρόλο του συμβούλου· διαθέτει ήδη την επιστημονική βάση, τις δεξιότητες και την κριτική οπτική που απαιτεί η σύγχρονη, κοινωνικά προσανατολισμένη επαγγελματική συμβουλευτική</a:t>
            </a:r>
            <a:r>
              <a:rPr lang="el-GR" dirty="0"/>
              <a:t>. </a:t>
            </a:r>
          </a:p>
          <a:p>
            <a:endParaRPr lang="el-GR" dirty="0"/>
          </a:p>
          <a:p>
            <a:r>
              <a:rPr lang="el-GR" dirty="0"/>
              <a:t>Αυτός ο συνδυασμός </a:t>
            </a:r>
            <a:r>
              <a:rPr lang="el-GR" b="1" dirty="0"/>
              <a:t>τον καθιστά πολύτιμο για τα συνδικάτα και για κάθε πλαίσιο που επιδιώκει όχι μόνο να στηρίξει το άτομο, αλλά και να ενισχύσει τη συλλογική δράση και τη διεκδίκηση καλύτερων συνθηκών εργασίας.</a:t>
            </a:r>
          </a:p>
        </p:txBody>
      </p:sp>
      <p:sp>
        <p:nvSpPr>
          <p:cNvPr id="4" name="Θέση αριθμού διαφάνειας 3"/>
          <p:cNvSpPr>
            <a:spLocks noGrp="1"/>
          </p:cNvSpPr>
          <p:nvPr>
            <p:ph type="sldNum" sz="quarter" idx="5"/>
          </p:nvPr>
        </p:nvSpPr>
        <p:spPr/>
        <p:txBody>
          <a:bodyPr/>
          <a:lstStyle/>
          <a:p>
            <a:fld id="{5F31C6BB-977E-4C85-94F6-7BDBDF386203}" type="slidenum">
              <a:rPr lang="el-GR" smtClean="0"/>
              <a:t>9</a:t>
            </a:fld>
            <a:endParaRPr lang="el-GR"/>
          </a:p>
        </p:txBody>
      </p:sp>
    </p:spTree>
    <p:extLst>
      <p:ext uri="{BB962C8B-B14F-4D97-AF65-F5344CB8AC3E}">
        <p14:creationId xmlns:p14="http://schemas.microsoft.com/office/powerpoint/2010/main" val="9837707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511E9D8F-3264-42A4-AC4A-C723A4B5F4A7}" type="datetimeFigureOut">
              <a:rPr lang="el-GR" smtClean="0"/>
              <a:t>25/11/2025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18C8895-2672-4D47-A56A-D5DC5F642820}" type="slidenum">
              <a:rPr lang="el-GR" smtClean="0"/>
              <a:t>‹#›</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3343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11E9D8F-3264-42A4-AC4A-C723A4B5F4A7}" type="datetimeFigureOut">
              <a:rPr lang="el-GR" smtClean="0"/>
              <a:t>25/11/2025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18C8895-2672-4D47-A56A-D5DC5F642820}" type="slidenum">
              <a:rPr lang="el-GR" smtClean="0"/>
              <a:t>‹#›</a:t>
            </a:fld>
            <a:endParaRPr lang="el-GR"/>
          </a:p>
        </p:txBody>
      </p:sp>
    </p:spTree>
    <p:extLst>
      <p:ext uri="{BB962C8B-B14F-4D97-AF65-F5344CB8AC3E}">
        <p14:creationId xmlns:p14="http://schemas.microsoft.com/office/powerpoint/2010/main" val="33828658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11E9D8F-3264-42A4-AC4A-C723A4B5F4A7}" type="datetimeFigureOut">
              <a:rPr lang="el-GR" smtClean="0"/>
              <a:t>25/11/2025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18C8895-2672-4D47-A56A-D5DC5F642820}" type="slidenum">
              <a:rPr lang="el-GR" smtClean="0"/>
              <a:t>‹#›</a:t>
            </a:fld>
            <a:endParaRPr lang="el-GR"/>
          </a:p>
        </p:txBody>
      </p:sp>
    </p:spTree>
    <p:extLst>
      <p:ext uri="{BB962C8B-B14F-4D97-AF65-F5344CB8AC3E}">
        <p14:creationId xmlns:p14="http://schemas.microsoft.com/office/powerpoint/2010/main" val="3281542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11E9D8F-3264-42A4-AC4A-C723A4B5F4A7}" type="datetimeFigureOut">
              <a:rPr lang="el-GR" smtClean="0"/>
              <a:t>25/11/2025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18C8895-2672-4D47-A56A-D5DC5F642820}" type="slidenum">
              <a:rPr lang="el-GR" smtClean="0"/>
              <a:t>‹#›</a:t>
            </a:fld>
            <a:endParaRPr lang="el-GR"/>
          </a:p>
        </p:txBody>
      </p:sp>
    </p:spTree>
    <p:extLst>
      <p:ext uri="{BB962C8B-B14F-4D97-AF65-F5344CB8AC3E}">
        <p14:creationId xmlns:p14="http://schemas.microsoft.com/office/powerpoint/2010/main" val="3157726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511E9D8F-3264-42A4-AC4A-C723A4B5F4A7}" type="datetimeFigureOut">
              <a:rPr lang="el-GR" smtClean="0"/>
              <a:t>25/11/2025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C18C8895-2672-4D47-A56A-D5DC5F642820}" type="slidenum">
              <a:rPr lang="el-GR" smtClean="0"/>
              <a:t>‹#›</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4893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511E9D8F-3264-42A4-AC4A-C723A4B5F4A7}" type="datetimeFigureOut">
              <a:rPr lang="el-GR" smtClean="0"/>
              <a:t>25/11/2025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C18C8895-2672-4D47-A56A-D5DC5F642820}" type="slidenum">
              <a:rPr lang="el-GR" smtClean="0"/>
              <a:t>‹#›</a:t>
            </a:fld>
            <a:endParaRPr lang="el-GR"/>
          </a:p>
        </p:txBody>
      </p:sp>
    </p:spTree>
    <p:extLst>
      <p:ext uri="{BB962C8B-B14F-4D97-AF65-F5344CB8AC3E}">
        <p14:creationId xmlns:p14="http://schemas.microsoft.com/office/powerpoint/2010/main" val="5986502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097280" y="2582334"/>
            <a:ext cx="4937760" cy="33782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217920" y="2582334"/>
            <a:ext cx="4937760" cy="33782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511E9D8F-3264-42A4-AC4A-C723A4B5F4A7}" type="datetimeFigureOut">
              <a:rPr lang="el-GR" smtClean="0"/>
              <a:t>25/11/2025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C18C8895-2672-4D47-A56A-D5DC5F642820}" type="slidenum">
              <a:rPr lang="el-GR" smtClean="0"/>
              <a:t>‹#›</a:t>
            </a:fld>
            <a:endParaRPr lang="el-GR"/>
          </a:p>
        </p:txBody>
      </p:sp>
    </p:spTree>
    <p:extLst>
      <p:ext uri="{BB962C8B-B14F-4D97-AF65-F5344CB8AC3E}">
        <p14:creationId xmlns:p14="http://schemas.microsoft.com/office/powerpoint/2010/main" val="858127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511E9D8F-3264-42A4-AC4A-C723A4B5F4A7}" type="datetimeFigureOut">
              <a:rPr lang="el-GR" smtClean="0"/>
              <a:t>25/11/2025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C18C8895-2672-4D47-A56A-D5DC5F642820}" type="slidenum">
              <a:rPr lang="el-GR" smtClean="0"/>
              <a:t>‹#›</a:t>
            </a:fld>
            <a:endParaRPr lang="el-GR"/>
          </a:p>
        </p:txBody>
      </p:sp>
    </p:spTree>
    <p:extLst>
      <p:ext uri="{BB962C8B-B14F-4D97-AF65-F5344CB8AC3E}">
        <p14:creationId xmlns:p14="http://schemas.microsoft.com/office/powerpoint/2010/main" val="308923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11E9D8F-3264-42A4-AC4A-C723A4B5F4A7}" type="datetimeFigureOut">
              <a:rPr lang="el-GR" smtClean="0"/>
              <a:t>25/11/2025</a:t>
            </a:fld>
            <a:endParaRPr lang="el-G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l-GR"/>
          </a:p>
        </p:txBody>
      </p:sp>
      <p:sp>
        <p:nvSpPr>
          <p:cNvPr id="9" name="Slide Number Placeholder 8"/>
          <p:cNvSpPr>
            <a:spLocks noGrp="1"/>
          </p:cNvSpPr>
          <p:nvPr>
            <p:ph type="sldNum" sz="quarter" idx="12"/>
          </p:nvPr>
        </p:nvSpPr>
        <p:spPr/>
        <p:txBody>
          <a:bodyPr/>
          <a:lstStyle/>
          <a:p>
            <a:fld id="{C18C8895-2672-4D47-A56A-D5DC5F642820}" type="slidenum">
              <a:rPr lang="el-GR" smtClean="0"/>
              <a:t>‹#›</a:t>
            </a:fld>
            <a:endParaRPr lang="el-GR"/>
          </a:p>
        </p:txBody>
      </p:sp>
    </p:spTree>
    <p:extLst>
      <p:ext uri="{BB962C8B-B14F-4D97-AF65-F5344CB8AC3E}">
        <p14:creationId xmlns:p14="http://schemas.microsoft.com/office/powerpoint/2010/main" val="2473307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511E9D8F-3264-42A4-AC4A-C723A4B5F4A7}" type="datetimeFigureOut">
              <a:rPr lang="el-GR" smtClean="0"/>
              <a:t>25/11/2025</a:t>
            </a:fld>
            <a:endParaRPr lang="el-G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l-G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18C8895-2672-4D47-A56A-D5DC5F642820}" type="slidenum">
              <a:rPr lang="el-GR" smtClean="0"/>
              <a:t>‹#›</a:t>
            </a:fld>
            <a:endParaRPr lang="el-GR"/>
          </a:p>
        </p:txBody>
      </p:sp>
    </p:spTree>
    <p:extLst>
      <p:ext uri="{BB962C8B-B14F-4D97-AF65-F5344CB8AC3E}">
        <p14:creationId xmlns:p14="http://schemas.microsoft.com/office/powerpoint/2010/main" val="2146601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511E9D8F-3264-42A4-AC4A-C723A4B5F4A7}" type="datetimeFigureOut">
              <a:rPr lang="el-GR" smtClean="0"/>
              <a:t>25/11/2025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C18C8895-2672-4D47-A56A-D5DC5F642820}" type="slidenum">
              <a:rPr lang="el-GR" smtClean="0"/>
              <a:t>‹#›</a:t>
            </a:fld>
            <a:endParaRPr lang="el-GR"/>
          </a:p>
        </p:txBody>
      </p:sp>
    </p:spTree>
    <p:extLst>
      <p:ext uri="{BB962C8B-B14F-4D97-AF65-F5344CB8AC3E}">
        <p14:creationId xmlns:p14="http://schemas.microsoft.com/office/powerpoint/2010/main" val="2804819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11E9D8F-3264-42A4-AC4A-C723A4B5F4A7}" type="datetimeFigureOut">
              <a:rPr lang="el-GR" smtClean="0"/>
              <a:t>25/11/2025</a:t>
            </a:fld>
            <a:endParaRPr lang="el-G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l-G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C18C8895-2672-4D47-A56A-D5DC5F642820}" type="slidenum">
              <a:rPr lang="el-GR" smtClean="0"/>
              <a:t>‹#›</a:t>
            </a:fld>
            <a:endParaRPr lang="el-G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4975228"/>
      </p:ext>
    </p:extLst>
  </p:cSld>
  <p:clrMap bg1="lt1" tx1="dk1" bg2="lt2" tx2="dk2" accent1="accent1" accent2="accent2" accent3="accent3" accent4="accent4" accent5="accent5" accent6="accent6" hlink="hlink" folHlink="folHlink"/>
  <p:sldLayoutIdLst>
    <p:sldLayoutId id="2147483835" r:id="rId1"/>
    <p:sldLayoutId id="2147483836" r:id="rId2"/>
    <p:sldLayoutId id="2147483837" r:id="rId3"/>
    <p:sldLayoutId id="2147483838" r:id="rId4"/>
    <p:sldLayoutId id="2147483839" r:id="rId5"/>
    <p:sldLayoutId id="2147483840" r:id="rId6"/>
    <p:sldLayoutId id="2147483841" r:id="rId7"/>
    <p:sldLayoutId id="2147483842" r:id="rId8"/>
    <p:sldLayoutId id="2147483843" r:id="rId9"/>
    <p:sldLayoutId id="2147483844" r:id="rId10"/>
    <p:sldLayoutId id="214748384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4DE5A383-2905-DDA3-1B4D-CD9421AEF88F}"/>
              </a:ext>
            </a:extLst>
          </p:cNvPr>
          <p:cNvSpPr>
            <a:spLocks noGrp="1"/>
          </p:cNvSpPr>
          <p:nvPr>
            <p:ph type="title"/>
          </p:nvPr>
        </p:nvSpPr>
        <p:spPr>
          <a:xfrm>
            <a:off x="831850" y="1709738"/>
            <a:ext cx="10515600" cy="2879725"/>
          </a:xfrm>
        </p:spPr>
        <p:txBody>
          <a:bodyPr>
            <a:normAutofit/>
          </a:bodyPr>
          <a:lstStyle/>
          <a:p>
            <a:pPr fontAlgn="base"/>
            <a:r>
              <a:rPr lang="el-GR" sz="3200" i="1" dirty="0"/>
              <a:t>Από την ατομική στη συλλογική διάσταση της σταδιοδρομίας: Κοινωνιολογία κι Επαγγελματική Συμβουλευτική στο χώρο των συνδικάτων.</a:t>
            </a:r>
            <a:br>
              <a:rPr lang="el-GR" sz="3200" dirty="0"/>
            </a:br>
            <a:br>
              <a:rPr lang="el-GR" sz="3200" dirty="0"/>
            </a:br>
            <a:br>
              <a:rPr lang="el-GR" sz="3200" dirty="0"/>
            </a:br>
            <a:endParaRPr lang="el-GR" sz="3200" dirty="0"/>
          </a:p>
        </p:txBody>
      </p:sp>
      <p:sp>
        <p:nvSpPr>
          <p:cNvPr id="5" name="Θέση κειμένου 4">
            <a:extLst>
              <a:ext uri="{FF2B5EF4-FFF2-40B4-BE49-F238E27FC236}">
                <a16:creationId xmlns:a16="http://schemas.microsoft.com/office/drawing/2014/main" id="{EA28028C-C9B9-6914-0048-432E717A7137}"/>
              </a:ext>
            </a:extLst>
          </p:cNvPr>
          <p:cNvSpPr>
            <a:spLocks noGrp="1"/>
          </p:cNvSpPr>
          <p:nvPr>
            <p:ph type="body" idx="1"/>
          </p:nvPr>
        </p:nvSpPr>
        <p:spPr/>
        <p:txBody>
          <a:bodyPr>
            <a:normAutofit fontScale="92500" lnSpcReduction="10000"/>
          </a:bodyPr>
          <a:lstStyle/>
          <a:p>
            <a:r>
              <a:rPr lang="el-GR" dirty="0" err="1"/>
              <a:t>Μανος</a:t>
            </a:r>
            <a:r>
              <a:rPr lang="el-GR" dirty="0"/>
              <a:t> </a:t>
            </a:r>
            <a:r>
              <a:rPr lang="el-GR" dirty="0" err="1"/>
              <a:t>Πετρακης</a:t>
            </a:r>
            <a:r>
              <a:rPr lang="el-GR" dirty="0"/>
              <a:t> </a:t>
            </a:r>
          </a:p>
          <a:p>
            <a:r>
              <a:rPr lang="el-GR" dirty="0" err="1"/>
              <a:t>Κοινωνιολογος</a:t>
            </a:r>
            <a:r>
              <a:rPr lang="el-GR" dirty="0"/>
              <a:t> - </a:t>
            </a:r>
            <a:r>
              <a:rPr lang="el-GR" dirty="0" err="1"/>
              <a:t>Συμβουλος</a:t>
            </a:r>
            <a:r>
              <a:rPr lang="el-GR" dirty="0"/>
              <a:t> </a:t>
            </a:r>
            <a:r>
              <a:rPr lang="el-GR" dirty="0" err="1"/>
              <a:t>Σταδιοδρομιας</a:t>
            </a:r>
            <a:r>
              <a:rPr lang="el-GR" dirty="0"/>
              <a:t> ΙΝΕ ΓΣΕΕ </a:t>
            </a:r>
            <a:r>
              <a:rPr lang="el-GR" dirty="0" err="1"/>
              <a:t>Παραρτημα</a:t>
            </a:r>
            <a:r>
              <a:rPr lang="el-GR" dirty="0"/>
              <a:t> </a:t>
            </a:r>
            <a:r>
              <a:rPr lang="el-GR" dirty="0" err="1"/>
              <a:t>Κρητης</a:t>
            </a:r>
            <a:endParaRPr lang="el-GR" dirty="0"/>
          </a:p>
        </p:txBody>
      </p:sp>
    </p:spTree>
    <p:extLst>
      <p:ext uri="{BB962C8B-B14F-4D97-AF65-F5344CB8AC3E}">
        <p14:creationId xmlns:p14="http://schemas.microsoft.com/office/powerpoint/2010/main" val="10633939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4802A2C-7137-940C-DDEC-0C7666437FD2}"/>
              </a:ext>
            </a:extLst>
          </p:cNvPr>
          <p:cNvSpPr>
            <a:spLocks noGrp="1"/>
          </p:cNvSpPr>
          <p:nvPr>
            <p:ph type="title"/>
          </p:nvPr>
        </p:nvSpPr>
        <p:spPr/>
        <p:txBody>
          <a:bodyPr/>
          <a:lstStyle/>
          <a:p>
            <a:r>
              <a:rPr lang="el-GR" dirty="0"/>
              <a:t>Συμπέρασμα</a:t>
            </a:r>
          </a:p>
        </p:txBody>
      </p:sp>
      <p:sp>
        <p:nvSpPr>
          <p:cNvPr id="3" name="Θέση περιεχομένου 2">
            <a:extLst>
              <a:ext uri="{FF2B5EF4-FFF2-40B4-BE49-F238E27FC236}">
                <a16:creationId xmlns:a16="http://schemas.microsoft.com/office/drawing/2014/main" id="{B76454DC-0E35-1F80-AD6A-C56989F8150E}"/>
              </a:ext>
            </a:extLst>
          </p:cNvPr>
          <p:cNvSpPr>
            <a:spLocks noGrp="1"/>
          </p:cNvSpPr>
          <p:nvPr>
            <p:ph idx="1"/>
          </p:nvPr>
        </p:nvSpPr>
        <p:spPr/>
        <p:txBody>
          <a:bodyPr/>
          <a:lstStyle/>
          <a:p>
            <a:pPr fontAlgn="base"/>
            <a:endParaRPr lang="el-GR" dirty="0"/>
          </a:p>
          <a:p>
            <a:pPr fontAlgn="base"/>
            <a:r>
              <a:rPr lang="el-GR" dirty="0"/>
              <a:t>Μια τέτοια προσέγγιση δεν αρνείται την ατομική διάσταση της σταδιοδρομίας, αλλά την τοποθετεί σε ένα </a:t>
            </a:r>
            <a:r>
              <a:rPr lang="el-GR" b="1" dirty="0"/>
              <a:t>κοινωνικό και πολιτικό πλαίσιο</a:t>
            </a:r>
            <a:r>
              <a:rPr lang="el-GR" dirty="0"/>
              <a:t>.</a:t>
            </a:r>
          </a:p>
          <a:p>
            <a:pPr fontAlgn="base"/>
            <a:endParaRPr lang="el-GR" dirty="0"/>
          </a:p>
          <a:p>
            <a:pPr fontAlgn="base"/>
            <a:r>
              <a:rPr lang="el-GR" dirty="0"/>
              <a:t>Στο χώρο των συνδικάτων, η συμβουλευτική μπορεί να λειτουργήσει ως εργαλείο κοινωνικής αλλαγής, συμβάλλοντας στην </a:t>
            </a:r>
            <a:r>
              <a:rPr lang="el-GR" b="1" dirty="0"/>
              <a:t>ανάδειξη των δομικών αιτίων </a:t>
            </a:r>
            <a:r>
              <a:rPr lang="el-GR" dirty="0"/>
              <a:t>της ανεργίας, της εργασιακής ανασφάλειας και του κοινωνικού αποκλεισμού, και </a:t>
            </a:r>
            <a:r>
              <a:rPr lang="el-GR" b="1" dirty="0"/>
              <a:t>ενισχύοντας την οργάνωση και τη συλλογική δράση</a:t>
            </a:r>
            <a:r>
              <a:rPr lang="el-GR" dirty="0"/>
              <a:t> των εργαζομένων και ανέργων.</a:t>
            </a:r>
          </a:p>
          <a:p>
            <a:endParaRPr lang="el-GR" dirty="0"/>
          </a:p>
        </p:txBody>
      </p:sp>
    </p:spTree>
    <p:extLst>
      <p:ext uri="{BB962C8B-B14F-4D97-AF65-F5344CB8AC3E}">
        <p14:creationId xmlns:p14="http://schemas.microsoft.com/office/powerpoint/2010/main" val="8847524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44EB4252-13DC-6D6F-CBCA-E6B9CC88AB87}"/>
              </a:ext>
            </a:extLst>
          </p:cNvPr>
          <p:cNvSpPr>
            <a:spLocks noGrp="1"/>
          </p:cNvSpPr>
          <p:nvPr>
            <p:ph type="ctrTitle"/>
          </p:nvPr>
        </p:nvSpPr>
        <p:spPr/>
        <p:txBody>
          <a:bodyPr>
            <a:normAutofit fontScale="90000"/>
          </a:bodyPr>
          <a:lstStyle/>
          <a:p>
            <a:r>
              <a:rPr lang="en-US" dirty="0"/>
              <a:t>“The sociologist lives in society … His own life, inevitably, is part of his subject matter.”</a:t>
            </a:r>
            <a:endParaRPr lang="el-GR" dirty="0"/>
          </a:p>
        </p:txBody>
      </p:sp>
      <p:sp>
        <p:nvSpPr>
          <p:cNvPr id="5" name="Υπότιτλος 4">
            <a:extLst>
              <a:ext uri="{FF2B5EF4-FFF2-40B4-BE49-F238E27FC236}">
                <a16:creationId xmlns:a16="http://schemas.microsoft.com/office/drawing/2014/main" id="{A4083A58-6AA8-A767-BCA8-6BEB2732801C}"/>
              </a:ext>
            </a:extLst>
          </p:cNvPr>
          <p:cNvSpPr>
            <a:spLocks noGrp="1"/>
          </p:cNvSpPr>
          <p:nvPr>
            <p:ph type="subTitle" idx="1"/>
          </p:nvPr>
        </p:nvSpPr>
        <p:spPr/>
        <p:txBody>
          <a:bodyPr/>
          <a:lstStyle/>
          <a:p>
            <a:r>
              <a:rPr lang="en-US" dirty="0"/>
              <a:t>Berger, P. L. (1963). </a:t>
            </a:r>
            <a:r>
              <a:rPr lang="en-US" i="1" dirty="0"/>
              <a:t>Invitation to Sociology: A Humanistic Perspective</a:t>
            </a:r>
            <a:r>
              <a:rPr lang="en-US" dirty="0"/>
              <a:t>.</a:t>
            </a:r>
            <a:endParaRPr lang="el-GR" dirty="0"/>
          </a:p>
        </p:txBody>
      </p:sp>
    </p:spTree>
    <p:extLst>
      <p:ext uri="{BB962C8B-B14F-4D97-AF65-F5344CB8AC3E}">
        <p14:creationId xmlns:p14="http://schemas.microsoft.com/office/powerpoint/2010/main" val="3975502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079562-99C6-5B76-15A7-921B30F605A9}"/>
              </a:ext>
            </a:extLst>
          </p:cNvPr>
          <p:cNvSpPr>
            <a:spLocks noGrp="1"/>
          </p:cNvSpPr>
          <p:nvPr>
            <p:ph type="title"/>
          </p:nvPr>
        </p:nvSpPr>
        <p:spPr/>
        <p:txBody>
          <a:bodyPr>
            <a:normAutofit fontScale="90000"/>
          </a:bodyPr>
          <a:lstStyle/>
          <a:p>
            <a:br>
              <a:rPr lang="el-GR" i="1" dirty="0"/>
            </a:br>
            <a:r>
              <a:rPr lang="el-GR" sz="3600" i="1" dirty="0"/>
              <a:t>«Ο κοινωνιολόγος είναι εκείνος που ενδιαφέρεται να δει πίσω από τις επιφάνειες της κοινωνικής πραγματικότητας»</a:t>
            </a:r>
            <a:br>
              <a:rPr lang="el-GR" i="1" dirty="0"/>
            </a:br>
            <a:endParaRPr lang="el-GR" i="1" dirty="0"/>
          </a:p>
        </p:txBody>
      </p:sp>
      <p:sp>
        <p:nvSpPr>
          <p:cNvPr id="3" name="Θέση κειμένου 2">
            <a:extLst>
              <a:ext uri="{FF2B5EF4-FFF2-40B4-BE49-F238E27FC236}">
                <a16:creationId xmlns:a16="http://schemas.microsoft.com/office/drawing/2014/main" id="{EE4E897C-DFAE-0BD8-EEA1-58ACA2889737}"/>
              </a:ext>
            </a:extLst>
          </p:cNvPr>
          <p:cNvSpPr>
            <a:spLocks noGrp="1"/>
          </p:cNvSpPr>
          <p:nvPr>
            <p:ph type="body" idx="1"/>
          </p:nvPr>
        </p:nvSpPr>
        <p:spPr/>
        <p:txBody>
          <a:bodyPr/>
          <a:lstStyle/>
          <a:p>
            <a:r>
              <a:rPr lang="el-GR" dirty="0" err="1"/>
              <a:t>Berger</a:t>
            </a:r>
            <a:r>
              <a:rPr lang="el-GR" dirty="0"/>
              <a:t>, P. L. (1963). </a:t>
            </a:r>
            <a:r>
              <a:rPr lang="el-GR" i="1" dirty="0" err="1"/>
              <a:t>Invitation</a:t>
            </a:r>
            <a:r>
              <a:rPr lang="el-GR" i="1" dirty="0"/>
              <a:t> </a:t>
            </a:r>
            <a:r>
              <a:rPr lang="el-GR" i="1" dirty="0" err="1"/>
              <a:t>to</a:t>
            </a:r>
            <a:r>
              <a:rPr lang="el-GR" i="1" dirty="0"/>
              <a:t> </a:t>
            </a:r>
            <a:r>
              <a:rPr lang="el-GR" i="1" dirty="0" err="1"/>
              <a:t>Sociology</a:t>
            </a:r>
            <a:r>
              <a:rPr lang="el-GR" i="1" dirty="0"/>
              <a:t>: A </a:t>
            </a:r>
            <a:r>
              <a:rPr lang="el-GR" i="1" dirty="0" err="1"/>
              <a:t>Humanistic</a:t>
            </a:r>
            <a:r>
              <a:rPr lang="el-GR" i="1" dirty="0"/>
              <a:t> </a:t>
            </a:r>
            <a:r>
              <a:rPr lang="el-GR" i="1" dirty="0" err="1"/>
              <a:t>Perspective</a:t>
            </a:r>
            <a:endParaRPr lang="el-GR" dirty="0"/>
          </a:p>
        </p:txBody>
      </p:sp>
    </p:spTree>
    <p:extLst>
      <p:ext uri="{BB962C8B-B14F-4D97-AF65-F5344CB8AC3E}">
        <p14:creationId xmlns:p14="http://schemas.microsoft.com/office/powerpoint/2010/main" val="4162085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99CB231-F7DB-1AE1-F52C-612F3429F440}"/>
              </a:ext>
            </a:extLst>
          </p:cNvPr>
          <p:cNvSpPr>
            <a:spLocks noGrp="1"/>
          </p:cNvSpPr>
          <p:nvPr>
            <p:ph type="title"/>
          </p:nvPr>
        </p:nvSpPr>
        <p:spPr/>
        <p:txBody>
          <a:bodyPr>
            <a:normAutofit/>
          </a:bodyPr>
          <a:lstStyle/>
          <a:p>
            <a:r>
              <a:rPr lang="el-GR" dirty="0"/>
              <a:t>Μορφές σταδιοδρομίας…και η ανάγκη της επαγγελματικής συμβουλευτικής</a:t>
            </a:r>
          </a:p>
        </p:txBody>
      </p:sp>
      <p:sp>
        <p:nvSpPr>
          <p:cNvPr id="3" name="Θέση περιεχομένου 2">
            <a:extLst>
              <a:ext uri="{FF2B5EF4-FFF2-40B4-BE49-F238E27FC236}">
                <a16:creationId xmlns:a16="http://schemas.microsoft.com/office/drawing/2014/main" id="{3252771F-97D6-0920-3BD9-373DB34147E9}"/>
              </a:ext>
            </a:extLst>
          </p:cNvPr>
          <p:cNvSpPr>
            <a:spLocks noGrp="1"/>
          </p:cNvSpPr>
          <p:nvPr>
            <p:ph idx="1"/>
          </p:nvPr>
        </p:nvSpPr>
        <p:spPr/>
        <p:txBody>
          <a:bodyPr>
            <a:normAutofit fontScale="92500" lnSpcReduction="10000"/>
          </a:bodyPr>
          <a:lstStyle/>
          <a:p>
            <a:r>
              <a:rPr lang="el-GR" b="1" dirty="0"/>
              <a:t>Μη Γραμμική σταδιοδρομία </a:t>
            </a:r>
            <a:r>
              <a:rPr lang="en-US" b="1" dirty="0"/>
              <a:t>(Arthur, Hall, &amp; Lawrence, 1989</a:t>
            </a:r>
            <a:r>
              <a:rPr lang="el-GR" b="1" dirty="0"/>
              <a:t>):</a:t>
            </a:r>
          </a:p>
          <a:p>
            <a:pPr marL="0" indent="0">
              <a:buNone/>
            </a:pPr>
            <a:r>
              <a:rPr lang="el-GR" dirty="0"/>
              <a:t>Επαγγελματική πορεία με εναλλαγές, παύσεις, αλλαγές κατεύθυνσης και χωρίς σταθερή ιεραρχική εξέλιξη.</a:t>
            </a:r>
          </a:p>
          <a:p>
            <a:endParaRPr lang="el-GR" dirty="0"/>
          </a:p>
          <a:p>
            <a:r>
              <a:rPr lang="el-GR" b="1" dirty="0"/>
              <a:t>Χωρίς όρια (</a:t>
            </a:r>
            <a:r>
              <a:rPr lang="el-GR" b="1" dirty="0" err="1"/>
              <a:t>boundaryless</a:t>
            </a:r>
            <a:r>
              <a:rPr lang="el-GR" b="1" dirty="0"/>
              <a:t>) σταδιοδρομία </a:t>
            </a:r>
            <a:r>
              <a:rPr lang="en-US" b="1" dirty="0"/>
              <a:t>(Arthur &amp; Rousseau, 1996)</a:t>
            </a:r>
            <a:r>
              <a:rPr lang="el-GR" b="1" dirty="0"/>
              <a:t>:</a:t>
            </a:r>
          </a:p>
          <a:p>
            <a:pPr marL="0" indent="0">
              <a:buNone/>
            </a:pPr>
            <a:r>
              <a:rPr lang="el-GR" dirty="0"/>
              <a:t> Σταδιοδρομία με μετακινήσεις μεταξύ οργανισμών, κλάδων ή χωρών, αξιοποιώντας μεταβιβάσιμες δεξιότητες.</a:t>
            </a:r>
          </a:p>
          <a:p>
            <a:pPr marL="0" indent="0">
              <a:buNone/>
            </a:pPr>
            <a:endParaRPr lang="el-GR" dirty="0"/>
          </a:p>
          <a:p>
            <a:pPr marL="0" indent="0">
              <a:buNone/>
            </a:pPr>
            <a:r>
              <a:rPr lang="el-GR" b="1" dirty="0" err="1"/>
              <a:t>Πρωτεϊκή</a:t>
            </a:r>
            <a:r>
              <a:rPr lang="el-GR" b="1" dirty="0"/>
              <a:t> σταδιοδρομία </a:t>
            </a:r>
            <a:r>
              <a:rPr lang="en-US" b="1" dirty="0"/>
              <a:t>(Hall, 2004)</a:t>
            </a:r>
            <a:r>
              <a:rPr lang="el-GR" b="1" dirty="0"/>
              <a:t>:</a:t>
            </a:r>
          </a:p>
          <a:p>
            <a:pPr marL="0" indent="0">
              <a:buNone/>
            </a:pPr>
            <a:r>
              <a:rPr lang="el-GR" dirty="0"/>
              <a:t> </a:t>
            </a:r>
            <a:r>
              <a:rPr lang="el-GR" dirty="0" err="1"/>
              <a:t>Αυτοκαθοδηγούμενη</a:t>
            </a:r>
            <a:r>
              <a:rPr lang="el-GR" dirty="0"/>
              <a:t> πορεία που βασίζεται στις προσωπικές αξίες, στην ευελιξία και στην ανάγκη απόδοσης νοήματος.</a:t>
            </a:r>
            <a:endParaRPr lang="en-US" dirty="0"/>
          </a:p>
        </p:txBody>
      </p:sp>
    </p:spTree>
    <p:extLst>
      <p:ext uri="{BB962C8B-B14F-4D97-AF65-F5344CB8AC3E}">
        <p14:creationId xmlns:p14="http://schemas.microsoft.com/office/powerpoint/2010/main" val="1216942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5A0DF5-856D-57BB-EF06-372BBBF98A18}"/>
              </a:ext>
            </a:extLst>
          </p:cNvPr>
          <p:cNvSpPr>
            <a:spLocks noGrp="1"/>
          </p:cNvSpPr>
          <p:nvPr>
            <p:ph type="title"/>
          </p:nvPr>
        </p:nvSpPr>
        <p:spPr/>
        <p:txBody>
          <a:bodyPr/>
          <a:lstStyle/>
          <a:p>
            <a:r>
              <a:rPr lang="el-GR" b="1" dirty="0"/>
              <a:t>Τι θα έλεγε ένας κοινωνιολόγος…</a:t>
            </a:r>
          </a:p>
        </p:txBody>
      </p:sp>
      <p:sp>
        <p:nvSpPr>
          <p:cNvPr id="3" name="Θέση περιεχομένου 2">
            <a:extLst>
              <a:ext uri="{FF2B5EF4-FFF2-40B4-BE49-F238E27FC236}">
                <a16:creationId xmlns:a16="http://schemas.microsoft.com/office/drawing/2014/main" id="{5AE20523-5877-67E2-639B-D762398228E7}"/>
              </a:ext>
            </a:extLst>
          </p:cNvPr>
          <p:cNvSpPr>
            <a:spLocks noGrp="1"/>
          </p:cNvSpPr>
          <p:nvPr>
            <p:ph idx="1"/>
          </p:nvPr>
        </p:nvSpPr>
        <p:spPr/>
        <p:txBody>
          <a:bodyPr>
            <a:normAutofit fontScale="92500" lnSpcReduction="20000"/>
          </a:bodyPr>
          <a:lstStyle/>
          <a:p>
            <a:pPr marL="0" indent="0">
              <a:buNone/>
            </a:pPr>
            <a:r>
              <a:rPr lang="el-GR" dirty="0"/>
              <a:t>Οι τρεις ορισμοί…</a:t>
            </a:r>
          </a:p>
          <a:p>
            <a:r>
              <a:rPr lang="el-GR" dirty="0"/>
              <a:t> </a:t>
            </a:r>
            <a:r>
              <a:rPr lang="el-GR" b="1" dirty="0"/>
              <a:t>Δεν είναι κοινωνικά ουδέτεροι</a:t>
            </a:r>
            <a:r>
              <a:rPr lang="el-GR" dirty="0"/>
              <a:t>: αντανακλούν αξίες της νεοφιλελεύθερης αγοράς εργασίας (ευελιξία, ατομική ευθύνη, κινητικότητα).</a:t>
            </a:r>
          </a:p>
          <a:p>
            <a:endParaRPr lang="el-GR" dirty="0"/>
          </a:p>
          <a:p>
            <a:r>
              <a:rPr lang="el-GR" b="1" dirty="0"/>
              <a:t>Αγνοούν τις ανισότητες</a:t>
            </a:r>
            <a:r>
              <a:rPr lang="el-GR" dirty="0"/>
              <a:t>: φύλο, τάξη, πολιτισμικές ταυτότητες, κοινωνικό κεφάλαιο επηρεάζουν ποιος μπορεί να ακολουθήσει αυτές τις μορφές σταδιοδρομίας.</a:t>
            </a:r>
          </a:p>
          <a:p>
            <a:endParaRPr lang="el-GR" dirty="0"/>
          </a:p>
          <a:p>
            <a:r>
              <a:rPr lang="el-GR" b="1" dirty="0"/>
              <a:t>Έχουν κανονιστικό χαρακτήρα</a:t>
            </a:r>
            <a:r>
              <a:rPr lang="el-GR" dirty="0"/>
              <a:t>: δεν περιγράφουν απλώς την πραγματικότητα, αλλά προβάλλονται ως πρότυπα που πρέπει να υιοθετήσει ο εργαζόμενος.</a:t>
            </a:r>
          </a:p>
          <a:p>
            <a:endParaRPr lang="el-GR" dirty="0"/>
          </a:p>
          <a:p>
            <a:r>
              <a:rPr lang="el-GR" b="1" dirty="0"/>
              <a:t>Μετατοπίζουν την ευθύνη</a:t>
            </a:r>
            <a:r>
              <a:rPr lang="el-GR" dirty="0"/>
              <a:t>: η επιτυχία και η προσαρμογή παρουσιάζονται ως ατομική υποχρέωση, ενώ οι δομές που δημιουργούν επισφάλεια μένουν στο περιθώριο.</a:t>
            </a:r>
          </a:p>
        </p:txBody>
      </p:sp>
    </p:spTree>
    <p:extLst>
      <p:ext uri="{BB962C8B-B14F-4D97-AF65-F5344CB8AC3E}">
        <p14:creationId xmlns:p14="http://schemas.microsoft.com/office/powerpoint/2010/main" val="196332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 calcmode="lin" valueType="num">
                                      <p:cBhvr additive="base">
                                        <p:cTn id="23"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FDF01EF-6A60-5DF3-A4B0-7114451EB59F}"/>
              </a:ext>
            </a:extLst>
          </p:cNvPr>
          <p:cNvSpPr>
            <a:spLocks noGrp="1"/>
          </p:cNvSpPr>
          <p:nvPr>
            <p:ph type="title"/>
          </p:nvPr>
        </p:nvSpPr>
        <p:spPr/>
        <p:txBody>
          <a:bodyPr>
            <a:normAutofit/>
          </a:bodyPr>
          <a:lstStyle/>
          <a:p>
            <a:r>
              <a:rPr lang="el-GR" dirty="0"/>
              <a:t>Προς μια εναλλακτική προσέγγιση της επαγγελματικής συμβουλευτικής </a:t>
            </a:r>
          </a:p>
        </p:txBody>
      </p:sp>
      <p:sp>
        <p:nvSpPr>
          <p:cNvPr id="3" name="Θέση περιεχομένου 2">
            <a:extLst>
              <a:ext uri="{FF2B5EF4-FFF2-40B4-BE49-F238E27FC236}">
                <a16:creationId xmlns:a16="http://schemas.microsoft.com/office/drawing/2014/main" id="{CFD5450D-F28B-1DB7-0076-3226422C2411}"/>
              </a:ext>
            </a:extLst>
          </p:cNvPr>
          <p:cNvSpPr>
            <a:spLocks noGrp="1"/>
          </p:cNvSpPr>
          <p:nvPr>
            <p:ph idx="1"/>
          </p:nvPr>
        </p:nvSpPr>
        <p:spPr/>
        <p:txBody>
          <a:bodyPr>
            <a:normAutofit/>
          </a:bodyPr>
          <a:lstStyle/>
          <a:p>
            <a:pPr marL="0" indent="0">
              <a:buNone/>
            </a:pPr>
            <a:r>
              <a:rPr lang="el-GR" dirty="0"/>
              <a:t>«Η επαγγελματική συμβουλευτική είναι μια διαδικασία που βοηθά το άτομο να κατανοήσει τον εαυτό του και τον κόσμο της εργασίας, ώστε να λάβει αποφάσεις για την εκπαίδευση, την απασχόληση και τη ζωή του» </a:t>
            </a:r>
            <a:r>
              <a:rPr lang="el-GR" sz="2000" i="1" dirty="0"/>
              <a:t>(</a:t>
            </a:r>
            <a:r>
              <a:rPr lang="el-GR" sz="2000" i="1" dirty="0" err="1"/>
              <a:t>National</a:t>
            </a:r>
            <a:r>
              <a:rPr lang="el-GR" sz="2000" i="1" dirty="0"/>
              <a:t> </a:t>
            </a:r>
            <a:r>
              <a:rPr lang="el-GR" sz="2000" i="1" dirty="0" err="1"/>
              <a:t>Career</a:t>
            </a:r>
            <a:r>
              <a:rPr lang="el-GR" sz="2000" i="1" dirty="0"/>
              <a:t> Development Association, 2015)</a:t>
            </a:r>
          </a:p>
          <a:p>
            <a:pPr marL="0" indent="0">
              <a:buNone/>
            </a:pPr>
            <a:endParaRPr lang="el-GR" i="1" dirty="0"/>
          </a:p>
          <a:p>
            <a:pPr marL="0" indent="0">
              <a:buNone/>
            </a:pPr>
            <a:endParaRPr lang="el-GR" i="1" dirty="0"/>
          </a:p>
          <a:p>
            <a:pPr marL="0" indent="0">
              <a:buNone/>
            </a:pPr>
            <a:endParaRPr lang="el-GR" i="1" dirty="0"/>
          </a:p>
          <a:p>
            <a:pPr marL="0" indent="0">
              <a:buNone/>
            </a:pPr>
            <a:endParaRPr lang="el-GR" i="1" dirty="0"/>
          </a:p>
          <a:p>
            <a:pPr marL="0" indent="0">
              <a:buNone/>
            </a:pPr>
            <a:r>
              <a:rPr lang="el-GR" i="1" dirty="0"/>
              <a:t>«</a:t>
            </a:r>
            <a:r>
              <a:rPr lang="el-GR" b="1" i="1" dirty="0"/>
              <a:t>Η επαγγελματική συμβουλευτική δεν αφορά μόνο τη βοήθεια προς τα άτομα ώστε να κάνουν επιλογές, αλλά και την υποστήριξή τους ώστε να αναπτύξουν κριτική στάση απέναντι στις δομές που διαμορφώνουν αυτές τις επιλογές» </a:t>
            </a:r>
            <a:r>
              <a:rPr lang="el-GR" sz="2000" i="1" dirty="0"/>
              <a:t>(</a:t>
            </a:r>
            <a:r>
              <a:rPr lang="el-GR" sz="2000" i="1" dirty="0" err="1"/>
              <a:t>Hooley</a:t>
            </a:r>
            <a:r>
              <a:rPr lang="el-GR" sz="2000" i="1" dirty="0"/>
              <a:t>, </a:t>
            </a:r>
            <a:r>
              <a:rPr lang="el-GR" sz="2000" i="1" dirty="0" err="1"/>
              <a:t>Sultana</a:t>
            </a:r>
            <a:r>
              <a:rPr lang="el-GR" sz="2000" i="1" dirty="0"/>
              <a:t>, &amp; </a:t>
            </a:r>
            <a:r>
              <a:rPr lang="el-GR" sz="2000" i="1" dirty="0" err="1"/>
              <a:t>Thomsen</a:t>
            </a:r>
            <a:r>
              <a:rPr lang="el-GR" sz="2000" i="1" dirty="0"/>
              <a:t>, 2017, σ. 3).</a:t>
            </a:r>
          </a:p>
          <a:p>
            <a:pPr marL="0" indent="0">
              <a:buNone/>
            </a:pPr>
            <a:endParaRPr lang="el-GR" i="1" dirty="0"/>
          </a:p>
          <a:p>
            <a:pPr marL="0" indent="0">
              <a:buNone/>
            </a:pPr>
            <a:endParaRPr lang="el-GR" i="1" dirty="0"/>
          </a:p>
          <a:p>
            <a:pPr marL="0" indent="0">
              <a:buNone/>
            </a:pPr>
            <a:endParaRPr lang="el-GR" i="1" dirty="0"/>
          </a:p>
          <a:p>
            <a:pPr marL="0" indent="0">
              <a:buNone/>
            </a:pPr>
            <a:endParaRPr lang="el-GR" i="1" dirty="0"/>
          </a:p>
          <a:p>
            <a:pPr marL="0" indent="0">
              <a:buNone/>
            </a:pPr>
            <a:endParaRPr lang="el-GR" i="1" dirty="0"/>
          </a:p>
          <a:p>
            <a:pPr marL="0" indent="0">
              <a:buNone/>
            </a:pPr>
            <a:endParaRPr lang="el-GR" dirty="0"/>
          </a:p>
        </p:txBody>
      </p:sp>
      <p:sp>
        <p:nvSpPr>
          <p:cNvPr id="4" name="Βέλος: Κάτω 3">
            <a:extLst>
              <a:ext uri="{FF2B5EF4-FFF2-40B4-BE49-F238E27FC236}">
                <a16:creationId xmlns:a16="http://schemas.microsoft.com/office/drawing/2014/main" id="{6E5F396E-91D1-B18D-0F71-9B13DD833B8C}"/>
              </a:ext>
            </a:extLst>
          </p:cNvPr>
          <p:cNvSpPr/>
          <p:nvPr/>
        </p:nvSpPr>
        <p:spPr>
          <a:xfrm>
            <a:off x="4313302" y="2903609"/>
            <a:ext cx="3027297" cy="172981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Προς μια εναλλακτική  ΣΥΕΠ</a:t>
            </a:r>
          </a:p>
        </p:txBody>
      </p:sp>
    </p:spTree>
    <p:extLst>
      <p:ext uri="{BB962C8B-B14F-4D97-AF65-F5344CB8AC3E}">
        <p14:creationId xmlns:p14="http://schemas.microsoft.com/office/powerpoint/2010/main" val="1800726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1" fill="hold" grpId="0" nodeType="clickEffect">
                                  <p:stCondLst>
                                    <p:cond delay="0"/>
                                  </p:stCondLst>
                                  <p:childTnLst>
                                    <p:animEffect transition="out" filter="wipe(up)">
                                      <p:cBhvr>
                                        <p:cTn id="6" dur="500"/>
                                        <p:tgtEl>
                                          <p:spTgt spid="3">
                                            <p:txEl>
                                              <p:pRg st="0" end="0"/>
                                            </p:txEl>
                                          </p:spTgt>
                                        </p:tgtEl>
                                      </p:cBhvr>
                                    </p:animEffect>
                                    <p:set>
                                      <p:cBhvr>
                                        <p:cTn id="7"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 calcmode="lin" valueType="num">
                                      <p:cBhvr additive="base">
                                        <p:cTn id="1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2"/>
          <p:cNvSpPr>
            <a:spLocks noGrp="1" noChangeArrowheads="1"/>
          </p:cNvSpPr>
          <p:nvPr>
            <p:ph type="title"/>
          </p:nvPr>
        </p:nvSpPr>
        <p:spPr>
          <a:xfrm>
            <a:off x="1371600" y="202307"/>
            <a:ext cx="10972800" cy="1295399"/>
          </a:xfrm>
        </p:spPr>
        <p:txBody>
          <a:bodyPr>
            <a:normAutofit/>
          </a:bodyPr>
          <a:lstStyle/>
          <a:p>
            <a:pPr algn="ctr"/>
            <a:r>
              <a:rPr lang="el-GR" sz="3600" b="1" dirty="0">
                <a:solidFill>
                  <a:schemeClr val="accent1">
                    <a:lumMod val="75000"/>
                  </a:schemeClr>
                </a:solidFill>
              </a:rPr>
              <a:t>ΔΙΚΤΥΟ ΠΛΗΡΟΦΟΡΗΣΗΣ &amp; ΣΥΜΒΟΥΛΕΥΤΙΚΗΣ </a:t>
            </a:r>
            <a:br>
              <a:rPr lang="el-GR" sz="3600" b="1" dirty="0">
                <a:solidFill>
                  <a:schemeClr val="accent1">
                    <a:lumMod val="75000"/>
                  </a:schemeClr>
                </a:solidFill>
              </a:rPr>
            </a:br>
            <a:r>
              <a:rPr lang="el-GR" sz="3600" b="1" dirty="0">
                <a:solidFill>
                  <a:schemeClr val="accent1">
                    <a:lumMod val="75000"/>
                  </a:schemeClr>
                </a:solidFill>
              </a:rPr>
              <a:t>ΕΡΓΑΖΟΜΕΝΩΝ ΚΑΙ ΑΝΕΡΓΩΝ ΙΝΕ ΓΣΕΕ</a:t>
            </a:r>
            <a:endParaRPr lang="el-GR" altLang="el-GR" sz="3600" dirty="0"/>
          </a:p>
        </p:txBody>
      </p:sp>
      <p:sp>
        <p:nvSpPr>
          <p:cNvPr id="4099" name="Rectangle 13"/>
          <p:cNvSpPr>
            <a:spLocks noGrp="1" noChangeArrowheads="1"/>
          </p:cNvSpPr>
          <p:nvPr>
            <p:ph sz="half" idx="1"/>
          </p:nvPr>
        </p:nvSpPr>
        <p:spPr/>
        <p:txBody>
          <a:bodyPr rtlCol="0">
            <a:normAutofit fontScale="85000" lnSpcReduction="20000"/>
          </a:bodyPr>
          <a:lstStyle/>
          <a:p>
            <a:endParaRPr lang="el-GR" dirty="0"/>
          </a:p>
          <a:p>
            <a:endParaRPr lang="el-GR" dirty="0"/>
          </a:p>
          <a:p>
            <a:endParaRPr lang="el-GR" dirty="0"/>
          </a:p>
          <a:p>
            <a:pPr marL="0" indent="0">
              <a:buNone/>
            </a:pPr>
            <a:br>
              <a:rPr lang="el-GR" dirty="0"/>
            </a:br>
            <a:endParaRPr lang="el-GR" altLang="el-GR" dirty="0"/>
          </a:p>
        </p:txBody>
      </p:sp>
      <p:sp>
        <p:nvSpPr>
          <p:cNvPr id="2" name="Θέση περιεχομένου 1">
            <a:extLst>
              <a:ext uri="{FF2B5EF4-FFF2-40B4-BE49-F238E27FC236}">
                <a16:creationId xmlns:a16="http://schemas.microsoft.com/office/drawing/2014/main" id="{4BFA1C1C-CE91-DE1F-D195-DAC3EFC23CEE}"/>
              </a:ext>
            </a:extLst>
          </p:cNvPr>
          <p:cNvSpPr>
            <a:spLocks noGrp="1"/>
          </p:cNvSpPr>
          <p:nvPr>
            <p:ph sz="half" idx="2"/>
          </p:nvPr>
        </p:nvSpPr>
        <p:spPr>
          <a:xfrm>
            <a:off x="4842757" y="1845734"/>
            <a:ext cx="6251964" cy="4318893"/>
          </a:xfrm>
        </p:spPr>
        <p:txBody>
          <a:bodyPr>
            <a:normAutofit fontScale="85000" lnSpcReduction="20000"/>
          </a:bodyPr>
          <a:lstStyle/>
          <a:p>
            <a:pPr marL="342900" indent="-342900" algn="just">
              <a:buFont typeface="Wingdings" panose="05000000000000000000" pitchFamily="2" charset="2"/>
              <a:buChar char="ü"/>
            </a:pPr>
            <a:endParaRPr lang="el-GR" dirty="0"/>
          </a:p>
          <a:p>
            <a:pPr marL="342900" indent="-342900" algn="just">
              <a:buFont typeface="Wingdings" panose="05000000000000000000" pitchFamily="2" charset="2"/>
              <a:buChar char="ü"/>
            </a:pPr>
            <a:r>
              <a:rPr lang="el-GR" sz="2400" dirty="0"/>
              <a:t>Από το </a:t>
            </a:r>
            <a:r>
              <a:rPr lang="el-GR" sz="2400" b="1" dirty="0"/>
              <a:t>2013</a:t>
            </a:r>
          </a:p>
          <a:p>
            <a:pPr marL="342900" indent="-342900" algn="just">
              <a:buFont typeface="Wingdings" panose="05000000000000000000" pitchFamily="2" charset="2"/>
              <a:buChar char="ü"/>
            </a:pPr>
            <a:endParaRPr lang="el-GR" sz="2400" dirty="0"/>
          </a:p>
          <a:p>
            <a:pPr marL="342900" indent="-342900" algn="just">
              <a:buFont typeface="Wingdings" panose="05000000000000000000" pitchFamily="2" charset="2"/>
              <a:buChar char="ü"/>
            </a:pPr>
            <a:r>
              <a:rPr lang="el-GR" sz="2400" b="1" dirty="0"/>
              <a:t>Μεγαλύτερος μη κρατικός </a:t>
            </a:r>
            <a:r>
              <a:rPr lang="el-GR" sz="2400" dirty="0"/>
              <a:t>φορέας επαγγελματικής συμβουλευτικής και πληροφόρησης</a:t>
            </a:r>
          </a:p>
          <a:p>
            <a:pPr marL="342900" indent="-342900" algn="just">
              <a:buFont typeface="Wingdings" panose="05000000000000000000" pitchFamily="2" charset="2"/>
              <a:buChar char="ü"/>
            </a:pPr>
            <a:endParaRPr lang="el-GR" sz="2400" dirty="0"/>
          </a:p>
          <a:p>
            <a:pPr marL="342900" indent="-342900" algn="just">
              <a:buFont typeface="Wingdings" panose="05000000000000000000" pitchFamily="2" charset="2"/>
              <a:buChar char="ü"/>
            </a:pPr>
            <a:r>
              <a:rPr lang="el-GR" sz="2400" b="1" dirty="0"/>
              <a:t>13 περιφερειακές δομές </a:t>
            </a:r>
            <a:r>
              <a:rPr lang="el-GR" sz="2400" dirty="0"/>
              <a:t>+ πολυάριθμα σημεία στήριξης</a:t>
            </a:r>
            <a:r>
              <a:rPr lang="en-US" sz="2400" dirty="0"/>
              <a:t> </a:t>
            </a:r>
          </a:p>
          <a:p>
            <a:pPr marL="0" indent="0" algn="just">
              <a:buNone/>
            </a:pPr>
            <a:endParaRPr lang="el-GR" sz="2400" dirty="0"/>
          </a:p>
          <a:p>
            <a:pPr marL="342900" indent="-342900" algn="just">
              <a:buFont typeface="Wingdings" panose="05000000000000000000" pitchFamily="2" charset="2"/>
              <a:buChar char="ü"/>
            </a:pPr>
            <a:r>
              <a:rPr lang="el-GR" sz="2400" dirty="0"/>
              <a:t>Παροχή </a:t>
            </a:r>
            <a:r>
              <a:rPr lang="el-GR" sz="2400" b="1" dirty="0"/>
              <a:t>δωρεάν</a:t>
            </a:r>
            <a:r>
              <a:rPr lang="el-GR" sz="2400" dirty="0"/>
              <a:t> υπηρεσίες </a:t>
            </a:r>
            <a:r>
              <a:rPr lang="el-GR" sz="2400" b="1" i="1" dirty="0"/>
              <a:t>Πληροφόρησης &amp; Επαγγελματικής συμβουλευτικής</a:t>
            </a:r>
          </a:p>
          <a:p>
            <a:pPr marL="342900" indent="-342900" algn="just">
              <a:buFont typeface="Wingdings" panose="05000000000000000000" pitchFamily="2" charset="2"/>
              <a:buChar char="ü"/>
            </a:pPr>
            <a:endParaRPr lang="el-GR" sz="2400" b="1" i="1" dirty="0"/>
          </a:p>
          <a:p>
            <a:pPr marL="342900" indent="-342900" algn="just">
              <a:buFont typeface="Wingdings" panose="05000000000000000000" pitchFamily="2" charset="2"/>
              <a:buChar char="ü"/>
            </a:pPr>
            <a:r>
              <a:rPr lang="el-GR" sz="2400" dirty="0"/>
              <a:t>Για το </a:t>
            </a:r>
            <a:r>
              <a:rPr lang="el-GR" sz="2400" b="1" dirty="0"/>
              <a:t>σύνολο του εργατικού δυναμικού</a:t>
            </a:r>
          </a:p>
          <a:p>
            <a:pPr marL="342900" indent="-342900" algn="just">
              <a:buFont typeface="Wingdings" panose="05000000000000000000" pitchFamily="2" charset="2"/>
              <a:buChar char="ü"/>
            </a:pPr>
            <a:endParaRPr lang="el-GR" sz="2400" dirty="0"/>
          </a:p>
          <a:p>
            <a:pPr marL="342900" indent="-342900" algn="just">
              <a:buFont typeface="Wingdings" panose="05000000000000000000" pitchFamily="2" charset="2"/>
              <a:buChar char="ü"/>
            </a:pPr>
            <a:endParaRPr lang="el-GR" sz="2400" dirty="0"/>
          </a:p>
          <a:p>
            <a:endParaRPr lang="el-GR" dirty="0"/>
          </a:p>
        </p:txBody>
      </p:sp>
      <p:sp>
        <p:nvSpPr>
          <p:cNvPr id="10244" name="3 - Θέση αριθμού διαφάνειας"/>
          <p:cNvSpPr>
            <a:spLocks noGrp="1"/>
          </p:cNvSpPr>
          <p:nvPr>
            <p:ph type="sldNum" sz="quarter" idx="12"/>
          </p:nvPr>
        </p:nvSpPr>
        <p:spPr>
          <a:noFill/>
        </p:spPr>
        <p:txBody>
          <a:bodyPr/>
          <a:lstStyle/>
          <a:p>
            <a:fld id="{1594B3F1-22E6-42EA-8227-D0C548485614}" type="slidenum">
              <a:rPr lang="en-US" altLang="el-GR"/>
              <a:pPr/>
              <a:t>6</a:t>
            </a:fld>
            <a:endParaRPr lang="en-US" altLang="el-GR"/>
          </a:p>
        </p:txBody>
      </p:sp>
      <p:pic>
        <p:nvPicPr>
          <p:cNvPr id="10245" name="Picture 2"/>
          <p:cNvPicPr>
            <a:picLocks noChangeAspect="1"/>
          </p:cNvPicPr>
          <p:nvPr/>
        </p:nvPicPr>
        <p:blipFill>
          <a:blip r:embed="rId3"/>
          <a:srcRect/>
          <a:stretch>
            <a:fillRect/>
          </a:stretch>
        </p:blipFill>
        <p:spPr bwMode="auto">
          <a:xfrm>
            <a:off x="863600" y="1979683"/>
            <a:ext cx="3683000" cy="4028563"/>
          </a:xfrm>
          <a:prstGeom prst="rect">
            <a:avLst/>
          </a:prstGeom>
          <a:noFill/>
          <a:ln w="25400">
            <a:noFill/>
            <a:miter lim="800000"/>
            <a:headEnd/>
            <a:tailEnd/>
          </a:ln>
        </p:spPr>
      </p:pic>
    </p:spTree>
    <p:extLst>
      <p:ext uri="{BB962C8B-B14F-4D97-AF65-F5344CB8AC3E}">
        <p14:creationId xmlns:p14="http://schemas.microsoft.com/office/powerpoint/2010/main" val="1332674956"/>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a:extLst>
              <a:ext uri="{FF2B5EF4-FFF2-40B4-BE49-F238E27FC236}">
                <a16:creationId xmlns:a16="http://schemas.microsoft.com/office/drawing/2014/main" id="{B73B6548-58B8-E36F-ADA1-EBCA28344B06}"/>
              </a:ext>
            </a:extLst>
          </p:cNvPr>
          <p:cNvSpPr>
            <a:spLocks noGrp="1"/>
          </p:cNvSpPr>
          <p:nvPr>
            <p:ph type="title" idx="4294967295"/>
          </p:nvPr>
        </p:nvSpPr>
        <p:spPr>
          <a:xfrm>
            <a:off x="615950" y="373525"/>
            <a:ext cx="10960100" cy="925512"/>
          </a:xfrm>
        </p:spPr>
        <p:txBody>
          <a:bodyPr>
            <a:noAutofit/>
          </a:bodyPr>
          <a:lstStyle/>
          <a:p>
            <a:pPr algn="ctr"/>
            <a:r>
              <a:rPr lang="el-GR" sz="2800" b="1" dirty="0">
                <a:solidFill>
                  <a:schemeClr val="accent1">
                    <a:lumMod val="75000"/>
                  </a:schemeClr>
                </a:solidFill>
              </a:rPr>
              <a:t> ΔΙΚΤΥΟ ΠΛΗΡΟΦΟΡΗΣΗΣ &amp; ΣΥΜΒΟΥΛΕΥΤΙΚΗΣ </a:t>
            </a:r>
            <a:br>
              <a:rPr lang="el-GR" sz="2800" b="1" dirty="0">
                <a:solidFill>
                  <a:schemeClr val="accent1">
                    <a:lumMod val="75000"/>
                  </a:schemeClr>
                </a:solidFill>
              </a:rPr>
            </a:br>
            <a:r>
              <a:rPr lang="el-GR" sz="2800" b="1" dirty="0">
                <a:solidFill>
                  <a:schemeClr val="accent1">
                    <a:lumMod val="75000"/>
                  </a:schemeClr>
                </a:solidFill>
              </a:rPr>
              <a:t>ΕΡΓΑΖΟΜΕΝΩΝ ΚΑΙ ΑΝΕΡΓΩΝ ΙΝΕ ΓΣΕΕ</a:t>
            </a:r>
            <a:br>
              <a:rPr lang="el-GR" sz="2800" b="1" dirty="0">
                <a:solidFill>
                  <a:schemeClr val="accent1">
                    <a:lumMod val="75000"/>
                  </a:schemeClr>
                </a:solidFill>
              </a:rPr>
            </a:br>
            <a:r>
              <a:rPr lang="el-GR" sz="2800" b="1" dirty="0">
                <a:solidFill>
                  <a:schemeClr val="accent1">
                    <a:lumMod val="75000"/>
                  </a:schemeClr>
                </a:solidFill>
              </a:rPr>
              <a:t>ΥΠΗΡΕΣΙΕΣ</a:t>
            </a:r>
            <a:endParaRPr lang="el-GR" sz="2600" b="1" dirty="0">
              <a:latin typeface="+mn-lt"/>
              <a:ea typeface="+mn-ea"/>
              <a:cs typeface="+mn-cs"/>
            </a:endParaRPr>
          </a:p>
        </p:txBody>
      </p:sp>
      <p:sp>
        <p:nvSpPr>
          <p:cNvPr id="7" name="Θέση περιεχομένου 6">
            <a:extLst>
              <a:ext uri="{FF2B5EF4-FFF2-40B4-BE49-F238E27FC236}">
                <a16:creationId xmlns:a16="http://schemas.microsoft.com/office/drawing/2014/main" id="{BF095292-711A-8770-7ECA-6A6FC7339158}"/>
              </a:ext>
            </a:extLst>
          </p:cNvPr>
          <p:cNvSpPr>
            <a:spLocks noGrp="1"/>
          </p:cNvSpPr>
          <p:nvPr>
            <p:ph idx="4294967295"/>
          </p:nvPr>
        </p:nvSpPr>
        <p:spPr>
          <a:xfrm>
            <a:off x="812800" y="1003301"/>
            <a:ext cx="11163300" cy="4927600"/>
          </a:xfrm>
        </p:spPr>
        <p:txBody>
          <a:bodyPr>
            <a:normAutofit fontScale="92500" lnSpcReduction="20000"/>
          </a:bodyPr>
          <a:lstStyle/>
          <a:p>
            <a:endParaRPr lang="el-GR" b="1" dirty="0"/>
          </a:p>
          <a:p>
            <a:r>
              <a:rPr lang="el-GR" b="1" dirty="0"/>
              <a:t>Επαγγελματική Συμβουλευτική</a:t>
            </a:r>
            <a:r>
              <a:rPr lang="el-GR" dirty="0"/>
              <a:t>:</a:t>
            </a:r>
          </a:p>
          <a:p>
            <a:pPr lvl="1"/>
            <a:r>
              <a:rPr lang="el-GR" dirty="0"/>
              <a:t>Διαχείριση σταδιοδρομίας, υποστήριξη σε μεταβάσεις, ανάπτυξη δεξιοτήτων.</a:t>
            </a:r>
          </a:p>
          <a:p>
            <a:r>
              <a:rPr lang="el-GR" b="1" dirty="0"/>
              <a:t>Νομική Πληροφόρηση</a:t>
            </a:r>
            <a:r>
              <a:rPr lang="el-GR" dirty="0"/>
              <a:t>:</a:t>
            </a:r>
          </a:p>
          <a:p>
            <a:pPr lvl="1"/>
            <a:r>
              <a:rPr lang="el-GR" dirty="0"/>
              <a:t>Ενημέρωση για δικαιώματα, εργασιακή νομοθεσία και κοινωνική ασφάλιση.</a:t>
            </a:r>
          </a:p>
          <a:p>
            <a:pPr marL="0" indent="0">
              <a:buNone/>
            </a:pPr>
            <a:endParaRPr lang="el-GR" dirty="0"/>
          </a:p>
          <a:p>
            <a:pPr marL="0" indent="0">
              <a:buNone/>
            </a:pPr>
            <a:endParaRPr lang="el-GR" dirty="0"/>
          </a:p>
          <a:p>
            <a:pPr marL="0" indent="0">
              <a:buNone/>
            </a:pPr>
            <a:endParaRPr lang="el-GR" dirty="0"/>
          </a:p>
          <a:p>
            <a:pPr marL="0" indent="0">
              <a:buNone/>
            </a:pPr>
            <a:endParaRPr lang="el-GR" dirty="0"/>
          </a:p>
          <a:p>
            <a:pPr marL="0" indent="0">
              <a:buNone/>
            </a:pPr>
            <a:endParaRPr lang="el-GR" dirty="0"/>
          </a:p>
          <a:p>
            <a:pPr>
              <a:buFont typeface="Wingdings" panose="05000000000000000000" pitchFamily="2" charset="2"/>
              <a:buChar char="ü"/>
            </a:pPr>
            <a:r>
              <a:rPr lang="el-GR" dirty="0"/>
              <a:t>Ατομικές επαγγελματικές τροχιές - Ατομική ενίσχυση κι ενδυνάμωση</a:t>
            </a:r>
          </a:p>
          <a:p>
            <a:pPr marL="0" indent="0">
              <a:buNone/>
            </a:pPr>
            <a:endParaRPr lang="el-GR" dirty="0"/>
          </a:p>
          <a:p>
            <a:pPr>
              <a:buFont typeface="Wingdings" panose="05000000000000000000" pitchFamily="2" charset="2"/>
              <a:buChar char="ü"/>
            </a:pPr>
            <a:r>
              <a:rPr lang="el-GR" dirty="0"/>
              <a:t>Τις δομές ευκαιριών – Κοινωνικές και θεσμικές ρυθμίσεις που επηρεάζουν την πρόσβαση  στην εργασία</a:t>
            </a:r>
          </a:p>
        </p:txBody>
      </p:sp>
      <p:sp>
        <p:nvSpPr>
          <p:cNvPr id="8" name="Βέλος: Κάτω 7">
            <a:extLst>
              <a:ext uri="{FF2B5EF4-FFF2-40B4-BE49-F238E27FC236}">
                <a16:creationId xmlns:a16="http://schemas.microsoft.com/office/drawing/2014/main" id="{E5ADBEE5-6B6A-BAA5-BAE0-A3999B8B6231}"/>
              </a:ext>
            </a:extLst>
          </p:cNvPr>
          <p:cNvSpPr/>
          <p:nvPr/>
        </p:nvSpPr>
        <p:spPr>
          <a:xfrm>
            <a:off x="4700536" y="2680853"/>
            <a:ext cx="2575028" cy="181743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endParaRPr lang="el-GR" dirty="0"/>
          </a:p>
          <a:p>
            <a:pPr algn="ctr"/>
            <a:r>
              <a:rPr lang="el-GR" dirty="0"/>
              <a:t>Εστίαση Συμβούλου</a:t>
            </a:r>
          </a:p>
        </p:txBody>
      </p:sp>
    </p:spTree>
    <p:extLst>
      <p:ext uri="{BB962C8B-B14F-4D97-AF65-F5344CB8AC3E}">
        <p14:creationId xmlns:p14="http://schemas.microsoft.com/office/powerpoint/2010/main" val="2672633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9C11682-E29D-9710-702B-923203F2E921}"/>
              </a:ext>
            </a:extLst>
          </p:cNvPr>
          <p:cNvSpPr>
            <a:spLocks noGrp="1"/>
          </p:cNvSpPr>
          <p:nvPr>
            <p:ph type="title"/>
          </p:nvPr>
        </p:nvSpPr>
        <p:spPr/>
        <p:txBody>
          <a:bodyPr>
            <a:normAutofit/>
          </a:bodyPr>
          <a:lstStyle/>
          <a:p>
            <a:r>
              <a:rPr lang="el-GR" dirty="0"/>
              <a:t>Από την ατομική στην κοινωνική ενδυνάμωση</a:t>
            </a:r>
          </a:p>
        </p:txBody>
      </p:sp>
      <p:graphicFrame>
        <p:nvGraphicFramePr>
          <p:cNvPr id="4" name="Θέση περιεχομένου 3">
            <a:extLst>
              <a:ext uri="{FF2B5EF4-FFF2-40B4-BE49-F238E27FC236}">
                <a16:creationId xmlns:a16="http://schemas.microsoft.com/office/drawing/2014/main" id="{70E00DF1-DCB6-2516-24F2-F5F3C8A54072}"/>
              </a:ext>
            </a:extLst>
          </p:cNvPr>
          <p:cNvGraphicFramePr>
            <a:graphicFrameLocks noGrp="1"/>
          </p:cNvGraphicFramePr>
          <p:nvPr>
            <p:ph idx="1"/>
            <p:extLst>
              <p:ext uri="{D42A27DB-BD31-4B8C-83A1-F6EECF244321}">
                <p14:modId xmlns:p14="http://schemas.microsoft.com/office/powerpoint/2010/main" val="4155463668"/>
              </p:ext>
            </p:extLst>
          </p:nvPr>
        </p:nvGraphicFramePr>
        <p:xfrm>
          <a:off x="1096963" y="1846263"/>
          <a:ext cx="10058400" cy="4022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083493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5D5AAB-05D3-46E1-A0BF-3E734C8945BA}"/>
              </a:ext>
            </a:extLst>
          </p:cNvPr>
          <p:cNvSpPr>
            <a:spLocks noGrp="1"/>
          </p:cNvSpPr>
          <p:nvPr>
            <p:ph type="title"/>
          </p:nvPr>
        </p:nvSpPr>
        <p:spPr>
          <a:xfrm>
            <a:off x="838200" y="136525"/>
            <a:ext cx="10515600" cy="968375"/>
          </a:xfrm>
        </p:spPr>
        <p:txBody>
          <a:bodyPr>
            <a:noAutofit/>
          </a:bodyPr>
          <a:lstStyle/>
          <a:p>
            <a:pPr algn="ctr"/>
            <a:br>
              <a:rPr lang="el-GR" sz="2800" b="1" dirty="0"/>
            </a:br>
            <a:r>
              <a:rPr lang="el-GR" sz="2800" b="1" dirty="0"/>
              <a:t>Υπηρεσίες προς…λαμβάνοντας υπόψιν… με σκοπό</a:t>
            </a:r>
            <a:br>
              <a:rPr lang="el-GR" sz="2800" b="1" i="1" dirty="0"/>
            </a:br>
            <a:endParaRPr lang="el-GR" sz="2800" b="1" dirty="0"/>
          </a:p>
        </p:txBody>
      </p:sp>
      <p:sp>
        <p:nvSpPr>
          <p:cNvPr id="8194" name="3 - Θέση αριθμού διαφάνειας"/>
          <p:cNvSpPr>
            <a:spLocks noGrp="1"/>
          </p:cNvSpPr>
          <p:nvPr>
            <p:ph type="sldNum" sz="quarter" idx="12"/>
          </p:nvPr>
        </p:nvSpPr>
        <p:spPr>
          <a:noFill/>
        </p:spPr>
        <p:txBody>
          <a:bodyPr/>
          <a:lstStyle/>
          <a:p>
            <a:fld id="{B63D52B8-7E80-4DBC-BEB6-2D0E765D31F9}" type="slidenum">
              <a:rPr lang="en-US" altLang="el-GR">
                <a:solidFill>
                  <a:srgbClr val="000000"/>
                </a:solidFill>
                <a:latin typeface="Arial" pitchFamily="34" charset="0"/>
                <a:cs typeface="Arial" pitchFamily="34" charset="0"/>
              </a:rPr>
              <a:pPr/>
              <a:t>9</a:t>
            </a:fld>
            <a:endParaRPr lang="en-US" altLang="el-GR">
              <a:solidFill>
                <a:srgbClr val="000000"/>
              </a:solidFill>
              <a:latin typeface="Arial" pitchFamily="34" charset="0"/>
              <a:cs typeface="Arial" pitchFamily="34" charset="0"/>
            </a:endParaRPr>
          </a:p>
        </p:txBody>
      </p:sp>
      <p:graphicFrame>
        <p:nvGraphicFramePr>
          <p:cNvPr id="6" name="Διάγραμμα 5">
            <a:extLst>
              <a:ext uri="{FF2B5EF4-FFF2-40B4-BE49-F238E27FC236}">
                <a16:creationId xmlns:a16="http://schemas.microsoft.com/office/drawing/2014/main" id="{8A398CBA-FF01-4D2E-B2A5-344F06B907EF}"/>
              </a:ext>
            </a:extLst>
          </p:cNvPr>
          <p:cNvGraphicFramePr/>
          <p:nvPr>
            <p:extLst>
              <p:ext uri="{D42A27DB-BD31-4B8C-83A1-F6EECF244321}">
                <p14:modId xmlns:p14="http://schemas.microsoft.com/office/powerpoint/2010/main" val="2155076223"/>
              </p:ext>
            </p:extLst>
          </p:nvPr>
        </p:nvGraphicFramePr>
        <p:xfrm>
          <a:off x="3873504" y="1814143"/>
          <a:ext cx="4190996" cy="38329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Βέλος: Πεντάγωνο 6">
            <a:extLst>
              <a:ext uri="{FF2B5EF4-FFF2-40B4-BE49-F238E27FC236}">
                <a16:creationId xmlns:a16="http://schemas.microsoft.com/office/drawing/2014/main" id="{F3E9E427-CD74-2633-4C90-C6767252EA6B}"/>
              </a:ext>
            </a:extLst>
          </p:cNvPr>
          <p:cNvSpPr/>
          <p:nvPr/>
        </p:nvSpPr>
        <p:spPr>
          <a:xfrm>
            <a:off x="101600" y="1814143"/>
            <a:ext cx="3924300" cy="4095750"/>
          </a:xfrm>
          <a:prstGeom prst="homePlat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l-GR" dirty="0"/>
          </a:p>
          <a:p>
            <a:endParaRPr lang="el-GR" dirty="0"/>
          </a:p>
          <a:p>
            <a:endParaRPr lang="el-GR" dirty="0"/>
          </a:p>
          <a:p>
            <a:r>
              <a:rPr lang="el-GR" b="1" dirty="0"/>
              <a:t>«Θεωρητική ευαισθητοποίηση»/</a:t>
            </a:r>
          </a:p>
          <a:p>
            <a:r>
              <a:rPr lang="el-GR" b="1" dirty="0"/>
              <a:t>Κοινωνιολογικές έννοιες &amp; κατηγορίες</a:t>
            </a:r>
          </a:p>
          <a:p>
            <a:endParaRPr lang="el-GR" b="1" dirty="0"/>
          </a:p>
          <a:p>
            <a:r>
              <a:rPr lang="el-GR" b="1" dirty="0"/>
              <a:t>Μεθόδους και τεχνικές έρευνας και ανάλυση</a:t>
            </a:r>
            <a:endParaRPr lang="el-GR" dirty="0"/>
          </a:p>
          <a:p>
            <a:endParaRPr lang="el-GR" dirty="0"/>
          </a:p>
          <a:p>
            <a:r>
              <a:rPr lang="el-GR" b="1" dirty="0"/>
              <a:t>Χαρακτηριστικά και περιεχόμενο απασχόλησης</a:t>
            </a:r>
          </a:p>
          <a:p>
            <a:endParaRPr lang="el-GR" dirty="0"/>
          </a:p>
          <a:p>
            <a:endParaRPr lang="el-GR" dirty="0"/>
          </a:p>
          <a:p>
            <a:endParaRPr lang="el-GR" dirty="0"/>
          </a:p>
        </p:txBody>
      </p:sp>
      <p:sp>
        <p:nvSpPr>
          <p:cNvPr id="10" name="Βέλος: Πεντάγωνο 9">
            <a:extLst>
              <a:ext uri="{FF2B5EF4-FFF2-40B4-BE49-F238E27FC236}">
                <a16:creationId xmlns:a16="http://schemas.microsoft.com/office/drawing/2014/main" id="{CD045E5C-1F95-F6D3-794A-B02BE25EEFE0}"/>
              </a:ext>
            </a:extLst>
          </p:cNvPr>
          <p:cNvSpPr/>
          <p:nvPr/>
        </p:nvSpPr>
        <p:spPr>
          <a:xfrm>
            <a:off x="8445326" y="1917578"/>
            <a:ext cx="3645074" cy="4191122"/>
          </a:xfrm>
          <a:prstGeom prst="homePlate">
            <a:avLst>
              <a:gd name="adj" fmla="val 50358"/>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l-GR" b="1" dirty="0"/>
              <a:t>Προοπτικές</a:t>
            </a:r>
          </a:p>
          <a:p>
            <a:r>
              <a:rPr lang="el-GR" b="1" dirty="0"/>
              <a:t>Απασχόλησης</a:t>
            </a:r>
          </a:p>
          <a:p>
            <a:endParaRPr lang="el-GR" b="1" dirty="0"/>
          </a:p>
          <a:p>
            <a:r>
              <a:rPr lang="el-GR" b="1" dirty="0"/>
              <a:t>Προοπτικές Επαγγελματικής ανάπτυξης</a:t>
            </a:r>
          </a:p>
          <a:p>
            <a:endParaRPr lang="el-GR" b="1" dirty="0"/>
          </a:p>
          <a:p>
            <a:r>
              <a:rPr lang="el-GR" b="1" dirty="0"/>
              <a:t>Επαγγελματική Ταυτότητα</a:t>
            </a:r>
          </a:p>
          <a:p>
            <a:r>
              <a:rPr lang="el-GR" b="1" dirty="0"/>
              <a:t> </a:t>
            </a:r>
          </a:p>
          <a:p>
            <a:r>
              <a:rPr lang="el-GR" b="1" dirty="0"/>
              <a:t>Κοινωνική ενδυνάμωση</a:t>
            </a:r>
          </a:p>
          <a:p>
            <a:endParaRPr lang="el-GR" b="1" dirty="0"/>
          </a:p>
          <a:p>
            <a:r>
              <a:rPr lang="el-GR" b="1" dirty="0"/>
              <a:t>Συνδικαλιστική ευαισθητοποίηση/</a:t>
            </a:r>
          </a:p>
          <a:p>
            <a:r>
              <a:rPr lang="el-GR" b="1" dirty="0"/>
              <a:t>Εργασιακά </a:t>
            </a:r>
          </a:p>
          <a:p>
            <a:r>
              <a:rPr lang="el-GR" b="1" dirty="0"/>
              <a:t>δικαιώματα </a:t>
            </a:r>
          </a:p>
        </p:txBody>
      </p:sp>
    </p:spTree>
    <p:extLst>
      <p:ext uri="{BB962C8B-B14F-4D97-AF65-F5344CB8AC3E}">
        <p14:creationId xmlns:p14="http://schemas.microsoft.com/office/powerpoint/2010/main" val="195274579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P spid="7" grpId="0" animBg="1"/>
      <p:bldP spid="10" grpId="0" animBg="1"/>
    </p:bldLst>
  </p:timing>
</p:sld>
</file>

<file path=ppt/theme/theme1.xml><?xml version="1.0" encoding="utf-8"?>
<a:theme xmlns:a="http://schemas.openxmlformats.org/drawingml/2006/main" name="Ανασκόπηση">
  <a:themeElements>
    <a:clrScheme name="Ανασκόπηση">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Ανασκόπηση">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νασκόπηση">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439</TotalTime>
  <Words>2224</Words>
  <Application>Microsoft Office PowerPoint</Application>
  <PresentationFormat>Ευρεία οθόνη</PresentationFormat>
  <Paragraphs>179</Paragraphs>
  <Slides>11</Slides>
  <Notes>10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11</vt:i4>
      </vt:variant>
    </vt:vector>
  </HeadingPairs>
  <TitlesOfParts>
    <vt:vector size="16" baseType="lpstr">
      <vt:lpstr>Arial</vt:lpstr>
      <vt:lpstr>Calibri</vt:lpstr>
      <vt:lpstr>Calibri Light</vt:lpstr>
      <vt:lpstr>Wingdings</vt:lpstr>
      <vt:lpstr>Ανασκόπηση</vt:lpstr>
      <vt:lpstr>Από την ατομική στη συλλογική διάσταση της σταδιοδρομίας: Κοινωνιολογία κι Επαγγελματική Συμβουλευτική στο χώρο των συνδικάτων.   </vt:lpstr>
      <vt:lpstr> «Ο κοινωνιολόγος είναι εκείνος που ενδιαφέρεται να δει πίσω από τις επιφάνειες της κοινωνικής πραγματικότητας» </vt:lpstr>
      <vt:lpstr>Μορφές σταδιοδρομίας…και η ανάγκη της επαγγελματικής συμβουλευτικής</vt:lpstr>
      <vt:lpstr>Τι θα έλεγε ένας κοινωνιολόγος…</vt:lpstr>
      <vt:lpstr>Προς μια εναλλακτική προσέγγιση της επαγγελματικής συμβουλευτικής </vt:lpstr>
      <vt:lpstr>ΔΙΚΤΥΟ ΠΛΗΡΟΦΟΡΗΣΗΣ &amp; ΣΥΜΒΟΥΛΕΥΤΙΚΗΣ  ΕΡΓΑΖΟΜΕΝΩΝ ΚΑΙ ΑΝΕΡΓΩΝ ΙΝΕ ΓΣΕΕ</vt:lpstr>
      <vt:lpstr> ΔΙΚΤΥΟ ΠΛΗΡΟΦΟΡΗΣΗΣ &amp; ΣΥΜΒΟΥΛΕΥΤΙΚΗΣ  ΕΡΓΑΖΟΜΕΝΩΝ ΚΑΙ ΑΝΕΡΓΩΝ ΙΝΕ ΓΣΕΕ ΥΠΗΡΕΣΙΕΣ</vt:lpstr>
      <vt:lpstr>Από την ατομική στην κοινωνική ενδυνάμωση</vt:lpstr>
      <vt:lpstr> Υπηρεσίες προς…λαμβάνοντας υπόψιν… με σκοπό </vt:lpstr>
      <vt:lpstr>Συμπέρασμα</vt:lpstr>
      <vt:lpstr>“The sociologist lives in society … His own life, inevitably, is part of his subject matter.”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Manos Petrakis</dc:creator>
  <cp:lastModifiedBy>Manos Petrakis</cp:lastModifiedBy>
  <cp:revision>21</cp:revision>
  <dcterms:created xsi:type="dcterms:W3CDTF">2025-11-18T18:34:15Z</dcterms:created>
  <dcterms:modified xsi:type="dcterms:W3CDTF">2025-11-25T13:16:01Z</dcterms:modified>
</cp:coreProperties>
</file>