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5" r:id="rId1"/>
  </p:sldMasterIdLst>
  <p:notesMasterIdLst>
    <p:notesMasterId r:id="rId21"/>
  </p:notesMasterIdLst>
  <p:sldIdLst>
    <p:sldId id="271" r:id="rId2"/>
    <p:sldId id="258" r:id="rId3"/>
    <p:sldId id="259" r:id="rId4"/>
    <p:sldId id="272" r:id="rId5"/>
    <p:sldId id="260" r:id="rId6"/>
    <p:sldId id="273" r:id="rId7"/>
    <p:sldId id="261" r:id="rId8"/>
    <p:sldId id="262" r:id="rId9"/>
    <p:sldId id="279" r:id="rId10"/>
    <p:sldId id="274" r:id="rId11"/>
    <p:sldId id="277" r:id="rId12"/>
    <p:sldId id="263" r:id="rId13"/>
    <p:sldId id="276" r:id="rId14"/>
    <p:sldId id="268" r:id="rId15"/>
    <p:sldId id="265" r:id="rId16"/>
    <p:sldId id="267" r:id="rId17"/>
    <p:sldId id="269" r:id="rId18"/>
    <p:sldId id="264" r:id="rId19"/>
    <p:sldId id="278"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66"/>
    <a:srgbClr val="EE02D2"/>
    <a:srgbClr val="14DC35"/>
    <a:srgbClr val="00CCFF"/>
    <a:srgbClr val="FFCCFF"/>
    <a:srgbClr val="C0AF10"/>
    <a:srgbClr val="8EA52B"/>
    <a:srgbClr val="66FF66"/>
    <a:srgbClr val="2A5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60"/>
  </p:normalViewPr>
  <p:slideViewPr>
    <p:cSldViewPr snapToGrid="0">
      <p:cViewPr varScale="1">
        <p:scale>
          <a:sx n="189" d="100"/>
          <a:sy n="189" d="100"/>
        </p:scale>
        <p:origin x="96" y="268"/>
      </p:cViewPr>
      <p:guideLst>
        <p:guide orient="horz" pos="1620"/>
        <p:guide pos="2880"/>
        <p:guide pos="30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6793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00575c9d83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00575c9d83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71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00575c9d83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00575c9d83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14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0575c9d83_0_1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0575c9d83_0_1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0575c9d83_0_1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0575c9d83_0_1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29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00575c9d83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00575c9d83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00575c9d83_0_1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00575c9d83_0_1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00575c9d83_0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00575c9d83_0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0575c9d83_0_1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0575c9d83_0_1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00575c9d83_0_1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00575c9d83_0_1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ec37618a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0ec37618a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0ec37618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0ec37618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0ec37618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0ec37618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18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00575c9d83_0_1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00575c9d83_0_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00575c9d83_0_1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00575c9d83_0_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99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0575c9d83_0_1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00575c9d83_0_1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00575c9d83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00575c9d83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00575c9d83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00575c9d83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99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mple Purple Cover">
  <p:cSld name="TITLE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457200" y="2831925"/>
            <a:ext cx="7329000" cy="1399800"/>
          </a:xfrm>
          <a:prstGeom prst="rect">
            <a:avLst/>
          </a:prstGeom>
        </p:spPr>
        <p:txBody>
          <a:bodyPr spcFirstLastPara="1" wrap="square" lIns="0" tIns="0" rIns="0" bIns="0" anchor="t" anchorCtr="0">
            <a:normAutofit/>
          </a:bodyPr>
          <a:lstStyle>
            <a:lvl1pPr lvl="0" rtl="0">
              <a:spcBef>
                <a:spcPts val="0"/>
              </a:spcBef>
              <a:spcAft>
                <a:spcPts val="0"/>
              </a:spcAft>
              <a:buNone/>
              <a:defRPr sz="4200">
                <a:solidFill>
                  <a:schemeClr val="lt1"/>
                </a:solidFill>
                <a:latin typeface="Playfair Display Black"/>
                <a:ea typeface="Playfair Display Black"/>
                <a:cs typeface="Playfair Display Black"/>
                <a:sym typeface="Playfair Display Blac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3" name="Google Shape;53;p13"/>
          <p:cNvSpPr txBox="1">
            <a:spLocks noGrp="1"/>
          </p:cNvSpPr>
          <p:nvPr>
            <p:ph type="subTitle" idx="1"/>
          </p:nvPr>
        </p:nvSpPr>
        <p:spPr>
          <a:xfrm>
            <a:off x="457200" y="4269626"/>
            <a:ext cx="7583400" cy="393600"/>
          </a:xfrm>
          <a:prstGeom prst="rect">
            <a:avLst/>
          </a:prstGeom>
        </p:spPr>
        <p:txBody>
          <a:bodyPr spcFirstLastPara="1" wrap="square" lIns="0" tIns="0" rIns="0" bIns="0" anchor="t" anchorCtr="0">
            <a:normAutofit/>
          </a:bodyPr>
          <a:lstStyle>
            <a:lvl1pPr lvl="0" rtl="0">
              <a:spcBef>
                <a:spcPts val="0"/>
              </a:spcBef>
              <a:spcAft>
                <a:spcPts val="0"/>
              </a:spcAft>
              <a:buNone/>
              <a:defRPr sz="1200">
                <a:solidFill>
                  <a:schemeClr val="lt1"/>
                </a:solidFill>
                <a:latin typeface="Gothic A1"/>
                <a:ea typeface="Gothic A1"/>
                <a:cs typeface="Gothic A1"/>
                <a:sym typeface="Gothic A1"/>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1152">
          <p15:clr>
            <a:srgbClr val="FA7B17"/>
          </p15:clr>
        </p15:guide>
        <p15:guide id="3" orient="horz" pos="147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infiniwave.co.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www.infiniwave.co.uk/" TargetMode="External"/><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infiniwave.co.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infiniwave.co.uk/" TargetMode="External"/><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who.int/news-room/fact-sheets/detail/low-back-pain" TargetMode="External"/><Relationship Id="rId5" Type="http://schemas.openxmlformats.org/officeDocument/2006/relationships/hyperlink" Target="https://pubmed.ncbi.nlm.nih.gov/37273833/" TargetMode="External"/><Relationship Id="rId4" Type="http://schemas.openxmlformats.org/officeDocument/2006/relationships/hyperlink" Target="https://www.ncbi.nlm.nih.gov/pmc/articles/PMC811953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infiniwave.co.u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651AC-27A0-BBFA-0704-C9D76AAB5BBF}"/>
              </a:ext>
            </a:extLst>
          </p:cNvPr>
          <p:cNvPicPr>
            <a:picLocks noChangeAspect="1"/>
          </p:cNvPicPr>
          <p:nvPr/>
        </p:nvPicPr>
        <p:blipFill>
          <a:blip r:embed="rId3"/>
          <a:stretch>
            <a:fillRect/>
          </a:stretch>
        </p:blipFill>
        <p:spPr>
          <a:xfrm>
            <a:off x="3465266" y="541529"/>
            <a:ext cx="2118500" cy="846308"/>
          </a:xfrm>
          <a:prstGeom prst="rect">
            <a:avLst/>
          </a:prstGeom>
        </p:spPr>
      </p:pic>
      <p:sp>
        <p:nvSpPr>
          <p:cNvPr id="6" name="TextBox 5">
            <a:extLst>
              <a:ext uri="{FF2B5EF4-FFF2-40B4-BE49-F238E27FC236}">
                <a16:creationId xmlns:a16="http://schemas.microsoft.com/office/drawing/2014/main" id="{BEF7212B-3AE0-A844-3050-54D45E67DDEE}"/>
              </a:ext>
            </a:extLst>
          </p:cNvPr>
          <p:cNvSpPr txBox="1"/>
          <p:nvPr/>
        </p:nvSpPr>
        <p:spPr>
          <a:xfrm>
            <a:off x="1379803" y="2011415"/>
            <a:ext cx="6384389" cy="1231876"/>
          </a:xfrm>
          <a:prstGeom prst="rect">
            <a:avLst/>
          </a:prstGeom>
          <a:noFill/>
        </p:spPr>
        <p:txBody>
          <a:bodyPr wrap="square">
            <a:spAutoFit/>
          </a:bodyPr>
          <a:lstStyle/>
          <a:p>
            <a:pPr algn="ctr">
              <a:lnSpc>
                <a:spcPct val="140000"/>
              </a:lnSpc>
            </a:pPr>
            <a:r>
              <a:rPr lang="en-US" sz="2800" cap="all" dirty="0">
                <a:solidFill>
                  <a:srgbClr val="2A5195"/>
                </a:solidFill>
                <a:latin typeface="Sitka Small" panose="02000505000000020004" pitchFamily="2" charset="0"/>
              </a:rPr>
              <a:t>Muscle, Joint and Low Back </a:t>
            </a:r>
          </a:p>
          <a:p>
            <a:pPr algn="ctr">
              <a:lnSpc>
                <a:spcPct val="140000"/>
              </a:lnSpc>
            </a:pPr>
            <a:r>
              <a:rPr lang="en-US" sz="2800" cap="all" dirty="0">
                <a:solidFill>
                  <a:srgbClr val="2A5195"/>
                </a:solidFill>
                <a:latin typeface="Sitka Small" panose="02000505000000020004" pitchFamily="2" charset="0"/>
              </a:rPr>
              <a:t>Pain Management Devices</a:t>
            </a:r>
          </a:p>
        </p:txBody>
      </p:sp>
      <p:sp>
        <p:nvSpPr>
          <p:cNvPr id="7" name="TextBox 6">
            <a:extLst>
              <a:ext uri="{FF2B5EF4-FFF2-40B4-BE49-F238E27FC236}">
                <a16:creationId xmlns:a16="http://schemas.microsoft.com/office/drawing/2014/main" id="{3F14E3A7-0C88-4A5A-4A3F-44705B7B190C}"/>
              </a:ext>
            </a:extLst>
          </p:cNvPr>
          <p:cNvSpPr txBox="1"/>
          <p:nvPr/>
        </p:nvSpPr>
        <p:spPr>
          <a:xfrm>
            <a:off x="2298437" y="3866869"/>
            <a:ext cx="4547123" cy="437043"/>
          </a:xfrm>
          <a:prstGeom prst="rect">
            <a:avLst/>
          </a:prstGeom>
          <a:noFill/>
        </p:spPr>
        <p:txBody>
          <a:bodyPr wrap="square">
            <a:spAutoFit/>
          </a:bodyPr>
          <a:lstStyle/>
          <a:p>
            <a:pPr algn="ctr">
              <a:lnSpc>
                <a:spcPct val="140000"/>
              </a:lnSpc>
            </a:pPr>
            <a:r>
              <a:rPr lang="en-GB" sz="1800" dirty="0">
                <a:solidFill>
                  <a:schemeClr val="tx1">
                    <a:lumMod val="50000"/>
                    <a:lumOff val="50000"/>
                  </a:schemeClr>
                </a:solidFill>
                <a:latin typeface="Sitka Small" panose="02000505000000020004" pitchFamily="2" charset="0"/>
              </a:rPr>
              <a:t>Proof-of-concept Pitch, 26 May 2024</a:t>
            </a:r>
          </a:p>
        </p:txBody>
      </p:sp>
      <p:sp>
        <p:nvSpPr>
          <p:cNvPr id="2" name="Slide Number Placeholder 1">
            <a:extLst>
              <a:ext uri="{FF2B5EF4-FFF2-40B4-BE49-F238E27FC236}">
                <a16:creationId xmlns:a16="http://schemas.microsoft.com/office/drawing/2014/main" id="{618700D9-F792-DA41-6E9F-34D2FD33336B}"/>
              </a:ext>
            </a:extLst>
          </p:cNvPr>
          <p:cNvSpPr>
            <a:spLocks noGrp="1"/>
          </p:cNvSpPr>
          <p:nvPr>
            <p:ph type="sldNum" idx="12"/>
          </p:nvPr>
        </p:nvSpPr>
        <p:spPr>
          <a:xfrm>
            <a:off x="8407424" y="4685002"/>
            <a:ext cx="548700" cy="393600"/>
          </a:xfrm>
        </p:spPr>
        <p:txBody>
          <a:bodyPr/>
          <a:lstStyle/>
          <a:p>
            <a:pPr marL="0" lvl="0" indent="0" algn="r" rtl="0">
              <a:spcBef>
                <a:spcPts val="0"/>
              </a:spcBef>
              <a:spcAft>
                <a:spcPts val="0"/>
              </a:spcAft>
              <a:buNone/>
            </a:pPr>
            <a:r>
              <a:rPr lang="en" dirty="0"/>
              <a:t> </a:t>
            </a:r>
          </a:p>
        </p:txBody>
      </p:sp>
    </p:spTree>
    <p:extLst>
      <p:ext uri="{BB962C8B-B14F-4D97-AF65-F5344CB8AC3E}">
        <p14:creationId xmlns:p14="http://schemas.microsoft.com/office/powerpoint/2010/main" val="360949485"/>
      </p:ext>
    </p:extLst>
  </p:cSld>
  <p:clrMapOvr>
    <a:masterClrMapping/>
  </p:clrMapOvr>
  <mc:AlternateContent xmlns:mc="http://schemas.openxmlformats.org/markup-compatibility/2006" xmlns:p14="http://schemas.microsoft.com/office/powerpoint/2010/main">
    <mc:Choice Requires="p14">
      <p:transition spd="slow" p14:dur="2000" advTm="7974"/>
    </mc:Choice>
    <mc:Fallback xmlns="">
      <p:transition spd="slow" advTm="79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p:nvPr/>
        </p:nvSpPr>
        <p:spPr>
          <a:xfrm>
            <a:off x="330118" y="372910"/>
            <a:ext cx="5707337"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Customer Acquisition &amp; Retention </a:t>
            </a:r>
            <a:endParaRPr sz="3200" dirty="0">
              <a:solidFill>
                <a:srgbClr val="2A5195"/>
              </a:solidFill>
              <a:latin typeface="Sitka Display" panose="02000505000000020004" pitchFamily="2" charset="0"/>
              <a:sym typeface="Helvetica Neue"/>
            </a:endParaRPr>
          </a:p>
        </p:txBody>
      </p:sp>
      <p:sp>
        <p:nvSpPr>
          <p:cNvPr id="2" name="Slide Number Placeholder 1">
            <a:extLst>
              <a:ext uri="{FF2B5EF4-FFF2-40B4-BE49-F238E27FC236}">
                <a16:creationId xmlns:a16="http://schemas.microsoft.com/office/drawing/2014/main" id="{4E2E8DDA-A365-8F00-1D34-FE6E4EBCAD97}"/>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10</a:t>
            </a:fld>
            <a:endParaRPr lang="en" sz="1400" dirty="0"/>
          </a:p>
        </p:txBody>
      </p:sp>
      <p:sp>
        <p:nvSpPr>
          <p:cNvPr id="3" name="TextBox 2">
            <a:extLst>
              <a:ext uri="{FF2B5EF4-FFF2-40B4-BE49-F238E27FC236}">
                <a16:creationId xmlns:a16="http://schemas.microsoft.com/office/drawing/2014/main" id="{18124785-34FD-3CA3-9E7A-B8F6AEC78F03}"/>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6" name="Picture 5">
            <a:extLst>
              <a:ext uri="{FF2B5EF4-FFF2-40B4-BE49-F238E27FC236}">
                <a16:creationId xmlns:a16="http://schemas.microsoft.com/office/drawing/2014/main" id="{7F6A646A-F354-972E-2AA9-1BF52CEB6728}"/>
              </a:ext>
            </a:extLst>
          </p:cNvPr>
          <p:cNvPicPr>
            <a:picLocks noChangeAspect="1"/>
          </p:cNvPicPr>
          <p:nvPr/>
        </p:nvPicPr>
        <p:blipFill>
          <a:blip r:embed="rId4"/>
          <a:stretch>
            <a:fillRect/>
          </a:stretch>
        </p:blipFill>
        <p:spPr>
          <a:xfrm>
            <a:off x="187876" y="4562336"/>
            <a:ext cx="1292327" cy="516266"/>
          </a:xfrm>
          <a:prstGeom prst="rect">
            <a:avLst/>
          </a:prstGeom>
        </p:spPr>
      </p:pic>
      <p:sp>
        <p:nvSpPr>
          <p:cNvPr id="15" name="Google Shape;388;p56">
            <a:extLst>
              <a:ext uri="{FF2B5EF4-FFF2-40B4-BE49-F238E27FC236}">
                <a16:creationId xmlns:a16="http://schemas.microsoft.com/office/drawing/2014/main" id="{02763032-555F-3A45-5C00-0B588111808E}"/>
              </a:ext>
            </a:extLst>
          </p:cNvPr>
          <p:cNvSpPr txBox="1"/>
          <p:nvPr/>
        </p:nvSpPr>
        <p:spPr>
          <a:xfrm>
            <a:off x="330118" y="1055663"/>
            <a:ext cx="5520424" cy="3032173"/>
          </a:xfrm>
          <a:prstGeom prst="rect">
            <a:avLst/>
          </a:prstGeom>
          <a:noFill/>
          <a:ln>
            <a:noFill/>
          </a:ln>
        </p:spPr>
        <p:txBody>
          <a:bodyPr spcFirstLastPara="1" wrap="square" lIns="0" tIns="0" rIns="0" bIns="0" anchor="t" anchorCtr="0">
            <a:noAutofit/>
          </a:bodyPr>
          <a:lstStyle/>
          <a:p>
            <a:pPr marL="0" marR="0">
              <a:lnSpc>
                <a:spcPct val="115000"/>
              </a:lnSpc>
              <a:spcBef>
                <a:spcPts val="0"/>
              </a:spcBef>
              <a:spcAft>
                <a:spcPts val="1000"/>
              </a:spcAft>
            </a:pPr>
            <a:r>
              <a:rPr lang="en-US" sz="2200" dirty="0">
                <a:solidFill>
                  <a:schemeClr val="accent1">
                    <a:lumMod val="50000"/>
                  </a:schemeClr>
                </a:solidFill>
                <a:latin typeface="Sitka Display" panose="02000505000000020004" pitchFamily="2" charset="0"/>
                <a:ea typeface="+mj-ea"/>
                <a:cs typeface="+mj-cs"/>
              </a:rPr>
              <a:t>Our customer acquisition and retention strategy will rely on connecting with a customer through the online platform to establish an optimal pain management plan, monitor pain relief progress and provide lifetime support for our devices with optional upgrades. The app will be used to connect a customer to an AI assistant (free) or a human medical specialist as a premium service.</a:t>
            </a:r>
          </a:p>
        </p:txBody>
      </p:sp>
      <p:pic>
        <p:nvPicPr>
          <p:cNvPr id="5" name="Picture 4">
            <a:extLst>
              <a:ext uri="{FF2B5EF4-FFF2-40B4-BE49-F238E27FC236}">
                <a16:creationId xmlns:a16="http://schemas.microsoft.com/office/drawing/2014/main" id="{7ABB1160-E62B-8B76-D913-E9DC8D2EB5C8}"/>
              </a:ext>
            </a:extLst>
          </p:cNvPr>
          <p:cNvPicPr>
            <a:picLocks noChangeAspect="1"/>
          </p:cNvPicPr>
          <p:nvPr/>
        </p:nvPicPr>
        <p:blipFill>
          <a:blip r:embed="rId5"/>
          <a:stretch>
            <a:fillRect/>
          </a:stretch>
        </p:blipFill>
        <p:spPr>
          <a:xfrm>
            <a:off x="6093547" y="971550"/>
            <a:ext cx="2664242" cy="3198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1823069"/>
      </p:ext>
    </p:extLst>
  </p:cSld>
  <p:clrMapOvr>
    <a:masterClrMapping/>
  </p:clrMapOvr>
  <mc:AlternateContent xmlns:mc="http://schemas.openxmlformats.org/markup-compatibility/2006" xmlns:p14="http://schemas.microsoft.com/office/powerpoint/2010/main">
    <mc:Choice Requires="p14">
      <p:transition spd="slow" p14:dur="2000" advTm="14592"/>
    </mc:Choice>
    <mc:Fallback xmlns="">
      <p:transition spd="slow" advTm="145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2E8DDA-A365-8F00-1D34-FE6E4EBCAD97}"/>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11</a:t>
            </a:fld>
            <a:endParaRPr lang="en" sz="1400" dirty="0"/>
          </a:p>
        </p:txBody>
      </p:sp>
      <p:sp>
        <p:nvSpPr>
          <p:cNvPr id="3" name="TextBox 2">
            <a:extLst>
              <a:ext uri="{FF2B5EF4-FFF2-40B4-BE49-F238E27FC236}">
                <a16:creationId xmlns:a16="http://schemas.microsoft.com/office/drawing/2014/main" id="{18124785-34FD-3CA3-9E7A-B8F6AEC78F03}"/>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6" name="Picture 5">
            <a:extLst>
              <a:ext uri="{FF2B5EF4-FFF2-40B4-BE49-F238E27FC236}">
                <a16:creationId xmlns:a16="http://schemas.microsoft.com/office/drawing/2014/main" id="{7F6A646A-F354-972E-2AA9-1BF52CEB6728}"/>
              </a:ext>
            </a:extLst>
          </p:cNvPr>
          <p:cNvPicPr>
            <a:picLocks noChangeAspect="1"/>
          </p:cNvPicPr>
          <p:nvPr/>
        </p:nvPicPr>
        <p:blipFill>
          <a:blip r:embed="rId4"/>
          <a:stretch>
            <a:fillRect/>
          </a:stretch>
        </p:blipFill>
        <p:spPr>
          <a:xfrm>
            <a:off x="187876" y="4562336"/>
            <a:ext cx="1292327" cy="516266"/>
          </a:xfrm>
          <a:prstGeom prst="rect">
            <a:avLst/>
          </a:prstGeom>
        </p:spPr>
      </p:pic>
      <p:pic>
        <p:nvPicPr>
          <p:cNvPr id="7" name="Picture 6">
            <a:extLst>
              <a:ext uri="{FF2B5EF4-FFF2-40B4-BE49-F238E27FC236}">
                <a16:creationId xmlns:a16="http://schemas.microsoft.com/office/drawing/2014/main" id="{2AA8D5DC-A0B9-94F5-AD5E-15CF9AE6D4A7}"/>
              </a:ext>
            </a:extLst>
          </p:cNvPr>
          <p:cNvPicPr>
            <a:picLocks noChangeAspect="1"/>
          </p:cNvPicPr>
          <p:nvPr/>
        </p:nvPicPr>
        <p:blipFill>
          <a:blip r:embed="rId5"/>
          <a:stretch>
            <a:fillRect/>
          </a:stretch>
        </p:blipFill>
        <p:spPr>
          <a:xfrm>
            <a:off x="944714" y="1024375"/>
            <a:ext cx="7663797" cy="3602692"/>
          </a:xfrm>
          <a:prstGeom prst="roundRect">
            <a:avLst>
              <a:gd name="adj" fmla="val 733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Google Shape;387;p56">
            <a:extLst>
              <a:ext uri="{FF2B5EF4-FFF2-40B4-BE49-F238E27FC236}">
                <a16:creationId xmlns:a16="http://schemas.microsoft.com/office/drawing/2014/main" id="{567D6017-96E0-D0B3-85E0-6F62977ECF6F}"/>
              </a:ext>
            </a:extLst>
          </p:cNvPr>
          <p:cNvSpPr txBox="1"/>
          <p:nvPr/>
        </p:nvSpPr>
        <p:spPr>
          <a:xfrm>
            <a:off x="330118" y="372910"/>
            <a:ext cx="5707337"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Product &amp; Company Roadmap</a:t>
            </a:r>
            <a:endParaRPr sz="3200" dirty="0">
              <a:solidFill>
                <a:srgbClr val="2A5195"/>
              </a:solidFill>
              <a:latin typeface="Sitka Display" panose="02000505000000020004" pitchFamily="2" charset="0"/>
              <a:sym typeface="Helvetica Neue"/>
            </a:endParaRPr>
          </a:p>
        </p:txBody>
      </p:sp>
    </p:spTree>
    <p:extLst>
      <p:ext uri="{BB962C8B-B14F-4D97-AF65-F5344CB8AC3E}">
        <p14:creationId xmlns:p14="http://schemas.microsoft.com/office/powerpoint/2010/main" val="2474197260"/>
      </p:ext>
    </p:extLst>
  </p:cSld>
  <p:clrMapOvr>
    <a:masterClrMapping/>
  </p:clrMapOvr>
  <mc:AlternateContent xmlns:mc="http://schemas.openxmlformats.org/markup-compatibility/2006" xmlns:p14="http://schemas.microsoft.com/office/powerpoint/2010/main">
    <mc:Choice Requires="p14">
      <p:transition spd="slow" p14:dur="2000" advTm="15938"/>
    </mc:Choice>
    <mc:Fallback xmlns="">
      <p:transition spd="slow" advTm="1593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191034-7FB4-55E0-F67E-B74C18A6440F}"/>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12</a:t>
            </a:fld>
            <a:endParaRPr lang="en" sz="1400" dirty="0"/>
          </a:p>
        </p:txBody>
      </p:sp>
      <p:sp>
        <p:nvSpPr>
          <p:cNvPr id="3" name="TextBox 2">
            <a:extLst>
              <a:ext uri="{FF2B5EF4-FFF2-40B4-BE49-F238E27FC236}">
                <a16:creationId xmlns:a16="http://schemas.microsoft.com/office/drawing/2014/main" id="{F3AA01E6-C79B-CC0C-710B-D00EEEC5C039}"/>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92605209-2E91-EC9C-E6E2-F5A7910C41BF}"/>
              </a:ext>
            </a:extLst>
          </p:cNvPr>
          <p:cNvPicPr>
            <a:picLocks noChangeAspect="1"/>
          </p:cNvPicPr>
          <p:nvPr/>
        </p:nvPicPr>
        <p:blipFill>
          <a:blip r:embed="rId4"/>
          <a:stretch>
            <a:fillRect/>
          </a:stretch>
        </p:blipFill>
        <p:spPr>
          <a:xfrm>
            <a:off x="187876" y="4562336"/>
            <a:ext cx="1292327" cy="516266"/>
          </a:xfrm>
          <a:prstGeom prst="rect">
            <a:avLst/>
          </a:prstGeom>
        </p:spPr>
      </p:pic>
      <p:sp>
        <p:nvSpPr>
          <p:cNvPr id="5" name="Rectangle 4">
            <a:extLst>
              <a:ext uri="{FF2B5EF4-FFF2-40B4-BE49-F238E27FC236}">
                <a16:creationId xmlns:a16="http://schemas.microsoft.com/office/drawing/2014/main" id="{DF45573D-4A7E-C2E6-5273-1A12F6BBE51A}"/>
              </a:ext>
            </a:extLst>
          </p:cNvPr>
          <p:cNvSpPr/>
          <p:nvPr/>
        </p:nvSpPr>
        <p:spPr>
          <a:xfrm>
            <a:off x="432148" y="275572"/>
            <a:ext cx="4606447" cy="10624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2A5ADE-0AD6-5216-0A71-B0348090AF5F}"/>
              </a:ext>
            </a:extLst>
          </p:cNvPr>
          <p:cNvPicPr>
            <a:picLocks noChangeAspect="1"/>
          </p:cNvPicPr>
          <p:nvPr/>
        </p:nvPicPr>
        <p:blipFill>
          <a:blip r:embed="rId5"/>
          <a:stretch>
            <a:fillRect/>
          </a:stretch>
        </p:blipFill>
        <p:spPr>
          <a:xfrm>
            <a:off x="1754840" y="1284231"/>
            <a:ext cx="5191255" cy="3136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Google Shape;387;p56">
            <a:extLst>
              <a:ext uri="{FF2B5EF4-FFF2-40B4-BE49-F238E27FC236}">
                <a16:creationId xmlns:a16="http://schemas.microsoft.com/office/drawing/2014/main" id="{88E2AE35-2B1C-4B43-DA0E-CD412C8A4BDC}"/>
              </a:ext>
            </a:extLst>
          </p:cNvPr>
          <p:cNvSpPr txBox="1"/>
          <p:nvPr/>
        </p:nvSpPr>
        <p:spPr>
          <a:xfrm>
            <a:off x="330118" y="372910"/>
            <a:ext cx="7627179"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Total Pain Management Market, </a:t>
            </a:r>
            <a:r>
              <a:rPr lang="en" sz="2200" b="1" dirty="0">
                <a:solidFill>
                  <a:srgbClr val="2A5195"/>
                </a:solidFill>
                <a:latin typeface="Sitka Display" panose="02000505000000020004" pitchFamily="2" charset="0"/>
                <a:sym typeface="Helvetica Neue"/>
              </a:rPr>
              <a:t>USD Billion</a:t>
            </a:r>
            <a:endParaRPr sz="2200" b="1" dirty="0">
              <a:solidFill>
                <a:srgbClr val="2A5195"/>
              </a:solidFill>
              <a:latin typeface="Sitka Display" panose="02000505000000020004" pitchFamily="2" charset="0"/>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2000" advTm="17912"/>
    </mc:Choice>
    <mc:Fallback xmlns="">
      <p:transition spd="slow" advTm="179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191034-7FB4-55E0-F67E-B74C18A6440F}"/>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13</a:t>
            </a:fld>
            <a:endParaRPr lang="en" sz="1400" dirty="0"/>
          </a:p>
        </p:txBody>
      </p:sp>
      <p:sp>
        <p:nvSpPr>
          <p:cNvPr id="3" name="TextBox 2">
            <a:extLst>
              <a:ext uri="{FF2B5EF4-FFF2-40B4-BE49-F238E27FC236}">
                <a16:creationId xmlns:a16="http://schemas.microsoft.com/office/drawing/2014/main" id="{F3AA01E6-C79B-CC0C-710B-D00EEEC5C039}"/>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92605209-2E91-EC9C-E6E2-F5A7910C41BF}"/>
              </a:ext>
            </a:extLst>
          </p:cNvPr>
          <p:cNvPicPr>
            <a:picLocks noChangeAspect="1"/>
          </p:cNvPicPr>
          <p:nvPr/>
        </p:nvPicPr>
        <p:blipFill>
          <a:blip r:embed="rId4"/>
          <a:stretch>
            <a:fillRect/>
          </a:stretch>
        </p:blipFill>
        <p:spPr>
          <a:xfrm>
            <a:off x="187876" y="4562336"/>
            <a:ext cx="1292327" cy="516266"/>
          </a:xfrm>
          <a:prstGeom prst="rect">
            <a:avLst/>
          </a:prstGeom>
        </p:spPr>
      </p:pic>
      <p:sp>
        <p:nvSpPr>
          <p:cNvPr id="8" name="TextBox 7">
            <a:extLst>
              <a:ext uri="{FF2B5EF4-FFF2-40B4-BE49-F238E27FC236}">
                <a16:creationId xmlns:a16="http://schemas.microsoft.com/office/drawing/2014/main" id="{9CBBAF88-38E1-7F16-0A65-435A8639FF00}"/>
              </a:ext>
            </a:extLst>
          </p:cNvPr>
          <p:cNvSpPr txBox="1"/>
          <p:nvPr/>
        </p:nvSpPr>
        <p:spPr>
          <a:xfrm>
            <a:off x="3388035" y="4337429"/>
            <a:ext cx="4572000" cy="307777"/>
          </a:xfrm>
          <a:prstGeom prst="rect">
            <a:avLst/>
          </a:prstGeom>
          <a:noFill/>
        </p:spPr>
        <p:txBody>
          <a:bodyPr wrap="square">
            <a:spAutoFit/>
          </a:bodyPr>
          <a:lstStyle/>
          <a:p>
            <a:r>
              <a:rPr lang="en-GB" sz="1400" dirty="0">
                <a:solidFill>
                  <a:srgbClr val="2A5195"/>
                </a:solidFill>
                <a:latin typeface="Sitka Heading" panose="02000505000000020004" pitchFamily="2" charset="0"/>
                <a:ea typeface="+mj-ea"/>
                <a:cs typeface="+mj-cs"/>
              </a:rPr>
              <a:t>Adapted from the DHR report, 2024</a:t>
            </a:r>
          </a:p>
        </p:txBody>
      </p:sp>
      <p:sp>
        <p:nvSpPr>
          <p:cNvPr id="5" name="Rectangle 4">
            <a:extLst>
              <a:ext uri="{FF2B5EF4-FFF2-40B4-BE49-F238E27FC236}">
                <a16:creationId xmlns:a16="http://schemas.microsoft.com/office/drawing/2014/main" id="{4D9F8E4F-7AAA-67BE-5C44-33B6BAC88509}"/>
              </a:ext>
            </a:extLst>
          </p:cNvPr>
          <p:cNvSpPr/>
          <p:nvPr/>
        </p:nvSpPr>
        <p:spPr>
          <a:xfrm>
            <a:off x="715433" y="243771"/>
            <a:ext cx="5937499" cy="8060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B74A384-13F8-E328-764D-19C60B263E91}"/>
              </a:ext>
            </a:extLst>
          </p:cNvPr>
          <p:cNvPicPr>
            <a:picLocks noChangeAspect="1"/>
          </p:cNvPicPr>
          <p:nvPr/>
        </p:nvPicPr>
        <p:blipFill>
          <a:blip r:embed="rId5"/>
          <a:stretch>
            <a:fillRect/>
          </a:stretch>
        </p:blipFill>
        <p:spPr>
          <a:xfrm>
            <a:off x="2154891" y="1438730"/>
            <a:ext cx="5096678" cy="2898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Google Shape;387;p56">
            <a:extLst>
              <a:ext uri="{FF2B5EF4-FFF2-40B4-BE49-F238E27FC236}">
                <a16:creationId xmlns:a16="http://schemas.microsoft.com/office/drawing/2014/main" id="{DAC8C00E-6BAC-BC6C-804E-9A773CB79B25}"/>
              </a:ext>
            </a:extLst>
          </p:cNvPr>
          <p:cNvSpPr txBox="1"/>
          <p:nvPr/>
        </p:nvSpPr>
        <p:spPr>
          <a:xfrm>
            <a:off x="578888" y="266200"/>
            <a:ext cx="7052317"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Addressable Pain Management Market</a:t>
            </a:r>
          </a:p>
          <a:p>
            <a:r>
              <a:rPr lang="en" sz="2200" b="1" dirty="0">
                <a:solidFill>
                  <a:srgbClr val="2A5195"/>
                </a:solidFill>
                <a:latin typeface="Sitka Display" panose="02000505000000020004" pitchFamily="2" charset="0"/>
                <a:sym typeface="Helvetica Neue"/>
              </a:rPr>
              <a:t>USD Billion</a:t>
            </a:r>
            <a:endParaRPr sz="2200" b="1" dirty="0">
              <a:solidFill>
                <a:srgbClr val="2A5195"/>
              </a:solidFill>
              <a:latin typeface="Sitka Display" panose="02000505000000020004" pitchFamily="2" charset="0"/>
              <a:sym typeface="Helvetica Neue"/>
            </a:endParaRPr>
          </a:p>
        </p:txBody>
      </p:sp>
    </p:spTree>
    <p:extLst>
      <p:ext uri="{BB962C8B-B14F-4D97-AF65-F5344CB8AC3E}">
        <p14:creationId xmlns:p14="http://schemas.microsoft.com/office/powerpoint/2010/main" val="213383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5" name="Picture 4">
            <a:extLst>
              <a:ext uri="{FF2B5EF4-FFF2-40B4-BE49-F238E27FC236}">
                <a16:creationId xmlns:a16="http://schemas.microsoft.com/office/drawing/2014/main" id="{33C05D30-7C5D-D790-FFCA-D2A0DC11DF98}"/>
              </a:ext>
            </a:extLst>
          </p:cNvPr>
          <p:cNvPicPr>
            <a:picLocks noChangeAspect="1"/>
          </p:cNvPicPr>
          <p:nvPr/>
        </p:nvPicPr>
        <p:blipFill>
          <a:blip r:embed="rId3"/>
          <a:stretch>
            <a:fillRect/>
          </a:stretch>
        </p:blipFill>
        <p:spPr>
          <a:xfrm>
            <a:off x="337301" y="199527"/>
            <a:ext cx="8469397" cy="4485475"/>
          </a:xfrm>
          <a:prstGeom prst="roundRect">
            <a:avLst>
              <a:gd name="adj" fmla="val 977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a:extLst>
              <a:ext uri="{FF2B5EF4-FFF2-40B4-BE49-F238E27FC236}">
                <a16:creationId xmlns:a16="http://schemas.microsoft.com/office/drawing/2014/main" id="{0C246E15-0ED0-3200-6F8F-D1D626190E4C}"/>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14</a:t>
            </a:fld>
            <a:endParaRPr lang="en" sz="1400" dirty="0"/>
          </a:p>
        </p:txBody>
      </p:sp>
      <p:sp>
        <p:nvSpPr>
          <p:cNvPr id="3" name="TextBox 2">
            <a:extLst>
              <a:ext uri="{FF2B5EF4-FFF2-40B4-BE49-F238E27FC236}">
                <a16:creationId xmlns:a16="http://schemas.microsoft.com/office/drawing/2014/main" id="{E1416733-3278-2834-D8DD-83C8D9889657}"/>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4">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F46901AE-AA24-3007-87FE-2EB7BC277ED9}"/>
              </a:ext>
            </a:extLst>
          </p:cNvPr>
          <p:cNvPicPr>
            <a:picLocks noChangeAspect="1"/>
          </p:cNvPicPr>
          <p:nvPr/>
        </p:nvPicPr>
        <p:blipFill>
          <a:blip r:embed="rId5"/>
          <a:stretch>
            <a:fillRect/>
          </a:stretch>
        </p:blipFill>
        <p:spPr>
          <a:xfrm>
            <a:off x="187876" y="4562336"/>
            <a:ext cx="1292327" cy="5162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678"/>
    </mc:Choice>
    <mc:Fallback xmlns="">
      <p:transition spd="slow" advTm="186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57" name="Flowchart: Connector 456">
            <a:extLst>
              <a:ext uri="{FF2B5EF4-FFF2-40B4-BE49-F238E27FC236}">
                <a16:creationId xmlns:a16="http://schemas.microsoft.com/office/drawing/2014/main" id="{227F71B9-AF4F-78A9-C3D9-85352EA6DCBB}"/>
              </a:ext>
            </a:extLst>
          </p:cNvPr>
          <p:cNvSpPr/>
          <p:nvPr/>
        </p:nvSpPr>
        <p:spPr>
          <a:xfrm>
            <a:off x="5198325" y="1514526"/>
            <a:ext cx="1260000" cy="1260000"/>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lowchart: Connector 443">
            <a:extLst>
              <a:ext uri="{FF2B5EF4-FFF2-40B4-BE49-F238E27FC236}">
                <a16:creationId xmlns:a16="http://schemas.microsoft.com/office/drawing/2014/main" id="{DA2152AD-0B60-F77B-3384-DE710397D1B1}"/>
              </a:ext>
            </a:extLst>
          </p:cNvPr>
          <p:cNvSpPr/>
          <p:nvPr/>
        </p:nvSpPr>
        <p:spPr>
          <a:xfrm>
            <a:off x="3187790" y="2352730"/>
            <a:ext cx="1005416" cy="1010207"/>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lowchart: Connector 441">
            <a:extLst>
              <a:ext uri="{FF2B5EF4-FFF2-40B4-BE49-F238E27FC236}">
                <a16:creationId xmlns:a16="http://schemas.microsoft.com/office/drawing/2014/main" id="{60971E75-B92C-7F94-D0B1-B0D27389DCA0}"/>
              </a:ext>
            </a:extLst>
          </p:cNvPr>
          <p:cNvSpPr/>
          <p:nvPr/>
        </p:nvSpPr>
        <p:spPr>
          <a:xfrm>
            <a:off x="4055868" y="2026837"/>
            <a:ext cx="1005416" cy="1010207"/>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Google Shape;417;p59"/>
          <p:cNvSpPr txBox="1"/>
          <p:nvPr/>
        </p:nvSpPr>
        <p:spPr>
          <a:xfrm>
            <a:off x="403871" y="272055"/>
            <a:ext cx="2926393" cy="49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2A5195"/>
                </a:solidFill>
                <a:latin typeface="Sitka Display" panose="02000505000000020004" pitchFamily="2" charset="0"/>
                <a:sym typeface="Helvetica Neue"/>
              </a:rPr>
              <a:t>Business Model</a:t>
            </a:r>
            <a:endParaRPr sz="3200" dirty="0">
              <a:solidFill>
                <a:srgbClr val="2A5195"/>
              </a:solidFill>
              <a:latin typeface="Sitka Display" panose="02000505000000020004" pitchFamily="2" charset="0"/>
              <a:sym typeface="Helvetica Neue"/>
            </a:endParaRPr>
          </a:p>
        </p:txBody>
      </p:sp>
      <p:sp>
        <p:nvSpPr>
          <p:cNvPr id="2" name="Slide Number Placeholder 1">
            <a:extLst>
              <a:ext uri="{FF2B5EF4-FFF2-40B4-BE49-F238E27FC236}">
                <a16:creationId xmlns:a16="http://schemas.microsoft.com/office/drawing/2014/main" id="{69772154-949D-8822-18AA-BD97B7334F0B}"/>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15</a:t>
            </a:fld>
            <a:endParaRPr lang="en" sz="1400" dirty="0"/>
          </a:p>
        </p:txBody>
      </p:sp>
      <p:sp>
        <p:nvSpPr>
          <p:cNvPr id="3" name="TextBox 2">
            <a:extLst>
              <a:ext uri="{FF2B5EF4-FFF2-40B4-BE49-F238E27FC236}">
                <a16:creationId xmlns:a16="http://schemas.microsoft.com/office/drawing/2014/main" id="{E79AE737-9080-F94D-58BB-82BC5B312207}"/>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94282867-8084-2F04-3A24-61C2A4B32388}"/>
              </a:ext>
            </a:extLst>
          </p:cNvPr>
          <p:cNvPicPr>
            <a:picLocks noChangeAspect="1"/>
          </p:cNvPicPr>
          <p:nvPr/>
        </p:nvPicPr>
        <p:blipFill>
          <a:blip r:embed="rId4"/>
          <a:stretch>
            <a:fillRect/>
          </a:stretch>
        </p:blipFill>
        <p:spPr>
          <a:xfrm>
            <a:off x="187876" y="4562336"/>
            <a:ext cx="1292327" cy="516266"/>
          </a:xfrm>
          <a:prstGeom prst="rect">
            <a:avLst/>
          </a:prstGeom>
        </p:spPr>
      </p:pic>
      <p:sp>
        <p:nvSpPr>
          <p:cNvPr id="436" name="TextBox 435">
            <a:extLst>
              <a:ext uri="{FF2B5EF4-FFF2-40B4-BE49-F238E27FC236}">
                <a16:creationId xmlns:a16="http://schemas.microsoft.com/office/drawing/2014/main" id="{603BC571-DAC3-D429-6538-790B51B58A53}"/>
              </a:ext>
            </a:extLst>
          </p:cNvPr>
          <p:cNvSpPr txBox="1"/>
          <p:nvPr/>
        </p:nvSpPr>
        <p:spPr>
          <a:xfrm>
            <a:off x="4078259" y="2292861"/>
            <a:ext cx="1005417" cy="461665"/>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R&amp;D and Innovation</a:t>
            </a:r>
          </a:p>
        </p:txBody>
      </p:sp>
      <p:sp>
        <p:nvSpPr>
          <p:cNvPr id="437" name="TextBox 436">
            <a:extLst>
              <a:ext uri="{FF2B5EF4-FFF2-40B4-BE49-F238E27FC236}">
                <a16:creationId xmlns:a16="http://schemas.microsoft.com/office/drawing/2014/main" id="{FDD11C9C-816C-C540-2AD5-8574F6FD585E}"/>
              </a:ext>
            </a:extLst>
          </p:cNvPr>
          <p:cNvSpPr txBox="1"/>
          <p:nvPr/>
        </p:nvSpPr>
        <p:spPr>
          <a:xfrm>
            <a:off x="3294529" y="1521153"/>
            <a:ext cx="977049" cy="830997"/>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Muscle </a:t>
            </a:r>
          </a:p>
          <a:p>
            <a:pPr algn="ctr"/>
            <a:r>
              <a:rPr lang="en-GB" sz="1200" b="1" dirty="0">
                <a:solidFill>
                  <a:schemeClr val="bg2">
                    <a:lumMod val="25000"/>
                  </a:schemeClr>
                </a:solidFill>
                <a:latin typeface="Sitka Display" panose="02000505000000020004" pitchFamily="2" charset="0"/>
                <a:ea typeface="+mj-ea"/>
                <a:cs typeface="+mj-cs"/>
              </a:rPr>
              <a:t>Lower back</a:t>
            </a:r>
          </a:p>
          <a:p>
            <a:pPr algn="ctr"/>
            <a:r>
              <a:rPr lang="en-GB" sz="1200" b="1" dirty="0">
                <a:solidFill>
                  <a:schemeClr val="bg2">
                    <a:lumMod val="25000"/>
                  </a:schemeClr>
                </a:solidFill>
                <a:latin typeface="Sitka Display" panose="02000505000000020004" pitchFamily="2" charset="0"/>
                <a:ea typeface="+mj-ea"/>
                <a:cs typeface="+mj-cs"/>
              </a:rPr>
              <a:t>Chronic pain</a:t>
            </a:r>
          </a:p>
        </p:txBody>
      </p:sp>
      <p:sp>
        <p:nvSpPr>
          <p:cNvPr id="441" name="Flowchart: Connector 440">
            <a:extLst>
              <a:ext uri="{FF2B5EF4-FFF2-40B4-BE49-F238E27FC236}">
                <a16:creationId xmlns:a16="http://schemas.microsoft.com/office/drawing/2014/main" id="{BBA5EC60-5953-07C8-558C-ED66E5FE6EC5}"/>
              </a:ext>
            </a:extLst>
          </p:cNvPr>
          <p:cNvSpPr/>
          <p:nvPr/>
        </p:nvSpPr>
        <p:spPr>
          <a:xfrm>
            <a:off x="3280346" y="1461803"/>
            <a:ext cx="1005416" cy="1010207"/>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9525">
            <a:solidFill>
              <a:schemeClr val="tx1">
                <a:alpha val="9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TextBox 442">
            <a:extLst>
              <a:ext uri="{FF2B5EF4-FFF2-40B4-BE49-F238E27FC236}">
                <a16:creationId xmlns:a16="http://schemas.microsoft.com/office/drawing/2014/main" id="{5E965A9A-0C44-E331-A16D-04B0905BA8A5}"/>
              </a:ext>
            </a:extLst>
          </p:cNvPr>
          <p:cNvSpPr txBox="1"/>
          <p:nvPr/>
        </p:nvSpPr>
        <p:spPr>
          <a:xfrm>
            <a:off x="3172876" y="2605342"/>
            <a:ext cx="1005417" cy="461665"/>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Engineering Know-how </a:t>
            </a:r>
          </a:p>
        </p:txBody>
      </p:sp>
      <p:sp>
        <p:nvSpPr>
          <p:cNvPr id="445" name="Flowchart: Connector 444">
            <a:extLst>
              <a:ext uri="{FF2B5EF4-FFF2-40B4-BE49-F238E27FC236}">
                <a16:creationId xmlns:a16="http://schemas.microsoft.com/office/drawing/2014/main" id="{CAC73294-EDFD-207B-AAB2-4FC3741FD087}"/>
              </a:ext>
            </a:extLst>
          </p:cNvPr>
          <p:cNvSpPr/>
          <p:nvPr/>
        </p:nvSpPr>
        <p:spPr>
          <a:xfrm>
            <a:off x="3926598" y="2977694"/>
            <a:ext cx="1005416" cy="1010207"/>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TextBox 445">
            <a:extLst>
              <a:ext uri="{FF2B5EF4-FFF2-40B4-BE49-F238E27FC236}">
                <a16:creationId xmlns:a16="http://schemas.microsoft.com/office/drawing/2014/main" id="{1441531D-C4B5-CD1A-8CD6-B84D7409671B}"/>
              </a:ext>
            </a:extLst>
          </p:cNvPr>
          <p:cNvSpPr txBox="1"/>
          <p:nvPr/>
        </p:nvSpPr>
        <p:spPr>
          <a:xfrm>
            <a:off x="3926598" y="3244438"/>
            <a:ext cx="1005417" cy="461665"/>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Supply chain</a:t>
            </a:r>
          </a:p>
        </p:txBody>
      </p:sp>
      <p:sp>
        <p:nvSpPr>
          <p:cNvPr id="447" name="Flowchart: Connector 446">
            <a:extLst>
              <a:ext uri="{FF2B5EF4-FFF2-40B4-BE49-F238E27FC236}">
                <a16:creationId xmlns:a16="http://schemas.microsoft.com/office/drawing/2014/main" id="{4E13D232-B153-2885-F83A-5427114BF510}"/>
              </a:ext>
            </a:extLst>
          </p:cNvPr>
          <p:cNvSpPr/>
          <p:nvPr/>
        </p:nvSpPr>
        <p:spPr>
          <a:xfrm>
            <a:off x="4755582" y="2524413"/>
            <a:ext cx="1134686" cy="1098414"/>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TextBox 447">
            <a:extLst>
              <a:ext uri="{FF2B5EF4-FFF2-40B4-BE49-F238E27FC236}">
                <a16:creationId xmlns:a16="http://schemas.microsoft.com/office/drawing/2014/main" id="{0F2CF536-3C43-8492-759E-D812A92BB6EA}"/>
              </a:ext>
            </a:extLst>
          </p:cNvPr>
          <p:cNvSpPr txBox="1"/>
          <p:nvPr/>
        </p:nvSpPr>
        <p:spPr>
          <a:xfrm>
            <a:off x="4711828" y="2898544"/>
            <a:ext cx="1179180" cy="276999"/>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Manufacturing</a:t>
            </a:r>
          </a:p>
        </p:txBody>
      </p:sp>
      <p:sp>
        <p:nvSpPr>
          <p:cNvPr id="449" name="Flowchart: Connector 448">
            <a:extLst>
              <a:ext uri="{FF2B5EF4-FFF2-40B4-BE49-F238E27FC236}">
                <a16:creationId xmlns:a16="http://schemas.microsoft.com/office/drawing/2014/main" id="{FBDB0DD8-D09F-AAAA-BE49-8067EA2A41BC}"/>
              </a:ext>
            </a:extLst>
          </p:cNvPr>
          <p:cNvSpPr/>
          <p:nvPr/>
        </p:nvSpPr>
        <p:spPr>
          <a:xfrm>
            <a:off x="1959908" y="2384382"/>
            <a:ext cx="1319697" cy="1321200"/>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TextBox 449">
            <a:extLst>
              <a:ext uri="{FF2B5EF4-FFF2-40B4-BE49-F238E27FC236}">
                <a16:creationId xmlns:a16="http://schemas.microsoft.com/office/drawing/2014/main" id="{7319187A-5B27-CD98-EBC6-3D9202178D2D}"/>
              </a:ext>
            </a:extLst>
          </p:cNvPr>
          <p:cNvSpPr txBox="1"/>
          <p:nvPr/>
        </p:nvSpPr>
        <p:spPr>
          <a:xfrm>
            <a:off x="2114589" y="2605342"/>
            <a:ext cx="1005417" cy="800219"/>
          </a:xfrm>
          <a:prstGeom prst="rect">
            <a:avLst/>
          </a:prstGeom>
          <a:noFill/>
        </p:spPr>
        <p:txBody>
          <a:bodyPr wrap="square" rtlCol="0">
            <a:spAutoFit/>
          </a:bodyPr>
          <a:lstStyle/>
          <a:p>
            <a:pPr algn="ctr">
              <a:spcBef>
                <a:spcPts val="300"/>
              </a:spcBef>
              <a:spcAft>
                <a:spcPts val="300"/>
              </a:spcAft>
            </a:pPr>
            <a:r>
              <a:rPr lang="en-GB" sz="1200" b="1" dirty="0">
                <a:solidFill>
                  <a:schemeClr val="bg2">
                    <a:lumMod val="25000"/>
                  </a:schemeClr>
                </a:solidFill>
                <a:latin typeface="Sitka Display" panose="02000505000000020004" pitchFamily="2" charset="0"/>
                <a:ea typeface="+mj-ea"/>
                <a:cs typeface="+mj-cs"/>
              </a:rPr>
              <a:t>Branding</a:t>
            </a:r>
          </a:p>
          <a:p>
            <a:pPr algn="ctr">
              <a:spcBef>
                <a:spcPts val="300"/>
              </a:spcBef>
              <a:spcAft>
                <a:spcPts val="300"/>
              </a:spcAft>
            </a:pPr>
            <a:r>
              <a:rPr lang="en-GB" sz="1200" b="1" dirty="0">
                <a:solidFill>
                  <a:schemeClr val="bg2">
                    <a:lumMod val="25000"/>
                  </a:schemeClr>
                </a:solidFill>
                <a:latin typeface="Sitka Display" panose="02000505000000020004" pitchFamily="2" charset="0"/>
                <a:ea typeface="+mj-ea"/>
                <a:cs typeface="+mj-cs"/>
              </a:rPr>
              <a:t>Marketing</a:t>
            </a:r>
          </a:p>
          <a:p>
            <a:pPr algn="ctr">
              <a:spcBef>
                <a:spcPts val="300"/>
              </a:spcBef>
              <a:spcAft>
                <a:spcPts val="300"/>
              </a:spcAft>
            </a:pPr>
            <a:r>
              <a:rPr lang="en-GB" sz="1200" b="1" dirty="0">
                <a:solidFill>
                  <a:schemeClr val="bg2">
                    <a:lumMod val="25000"/>
                  </a:schemeClr>
                </a:solidFill>
                <a:latin typeface="Sitka Display" panose="02000505000000020004" pitchFamily="2" charset="0"/>
                <a:ea typeface="+mj-ea"/>
                <a:cs typeface="+mj-cs"/>
              </a:rPr>
              <a:t>Advertising</a:t>
            </a:r>
          </a:p>
        </p:txBody>
      </p:sp>
      <p:sp>
        <p:nvSpPr>
          <p:cNvPr id="451" name="Flowchart: Connector 450">
            <a:extLst>
              <a:ext uri="{FF2B5EF4-FFF2-40B4-BE49-F238E27FC236}">
                <a16:creationId xmlns:a16="http://schemas.microsoft.com/office/drawing/2014/main" id="{E2DCC8E2-7485-5F6A-C69D-CC1F187D0336}"/>
              </a:ext>
            </a:extLst>
          </p:cNvPr>
          <p:cNvSpPr/>
          <p:nvPr/>
        </p:nvSpPr>
        <p:spPr>
          <a:xfrm>
            <a:off x="5279455" y="390591"/>
            <a:ext cx="1260000" cy="1260000"/>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TextBox 451">
            <a:extLst>
              <a:ext uri="{FF2B5EF4-FFF2-40B4-BE49-F238E27FC236}">
                <a16:creationId xmlns:a16="http://schemas.microsoft.com/office/drawing/2014/main" id="{3ED886FF-2DF6-3B06-1980-EBB28F1A288D}"/>
              </a:ext>
            </a:extLst>
          </p:cNvPr>
          <p:cNvSpPr txBox="1"/>
          <p:nvPr/>
        </p:nvSpPr>
        <p:spPr>
          <a:xfrm>
            <a:off x="5362187" y="681909"/>
            <a:ext cx="1096138" cy="646331"/>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Personalised</a:t>
            </a:r>
          </a:p>
          <a:p>
            <a:pPr algn="ctr"/>
            <a:r>
              <a:rPr lang="en-GB" sz="1200" b="1" dirty="0">
                <a:solidFill>
                  <a:schemeClr val="bg2">
                    <a:lumMod val="25000"/>
                  </a:schemeClr>
                </a:solidFill>
                <a:latin typeface="Sitka Display" panose="02000505000000020004" pitchFamily="2" charset="0"/>
                <a:ea typeface="+mj-ea"/>
                <a:cs typeface="+mj-cs"/>
              </a:rPr>
              <a:t>Pain Management</a:t>
            </a:r>
          </a:p>
        </p:txBody>
      </p:sp>
      <p:sp>
        <p:nvSpPr>
          <p:cNvPr id="453" name="Flowchart: Connector 452">
            <a:extLst>
              <a:ext uri="{FF2B5EF4-FFF2-40B4-BE49-F238E27FC236}">
                <a16:creationId xmlns:a16="http://schemas.microsoft.com/office/drawing/2014/main" id="{D9E57EB5-420E-B8F7-FA26-869848A0FC17}"/>
              </a:ext>
            </a:extLst>
          </p:cNvPr>
          <p:cNvSpPr/>
          <p:nvPr/>
        </p:nvSpPr>
        <p:spPr>
          <a:xfrm>
            <a:off x="4219396" y="973161"/>
            <a:ext cx="1260000" cy="1260000"/>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TextBox 454">
            <a:extLst>
              <a:ext uri="{FF2B5EF4-FFF2-40B4-BE49-F238E27FC236}">
                <a16:creationId xmlns:a16="http://schemas.microsoft.com/office/drawing/2014/main" id="{D363E2F2-6363-B042-59BD-87A0BE64F0FD}"/>
              </a:ext>
            </a:extLst>
          </p:cNvPr>
          <p:cNvSpPr txBox="1"/>
          <p:nvPr/>
        </p:nvSpPr>
        <p:spPr>
          <a:xfrm>
            <a:off x="4353509" y="1348720"/>
            <a:ext cx="1005417" cy="461665"/>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Device as a Service</a:t>
            </a:r>
          </a:p>
        </p:txBody>
      </p:sp>
      <p:sp>
        <p:nvSpPr>
          <p:cNvPr id="456" name="TextBox 455">
            <a:extLst>
              <a:ext uri="{FF2B5EF4-FFF2-40B4-BE49-F238E27FC236}">
                <a16:creationId xmlns:a16="http://schemas.microsoft.com/office/drawing/2014/main" id="{453062E5-4E09-059E-ACB8-3F216C54F04F}"/>
              </a:ext>
            </a:extLst>
          </p:cNvPr>
          <p:cNvSpPr txBox="1"/>
          <p:nvPr/>
        </p:nvSpPr>
        <p:spPr>
          <a:xfrm>
            <a:off x="5334097" y="1911900"/>
            <a:ext cx="1005417" cy="461665"/>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Online Platform</a:t>
            </a:r>
          </a:p>
        </p:txBody>
      </p:sp>
      <p:sp>
        <p:nvSpPr>
          <p:cNvPr id="458" name="Flowchart: Connector 457">
            <a:extLst>
              <a:ext uri="{FF2B5EF4-FFF2-40B4-BE49-F238E27FC236}">
                <a16:creationId xmlns:a16="http://schemas.microsoft.com/office/drawing/2014/main" id="{F3AC44BE-E2F6-BA11-6859-C648683A2ADA}"/>
              </a:ext>
            </a:extLst>
          </p:cNvPr>
          <p:cNvSpPr/>
          <p:nvPr/>
        </p:nvSpPr>
        <p:spPr>
          <a:xfrm>
            <a:off x="6272213" y="989558"/>
            <a:ext cx="1260000" cy="1260000"/>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TextBox 458">
            <a:extLst>
              <a:ext uri="{FF2B5EF4-FFF2-40B4-BE49-F238E27FC236}">
                <a16:creationId xmlns:a16="http://schemas.microsoft.com/office/drawing/2014/main" id="{B1BF8688-FD59-7C74-3329-1FE567980347}"/>
              </a:ext>
            </a:extLst>
          </p:cNvPr>
          <p:cNvSpPr txBox="1"/>
          <p:nvPr/>
        </p:nvSpPr>
        <p:spPr>
          <a:xfrm>
            <a:off x="6404263" y="1285176"/>
            <a:ext cx="1096138" cy="646331"/>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Direct-to-Consumer Sales</a:t>
            </a:r>
          </a:p>
        </p:txBody>
      </p:sp>
      <p:sp>
        <p:nvSpPr>
          <p:cNvPr id="460" name="Flowchart: Connector 459">
            <a:extLst>
              <a:ext uri="{FF2B5EF4-FFF2-40B4-BE49-F238E27FC236}">
                <a16:creationId xmlns:a16="http://schemas.microsoft.com/office/drawing/2014/main" id="{BB88804A-DE25-2E38-5270-8BB09B9BFD11}"/>
              </a:ext>
            </a:extLst>
          </p:cNvPr>
          <p:cNvSpPr/>
          <p:nvPr/>
        </p:nvSpPr>
        <p:spPr>
          <a:xfrm>
            <a:off x="6240401" y="2134720"/>
            <a:ext cx="1260000" cy="1260000"/>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TextBox 460">
            <a:extLst>
              <a:ext uri="{FF2B5EF4-FFF2-40B4-BE49-F238E27FC236}">
                <a16:creationId xmlns:a16="http://schemas.microsoft.com/office/drawing/2014/main" id="{30A33D92-FE7D-E4EE-D409-B9718E0FAAE5}"/>
              </a:ext>
            </a:extLst>
          </p:cNvPr>
          <p:cNvSpPr txBox="1"/>
          <p:nvPr/>
        </p:nvSpPr>
        <p:spPr>
          <a:xfrm>
            <a:off x="6322332" y="2434452"/>
            <a:ext cx="1096138" cy="646331"/>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B2B</a:t>
            </a:r>
          </a:p>
          <a:p>
            <a:pPr algn="ctr"/>
            <a:r>
              <a:rPr lang="en-GB" sz="1200" b="1" dirty="0">
                <a:solidFill>
                  <a:schemeClr val="bg2">
                    <a:lumMod val="25000"/>
                  </a:schemeClr>
                </a:solidFill>
                <a:latin typeface="Sitka Display" panose="02000505000000020004" pitchFamily="2" charset="0"/>
                <a:ea typeface="+mj-ea"/>
                <a:cs typeface="+mj-cs"/>
              </a:rPr>
              <a:t>&amp; Platform Monetisation</a:t>
            </a:r>
          </a:p>
        </p:txBody>
      </p:sp>
      <p:sp>
        <p:nvSpPr>
          <p:cNvPr id="462" name="Flowchart: Connector 461">
            <a:extLst>
              <a:ext uri="{FF2B5EF4-FFF2-40B4-BE49-F238E27FC236}">
                <a16:creationId xmlns:a16="http://schemas.microsoft.com/office/drawing/2014/main" id="{8D1EF00E-6615-4216-1B9B-3ED278EF2262}"/>
              </a:ext>
            </a:extLst>
          </p:cNvPr>
          <p:cNvSpPr/>
          <p:nvPr/>
        </p:nvSpPr>
        <p:spPr>
          <a:xfrm>
            <a:off x="1999094" y="1173662"/>
            <a:ext cx="1319697" cy="1321200"/>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TextBox 462">
            <a:extLst>
              <a:ext uri="{FF2B5EF4-FFF2-40B4-BE49-F238E27FC236}">
                <a16:creationId xmlns:a16="http://schemas.microsoft.com/office/drawing/2014/main" id="{A74A5A0D-4500-94CD-FF97-15C7D100EE70}"/>
              </a:ext>
            </a:extLst>
          </p:cNvPr>
          <p:cNvSpPr txBox="1"/>
          <p:nvPr/>
        </p:nvSpPr>
        <p:spPr>
          <a:xfrm>
            <a:off x="2087657" y="1394622"/>
            <a:ext cx="1071536" cy="984885"/>
          </a:xfrm>
          <a:prstGeom prst="rect">
            <a:avLst/>
          </a:prstGeom>
          <a:noFill/>
        </p:spPr>
        <p:txBody>
          <a:bodyPr wrap="square" rtlCol="0">
            <a:spAutoFit/>
          </a:bodyPr>
          <a:lstStyle/>
          <a:p>
            <a:pPr algn="ctr">
              <a:spcBef>
                <a:spcPts val="300"/>
              </a:spcBef>
              <a:spcAft>
                <a:spcPts val="300"/>
              </a:spcAft>
            </a:pPr>
            <a:r>
              <a:rPr lang="en-GB" sz="1200" b="1" dirty="0">
                <a:solidFill>
                  <a:schemeClr val="bg2">
                    <a:lumMod val="25000"/>
                  </a:schemeClr>
                </a:solidFill>
                <a:latin typeface="Sitka Display" panose="02000505000000020004" pitchFamily="2" charset="0"/>
                <a:ea typeface="+mj-ea"/>
                <a:cs typeface="+mj-cs"/>
              </a:rPr>
              <a:t>Medical Professionals</a:t>
            </a:r>
          </a:p>
          <a:p>
            <a:pPr algn="ctr">
              <a:spcBef>
                <a:spcPts val="300"/>
              </a:spcBef>
              <a:spcAft>
                <a:spcPts val="300"/>
              </a:spcAft>
            </a:pPr>
            <a:r>
              <a:rPr lang="en-GB" sz="1200" b="1" dirty="0">
                <a:solidFill>
                  <a:schemeClr val="bg2">
                    <a:lumMod val="25000"/>
                  </a:schemeClr>
                </a:solidFill>
                <a:latin typeface="Sitka Display" panose="02000505000000020004" pitchFamily="2" charset="0"/>
                <a:ea typeface="+mj-ea"/>
                <a:cs typeface="+mj-cs"/>
              </a:rPr>
              <a:t>Testers</a:t>
            </a:r>
          </a:p>
          <a:p>
            <a:pPr algn="ctr">
              <a:spcBef>
                <a:spcPts val="300"/>
              </a:spcBef>
              <a:spcAft>
                <a:spcPts val="300"/>
              </a:spcAft>
            </a:pPr>
            <a:r>
              <a:rPr lang="en-GB" sz="1200" b="1" dirty="0">
                <a:solidFill>
                  <a:schemeClr val="bg2">
                    <a:lumMod val="25000"/>
                  </a:schemeClr>
                </a:solidFill>
                <a:latin typeface="Sitka Display" panose="02000505000000020004" pitchFamily="2" charset="0"/>
                <a:ea typeface="+mj-ea"/>
                <a:cs typeface="+mj-cs"/>
              </a:rPr>
              <a:t>Patients</a:t>
            </a:r>
          </a:p>
        </p:txBody>
      </p:sp>
      <p:sp>
        <p:nvSpPr>
          <p:cNvPr id="464" name="Flowchart: Connector 463">
            <a:extLst>
              <a:ext uri="{FF2B5EF4-FFF2-40B4-BE49-F238E27FC236}">
                <a16:creationId xmlns:a16="http://schemas.microsoft.com/office/drawing/2014/main" id="{36B90CD6-FA5B-F791-71AA-F177B9C769C7}"/>
              </a:ext>
            </a:extLst>
          </p:cNvPr>
          <p:cNvSpPr/>
          <p:nvPr/>
        </p:nvSpPr>
        <p:spPr>
          <a:xfrm>
            <a:off x="4711828" y="3410990"/>
            <a:ext cx="1134686" cy="1098414"/>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TextBox 464">
            <a:extLst>
              <a:ext uri="{FF2B5EF4-FFF2-40B4-BE49-F238E27FC236}">
                <a16:creationId xmlns:a16="http://schemas.microsoft.com/office/drawing/2014/main" id="{6252B83C-7D63-D67F-5289-F5BBA4876680}"/>
              </a:ext>
            </a:extLst>
          </p:cNvPr>
          <p:cNvSpPr txBox="1"/>
          <p:nvPr/>
        </p:nvSpPr>
        <p:spPr>
          <a:xfrm>
            <a:off x="4668074" y="3785121"/>
            <a:ext cx="1179180" cy="276999"/>
          </a:xfrm>
          <a:prstGeom prst="rect">
            <a:avLst/>
          </a:prstGeom>
          <a:noFill/>
        </p:spPr>
        <p:txBody>
          <a:bodyPr wrap="square" rtlCol="0">
            <a:spAutoFit/>
          </a:bodyPr>
          <a:lstStyle/>
          <a:p>
            <a:pPr algn="ctr"/>
            <a:r>
              <a:rPr lang="en-GB" sz="1200" b="1" dirty="0">
                <a:solidFill>
                  <a:schemeClr val="bg2">
                    <a:lumMod val="25000"/>
                  </a:schemeClr>
                </a:solidFill>
                <a:latin typeface="Sitka Display" panose="02000505000000020004" pitchFamily="2" charset="0"/>
                <a:ea typeface="+mj-ea"/>
                <a:cs typeface="+mj-cs"/>
              </a:rPr>
              <a:t>Inventory</a:t>
            </a:r>
          </a:p>
        </p:txBody>
      </p:sp>
      <p:sp>
        <p:nvSpPr>
          <p:cNvPr id="466" name="Flowchart: Connector 465">
            <a:extLst>
              <a:ext uri="{FF2B5EF4-FFF2-40B4-BE49-F238E27FC236}">
                <a16:creationId xmlns:a16="http://schemas.microsoft.com/office/drawing/2014/main" id="{37BA064F-6D0B-F10A-516A-79D39E3EC1A3}"/>
              </a:ext>
            </a:extLst>
          </p:cNvPr>
          <p:cNvSpPr/>
          <p:nvPr/>
        </p:nvSpPr>
        <p:spPr>
          <a:xfrm>
            <a:off x="2539957" y="3189310"/>
            <a:ext cx="1319697" cy="1321200"/>
          </a:xfrm>
          <a:prstGeom prst="flowChartConnector">
            <a:avLst/>
          </a:prstGeom>
          <a:gradFill flip="none" rotWithShape="1">
            <a:gsLst>
              <a:gs pos="0">
                <a:schemeClr val="accent2">
                  <a:lumMod val="5000"/>
                  <a:lumOff val="95000"/>
                  <a:alpha val="10000"/>
                </a:schemeClr>
              </a:gs>
              <a:gs pos="74000">
                <a:schemeClr val="accent2">
                  <a:lumMod val="45000"/>
                  <a:lumOff val="55000"/>
                  <a:alpha val="25000"/>
                </a:schemeClr>
              </a:gs>
              <a:gs pos="83000">
                <a:schemeClr val="accent2">
                  <a:lumMod val="45000"/>
                  <a:lumOff val="55000"/>
                  <a:alpha val="15000"/>
                </a:schemeClr>
              </a:gs>
              <a:gs pos="100000">
                <a:schemeClr val="accent2">
                  <a:lumMod val="30000"/>
                  <a:lumOff val="70000"/>
                  <a:alpha val="63000"/>
                </a:schemeClr>
              </a:gs>
            </a:gsLst>
            <a:lin ang="54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TextBox 466">
            <a:extLst>
              <a:ext uri="{FF2B5EF4-FFF2-40B4-BE49-F238E27FC236}">
                <a16:creationId xmlns:a16="http://schemas.microsoft.com/office/drawing/2014/main" id="{8B84CD10-3C51-6A97-7E46-F6DD794B9B6F}"/>
              </a:ext>
            </a:extLst>
          </p:cNvPr>
          <p:cNvSpPr txBox="1"/>
          <p:nvPr/>
        </p:nvSpPr>
        <p:spPr>
          <a:xfrm>
            <a:off x="2572314" y="3656895"/>
            <a:ext cx="1351975" cy="461665"/>
          </a:xfrm>
          <a:prstGeom prst="rect">
            <a:avLst/>
          </a:prstGeom>
          <a:noFill/>
        </p:spPr>
        <p:txBody>
          <a:bodyPr wrap="square" rtlCol="0">
            <a:spAutoFit/>
          </a:bodyPr>
          <a:lstStyle/>
          <a:p>
            <a:pPr algn="ctr">
              <a:spcBef>
                <a:spcPts val="300"/>
              </a:spcBef>
              <a:spcAft>
                <a:spcPts val="300"/>
              </a:spcAft>
            </a:pPr>
            <a:r>
              <a:rPr lang="en-GB" sz="1200" b="1" dirty="0">
                <a:solidFill>
                  <a:schemeClr val="bg2">
                    <a:lumMod val="25000"/>
                  </a:schemeClr>
                </a:solidFill>
                <a:latin typeface="Sitka Display" panose="02000505000000020004" pitchFamily="2" charset="0"/>
                <a:ea typeface="+mj-ea"/>
                <a:cs typeface="+mj-cs"/>
              </a:rPr>
              <a:t>Environmentally Friendly Design</a:t>
            </a:r>
          </a:p>
        </p:txBody>
      </p:sp>
    </p:spTree>
  </p:cSld>
  <p:clrMapOvr>
    <a:masterClrMapping/>
  </p:clrMapOvr>
  <mc:AlternateContent xmlns:mc="http://schemas.openxmlformats.org/markup-compatibility/2006" xmlns:p14="http://schemas.microsoft.com/office/powerpoint/2010/main">
    <mc:Choice Requires="p14">
      <p:transition spd="slow" p14:dur="2000" advTm="19561"/>
    </mc:Choice>
    <mc:Fallback xmlns="">
      <p:transition spd="slow" advTm="195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4FC12-C07A-9A54-9E4F-4A8B35D7B033}"/>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16</a:t>
            </a:fld>
            <a:endParaRPr lang="en" sz="1400" dirty="0"/>
          </a:p>
        </p:txBody>
      </p:sp>
      <p:sp>
        <p:nvSpPr>
          <p:cNvPr id="3" name="TextBox 2">
            <a:extLst>
              <a:ext uri="{FF2B5EF4-FFF2-40B4-BE49-F238E27FC236}">
                <a16:creationId xmlns:a16="http://schemas.microsoft.com/office/drawing/2014/main" id="{A38425B5-34AA-02E2-639B-ED2D2D353D0E}"/>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5" name="Picture 4">
            <a:extLst>
              <a:ext uri="{FF2B5EF4-FFF2-40B4-BE49-F238E27FC236}">
                <a16:creationId xmlns:a16="http://schemas.microsoft.com/office/drawing/2014/main" id="{7A1896A6-3963-E697-6802-7A24F92A545F}"/>
              </a:ext>
            </a:extLst>
          </p:cNvPr>
          <p:cNvPicPr>
            <a:picLocks noChangeAspect="1"/>
          </p:cNvPicPr>
          <p:nvPr/>
        </p:nvPicPr>
        <p:blipFill>
          <a:blip r:embed="rId4">
            <a:grayscl/>
          </a:blip>
          <a:stretch>
            <a:fillRect/>
          </a:stretch>
        </p:blipFill>
        <p:spPr>
          <a:xfrm>
            <a:off x="1351811" y="307412"/>
            <a:ext cx="6682368" cy="4284418"/>
          </a:xfrm>
          <a:prstGeom prst="roundRect">
            <a:avLst>
              <a:gd name="adj" fmla="val 458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CB815AE9-A41E-F014-E6FA-77243E7B04F8}"/>
              </a:ext>
            </a:extLst>
          </p:cNvPr>
          <p:cNvPicPr>
            <a:picLocks noChangeAspect="1"/>
          </p:cNvPicPr>
          <p:nvPr/>
        </p:nvPicPr>
        <p:blipFill>
          <a:blip r:embed="rId5"/>
          <a:stretch>
            <a:fillRect/>
          </a:stretch>
        </p:blipFill>
        <p:spPr>
          <a:xfrm>
            <a:off x="187876" y="4562336"/>
            <a:ext cx="1292327" cy="5162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2558C6-0EAF-041D-9470-06A2B3995263}"/>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17</a:t>
            </a:fld>
            <a:endParaRPr lang="en" sz="1400" dirty="0"/>
          </a:p>
        </p:txBody>
      </p:sp>
      <p:sp>
        <p:nvSpPr>
          <p:cNvPr id="3" name="TextBox 2">
            <a:extLst>
              <a:ext uri="{FF2B5EF4-FFF2-40B4-BE49-F238E27FC236}">
                <a16:creationId xmlns:a16="http://schemas.microsoft.com/office/drawing/2014/main" id="{CE69EB74-F78A-F4E1-005E-B21C63FD73A1}"/>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grpSp>
        <p:nvGrpSpPr>
          <p:cNvPr id="7" name="Group 6">
            <a:extLst>
              <a:ext uri="{FF2B5EF4-FFF2-40B4-BE49-F238E27FC236}">
                <a16:creationId xmlns:a16="http://schemas.microsoft.com/office/drawing/2014/main" id="{48935C95-5C4F-5443-BACA-7BF44D361A89}"/>
              </a:ext>
            </a:extLst>
          </p:cNvPr>
          <p:cNvGrpSpPr/>
          <p:nvPr/>
        </p:nvGrpSpPr>
        <p:grpSpPr>
          <a:xfrm>
            <a:off x="714641" y="341533"/>
            <a:ext cx="7967133" cy="4379170"/>
            <a:chOff x="714641" y="341533"/>
            <a:chExt cx="7967133" cy="4379170"/>
          </a:xfrm>
        </p:grpSpPr>
        <p:pic>
          <p:nvPicPr>
            <p:cNvPr id="5" name="Picture 4">
              <a:extLst>
                <a:ext uri="{FF2B5EF4-FFF2-40B4-BE49-F238E27FC236}">
                  <a16:creationId xmlns:a16="http://schemas.microsoft.com/office/drawing/2014/main" id="{F0C6F1DD-057D-A459-A704-E29D0CFB38FC}"/>
                </a:ext>
              </a:extLst>
            </p:cNvPr>
            <p:cNvPicPr>
              <a:picLocks noChangeAspect="1"/>
            </p:cNvPicPr>
            <p:nvPr/>
          </p:nvPicPr>
          <p:blipFill>
            <a:blip r:embed="rId4">
              <a:grayscl/>
            </a:blip>
            <a:stretch>
              <a:fillRect/>
            </a:stretch>
          </p:blipFill>
          <p:spPr>
            <a:xfrm>
              <a:off x="714641" y="341533"/>
              <a:ext cx="7967133" cy="4379170"/>
            </a:xfrm>
            <a:prstGeom prst="roundRect">
              <a:avLst>
                <a:gd name="adj" fmla="val 438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a:extLst>
                <a:ext uri="{FF2B5EF4-FFF2-40B4-BE49-F238E27FC236}">
                  <a16:creationId xmlns:a16="http://schemas.microsoft.com/office/drawing/2014/main" id="{89C0858D-DC74-26C8-66FA-E3EBA7FCB441}"/>
                </a:ext>
              </a:extLst>
            </p:cNvPr>
            <p:cNvSpPr/>
            <p:nvPr/>
          </p:nvSpPr>
          <p:spPr>
            <a:xfrm>
              <a:off x="837079" y="379879"/>
              <a:ext cx="5688106" cy="3597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Google Shape;417;p59">
            <a:extLst>
              <a:ext uri="{FF2B5EF4-FFF2-40B4-BE49-F238E27FC236}">
                <a16:creationId xmlns:a16="http://schemas.microsoft.com/office/drawing/2014/main" id="{64B3FB66-838D-BBCD-A3ED-A6A756A56F99}"/>
              </a:ext>
            </a:extLst>
          </p:cNvPr>
          <p:cNvSpPr txBox="1"/>
          <p:nvPr/>
        </p:nvSpPr>
        <p:spPr>
          <a:xfrm>
            <a:off x="972009" y="312083"/>
            <a:ext cx="5388450" cy="49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2A5195"/>
                </a:solidFill>
                <a:latin typeface="Sitka Display" panose="02000505000000020004" pitchFamily="2" charset="0"/>
                <a:sym typeface="Helvetica Neue"/>
              </a:rPr>
              <a:t>Proof-of-Concept Funding</a:t>
            </a:r>
            <a:endParaRPr sz="3200" dirty="0">
              <a:solidFill>
                <a:srgbClr val="2A5195"/>
              </a:solidFill>
              <a:latin typeface="Sitka Display" panose="02000505000000020004" pitchFamily="2" charset="0"/>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2000" advTm="9181"/>
    </mc:Choice>
    <mc:Fallback xmlns="">
      <p:transition spd="slow" advTm="918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p:nvPr/>
        </p:nvSpPr>
        <p:spPr>
          <a:xfrm>
            <a:off x="345974" y="250452"/>
            <a:ext cx="1134229"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Team</a:t>
            </a:r>
            <a:endParaRPr sz="3200" dirty="0">
              <a:solidFill>
                <a:srgbClr val="2A5195"/>
              </a:solidFill>
              <a:latin typeface="Sitka Display" panose="02000505000000020004" pitchFamily="2" charset="0"/>
              <a:sym typeface="Helvetica Neue"/>
            </a:endParaRPr>
          </a:p>
        </p:txBody>
      </p:sp>
      <p:sp>
        <p:nvSpPr>
          <p:cNvPr id="2" name="Slide Number Placeholder 1">
            <a:extLst>
              <a:ext uri="{FF2B5EF4-FFF2-40B4-BE49-F238E27FC236}">
                <a16:creationId xmlns:a16="http://schemas.microsoft.com/office/drawing/2014/main" id="{456B2B76-3046-1A0F-B06D-0F1B1ABBC962}"/>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18</a:t>
            </a:fld>
            <a:endParaRPr lang="en" sz="1400" dirty="0"/>
          </a:p>
        </p:txBody>
      </p:sp>
      <p:sp>
        <p:nvSpPr>
          <p:cNvPr id="3" name="TextBox 2">
            <a:extLst>
              <a:ext uri="{FF2B5EF4-FFF2-40B4-BE49-F238E27FC236}">
                <a16:creationId xmlns:a16="http://schemas.microsoft.com/office/drawing/2014/main" id="{45342858-8E2C-EDE1-C38D-2A000732455C}"/>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5CF14CD7-FB57-41A5-9E4C-1888CEF9746D}"/>
              </a:ext>
            </a:extLst>
          </p:cNvPr>
          <p:cNvPicPr>
            <a:picLocks noChangeAspect="1"/>
          </p:cNvPicPr>
          <p:nvPr/>
        </p:nvPicPr>
        <p:blipFill>
          <a:blip r:embed="rId4"/>
          <a:stretch>
            <a:fillRect/>
          </a:stretch>
        </p:blipFill>
        <p:spPr>
          <a:xfrm>
            <a:off x="187876" y="4605025"/>
            <a:ext cx="1292327" cy="516266"/>
          </a:xfrm>
          <a:prstGeom prst="rect">
            <a:avLst/>
          </a:prstGeom>
        </p:spPr>
      </p:pic>
      <p:pic>
        <p:nvPicPr>
          <p:cNvPr id="5" name="Picture 4">
            <a:extLst>
              <a:ext uri="{FF2B5EF4-FFF2-40B4-BE49-F238E27FC236}">
                <a16:creationId xmlns:a16="http://schemas.microsoft.com/office/drawing/2014/main" id="{C39C99C6-5FDD-BFEB-1EEE-C16636A57B51}"/>
              </a:ext>
            </a:extLst>
          </p:cNvPr>
          <p:cNvPicPr>
            <a:picLocks noChangeAspect="1"/>
          </p:cNvPicPr>
          <p:nvPr/>
        </p:nvPicPr>
        <p:blipFill>
          <a:blip r:embed="rId5"/>
          <a:stretch>
            <a:fillRect/>
          </a:stretch>
        </p:blipFill>
        <p:spPr>
          <a:xfrm>
            <a:off x="936763" y="855597"/>
            <a:ext cx="1019146" cy="1217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E428294B-0F82-36D1-1B61-152EE3B0F958}"/>
              </a:ext>
            </a:extLst>
          </p:cNvPr>
          <p:cNvSpPr txBox="1"/>
          <p:nvPr/>
        </p:nvSpPr>
        <p:spPr>
          <a:xfrm>
            <a:off x="200711" y="2098489"/>
            <a:ext cx="2982891" cy="2508379"/>
          </a:xfrm>
          <a:prstGeom prst="rect">
            <a:avLst/>
          </a:prstGeom>
          <a:noFill/>
        </p:spPr>
        <p:txBody>
          <a:bodyPr wrap="square">
            <a:spAutoFit/>
          </a:bodyPr>
          <a:lstStyle/>
          <a:p>
            <a:r>
              <a:rPr lang="en-US" sz="1600" b="1" dirty="0">
                <a:solidFill>
                  <a:srgbClr val="2A5195"/>
                </a:solidFill>
                <a:latin typeface="Sitka Banner" panose="02000505000000020004" pitchFamily="2" charset="0"/>
              </a:rPr>
              <a:t>Dr Oleksandr  Malyuskin </a:t>
            </a:r>
          </a:p>
          <a:p>
            <a:pPr>
              <a:spcAft>
                <a:spcPts val="600"/>
              </a:spcAft>
            </a:pPr>
            <a:r>
              <a:rPr lang="en-US" sz="1600" dirty="0">
                <a:solidFill>
                  <a:srgbClr val="2A5195"/>
                </a:solidFill>
                <a:latin typeface="Sitka Banner" panose="02000505000000020004" pitchFamily="2" charset="0"/>
              </a:rPr>
              <a:t>Founder &amp; CEO</a:t>
            </a:r>
          </a:p>
          <a:p>
            <a:pPr algn="just">
              <a:spcAft>
                <a:spcPts val="600"/>
              </a:spcAft>
            </a:pPr>
            <a:r>
              <a:rPr lang="en-US" sz="1000" b="1" dirty="0">
                <a:solidFill>
                  <a:srgbClr val="2A5195"/>
                </a:solidFill>
                <a:latin typeface="Sitka Banner" panose="02000505000000020004" pitchFamily="2" charset="0"/>
              </a:rPr>
              <a:t>15+ years experience in R&amp;D and technical consultancy in embedded design, sensing, imaging and wireless communications. </a:t>
            </a:r>
          </a:p>
          <a:p>
            <a:pPr algn="just">
              <a:spcAft>
                <a:spcPts val="600"/>
              </a:spcAft>
            </a:pPr>
            <a:r>
              <a:rPr lang="en-US" sz="1000" b="1" dirty="0">
                <a:solidFill>
                  <a:srgbClr val="2A5195"/>
                </a:solidFill>
                <a:latin typeface="Sitka Banner" panose="02000505000000020004" pitchFamily="2" charset="0"/>
              </a:rPr>
              <a:t>Successfully developed several automotive, marine and sensor devices: MIMO sonar (2022-2024), vibroacoustic sonar (2023), microplastic electromagnetic sensor (2019), nanomaterial-enabled temperature sensor (2018), edema biomedical sensing device (2017), multi-functional RF automotive sensor (2015-2016).  </a:t>
            </a:r>
          </a:p>
          <a:p>
            <a:pPr algn="just"/>
            <a:r>
              <a:rPr lang="en-US" sz="1000" b="1" dirty="0">
                <a:solidFill>
                  <a:srgbClr val="2A5195"/>
                </a:solidFill>
                <a:latin typeface="Sitka Banner" panose="02000505000000020004" pitchFamily="2" charset="0"/>
              </a:rPr>
              <a:t>Funding portfolio &gt;£2.5M, 50 IEEE/IET publications. </a:t>
            </a:r>
            <a:endParaRPr lang="en-US" sz="1600" b="1" dirty="0">
              <a:solidFill>
                <a:srgbClr val="2A5195"/>
              </a:solidFill>
              <a:latin typeface="Sitka Banner" panose="02000505000000020004" pitchFamily="2" charset="0"/>
            </a:endParaRPr>
          </a:p>
        </p:txBody>
      </p:sp>
      <p:pic>
        <p:nvPicPr>
          <p:cNvPr id="9" name="Picture 8">
            <a:extLst>
              <a:ext uri="{FF2B5EF4-FFF2-40B4-BE49-F238E27FC236}">
                <a16:creationId xmlns:a16="http://schemas.microsoft.com/office/drawing/2014/main" id="{5F5C6F5C-A877-442E-ACF0-95F58015F41D}"/>
              </a:ext>
            </a:extLst>
          </p:cNvPr>
          <p:cNvPicPr>
            <a:picLocks noChangeAspect="1"/>
          </p:cNvPicPr>
          <p:nvPr/>
        </p:nvPicPr>
        <p:blipFill>
          <a:blip r:embed="rId6"/>
          <a:stretch>
            <a:fillRect/>
          </a:stretch>
        </p:blipFill>
        <p:spPr>
          <a:xfrm>
            <a:off x="4001788" y="855597"/>
            <a:ext cx="984633" cy="1217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4D867733-7388-85DE-9EB9-3902FCA22926}"/>
              </a:ext>
            </a:extLst>
          </p:cNvPr>
          <p:cNvSpPr txBox="1"/>
          <p:nvPr/>
        </p:nvSpPr>
        <p:spPr>
          <a:xfrm>
            <a:off x="3498179" y="2098489"/>
            <a:ext cx="2565267" cy="2508379"/>
          </a:xfrm>
          <a:prstGeom prst="rect">
            <a:avLst/>
          </a:prstGeom>
          <a:noFill/>
        </p:spPr>
        <p:txBody>
          <a:bodyPr wrap="square">
            <a:spAutoFit/>
          </a:bodyPr>
          <a:lstStyle/>
          <a:p>
            <a:r>
              <a:rPr lang="en-US" sz="1600" b="1" dirty="0">
                <a:solidFill>
                  <a:srgbClr val="2A5195"/>
                </a:solidFill>
                <a:latin typeface="Sitka Banner" panose="02000505000000020004" pitchFamily="2" charset="0"/>
              </a:rPr>
              <a:t>Lia Pellegrini</a:t>
            </a:r>
          </a:p>
          <a:p>
            <a:pPr>
              <a:spcAft>
                <a:spcPts val="600"/>
              </a:spcAft>
            </a:pPr>
            <a:r>
              <a:rPr lang="en-US" sz="1600" dirty="0">
                <a:solidFill>
                  <a:srgbClr val="2A5195"/>
                </a:solidFill>
                <a:latin typeface="Sitka Banner" panose="02000505000000020004" pitchFamily="2" charset="0"/>
              </a:rPr>
              <a:t>Product Design Leader</a:t>
            </a:r>
          </a:p>
          <a:p>
            <a:pPr marL="0" marR="0">
              <a:spcBef>
                <a:spcPts val="0"/>
              </a:spcBef>
              <a:spcAft>
                <a:spcPts val="0"/>
              </a:spcAft>
            </a:pPr>
            <a:r>
              <a:rPr lang="en-US" sz="1000" b="1" dirty="0">
                <a:solidFill>
                  <a:srgbClr val="2A5195"/>
                </a:solidFill>
                <a:latin typeface="Sitka Banner" panose="02000505000000020004" pitchFamily="2" charset="0"/>
              </a:rPr>
              <a:t>Graduate MEng student in Product Design Engineering, Queen’s University Belfast.</a:t>
            </a:r>
          </a:p>
          <a:p>
            <a:pPr marL="0" marR="0" algn="just">
              <a:spcBef>
                <a:spcPts val="0"/>
              </a:spcBef>
              <a:spcAft>
                <a:spcPts val="0"/>
              </a:spcAft>
            </a:pPr>
            <a:endParaRPr lang="en-US" sz="1000" b="1" dirty="0">
              <a:solidFill>
                <a:srgbClr val="2A5195"/>
              </a:solidFill>
              <a:latin typeface="Sitka Banner" panose="02000505000000020004" pitchFamily="2" charset="0"/>
            </a:endParaRPr>
          </a:p>
          <a:p>
            <a:pPr marL="0" marR="0" algn="just">
              <a:spcBef>
                <a:spcPts val="0"/>
              </a:spcBef>
              <a:spcAft>
                <a:spcPts val="0"/>
              </a:spcAft>
            </a:pPr>
            <a:r>
              <a:rPr lang="en-US" sz="1000" b="1" dirty="0">
                <a:solidFill>
                  <a:srgbClr val="2A5195"/>
                </a:solidFill>
                <a:latin typeface="Sitka Banner" panose="02000505000000020004" pitchFamily="2" charset="0"/>
              </a:rPr>
              <a:t>Passionate and driven by excellence in design engineering with industrial experience in delivering design solutions at BLK BOX studio in Belfast, Northern Ireland. Presently engaged in the entrepreneurial Catalyst </a:t>
            </a:r>
            <a:r>
              <a:rPr lang="en-US" sz="1000" b="1" dirty="0" err="1">
                <a:solidFill>
                  <a:srgbClr val="2A5195"/>
                </a:solidFill>
                <a:latin typeface="Sitka Banner" panose="02000505000000020004" pitchFamily="2" charset="0"/>
              </a:rPr>
              <a:t>programme</a:t>
            </a:r>
            <a:r>
              <a:rPr lang="en-US" sz="1000" b="1" dirty="0">
                <a:solidFill>
                  <a:srgbClr val="2A5195"/>
                </a:solidFill>
                <a:latin typeface="Sitka Banner" panose="02000505000000020004" pitchFamily="2" charset="0"/>
              </a:rPr>
              <a:t>, with a strategic focus on innovations within the healthcare sector. 2024 Queen’s University Dragon’s Den finalist and special prize winner.</a:t>
            </a:r>
          </a:p>
        </p:txBody>
      </p:sp>
      <p:pic>
        <p:nvPicPr>
          <p:cNvPr id="14" name="Picture 13">
            <a:extLst>
              <a:ext uri="{FF2B5EF4-FFF2-40B4-BE49-F238E27FC236}">
                <a16:creationId xmlns:a16="http://schemas.microsoft.com/office/drawing/2014/main" id="{ACBFBE0C-1E59-5C14-11F7-864FAB46A48F}"/>
              </a:ext>
            </a:extLst>
          </p:cNvPr>
          <p:cNvPicPr>
            <a:picLocks noChangeAspect="1"/>
          </p:cNvPicPr>
          <p:nvPr/>
        </p:nvPicPr>
        <p:blipFill>
          <a:blip r:embed="rId7"/>
          <a:stretch>
            <a:fillRect/>
          </a:stretch>
        </p:blipFill>
        <p:spPr>
          <a:xfrm>
            <a:off x="7032300" y="855597"/>
            <a:ext cx="1078767" cy="1249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a:extLst>
              <a:ext uri="{FF2B5EF4-FFF2-40B4-BE49-F238E27FC236}">
                <a16:creationId xmlns:a16="http://schemas.microsoft.com/office/drawing/2014/main" id="{7D682AC4-4833-58EB-BBC2-63107E63D34E}"/>
              </a:ext>
            </a:extLst>
          </p:cNvPr>
          <p:cNvSpPr txBox="1"/>
          <p:nvPr/>
        </p:nvSpPr>
        <p:spPr>
          <a:xfrm>
            <a:off x="6378022" y="2098489"/>
            <a:ext cx="2565267" cy="2347887"/>
          </a:xfrm>
          <a:prstGeom prst="rect">
            <a:avLst/>
          </a:prstGeom>
          <a:noFill/>
        </p:spPr>
        <p:txBody>
          <a:bodyPr wrap="square">
            <a:spAutoFit/>
          </a:bodyPr>
          <a:lstStyle/>
          <a:p>
            <a:r>
              <a:rPr lang="en-US" sz="1600" b="1" dirty="0">
                <a:solidFill>
                  <a:srgbClr val="2A5195"/>
                </a:solidFill>
                <a:latin typeface="Sitka Banner" panose="02000505000000020004" pitchFamily="2" charset="0"/>
              </a:rPr>
              <a:t>Cormac Browne</a:t>
            </a:r>
          </a:p>
          <a:p>
            <a:pPr>
              <a:spcAft>
                <a:spcPts val="600"/>
              </a:spcAft>
            </a:pPr>
            <a:r>
              <a:rPr lang="en-US" sz="1600" dirty="0">
                <a:solidFill>
                  <a:srgbClr val="2A5195"/>
                </a:solidFill>
                <a:latin typeface="Sitka Banner" panose="02000505000000020004" pitchFamily="2" charset="0"/>
              </a:rPr>
              <a:t>Mechanical Design Leader</a:t>
            </a:r>
          </a:p>
          <a:p>
            <a:pPr marL="0" marR="0">
              <a:spcBef>
                <a:spcPts val="0"/>
              </a:spcBef>
              <a:spcAft>
                <a:spcPts val="0"/>
              </a:spcAft>
            </a:pPr>
            <a:r>
              <a:rPr lang="en-US" sz="1000" b="1" dirty="0">
                <a:solidFill>
                  <a:srgbClr val="2A5195"/>
                </a:solidFill>
                <a:latin typeface="Sitka Banner" panose="02000505000000020004" pitchFamily="2" charset="0"/>
              </a:rPr>
              <a:t>Mechanical and Aerospace Engineering student, Queen’s University Belfast.</a:t>
            </a:r>
          </a:p>
          <a:p>
            <a:pPr marL="0" marR="0" algn="just">
              <a:spcBef>
                <a:spcPts val="0"/>
              </a:spcBef>
              <a:spcAft>
                <a:spcPts val="0"/>
              </a:spcAft>
            </a:pPr>
            <a:endParaRPr lang="en-US" sz="1000" b="1" dirty="0">
              <a:solidFill>
                <a:srgbClr val="2A5195"/>
              </a:solidFill>
              <a:latin typeface="Sitka Banner" panose="02000505000000020004" pitchFamily="2" charset="0"/>
            </a:endParaRPr>
          </a:p>
          <a:p>
            <a:pPr marL="0" marR="0" algn="just">
              <a:lnSpc>
                <a:spcPct val="115000"/>
              </a:lnSpc>
              <a:spcBef>
                <a:spcPts val="0"/>
              </a:spcBef>
            </a:pPr>
            <a:r>
              <a:rPr lang="en-US" sz="1000" b="1" dirty="0">
                <a:solidFill>
                  <a:srgbClr val="2A5195"/>
                </a:solidFill>
                <a:latin typeface="Sitka Banner" panose="02000505000000020004" pitchFamily="2" charset="0"/>
              </a:rPr>
              <a:t>Actively engaged in the technology learning process with an interest in avionics, sensing and biomechanics and hands-on experience in design, 3D fabrication and electromechanical integration.</a:t>
            </a:r>
          </a:p>
          <a:p>
            <a:pPr marL="0" marR="0" algn="just">
              <a:lnSpc>
                <a:spcPct val="115000"/>
              </a:lnSpc>
              <a:spcBef>
                <a:spcPts val="0"/>
              </a:spcBef>
            </a:pPr>
            <a:r>
              <a:rPr lang="en-US" sz="1000" b="1" dirty="0">
                <a:solidFill>
                  <a:srgbClr val="2A5195"/>
                </a:solidFill>
                <a:latin typeface="Sitka Banner" panose="02000505000000020004" pitchFamily="2" charset="0"/>
              </a:rPr>
              <a:t>2024 Queen’s University Dragon’s Den finalist.</a:t>
            </a:r>
          </a:p>
        </p:txBody>
      </p:sp>
    </p:spTree>
  </p:cSld>
  <p:clrMapOvr>
    <a:masterClrMapping/>
  </p:clrMapOvr>
  <mc:AlternateContent xmlns:mc="http://schemas.openxmlformats.org/markup-compatibility/2006" xmlns:p14="http://schemas.microsoft.com/office/powerpoint/2010/main">
    <mc:Choice Requires="p14">
      <p:transition spd="slow" p14:dur="2000" advTm="7858"/>
    </mc:Choice>
    <mc:Fallback xmlns="">
      <p:transition spd="slow" advTm="785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3761D5-A0E4-40BE-BFDD-58BF55D810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TextBox 3">
            <a:extLst>
              <a:ext uri="{FF2B5EF4-FFF2-40B4-BE49-F238E27FC236}">
                <a16:creationId xmlns:a16="http://schemas.microsoft.com/office/drawing/2014/main" id="{0B09028F-E16C-496A-B1CE-45643D87C27A}"/>
              </a:ext>
            </a:extLst>
          </p:cNvPr>
          <p:cNvSpPr txBox="1"/>
          <p:nvPr/>
        </p:nvSpPr>
        <p:spPr>
          <a:xfrm>
            <a:off x="1379805" y="1253132"/>
            <a:ext cx="6384389" cy="2438360"/>
          </a:xfrm>
          <a:prstGeom prst="rect">
            <a:avLst/>
          </a:prstGeom>
          <a:noFill/>
        </p:spPr>
        <p:txBody>
          <a:bodyPr wrap="square">
            <a:spAutoFit/>
          </a:bodyPr>
          <a:lstStyle/>
          <a:p>
            <a:pPr algn="ctr">
              <a:lnSpc>
                <a:spcPct val="140000"/>
              </a:lnSpc>
            </a:pPr>
            <a:r>
              <a:rPr lang="en-US" sz="2800" cap="all" dirty="0">
                <a:solidFill>
                  <a:srgbClr val="2A5195"/>
                </a:solidFill>
                <a:latin typeface="Sitka Small" panose="02000505000000020004" pitchFamily="2" charset="0"/>
              </a:rPr>
              <a:t>Thank you very much for your time</a:t>
            </a:r>
          </a:p>
          <a:p>
            <a:pPr algn="ctr">
              <a:lnSpc>
                <a:spcPct val="140000"/>
              </a:lnSpc>
            </a:pPr>
            <a:r>
              <a:rPr lang="en-US" sz="2800" cap="all" dirty="0">
                <a:solidFill>
                  <a:srgbClr val="2A5195"/>
                </a:solidFill>
                <a:latin typeface="Sitka Small" panose="02000505000000020004" pitchFamily="2" charset="0"/>
              </a:rPr>
              <a:t>Any feedback/help/advice would be most appreciated!</a:t>
            </a:r>
          </a:p>
        </p:txBody>
      </p:sp>
    </p:spTree>
    <p:extLst>
      <p:ext uri="{BB962C8B-B14F-4D97-AF65-F5344CB8AC3E}">
        <p14:creationId xmlns:p14="http://schemas.microsoft.com/office/powerpoint/2010/main" val="203060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2"/>
          <p:cNvSpPr txBox="1"/>
          <p:nvPr/>
        </p:nvSpPr>
        <p:spPr>
          <a:xfrm>
            <a:off x="447575" y="476250"/>
            <a:ext cx="4038600" cy="49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2A5195"/>
                </a:solidFill>
                <a:latin typeface="Sitka Display" panose="02000505000000020004" pitchFamily="2" charset="0"/>
                <a:ea typeface="Helvetica Neue"/>
                <a:cs typeface="Helvetica Neue"/>
                <a:sym typeface="Helvetica Neue"/>
              </a:rPr>
              <a:t>Company Purpose</a:t>
            </a:r>
            <a:endParaRPr sz="3200" dirty="0">
              <a:solidFill>
                <a:srgbClr val="2A5195"/>
              </a:solidFill>
              <a:latin typeface="Sitka Display" panose="02000505000000020004" pitchFamily="2" charset="0"/>
              <a:ea typeface="Helvetica Neue"/>
              <a:cs typeface="Helvetica Neue"/>
              <a:sym typeface="Helvetica Neue"/>
            </a:endParaRPr>
          </a:p>
        </p:txBody>
      </p:sp>
      <p:pic>
        <p:nvPicPr>
          <p:cNvPr id="4" name="Picture 3">
            <a:extLst>
              <a:ext uri="{FF2B5EF4-FFF2-40B4-BE49-F238E27FC236}">
                <a16:creationId xmlns:a16="http://schemas.microsoft.com/office/drawing/2014/main" id="{DBE928E0-6CA7-3484-D6DA-000D154B3AE1}"/>
              </a:ext>
            </a:extLst>
          </p:cNvPr>
          <p:cNvPicPr>
            <a:picLocks noChangeAspect="1"/>
          </p:cNvPicPr>
          <p:nvPr/>
        </p:nvPicPr>
        <p:blipFill>
          <a:blip r:embed="rId3"/>
          <a:stretch>
            <a:fillRect/>
          </a:stretch>
        </p:blipFill>
        <p:spPr>
          <a:xfrm>
            <a:off x="180873" y="4597082"/>
            <a:ext cx="1292327" cy="516266"/>
          </a:xfrm>
          <a:prstGeom prst="rect">
            <a:avLst/>
          </a:prstGeom>
        </p:spPr>
      </p:pic>
      <p:sp>
        <p:nvSpPr>
          <p:cNvPr id="348" name="Google Shape;348;p52"/>
          <p:cNvSpPr txBox="1"/>
          <p:nvPr/>
        </p:nvSpPr>
        <p:spPr>
          <a:xfrm>
            <a:off x="447575" y="1407732"/>
            <a:ext cx="4350125" cy="2487093"/>
          </a:xfrm>
          <a:prstGeom prst="rect">
            <a:avLst/>
          </a:prstGeom>
          <a:noFill/>
          <a:ln>
            <a:noFill/>
          </a:ln>
        </p:spPr>
        <p:txBody>
          <a:bodyPr spcFirstLastPara="1" wrap="square" lIns="0" tIns="0" rIns="0" bIns="0" anchor="t" anchorCtr="0">
            <a:noAutofit/>
          </a:bodyPr>
          <a:lstStyle/>
          <a:p>
            <a:pPr marL="0" lvl="0" indent="0" rtl="0">
              <a:lnSpc>
                <a:spcPct val="115000"/>
              </a:lnSpc>
              <a:spcBef>
                <a:spcPts val="0"/>
              </a:spcBef>
              <a:spcAft>
                <a:spcPts val="0"/>
              </a:spcAft>
              <a:buClr>
                <a:srgbClr val="000000"/>
              </a:buClr>
              <a:buSzPts val="1100"/>
              <a:buFont typeface="Arial"/>
              <a:buNone/>
            </a:pPr>
            <a:r>
              <a:rPr lang="en" sz="2200" dirty="0">
                <a:solidFill>
                  <a:schemeClr val="accent1">
                    <a:lumMod val="50000"/>
                  </a:schemeClr>
                </a:solidFill>
                <a:latin typeface="Sitka Display" panose="02000505000000020004" pitchFamily="2" charset="0"/>
                <a:ea typeface="Helvetica Neue"/>
                <a:cs typeface="Helvetica Neue"/>
                <a:sym typeface="Helvetica Neue"/>
              </a:rPr>
              <a:t>To help millions of people suffering from muscle, joint and lower-back pain by providing affordable and accessible home-use pain management devices based on smart vibration and electromechanical massage technology</a:t>
            </a:r>
            <a:r>
              <a:rPr lang="en" sz="2000" dirty="0">
                <a:solidFill>
                  <a:schemeClr val="accent1">
                    <a:lumMod val="50000"/>
                  </a:schemeClr>
                </a:solidFill>
                <a:latin typeface="Sitka Display" panose="02000505000000020004" pitchFamily="2" charset="0"/>
                <a:ea typeface="Helvetica Neue"/>
                <a:cs typeface="Helvetica Neue"/>
                <a:sym typeface="Helvetica Neue"/>
              </a:rPr>
              <a:t>.</a:t>
            </a:r>
            <a:endParaRPr sz="2000" dirty="0">
              <a:solidFill>
                <a:schemeClr val="accent1">
                  <a:lumMod val="50000"/>
                </a:schemeClr>
              </a:solidFill>
              <a:latin typeface="Helvetica Neue"/>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8577363C-94EE-4EC8-0D4A-D9371D52C6A7}"/>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2</a:t>
            </a:fld>
            <a:endParaRPr lang="en" sz="1400" dirty="0"/>
          </a:p>
        </p:txBody>
      </p:sp>
      <p:sp>
        <p:nvSpPr>
          <p:cNvPr id="3" name="TextBox 2">
            <a:extLst>
              <a:ext uri="{FF2B5EF4-FFF2-40B4-BE49-F238E27FC236}">
                <a16:creationId xmlns:a16="http://schemas.microsoft.com/office/drawing/2014/main" id="{F0D000E0-6703-8B1C-2754-7D36DF68E328}"/>
              </a:ext>
            </a:extLst>
          </p:cNvPr>
          <p:cNvSpPr txBox="1"/>
          <p:nvPr/>
        </p:nvSpPr>
        <p:spPr>
          <a:xfrm>
            <a:off x="2878802" y="4863158"/>
            <a:ext cx="3606549"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4">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6" name="Picture 5">
            <a:extLst>
              <a:ext uri="{FF2B5EF4-FFF2-40B4-BE49-F238E27FC236}">
                <a16:creationId xmlns:a16="http://schemas.microsoft.com/office/drawing/2014/main" id="{04125D22-73AF-707C-1E09-0F693FCBAD3D}"/>
              </a:ext>
            </a:extLst>
          </p:cNvPr>
          <p:cNvPicPr>
            <a:picLocks noChangeAspect="1"/>
          </p:cNvPicPr>
          <p:nvPr/>
        </p:nvPicPr>
        <p:blipFill>
          <a:blip r:embed="rId5"/>
          <a:stretch>
            <a:fillRect/>
          </a:stretch>
        </p:blipFill>
        <p:spPr>
          <a:xfrm>
            <a:off x="5219132" y="1070515"/>
            <a:ext cx="3188292" cy="2870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advTm="14777"/>
    </mc:Choice>
    <mc:Fallback xmlns="">
      <p:transition spd="slow" advTm="147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3"/>
          <p:cNvSpPr txBox="1"/>
          <p:nvPr/>
        </p:nvSpPr>
        <p:spPr>
          <a:xfrm>
            <a:off x="447575" y="476250"/>
            <a:ext cx="4038600"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Problem</a:t>
            </a:r>
            <a:endParaRPr sz="3200" dirty="0">
              <a:solidFill>
                <a:srgbClr val="2A5195"/>
              </a:solidFill>
              <a:latin typeface="Sitka Display" panose="02000505000000020004" pitchFamily="2" charset="0"/>
              <a:sym typeface="Helvetica Neue"/>
            </a:endParaRPr>
          </a:p>
        </p:txBody>
      </p:sp>
      <p:sp>
        <p:nvSpPr>
          <p:cNvPr id="2" name="Slide Number Placeholder 1">
            <a:extLst>
              <a:ext uri="{FF2B5EF4-FFF2-40B4-BE49-F238E27FC236}">
                <a16:creationId xmlns:a16="http://schemas.microsoft.com/office/drawing/2014/main" id="{0F8D481C-7D1F-FF53-3174-91BE53D88EE0}"/>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3</a:t>
            </a:fld>
            <a:endParaRPr lang="en" sz="1400" dirty="0"/>
          </a:p>
        </p:txBody>
      </p:sp>
      <p:sp>
        <p:nvSpPr>
          <p:cNvPr id="3" name="TextBox 2">
            <a:extLst>
              <a:ext uri="{FF2B5EF4-FFF2-40B4-BE49-F238E27FC236}">
                <a16:creationId xmlns:a16="http://schemas.microsoft.com/office/drawing/2014/main" id="{0E3CB399-B500-7374-FD55-9F3A16BA476A}"/>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sp>
        <p:nvSpPr>
          <p:cNvPr id="9" name="TextBox 8">
            <a:extLst>
              <a:ext uri="{FF2B5EF4-FFF2-40B4-BE49-F238E27FC236}">
                <a16:creationId xmlns:a16="http://schemas.microsoft.com/office/drawing/2014/main" id="{1A5372C7-699F-1B08-8F9E-ACB576472481}"/>
              </a:ext>
            </a:extLst>
          </p:cNvPr>
          <p:cNvSpPr txBox="1"/>
          <p:nvPr/>
        </p:nvSpPr>
        <p:spPr>
          <a:xfrm>
            <a:off x="233298" y="1038549"/>
            <a:ext cx="4918816" cy="3190617"/>
          </a:xfrm>
          <a:prstGeom prst="rect">
            <a:avLst/>
          </a:prstGeom>
          <a:noFill/>
        </p:spPr>
        <p:txBody>
          <a:bodyPr wrap="square">
            <a:spAutoFit/>
          </a:bodyPr>
          <a:lstStyle/>
          <a:p>
            <a:pPr>
              <a:spcBef>
                <a:spcPts val="200"/>
              </a:spcBef>
              <a:spcAft>
                <a:spcPts val="200"/>
              </a:spcAft>
            </a:pPr>
            <a:r>
              <a:rPr lang="en-GB" sz="2000" b="0" i="0" dirty="0">
                <a:solidFill>
                  <a:schemeClr val="accent1">
                    <a:lumMod val="50000"/>
                  </a:schemeClr>
                </a:solidFill>
                <a:effectLst/>
                <a:latin typeface="Sitka Display" panose="02000505000000020004" pitchFamily="2" charset="0"/>
              </a:rPr>
              <a:t>About </a:t>
            </a:r>
            <a:r>
              <a:rPr lang="en-GB" sz="2000" b="1" i="0" dirty="0">
                <a:solidFill>
                  <a:schemeClr val="accent1">
                    <a:lumMod val="50000"/>
                  </a:schemeClr>
                </a:solidFill>
                <a:effectLst/>
                <a:latin typeface="Sitka Display" panose="02000505000000020004" pitchFamily="2" charset="0"/>
              </a:rPr>
              <a:t>47%</a:t>
            </a:r>
            <a:r>
              <a:rPr lang="en-GB" sz="2000" b="0" i="0" dirty="0">
                <a:solidFill>
                  <a:schemeClr val="accent1">
                    <a:lumMod val="50000"/>
                  </a:schemeClr>
                </a:solidFill>
                <a:effectLst/>
                <a:latin typeface="Sitka Display" panose="02000505000000020004" pitchFamily="2" charset="0"/>
              </a:rPr>
              <a:t> of the world population experiences </a:t>
            </a:r>
            <a:r>
              <a:rPr lang="en-GB" sz="2000" b="1" dirty="0">
                <a:solidFill>
                  <a:schemeClr val="accent1">
                    <a:lumMod val="50000"/>
                  </a:schemeClr>
                </a:solidFill>
                <a:effectLst/>
                <a:latin typeface="Sitka Display" panose="02000505000000020004" pitchFamily="2" charset="0"/>
              </a:rPr>
              <a:t>muscle pain </a:t>
            </a:r>
            <a:r>
              <a:rPr lang="en-GB" sz="2000" b="0" i="0" dirty="0">
                <a:solidFill>
                  <a:schemeClr val="accent1">
                    <a:lumMod val="50000"/>
                  </a:schemeClr>
                </a:solidFill>
                <a:effectLst/>
                <a:latin typeface="Sitka Display" panose="02000505000000020004" pitchFamily="2" charset="0"/>
              </a:rPr>
              <a:t>at any given time</a:t>
            </a:r>
            <a:r>
              <a:rPr lang="en-GB" sz="1600" b="0" i="0" baseline="30000" dirty="0">
                <a:solidFill>
                  <a:schemeClr val="accent1">
                    <a:lumMod val="50000"/>
                  </a:schemeClr>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a:t>
            </a:r>
            <a:r>
              <a:rPr lang="en" sz="1600" dirty="0">
                <a:solidFill>
                  <a:schemeClr val="accent1">
                    <a:lumMod val="50000"/>
                  </a:schemeClr>
                </a:solidFill>
                <a:latin typeface="Sitka Display" panose="02000505000000020004" pitchFamily="2" charset="0"/>
                <a:ea typeface="Helvetica Neue"/>
                <a:cs typeface="Helvetica Neue"/>
                <a:sym typeface="Helvetica Neue"/>
              </a:rPr>
              <a:t> .</a:t>
            </a:r>
            <a:endParaRPr lang="en-GB" sz="1600" b="0" i="0" dirty="0">
              <a:solidFill>
                <a:schemeClr val="accent1">
                  <a:lumMod val="50000"/>
                </a:schemeClr>
              </a:solidFill>
              <a:effectLst/>
              <a:latin typeface="Times New Roman" panose="02020603050405020304" pitchFamily="18" charset="0"/>
              <a:cs typeface="Times New Roman" panose="02020603050405020304" pitchFamily="18" charset="0"/>
            </a:endParaRPr>
          </a:p>
          <a:p>
            <a:pPr>
              <a:spcBef>
                <a:spcPts val="200"/>
              </a:spcBef>
              <a:spcAft>
                <a:spcPts val="200"/>
              </a:spcAft>
            </a:pPr>
            <a:endParaRPr lang="en-GB" sz="1200" dirty="0">
              <a:solidFill>
                <a:schemeClr val="accent1">
                  <a:lumMod val="50000"/>
                </a:schemeClr>
              </a:solidFill>
              <a:latin typeface="Sitka Display" panose="02000505000000020004" pitchFamily="2" charset="0"/>
            </a:endParaRPr>
          </a:p>
          <a:p>
            <a:pPr>
              <a:spcBef>
                <a:spcPts val="200"/>
              </a:spcBef>
              <a:spcAft>
                <a:spcPts val="200"/>
              </a:spcAft>
            </a:pPr>
            <a:r>
              <a:rPr lang="en-GB" sz="2200" b="1" dirty="0">
                <a:solidFill>
                  <a:schemeClr val="accent1">
                    <a:lumMod val="50000"/>
                  </a:schemeClr>
                </a:solidFill>
                <a:latin typeface="Sitka Display" panose="02000505000000020004" pitchFamily="2" charset="0"/>
              </a:rPr>
              <a:t>619 million </a:t>
            </a:r>
            <a:r>
              <a:rPr lang="en-GB" sz="2000" dirty="0">
                <a:solidFill>
                  <a:schemeClr val="accent1">
                    <a:lumMod val="50000"/>
                  </a:schemeClr>
                </a:solidFill>
                <a:latin typeface="Sitka Display" panose="02000505000000020004" pitchFamily="2" charset="0"/>
              </a:rPr>
              <a:t>people were affected by </a:t>
            </a:r>
            <a:r>
              <a:rPr lang="en-GB" sz="2000" b="1" dirty="0">
                <a:solidFill>
                  <a:schemeClr val="accent1">
                    <a:lumMod val="50000"/>
                  </a:schemeClr>
                </a:solidFill>
                <a:latin typeface="Sitka Display" panose="02000505000000020004" pitchFamily="2" charset="0"/>
              </a:rPr>
              <a:t>lower back pain </a:t>
            </a:r>
            <a:r>
              <a:rPr lang="en-GB" sz="2000" dirty="0">
                <a:solidFill>
                  <a:schemeClr val="accent1">
                    <a:lumMod val="50000"/>
                  </a:schemeClr>
                </a:solidFill>
                <a:latin typeface="Sitka Display" panose="02000505000000020004" pitchFamily="2" charset="0"/>
              </a:rPr>
              <a:t>globally in 2020 . This number is expected to grow by around </a:t>
            </a:r>
            <a:r>
              <a:rPr lang="en-GB" sz="2200" b="1" dirty="0">
                <a:solidFill>
                  <a:schemeClr val="accent1">
                    <a:lumMod val="50000"/>
                  </a:schemeClr>
                </a:solidFill>
                <a:latin typeface="Sitka Display" panose="02000505000000020004" pitchFamily="2" charset="0"/>
              </a:rPr>
              <a:t>10 million</a:t>
            </a:r>
            <a:r>
              <a:rPr lang="en-GB" sz="2000" dirty="0">
                <a:solidFill>
                  <a:schemeClr val="accent1">
                    <a:lumMod val="50000"/>
                  </a:schemeClr>
                </a:solidFill>
                <a:latin typeface="Sitka Display" panose="02000505000000020004" pitchFamily="2" charset="0"/>
              </a:rPr>
              <a:t> per year</a:t>
            </a:r>
            <a:r>
              <a:rPr lang="en-GB" sz="1600" baseline="30000" dirty="0">
                <a:solidFill>
                  <a:schemeClr val="accent1">
                    <a:lumMod val="50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2</a:t>
            </a:r>
            <a:r>
              <a:rPr lang="en" sz="2000" dirty="0">
                <a:solidFill>
                  <a:schemeClr val="accent1">
                    <a:lumMod val="50000"/>
                  </a:schemeClr>
                </a:solidFill>
                <a:latin typeface="Sitka Display" panose="02000505000000020004" pitchFamily="2" charset="0"/>
                <a:ea typeface="Helvetica Neue"/>
                <a:cs typeface="Helvetica Neue"/>
                <a:sym typeface="Helvetica Neue"/>
              </a:rPr>
              <a:t> .</a:t>
            </a:r>
            <a:endParaRPr lang="en-GB" sz="2000" dirty="0">
              <a:solidFill>
                <a:schemeClr val="accent1">
                  <a:lumMod val="50000"/>
                </a:schemeClr>
              </a:solidFill>
              <a:latin typeface="Sitka Display" panose="02000505000000020004" pitchFamily="2" charset="0"/>
            </a:endParaRPr>
          </a:p>
          <a:p>
            <a:pPr>
              <a:spcBef>
                <a:spcPts val="200"/>
              </a:spcBef>
              <a:spcAft>
                <a:spcPts val="200"/>
              </a:spcAft>
            </a:pPr>
            <a:endParaRPr lang="en-GB" sz="1200" dirty="0">
              <a:solidFill>
                <a:schemeClr val="accent1">
                  <a:lumMod val="50000"/>
                </a:schemeClr>
              </a:solidFill>
              <a:latin typeface="Sitka Display" panose="02000505000000020004" pitchFamily="2" charset="0"/>
            </a:endParaRPr>
          </a:p>
          <a:p>
            <a:pPr>
              <a:spcBef>
                <a:spcPts val="200"/>
              </a:spcBef>
              <a:spcAft>
                <a:spcPts val="200"/>
              </a:spcAft>
            </a:pPr>
            <a:r>
              <a:rPr lang="en-GB" sz="2000" dirty="0">
                <a:solidFill>
                  <a:schemeClr val="accent1">
                    <a:lumMod val="50000"/>
                  </a:schemeClr>
                </a:solidFill>
                <a:latin typeface="Sitka Display" panose="02000505000000020004" pitchFamily="2" charset="0"/>
              </a:rPr>
              <a:t>Economic loss is estimated at US$50 Billion - US$100 Billion</a:t>
            </a:r>
            <a:r>
              <a:rPr lang="en-GB" sz="2000" dirty="0">
                <a:solidFill>
                  <a:schemeClr val="accent1">
                    <a:lumMod val="50000"/>
                  </a:schemeClr>
                </a:solidFill>
                <a:latin typeface="Sitka Banner" panose="02000505000000020004" pitchFamily="2" charset="0"/>
              </a:rPr>
              <a:t> </a:t>
            </a:r>
            <a:r>
              <a:rPr lang="en-GB" sz="2000" dirty="0">
                <a:solidFill>
                  <a:schemeClr val="accent1">
                    <a:lumMod val="50000"/>
                  </a:schemeClr>
                </a:solidFill>
                <a:latin typeface="Sitka Display" panose="02000505000000020004" pitchFamily="2" charset="0"/>
              </a:rPr>
              <a:t>per year (in USA alone)</a:t>
            </a:r>
            <a:r>
              <a:rPr lang="en-GB" sz="1600" baseline="30000" dirty="0">
                <a:solidFill>
                  <a:schemeClr val="accent1">
                    <a:lumMod val="50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3</a:t>
            </a:r>
            <a:r>
              <a:rPr lang="en-GB" sz="1600" b="0" i="0" dirty="0">
                <a:solidFill>
                  <a:schemeClr val="accent1">
                    <a:lumMod val="50000"/>
                  </a:schemeClr>
                </a:solidFill>
                <a:effectLst/>
                <a:latin typeface="Times New Roman" panose="02020603050405020304" pitchFamily="18" charset="0"/>
                <a:cs typeface="Times New Roman" panose="02020603050405020304" pitchFamily="18" charset="0"/>
              </a:rPr>
              <a:t> </a:t>
            </a:r>
            <a:r>
              <a:rPr lang="en" sz="1600" dirty="0">
                <a:solidFill>
                  <a:schemeClr val="accent1">
                    <a:lumMod val="50000"/>
                  </a:schemeClr>
                </a:solidFill>
                <a:latin typeface="Sitka Display" panose="02000505000000020004" pitchFamily="2" charset="0"/>
                <a:ea typeface="Helvetica Neue"/>
                <a:cs typeface="Helvetica Neue"/>
                <a:sym typeface="Helvetica Neue"/>
              </a:rPr>
              <a:t>.</a:t>
            </a:r>
            <a:endParaRPr lang="en-US" sz="1600" dirty="0">
              <a:solidFill>
                <a:schemeClr val="accent1">
                  <a:lumMod val="50000"/>
                </a:schemeClr>
              </a:solidFill>
              <a:latin typeface="Sitka Display" panose="02000505000000020004" pitchFamily="2" charset="0"/>
            </a:endParaRPr>
          </a:p>
        </p:txBody>
      </p:sp>
      <p:pic>
        <p:nvPicPr>
          <p:cNvPr id="10" name="Picture 9">
            <a:extLst>
              <a:ext uri="{FF2B5EF4-FFF2-40B4-BE49-F238E27FC236}">
                <a16:creationId xmlns:a16="http://schemas.microsoft.com/office/drawing/2014/main" id="{AD681BB9-02A8-B1CA-FBBA-57E6F28E0329}"/>
              </a:ext>
            </a:extLst>
          </p:cNvPr>
          <p:cNvPicPr>
            <a:picLocks noChangeAspect="1"/>
          </p:cNvPicPr>
          <p:nvPr/>
        </p:nvPicPr>
        <p:blipFill>
          <a:blip r:embed="rId7"/>
          <a:stretch>
            <a:fillRect/>
          </a:stretch>
        </p:blipFill>
        <p:spPr>
          <a:xfrm>
            <a:off x="180873" y="4597082"/>
            <a:ext cx="1292327" cy="516266"/>
          </a:xfrm>
          <a:prstGeom prst="rect">
            <a:avLst/>
          </a:prstGeom>
        </p:spPr>
      </p:pic>
      <p:pic>
        <p:nvPicPr>
          <p:cNvPr id="8" name="Picture 7">
            <a:extLst>
              <a:ext uri="{FF2B5EF4-FFF2-40B4-BE49-F238E27FC236}">
                <a16:creationId xmlns:a16="http://schemas.microsoft.com/office/drawing/2014/main" id="{D141208C-C9EF-7CB1-821F-76BB9B600F00}"/>
              </a:ext>
            </a:extLst>
          </p:cNvPr>
          <p:cNvPicPr>
            <a:picLocks noChangeAspect="1"/>
          </p:cNvPicPr>
          <p:nvPr/>
        </p:nvPicPr>
        <p:blipFill>
          <a:blip r:embed="rId8"/>
          <a:stretch>
            <a:fillRect/>
          </a:stretch>
        </p:blipFill>
        <p:spPr>
          <a:xfrm>
            <a:off x="5398718" y="1254412"/>
            <a:ext cx="3048203" cy="2693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advTm="12966"/>
    </mc:Choice>
    <mc:Fallback xmlns="">
      <p:transition spd="slow" advTm="1296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3"/>
          <p:cNvSpPr txBox="1"/>
          <p:nvPr/>
        </p:nvSpPr>
        <p:spPr>
          <a:xfrm>
            <a:off x="447575" y="476250"/>
            <a:ext cx="4038600"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Problem </a:t>
            </a:r>
          </a:p>
          <a:p>
            <a:pPr marL="0" lvl="0" indent="0" algn="l" rtl="0">
              <a:spcBef>
                <a:spcPts val="0"/>
              </a:spcBef>
              <a:spcAft>
                <a:spcPts val="0"/>
              </a:spcAft>
              <a:buNone/>
            </a:pPr>
            <a:endParaRPr lang="en" sz="3200" dirty="0">
              <a:solidFill>
                <a:srgbClr val="2E75B6"/>
              </a:solidFill>
              <a:latin typeface="Sitka Display" panose="02000505000000020004" pitchFamily="2" charset="0"/>
              <a:sym typeface="Helvetica Neue"/>
            </a:endParaRPr>
          </a:p>
        </p:txBody>
      </p:sp>
      <p:sp>
        <p:nvSpPr>
          <p:cNvPr id="2" name="Slide Number Placeholder 1">
            <a:extLst>
              <a:ext uri="{FF2B5EF4-FFF2-40B4-BE49-F238E27FC236}">
                <a16:creationId xmlns:a16="http://schemas.microsoft.com/office/drawing/2014/main" id="{0F8D481C-7D1F-FF53-3174-91BE53D88EE0}"/>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4</a:t>
            </a:fld>
            <a:endParaRPr lang="en" sz="1400" dirty="0"/>
          </a:p>
        </p:txBody>
      </p:sp>
      <p:sp>
        <p:nvSpPr>
          <p:cNvPr id="3" name="TextBox 2">
            <a:extLst>
              <a:ext uri="{FF2B5EF4-FFF2-40B4-BE49-F238E27FC236}">
                <a16:creationId xmlns:a16="http://schemas.microsoft.com/office/drawing/2014/main" id="{0E3CB399-B500-7374-FD55-9F3A16BA476A}"/>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10" name="Picture 9">
            <a:extLst>
              <a:ext uri="{FF2B5EF4-FFF2-40B4-BE49-F238E27FC236}">
                <a16:creationId xmlns:a16="http://schemas.microsoft.com/office/drawing/2014/main" id="{AD681BB9-02A8-B1CA-FBBA-57E6F28E0329}"/>
              </a:ext>
            </a:extLst>
          </p:cNvPr>
          <p:cNvPicPr>
            <a:picLocks noChangeAspect="1"/>
          </p:cNvPicPr>
          <p:nvPr/>
        </p:nvPicPr>
        <p:blipFill>
          <a:blip r:embed="rId4"/>
          <a:stretch>
            <a:fillRect/>
          </a:stretch>
        </p:blipFill>
        <p:spPr>
          <a:xfrm>
            <a:off x="180873" y="4597082"/>
            <a:ext cx="1292327" cy="516266"/>
          </a:xfrm>
          <a:prstGeom prst="rect">
            <a:avLst/>
          </a:prstGeom>
        </p:spPr>
      </p:pic>
      <p:sp>
        <p:nvSpPr>
          <p:cNvPr id="8" name="TextBox 7">
            <a:extLst>
              <a:ext uri="{FF2B5EF4-FFF2-40B4-BE49-F238E27FC236}">
                <a16:creationId xmlns:a16="http://schemas.microsoft.com/office/drawing/2014/main" id="{AF991ECF-1603-4454-991C-06D1BA2296F9}"/>
              </a:ext>
            </a:extLst>
          </p:cNvPr>
          <p:cNvSpPr txBox="1"/>
          <p:nvPr/>
        </p:nvSpPr>
        <p:spPr>
          <a:xfrm>
            <a:off x="1038558" y="1833086"/>
            <a:ext cx="3561092" cy="1477328"/>
          </a:xfrm>
          <a:prstGeom prst="rect">
            <a:avLst/>
          </a:prstGeom>
          <a:noFill/>
        </p:spPr>
        <p:txBody>
          <a:bodyPr wrap="square" rtlCol="0">
            <a:spAutoFit/>
          </a:bodyPr>
          <a:lstStyle/>
          <a:p>
            <a:r>
              <a:rPr lang="en-GB" sz="2200" b="0" i="0" dirty="0">
                <a:solidFill>
                  <a:schemeClr val="accent1">
                    <a:lumMod val="50000"/>
                  </a:schemeClr>
                </a:solidFill>
                <a:effectLst/>
                <a:latin typeface="Sitka Display" panose="02000505000000020004" pitchFamily="2" charset="0"/>
              </a:rPr>
              <a:t>More than </a:t>
            </a:r>
            <a:r>
              <a:rPr lang="en-GB" sz="2200" b="1" i="0" dirty="0">
                <a:solidFill>
                  <a:schemeClr val="accent1">
                    <a:lumMod val="50000"/>
                  </a:schemeClr>
                </a:solidFill>
                <a:effectLst/>
                <a:latin typeface="Sitka Display" panose="02000505000000020004" pitchFamily="2" charset="0"/>
              </a:rPr>
              <a:t>a third </a:t>
            </a:r>
          </a:p>
          <a:p>
            <a:r>
              <a:rPr lang="en-GB" sz="2200" b="0" i="0" dirty="0">
                <a:solidFill>
                  <a:schemeClr val="accent1">
                    <a:lumMod val="50000"/>
                  </a:schemeClr>
                </a:solidFill>
                <a:effectLst/>
                <a:latin typeface="Sitka Display" panose="02000505000000020004" pitchFamily="2" charset="0"/>
              </a:rPr>
              <a:t>of the UK population lives with a musculoskeletal condition</a:t>
            </a:r>
            <a:r>
              <a:rPr lang="en" sz="2400" dirty="0">
                <a:solidFill>
                  <a:schemeClr val="accent1">
                    <a:lumMod val="50000"/>
                  </a:schemeClr>
                </a:solidFill>
                <a:latin typeface="Sitka Display" panose="02000505000000020004" pitchFamily="2" charset="0"/>
                <a:ea typeface="Helvetica Neue"/>
                <a:cs typeface="Helvetica Neue"/>
                <a:sym typeface="Helvetica Neue"/>
              </a:rPr>
              <a:t>.</a:t>
            </a:r>
            <a:endParaRPr lang="en-US" sz="2200" dirty="0">
              <a:solidFill>
                <a:schemeClr val="accent1">
                  <a:lumMod val="50000"/>
                </a:schemeClr>
              </a:solidFill>
              <a:latin typeface="Sitka Display" panose="02000505000000020004" pitchFamily="2" charset="0"/>
            </a:endParaRPr>
          </a:p>
        </p:txBody>
      </p:sp>
      <p:pic>
        <p:nvPicPr>
          <p:cNvPr id="5" name="Picture 4">
            <a:extLst>
              <a:ext uri="{FF2B5EF4-FFF2-40B4-BE49-F238E27FC236}">
                <a16:creationId xmlns:a16="http://schemas.microsoft.com/office/drawing/2014/main" id="{616EAB50-99E2-FDC2-7AC0-10C3D5B86082}"/>
              </a:ext>
            </a:extLst>
          </p:cNvPr>
          <p:cNvPicPr>
            <a:picLocks noChangeAspect="1"/>
          </p:cNvPicPr>
          <p:nvPr/>
        </p:nvPicPr>
        <p:blipFill>
          <a:blip r:embed="rId5"/>
          <a:stretch>
            <a:fillRect/>
          </a:stretch>
        </p:blipFill>
        <p:spPr>
          <a:xfrm>
            <a:off x="4599650" y="826926"/>
            <a:ext cx="3860429" cy="3399826"/>
          </a:xfrm>
          <a:prstGeom prst="roundRect">
            <a:avLst>
              <a:gd name="adj" fmla="val 747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40897347"/>
      </p:ext>
    </p:extLst>
  </p:cSld>
  <p:clrMapOvr>
    <a:masterClrMapping/>
  </p:clrMapOvr>
  <mc:AlternateContent xmlns:mc="http://schemas.openxmlformats.org/markup-compatibility/2006" xmlns:p14="http://schemas.microsoft.com/office/powerpoint/2010/main">
    <mc:Choice Requires="p14">
      <p:transition spd="slow" p14:dur="2000" advTm="6418"/>
    </mc:Choice>
    <mc:Fallback xmlns="">
      <p:transition spd="slow" advTm="64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4"/>
          <p:cNvSpPr txBox="1"/>
          <p:nvPr/>
        </p:nvSpPr>
        <p:spPr>
          <a:xfrm>
            <a:off x="447575" y="476250"/>
            <a:ext cx="2122058"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Solution</a:t>
            </a:r>
            <a:endParaRPr sz="3200" dirty="0">
              <a:solidFill>
                <a:srgbClr val="2A5195"/>
              </a:solidFill>
              <a:latin typeface="Sitka Display" panose="02000505000000020004" pitchFamily="2" charset="0"/>
              <a:sym typeface="Helvetica Neue"/>
            </a:endParaRPr>
          </a:p>
        </p:txBody>
      </p:sp>
      <p:sp>
        <p:nvSpPr>
          <p:cNvPr id="2" name="Slide Number Placeholder 1">
            <a:extLst>
              <a:ext uri="{FF2B5EF4-FFF2-40B4-BE49-F238E27FC236}">
                <a16:creationId xmlns:a16="http://schemas.microsoft.com/office/drawing/2014/main" id="{5C81650D-ECA7-B5AE-1D3B-EE971780E238}"/>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5</a:t>
            </a:fld>
            <a:endParaRPr lang="en" sz="1400" dirty="0"/>
          </a:p>
        </p:txBody>
      </p:sp>
      <p:sp>
        <p:nvSpPr>
          <p:cNvPr id="3" name="TextBox 2">
            <a:extLst>
              <a:ext uri="{FF2B5EF4-FFF2-40B4-BE49-F238E27FC236}">
                <a16:creationId xmlns:a16="http://schemas.microsoft.com/office/drawing/2014/main" id="{B7650669-5F04-DE30-93BC-62B371A76343}"/>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91FBE23A-789A-3BA4-FFD6-9C36BBC6F1DB}"/>
              </a:ext>
            </a:extLst>
          </p:cNvPr>
          <p:cNvPicPr>
            <a:picLocks noChangeAspect="1"/>
          </p:cNvPicPr>
          <p:nvPr/>
        </p:nvPicPr>
        <p:blipFill>
          <a:blip r:embed="rId4"/>
          <a:stretch>
            <a:fillRect/>
          </a:stretch>
        </p:blipFill>
        <p:spPr>
          <a:xfrm>
            <a:off x="180873" y="4597082"/>
            <a:ext cx="1292327" cy="516266"/>
          </a:xfrm>
          <a:prstGeom prst="rect">
            <a:avLst/>
          </a:prstGeom>
        </p:spPr>
      </p:pic>
      <p:sp>
        <p:nvSpPr>
          <p:cNvPr id="6" name="TextBox 5">
            <a:extLst>
              <a:ext uri="{FF2B5EF4-FFF2-40B4-BE49-F238E27FC236}">
                <a16:creationId xmlns:a16="http://schemas.microsoft.com/office/drawing/2014/main" id="{FA83925A-A8C7-9FEA-CABF-42E108BC99AB}"/>
              </a:ext>
            </a:extLst>
          </p:cNvPr>
          <p:cNvSpPr txBox="1"/>
          <p:nvPr/>
        </p:nvSpPr>
        <p:spPr>
          <a:xfrm>
            <a:off x="345974" y="1148466"/>
            <a:ext cx="5404147" cy="2831544"/>
          </a:xfrm>
          <a:prstGeom prst="rect">
            <a:avLst/>
          </a:prstGeom>
          <a:noFill/>
        </p:spPr>
        <p:txBody>
          <a:bodyPr wrap="square">
            <a:spAutoFit/>
          </a:bodyPr>
          <a:lstStyle/>
          <a:p>
            <a:r>
              <a:rPr lang="en-GB" sz="2200" dirty="0">
                <a:solidFill>
                  <a:schemeClr val="accent1">
                    <a:lumMod val="50000"/>
                  </a:schemeClr>
                </a:solidFill>
                <a:latin typeface="Sitka Display" panose="02000505000000020004" pitchFamily="2" charset="0"/>
                <a:ea typeface="+mj-ea"/>
                <a:cs typeface="+mj-cs"/>
              </a:rPr>
              <a:t>The idea is to translate the manual therapy techniques (massage, mobilisation, stretching, decompression, etc.) into the device operation</a:t>
            </a:r>
            <a:r>
              <a:rPr lang="en" sz="2400" dirty="0">
                <a:solidFill>
                  <a:schemeClr val="accent1">
                    <a:lumMod val="50000"/>
                  </a:schemeClr>
                </a:solidFill>
                <a:latin typeface="Sitka Display" panose="02000505000000020004" pitchFamily="2" charset="0"/>
                <a:ea typeface="Helvetica Neue"/>
                <a:cs typeface="Helvetica Neue"/>
                <a:sym typeface="Helvetica Neue"/>
              </a:rPr>
              <a:t>.</a:t>
            </a:r>
            <a:r>
              <a:rPr lang="en-GB" sz="2200" dirty="0">
                <a:solidFill>
                  <a:schemeClr val="accent1">
                    <a:lumMod val="50000"/>
                  </a:schemeClr>
                </a:solidFill>
                <a:latin typeface="Sitka Display" panose="02000505000000020004" pitchFamily="2" charset="0"/>
                <a:ea typeface="+mj-ea"/>
                <a:cs typeface="+mj-cs"/>
              </a:rPr>
              <a:t>   </a:t>
            </a:r>
          </a:p>
          <a:p>
            <a:endParaRPr lang="en-GB" sz="2200" dirty="0">
              <a:solidFill>
                <a:schemeClr val="accent1">
                  <a:lumMod val="50000"/>
                </a:schemeClr>
              </a:solidFill>
              <a:latin typeface="Sitka Display" panose="02000505000000020004" pitchFamily="2" charset="0"/>
              <a:ea typeface="+mj-ea"/>
              <a:cs typeface="+mj-cs"/>
            </a:endParaRPr>
          </a:p>
          <a:p>
            <a:r>
              <a:rPr lang="en-GB" sz="2200" dirty="0">
                <a:solidFill>
                  <a:schemeClr val="accent1">
                    <a:lumMod val="50000"/>
                  </a:schemeClr>
                </a:solidFill>
                <a:latin typeface="Sitka Display" panose="02000505000000020004" pitchFamily="2" charset="0"/>
                <a:ea typeface="+mj-ea"/>
                <a:cs typeface="+mj-cs"/>
              </a:rPr>
              <a:t>The therapeutic action will be achieved through smart vibration, circular pressure, release motion,</a:t>
            </a:r>
            <a:r>
              <a:rPr lang="en-GB" sz="2200" b="1" dirty="0">
                <a:solidFill>
                  <a:schemeClr val="accent1">
                    <a:lumMod val="50000"/>
                  </a:schemeClr>
                </a:solidFill>
                <a:latin typeface="Sitka Display" panose="02000505000000020004" pitchFamily="2" charset="0"/>
                <a:ea typeface="+mj-ea"/>
                <a:cs typeface="+mj-cs"/>
              </a:rPr>
              <a:t> </a:t>
            </a:r>
            <a:r>
              <a:rPr lang="en-GB" sz="2200" dirty="0">
                <a:solidFill>
                  <a:schemeClr val="accent1">
                    <a:lumMod val="50000"/>
                  </a:schemeClr>
                </a:solidFill>
                <a:latin typeface="Sitka Display" panose="02000505000000020004" pitchFamily="2" charset="0"/>
                <a:ea typeface="+mj-ea"/>
                <a:cs typeface="+mj-cs"/>
              </a:rPr>
              <a:t>and </a:t>
            </a:r>
            <a:r>
              <a:rPr lang="en-GB" sz="2200" b="1" dirty="0">
                <a:solidFill>
                  <a:schemeClr val="accent1">
                    <a:lumMod val="50000"/>
                  </a:schemeClr>
                </a:solidFill>
                <a:latin typeface="Sitka Display" panose="02000505000000020004" pitchFamily="2" charset="0"/>
                <a:ea typeface="+mj-ea"/>
                <a:cs typeface="+mj-cs"/>
              </a:rPr>
              <a:t>sensing</a:t>
            </a:r>
            <a:r>
              <a:rPr lang="en-GB" sz="2200" dirty="0">
                <a:solidFill>
                  <a:schemeClr val="accent1">
                    <a:lumMod val="50000"/>
                  </a:schemeClr>
                </a:solidFill>
                <a:latin typeface="Sitka Display" panose="02000505000000020004" pitchFamily="2" charset="0"/>
                <a:ea typeface="+mj-ea"/>
                <a:cs typeface="+mj-cs"/>
              </a:rPr>
              <a:t> of the tissue in the application area . </a:t>
            </a:r>
          </a:p>
        </p:txBody>
      </p:sp>
      <p:pic>
        <p:nvPicPr>
          <p:cNvPr id="9" name="Picture 8">
            <a:extLst>
              <a:ext uri="{FF2B5EF4-FFF2-40B4-BE49-F238E27FC236}">
                <a16:creationId xmlns:a16="http://schemas.microsoft.com/office/drawing/2014/main" id="{4B52E535-2277-D21C-ECCA-58BF07B9D37D}"/>
              </a:ext>
            </a:extLst>
          </p:cNvPr>
          <p:cNvPicPr>
            <a:picLocks noChangeAspect="1"/>
          </p:cNvPicPr>
          <p:nvPr/>
        </p:nvPicPr>
        <p:blipFill>
          <a:blip r:embed="rId5"/>
          <a:stretch>
            <a:fillRect/>
          </a:stretch>
        </p:blipFill>
        <p:spPr>
          <a:xfrm>
            <a:off x="6055249" y="898158"/>
            <a:ext cx="2392459" cy="333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advTm="20838"/>
    </mc:Choice>
    <mc:Fallback xmlns="">
      <p:transition spd="slow" advTm="2083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4"/>
          <p:cNvSpPr txBox="1"/>
          <p:nvPr/>
        </p:nvSpPr>
        <p:spPr>
          <a:xfrm>
            <a:off x="447575" y="476250"/>
            <a:ext cx="2122058"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Solution</a:t>
            </a:r>
            <a:endParaRPr sz="3200" dirty="0">
              <a:solidFill>
                <a:srgbClr val="2A5195"/>
              </a:solidFill>
              <a:latin typeface="Sitka Display" panose="02000505000000020004" pitchFamily="2" charset="0"/>
              <a:sym typeface="Helvetica Neue"/>
            </a:endParaRPr>
          </a:p>
        </p:txBody>
      </p:sp>
      <p:sp>
        <p:nvSpPr>
          <p:cNvPr id="2" name="Slide Number Placeholder 1">
            <a:extLst>
              <a:ext uri="{FF2B5EF4-FFF2-40B4-BE49-F238E27FC236}">
                <a16:creationId xmlns:a16="http://schemas.microsoft.com/office/drawing/2014/main" id="{5C81650D-ECA7-B5AE-1D3B-EE971780E238}"/>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6</a:t>
            </a:fld>
            <a:endParaRPr lang="en" sz="1400" dirty="0"/>
          </a:p>
        </p:txBody>
      </p:sp>
      <p:sp>
        <p:nvSpPr>
          <p:cNvPr id="3" name="TextBox 2">
            <a:extLst>
              <a:ext uri="{FF2B5EF4-FFF2-40B4-BE49-F238E27FC236}">
                <a16:creationId xmlns:a16="http://schemas.microsoft.com/office/drawing/2014/main" id="{B7650669-5F04-DE30-93BC-62B371A76343}"/>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91FBE23A-789A-3BA4-FFD6-9C36BBC6F1DB}"/>
              </a:ext>
            </a:extLst>
          </p:cNvPr>
          <p:cNvPicPr>
            <a:picLocks noChangeAspect="1"/>
          </p:cNvPicPr>
          <p:nvPr/>
        </p:nvPicPr>
        <p:blipFill>
          <a:blip r:embed="rId4"/>
          <a:stretch>
            <a:fillRect/>
          </a:stretch>
        </p:blipFill>
        <p:spPr>
          <a:xfrm>
            <a:off x="180873" y="4597082"/>
            <a:ext cx="1292327" cy="516266"/>
          </a:xfrm>
          <a:prstGeom prst="rect">
            <a:avLst/>
          </a:prstGeom>
        </p:spPr>
      </p:pic>
      <p:sp>
        <p:nvSpPr>
          <p:cNvPr id="6" name="TextBox 5">
            <a:extLst>
              <a:ext uri="{FF2B5EF4-FFF2-40B4-BE49-F238E27FC236}">
                <a16:creationId xmlns:a16="http://schemas.microsoft.com/office/drawing/2014/main" id="{FA83925A-A8C7-9FEA-CABF-42E108BC99AB}"/>
              </a:ext>
            </a:extLst>
          </p:cNvPr>
          <p:cNvSpPr txBox="1"/>
          <p:nvPr/>
        </p:nvSpPr>
        <p:spPr>
          <a:xfrm>
            <a:off x="233111" y="1091828"/>
            <a:ext cx="5356972" cy="3354765"/>
          </a:xfrm>
          <a:prstGeom prst="rect">
            <a:avLst/>
          </a:prstGeom>
          <a:noFill/>
        </p:spPr>
        <p:txBody>
          <a:bodyPr wrap="square">
            <a:spAutoFit/>
          </a:bodyPr>
          <a:lstStyle/>
          <a:p>
            <a:r>
              <a:rPr lang="en-GB" sz="2200" dirty="0">
                <a:solidFill>
                  <a:schemeClr val="accent1">
                    <a:lumMod val="50000"/>
                  </a:schemeClr>
                </a:solidFill>
                <a:latin typeface="Sitka Display" panose="02000505000000020004" pitchFamily="2" charset="0"/>
                <a:ea typeface="+mj-ea"/>
                <a:cs typeface="+mj-cs"/>
              </a:rPr>
              <a:t>An online AI-based platform will capture initial self-assessment customer feedback to generate a pain management plan with the most suitable device addressing specific pain causes</a:t>
            </a:r>
            <a:r>
              <a:rPr lang="en" sz="2400" dirty="0">
                <a:solidFill>
                  <a:schemeClr val="accent1">
                    <a:lumMod val="50000"/>
                  </a:schemeClr>
                </a:solidFill>
                <a:latin typeface="Sitka Display" panose="02000505000000020004" pitchFamily="2" charset="0"/>
                <a:ea typeface="Helvetica Neue"/>
                <a:cs typeface="Helvetica Neue"/>
                <a:sym typeface="Helvetica Neue"/>
              </a:rPr>
              <a:t>.</a:t>
            </a:r>
            <a:endParaRPr lang="en-GB" sz="2200" dirty="0">
              <a:solidFill>
                <a:schemeClr val="accent1">
                  <a:lumMod val="50000"/>
                </a:schemeClr>
              </a:solidFill>
              <a:latin typeface="Sitka Display" panose="02000505000000020004" pitchFamily="2" charset="0"/>
              <a:ea typeface="+mj-ea"/>
              <a:cs typeface="+mj-cs"/>
            </a:endParaRPr>
          </a:p>
          <a:p>
            <a:endParaRPr lang="en" sz="1200" dirty="0">
              <a:solidFill>
                <a:schemeClr val="accent1">
                  <a:lumMod val="50000"/>
                </a:schemeClr>
              </a:solidFill>
              <a:latin typeface="Sitka Display" panose="02000505000000020004" pitchFamily="2" charset="0"/>
              <a:ea typeface="+mj-ea"/>
              <a:cs typeface="+mj-cs"/>
              <a:sym typeface="Helvetica Neue"/>
            </a:endParaRPr>
          </a:p>
          <a:p>
            <a:r>
              <a:rPr lang="en-GB" sz="2200" dirty="0">
                <a:solidFill>
                  <a:schemeClr val="accent1">
                    <a:lumMod val="50000"/>
                  </a:schemeClr>
                </a:solidFill>
                <a:latin typeface="Sitka Display" panose="02000505000000020004" pitchFamily="2" charset="0"/>
                <a:ea typeface="+mj-ea"/>
                <a:cs typeface="+mj-cs"/>
              </a:rPr>
              <a:t>This app will track pain management progress and will also create recommendations on suitable exercises and lifestyle changes to relieve muscular and lower back pain.</a:t>
            </a:r>
          </a:p>
        </p:txBody>
      </p:sp>
      <p:pic>
        <p:nvPicPr>
          <p:cNvPr id="8" name="Picture 7">
            <a:extLst>
              <a:ext uri="{FF2B5EF4-FFF2-40B4-BE49-F238E27FC236}">
                <a16:creationId xmlns:a16="http://schemas.microsoft.com/office/drawing/2014/main" id="{B3E5371A-2DAA-2326-FECC-A6FE4C90C45E}"/>
              </a:ext>
            </a:extLst>
          </p:cNvPr>
          <p:cNvPicPr>
            <a:picLocks noChangeAspect="1"/>
          </p:cNvPicPr>
          <p:nvPr/>
        </p:nvPicPr>
        <p:blipFill>
          <a:blip r:embed="rId5"/>
          <a:stretch>
            <a:fillRect/>
          </a:stretch>
        </p:blipFill>
        <p:spPr>
          <a:xfrm>
            <a:off x="5811975" y="889348"/>
            <a:ext cx="2837247" cy="3444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7616313"/>
      </p:ext>
    </p:extLst>
  </p:cSld>
  <p:clrMapOvr>
    <a:masterClrMapping/>
  </p:clrMapOvr>
  <mc:AlternateContent xmlns:mc="http://schemas.openxmlformats.org/markup-compatibility/2006" xmlns:p14="http://schemas.microsoft.com/office/powerpoint/2010/main">
    <mc:Choice Requires="p14">
      <p:transition spd="slow" p14:dur="2000" advTm="13106"/>
    </mc:Choice>
    <mc:Fallback xmlns="">
      <p:transition spd="slow" advTm="1310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5"/>
          <p:cNvSpPr txBox="1"/>
          <p:nvPr/>
        </p:nvSpPr>
        <p:spPr>
          <a:xfrm>
            <a:off x="447575" y="476250"/>
            <a:ext cx="4038600"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Why Now?</a:t>
            </a:r>
            <a:endParaRPr sz="3200" dirty="0">
              <a:solidFill>
                <a:srgbClr val="2A5195"/>
              </a:solidFill>
              <a:latin typeface="Sitka Display" panose="02000505000000020004" pitchFamily="2" charset="0"/>
              <a:sym typeface="Helvetica Neue"/>
            </a:endParaRPr>
          </a:p>
        </p:txBody>
      </p:sp>
      <p:sp>
        <p:nvSpPr>
          <p:cNvPr id="378" name="Google Shape;378;p55"/>
          <p:cNvSpPr txBox="1"/>
          <p:nvPr/>
        </p:nvSpPr>
        <p:spPr>
          <a:xfrm>
            <a:off x="494547" y="1161018"/>
            <a:ext cx="4634861" cy="3034967"/>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200" dirty="0">
                <a:solidFill>
                  <a:schemeClr val="accent1">
                    <a:lumMod val="50000"/>
                  </a:schemeClr>
                </a:solidFill>
                <a:latin typeface="Sitka Display" panose="02000505000000020004" pitchFamily="2" charset="0"/>
                <a:ea typeface="+mj-ea"/>
                <a:cs typeface="+mj-cs"/>
                <a:sym typeface="Helvetica Neue"/>
              </a:rPr>
              <a:t>The cases of muscle pain and musculoskeletal conditions, including lower back and neck pain are increasing globally (+10M per year), due to several reasons such as sedentary lifestyles, ageing population, stress, depression and anxiety, obesity and occupational factors.</a:t>
            </a:r>
            <a:endParaRPr sz="2200" dirty="0">
              <a:solidFill>
                <a:schemeClr val="accent1">
                  <a:lumMod val="50000"/>
                </a:schemeClr>
              </a:solidFill>
              <a:latin typeface="Sitka Display" panose="02000505000000020004" pitchFamily="2" charset="0"/>
              <a:ea typeface="+mj-ea"/>
              <a:cs typeface="+mj-cs"/>
              <a:sym typeface="Helvetica Neue"/>
            </a:endParaRPr>
          </a:p>
        </p:txBody>
      </p:sp>
      <p:sp>
        <p:nvSpPr>
          <p:cNvPr id="2" name="Slide Number Placeholder 1">
            <a:extLst>
              <a:ext uri="{FF2B5EF4-FFF2-40B4-BE49-F238E27FC236}">
                <a16:creationId xmlns:a16="http://schemas.microsoft.com/office/drawing/2014/main" id="{380F801B-B522-0672-D8FC-D140ADE3B63A}"/>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7</a:t>
            </a:fld>
            <a:endParaRPr lang="en" sz="1400" dirty="0"/>
          </a:p>
        </p:txBody>
      </p:sp>
      <p:sp>
        <p:nvSpPr>
          <p:cNvPr id="3" name="TextBox 2">
            <a:extLst>
              <a:ext uri="{FF2B5EF4-FFF2-40B4-BE49-F238E27FC236}">
                <a16:creationId xmlns:a16="http://schemas.microsoft.com/office/drawing/2014/main" id="{FDC4A81E-001F-BE14-485F-A5315984ABFB}"/>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D57A9BE1-D476-ED5A-0570-7A45468EB312}"/>
              </a:ext>
            </a:extLst>
          </p:cNvPr>
          <p:cNvPicPr>
            <a:picLocks noChangeAspect="1"/>
          </p:cNvPicPr>
          <p:nvPr/>
        </p:nvPicPr>
        <p:blipFill>
          <a:blip r:embed="rId4"/>
          <a:stretch>
            <a:fillRect/>
          </a:stretch>
        </p:blipFill>
        <p:spPr>
          <a:xfrm>
            <a:off x="187876" y="4562336"/>
            <a:ext cx="1292327" cy="516266"/>
          </a:xfrm>
          <a:prstGeom prst="rect">
            <a:avLst/>
          </a:prstGeom>
        </p:spPr>
      </p:pic>
      <p:pic>
        <p:nvPicPr>
          <p:cNvPr id="6" name="Picture 5">
            <a:extLst>
              <a:ext uri="{FF2B5EF4-FFF2-40B4-BE49-F238E27FC236}">
                <a16:creationId xmlns:a16="http://schemas.microsoft.com/office/drawing/2014/main" id="{78046A33-BE1E-8B67-812A-6AF0E9B8B00B}"/>
              </a:ext>
            </a:extLst>
          </p:cNvPr>
          <p:cNvPicPr>
            <a:picLocks noChangeAspect="1"/>
          </p:cNvPicPr>
          <p:nvPr/>
        </p:nvPicPr>
        <p:blipFill>
          <a:blip r:embed="rId5"/>
          <a:stretch>
            <a:fillRect/>
          </a:stretch>
        </p:blipFill>
        <p:spPr>
          <a:xfrm>
            <a:off x="5576993" y="1013042"/>
            <a:ext cx="3203655" cy="3117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p:nvPr/>
        </p:nvSpPr>
        <p:spPr>
          <a:xfrm>
            <a:off x="447575" y="476250"/>
            <a:ext cx="4038600"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Product</a:t>
            </a:r>
            <a:endParaRPr sz="3200" dirty="0">
              <a:solidFill>
                <a:srgbClr val="2A5195"/>
              </a:solidFill>
              <a:latin typeface="Sitka Display" panose="02000505000000020004" pitchFamily="2" charset="0"/>
              <a:sym typeface="Helvetica Neue"/>
            </a:endParaRPr>
          </a:p>
        </p:txBody>
      </p:sp>
      <p:sp>
        <p:nvSpPr>
          <p:cNvPr id="388" name="Google Shape;388;p56"/>
          <p:cNvSpPr txBox="1"/>
          <p:nvPr/>
        </p:nvSpPr>
        <p:spPr>
          <a:xfrm>
            <a:off x="338211" y="1054305"/>
            <a:ext cx="6169060" cy="11857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200" dirty="0">
                <a:solidFill>
                  <a:schemeClr val="accent1">
                    <a:lumMod val="50000"/>
                  </a:schemeClr>
                </a:solidFill>
                <a:latin typeface="Sitka Display" panose="02000505000000020004" pitchFamily="2" charset="0"/>
                <a:ea typeface="+mj-ea"/>
                <a:cs typeface="+mj-cs"/>
                <a:sym typeface="Helvetica Neue"/>
              </a:rPr>
              <a:t>There is a range of exceptionally successful therapeutic devices, for example, percussion massage guns, shiatsu massage chairs or vibrotherapy mattresses.    </a:t>
            </a:r>
            <a:endParaRPr sz="1100" dirty="0">
              <a:solidFill>
                <a:schemeClr val="accent1">
                  <a:lumMod val="50000"/>
                </a:schemeClr>
              </a:solidFill>
              <a:latin typeface="Helvetica Neue"/>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4E2E8DDA-A365-8F00-1D34-FE6E4EBCAD97}"/>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8</a:t>
            </a:fld>
            <a:endParaRPr lang="en" sz="1400" dirty="0"/>
          </a:p>
        </p:txBody>
      </p:sp>
      <p:sp>
        <p:nvSpPr>
          <p:cNvPr id="3" name="TextBox 2">
            <a:extLst>
              <a:ext uri="{FF2B5EF4-FFF2-40B4-BE49-F238E27FC236}">
                <a16:creationId xmlns:a16="http://schemas.microsoft.com/office/drawing/2014/main" id="{18124785-34FD-3CA3-9E7A-B8F6AEC78F03}"/>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6" name="Picture 5">
            <a:extLst>
              <a:ext uri="{FF2B5EF4-FFF2-40B4-BE49-F238E27FC236}">
                <a16:creationId xmlns:a16="http://schemas.microsoft.com/office/drawing/2014/main" id="{7F6A646A-F354-972E-2AA9-1BF52CEB6728}"/>
              </a:ext>
            </a:extLst>
          </p:cNvPr>
          <p:cNvPicPr>
            <a:picLocks noChangeAspect="1"/>
          </p:cNvPicPr>
          <p:nvPr/>
        </p:nvPicPr>
        <p:blipFill>
          <a:blip r:embed="rId4"/>
          <a:stretch>
            <a:fillRect/>
          </a:stretch>
        </p:blipFill>
        <p:spPr>
          <a:xfrm>
            <a:off x="187876" y="4562336"/>
            <a:ext cx="1292327" cy="516266"/>
          </a:xfrm>
          <a:prstGeom prst="rect">
            <a:avLst/>
          </a:prstGeom>
        </p:spPr>
      </p:pic>
      <p:sp>
        <p:nvSpPr>
          <p:cNvPr id="25" name="Google Shape;388;p56">
            <a:extLst>
              <a:ext uri="{FF2B5EF4-FFF2-40B4-BE49-F238E27FC236}">
                <a16:creationId xmlns:a16="http://schemas.microsoft.com/office/drawing/2014/main" id="{5C59319F-DF39-19AD-E2DD-06E8275FE245}"/>
              </a:ext>
            </a:extLst>
          </p:cNvPr>
          <p:cNvSpPr txBox="1"/>
          <p:nvPr/>
        </p:nvSpPr>
        <p:spPr>
          <a:xfrm>
            <a:off x="3422741" y="2861637"/>
            <a:ext cx="5446230" cy="1700699"/>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200" dirty="0">
                <a:solidFill>
                  <a:schemeClr val="accent1">
                    <a:lumMod val="50000"/>
                  </a:schemeClr>
                </a:solidFill>
                <a:latin typeface="Sitka Display" panose="02000505000000020004" pitchFamily="2" charset="0"/>
                <a:ea typeface="+mj-ea"/>
                <a:cs typeface="+mj-cs"/>
                <a:sym typeface="Helvetica Neue"/>
              </a:rPr>
              <a:t>We are working on </a:t>
            </a:r>
            <a:r>
              <a:rPr lang="en" sz="2200" b="1" dirty="0">
                <a:solidFill>
                  <a:schemeClr val="accent1">
                    <a:lumMod val="50000"/>
                  </a:schemeClr>
                </a:solidFill>
                <a:latin typeface="Sitka Display" panose="02000505000000020004" pitchFamily="2" charset="0"/>
                <a:ea typeface="+mj-ea"/>
                <a:cs typeface="+mj-cs"/>
                <a:sym typeface="Helvetica Neue"/>
              </a:rPr>
              <a:t>a conceptually new device </a:t>
            </a:r>
            <a:r>
              <a:rPr lang="en" sz="2200" dirty="0">
                <a:solidFill>
                  <a:schemeClr val="accent1">
                    <a:lumMod val="50000"/>
                  </a:schemeClr>
                </a:solidFill>
                <a:latin typeface="Sitka Display" panose="02000505000000020004" pitchFamily="2" charset="0"/>
                <a:ea typeface="+mj-ea"/>
                <a:cs typeface="+mj-cs"/>
                <a:sym typeface="Helvetica Neue"/>
              </a:rPr>
              <a:t>that will create full 3D pressure motion patterns manually selected by the device user or generated by the app connected to the device. </a:t>
            </a:r>
            <a:endParaRPr sz="1100" dirty="0">
              <a:solidFill>
                <a:schemeClr val="accent1">
                  <a:lumMod val="50000"/>
                </a:schemeClr>
              </a:solidFill>
              <a:latin typeface="Helvetica Neue"/>
              <a:ea typeface="Helvetica Neue"/>
              <a:cs typeface="Helvetica Neue"/>
              <a:sym typeface="Helvetica Neue"/>
            </a:endParaRPr>
          </a:p>
        </p:txBody>
      </p:sp>
      <p:pic>
        <p:nvPicPr>
          <p:cNvPr id="5" name="Picture 4">
            <a:extLst>
              <a:ext uri="{FF2B5EF4-FFF2-40B4-BE49-F238E27FC236}">
                <a16:creationId xmlns:a16="http://schemas.microsoft.com/office/drawing/2014/main" id="{F1F7E341-C9BF-BAFF-4C4C-6421614DA07C}"/>
              </a:ext>
            </a:extLst>
          </p:cNvPr>
          <p:cNvPicPr>
            <a:picLocks noChangeAspect="1"/>
          </p:cNvPicPr>
          <p:nvPr/>
        </p:nvPicPr>
        <p:blipFill>
          <a:blip r:embed="rId5"/>
          <a:stretch>
            <a:fillRect/>
          </a:stretch>
        </p:blipFill>
        <p:spPr>
          <a:xfrm>
            <a:off x="6657822" y="873464"/>
            <a:ext cx="2038603" cy="1754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7F62D433-56D0-3A76-87A6-3D26A9462316}"/>
              </a:ext>
            </a:extLst>
          </p:cNvPr>
          <p:cNvPicPr>
            <a:picLocks noChangeAspect="1"/>
          </p:cNvPicPr>
          <p:nvPr/>
        </p:nvPicPr>
        <p:blipFill>
          <a:blip r:embed="rId6"/>
          <a:stretch>
            <a:fillRect/>
          </a:stretch>
        </p:blipFill>
        <p:spPr>
          <a:xfrm>
            <a:off x="363255" y="2516687"/>
            <a:ext cx="2689122" cy="1990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advTm="30033"/>
    </mc:Choice>
    <mc:Fallback xmlns="">
      <p:transition spd="slow" advTm="3003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p:nvPr/>
        </p:nvSpPr>
        <p:spPr>
          <a:xfrm>
            <a:off x="281191" y="154148"/>
            <a:ext cx="6426082" cy="495300"/>
          </a:xfrm>
          <a:prstGeom prst="rect">
            <a:avLst/>
          </a:prstGeom>
          <a:noFill/>
          <a:ln>
            <a:noFill/>
          </a:ln>
        </p:spPr>
        <p:txBody>
          <a:bodyPr spcFirstLastPara="1" wrap="square" lIns="0" tIns="0" rIns="0" bIns="0" anchor="t" anchorCtr="0">
            <a:noAutofit/>
          </a:bodyPr>
          <a:lstStyle/>
          <a:p>
            <a:r>
              <a:rPr lang="en" sz="3200" dirty="0">
                <a:solidFill>
                  <a:srgbClr val="2A5195"/>
                </a:solidFill>
                <a:latin typeface="Sitka Display" panose="02000505000000020004" pitchFamily="2" charset="0"/>
                <a:sym typeface="Helvetica Neue"/>
              </a:rPr>
              <a:t>Innovation &amp; Technology Stack </a:t>
            </a:r>
            <a:endParaRPr sz="3200" dirty="0">
              <a:solidFill>
                <a:srgbClr val="2A5195"/>
              </a:solidFill>
              <a:latin typeface="Sitka Display" panose="02000505000000020004" pitchFamily="2" charset="0"/>
              <a:sym typeface="Helvetica Neue"/>
            </a:endParaRPr>
          </a:p>
        </p:txBody>
      </p:sp>
      <p:sp>
        <p:nvSpPr>
          <p:cNvPr id="2" name="Slide Number Placeholder 1">
            <a:extLst>
              <a:ext uri="{FF2B5EF4-FFF2-40B4-BE49-F238E27FC236}">
                <a16:creationId xmlns:a16="http://schemas.microsoft.com/office/drawing/2014/main" id="{4E2E8DDA-A365-8F00-1D34-FE6E4EBCAD97}"/>
              </a:ext>
            </a:extLst>
          </p:cNvPr>
          <p:cNvSpPr>
            <a:spLocks noGrp="1"/>
          </p:cNvSpPr>
          <p:nvPr>
            <p:ph type="sldNum" idx="12"/>
          </p:nvPr>
        </p:nvSpPr>
        <p:spPr>
          <a:xfrm>
            <a:off x="8407424" y="4685002"/>
            <a:ext cx="548700" cy="393600"/>
          </a:xfrm>
        </p:spPr>
        <p:txBody>
          <a:bodyPr>
            <a:noAutofit/>
          </a:bodyPr>
          <a:lstStyle/>
          <a:p>
            <a:pPr marL="0" lvl="0" indent="0" algn="r" rtl="0">
              <a:spcBef>
                <a:spcPts val="0"/>
              </a:spcBef>
              <a:spcAft>
                <a:spcPts val="0"/>
              </a:spcAft>
              <a:buNone/>
            </a:pPr>
            <a:fld id="{00000000-1234-1234-1234-123412341234}" type="slidenum">
              <a:rPr lang="en" sz="1400" smtClean="0"/>
              <a:t>9</a:t>
            </a:fld>
            <a:endParaRPr lang="en" sz="1400" dirty="0"/>
          </a:p>
        </p:txBody>
      </p:sp>
      <p:sp>
        <p:nvSpPr>
          <p:cNvPr id="3" name="TextBox 2">
            <a:extLst>
              <a:ext uri="{FF2B5EF4-FFF2-40B4-BE49-F238E27FC236}">
                <a16:creationId xmlns:a16="http://schemas.microsoft.com/office/drawing/2014/main" id="{18124785-34FD-3CA3-9E7A-B8F6AEC78F03}"/>
              </a:ext>
            </a:extLst>
          </p:cNvPr>
          <p:cNvSpPr txBox="1"/>
          <p:nvPr/>
        </p:nvSpPr>
        <p:spPr>
          <a:xfrm>
            <a:off x="2878802" y="4863158"/>
            <a:ext cx="3214745" cy="215444"/>
          </a:xfrm>
          <a:prstGeom prst="rect">
            <a:avLst/>
          </a:prstGeom>
          <a:noFill/>
        </p:spPr>
        <p:txBody>
          <a:bodyPr wrap="square" rtlCol="0">
            <a:spAutoFit/>
          </a:bodyPr>
          <a:lstStyle/>
          <a:p>
            <a:r>
              <a:rPr lang="en-GB" sz="800" dirty="0">
                <a:solidFill>
                  <a:schemeClr val="bg1">
                    <a:lumMod val="85000"/>
                  </a:schemeClr>
                </a:solidFill>
              </a:rPr>
              <a:t>Confidential. </a:t>
            </a:r>
            <a:r>
              <a:rPr lang="en-GB" sz="800" dirty="0">
                <a:solidFill>
                  <a:schemeClr val="bg1">
                    <a:lumMod val="85000"/>
                  </a:schemeClr>
                </a:solidFill>
                <a:sym typeface="Symbol" panose="05050102010706020507" pitchFamily="18" charset="2"/>
              </a:rPr>
              <a:t> InfiniWave Therapeutics Ltd. </a:t>
            </a:r>
            <a:r>
              <a:rPr lang="en-GB" sz="800" dirty="0">
                <a:solidFill>
                  <a:schemeClr val="accent1">
                    <a:lumMod val="20000"/>
                    <a:lumOff val="80000"/>
                  </a:schemeClr>
                </a:solidFill>
                <a:sym typeface="Symbol" panose="05050102010706020507" pitchFamily="18" charset="2"/>
                <a:hlinkClick r:id="rId3">
                  <a:extLst>
                    <a:ext uri="{A12FA001-AC4F-418D-AE19-62706E023703}">
                      <ahyp:hlinkClr xmlns:ahyp="http://schemas.microsoft.com/office/drawing/2018/hyperlinkcolor" val="tx"/>
                    </a:ext>
                  </a:extLst>
                </a:hlinkClick>
              </a:rPr>
              <a:t>www.infiniwave.co.uk</a:t>
            </a:r>
            <a:r>
              <a:rPr lang="en-GB" sz="800" dirty="0">
                <a:solidFill>
                  <a:schemeClr val="accent1">
                    <a:lumMod val="20000"/>
                    <a:lumOff val="80000"/>
                  </a:schemeClr>
                </a:solidFill>
                <a:sym typeface="Symbol" panose="05050102010706020507" pitchFamily="18" charset="2"/>
              </a:rPr>
              <a:t> </a:t>
            </a:r>
            <a:endParaRPr lang="en-US" sz="800" dirty="0">
              <a:solidFill>
                <a:schemeClr val="accent1">
                  <a:lumMod val="20000"/>
                  <a:lumOff val="80000"/>
                </a:schemeClr>
              </a:solidFill>
            </a:endParaRPr>
          </a:p>
        </p:txBody>
      </p:sp>
      <p:pic>
        <p:nvPicPr>
          <p:cNvPr id="6" name="Picture 5">
            <a:extLst>
              <a:ext uri="{FF2B5EF4-FFF2-40B4-BE49-F238E27FC236}">
                <a16:creationId xmlns:a16="http://schemas.microsoft.com/office/drawing/2014/main" id="{7F6A646A-F354-972E-2AA9-1BF52CEB6728}"/>
              </a:ext>
            </a:extLst>
          </p:cNvPr>
          <p:cNvPicPr>
            <a:picLocks noChangeAspect="1"/>
          </p:cNvPicPr>
          <p:nvPr/>
        </p:nvPicPr>
        <p:blipFill>
          <a:blip r:embed="rId4"/>
          <a:stretch>
            <a:fillRect/>
          </a:stretch>
        </p:blipFill>
        <p:spPr>
          <a:xfrm>
            <a:off x="187876" y="4562336"/>
            <a:ext cx="1292327" cy="516266"/>
          </a:xfrm>
          <a:prstGeom prst="rect">
            <a:avLst/>
          </a:prstGeom>
        </p:spPr>
      </p:pic>
      <p:sp>
        <p:nvSpPr>
          <p:cNvPr id="15" name="Google Shape;388;p56">
            <a:extLst>
              <a:ext uri="{FF2B5EF4-FFF2-40B4-BE49-F238E27FC236}">
                <a16:creationId xmlns:a16="http://schemas.microsoft.com/office/drawing/2014/main" id="{02763032-555F-3A45-5C00-0B588111808E}"/>
              </a:ext>
            </a:extLst>
          </p:cNvPr>
          <p:cNvSpPr txBox="1"/>
          <p:nvPr/>
        </p:nvSpPr>
        <p:spPr>
          <a:xfrm>
            <a:off x="347367" y="1034919"/>
            <a:ext cx="4484548" cy="3032173"/>
          </a:xfrm>
          <a:prstGeom prst="rect">
            <a:avLst/>
          </a:prstGeom>
          <a:noFill/>
          <a:ln>
            <a:noFill/>
          </a:ln>
        </p:spPr>
        <p:txBody>
          <a:bodyPr spcFirstLastPara="1" wrap="square" lIns="0" tIns="0" rIns="0" bIns="0" anchor="t" anchorCtr="0">
            <a:noAutofit/>
          </a:bodyPr>
          <a:lstStyle/>
          <a:p>
            <a:pPr marL="0" marR="0">
              <a:lnSpc>
                <a:spcPct val="115000"/>
              </a:lnSpc>
              <a:spcBef>
                <a:spcPts val="0"/>
              </a:spcBef>
              <a:spcAft>
                <a:spcPts val="1000"/>
              </a:spcAft>
            </a:pPr>
            <a:r>
              <a:rPr lang="en-US" sz="2200" dirty="0">
                <a:solidFill>
                  <a:schemeClr val="accent1">
                    <a:lumMod val="50000"/>
                  </a:schemeClr>
                </a:solidFill>
                <a:latin typeface="Sitka Display" panose="02000505000000020004" pitchFamily="2" charset="0"/>
                <a:ea typeface="+mj-ea"/>
                <a:cs typeface="+mj-cs"/>
              </a:rPr>
              <a:t>Our innovation areas include device functional elements and AI-based embedded control systems. Novel concepts </a:t>
            </a:r>
            <a:r>
              <a:rPr lang="en-GB" sz="2200" dirty="0">
                <a:solidFill>
                  <a:schemeClr val="accent1">
                    <a:lumMod val="50000"/>
                  </a:schemeClr>
                </a:solidFill>
                <a:latin typeface="Sitka Display" panose="02000505000000020004" pitchFamily="2" charset="0"/>
                <a:ea typeface="+mj-ea"/>
                <a:cs typeface="+mj-cs"/>
              </a:rPr>
              <a:t>will be implemented, such as mechanical metamaterials for enhanced functionality and supercapacitors replacing Li-Ion batteries for environmental impact minimisation and cost reduction</a:t>
            </a:r>
            <a:r>
              <a:rPr lang="en-US" sz="2200" dirty="0">
                <a:solidFill>
                  <a:schemeClr val="accent1">
                    <a:lumMod val="50000"/>
                  </a:schemeClr>
                </a:solidFill>
                <a:latin typeface="Sitka Display" panose="02000505000000020004" pitchFamily="2" charset="0"/>
                <a:ea typeface="+mj-ea"/>
                <a:cs typeface="+mj-cs"/>
              </a:rPr>
              <a:t>.</a:t>
            </a:r>
          </a:p>
        </p:txBody>
      </p:sp>
      <p:pic>
        <p:nvPicPr>
          <p:cNvPr id="7" name="Picture 6">
            <a:extLst>
              <a:ext uri="{FF2B5EF4-FFF2-40B4-BE49-F238E27FC236}">
                <a16:creationId xmlns:a16="http://schemas.microsoft.com/office/drawing/2014/main" id="{104F660D-C2C8-60AC-DDC0-43C731F71247}"/>
              </a:ext>
            </a:extLst>
          </p:cNvPr>
          <p:cNvPicPr>
            <a:picLocks noChangeAspect="1"/>
          </p:cNvPicPr>
          <p:nvPr/>
        </p:nvPicPr>
        <p:blipFill>
          <a:blip r:embed="rId5"/>
          <a:stretch>
            <a:fillRect/>
          </a:stretch>
        </p:blipFill>
        <p:spPr>
          <a:xfrm>
            <a:off x="4968722" y="799831"/>
            <a:ext cx="3931335" cy="3762505"/>
          </a:xfrm>
          <a:prstGeom prst="roundRect">
            <a:avLst>
              <a:gd name="adj" fmla="val 657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928012"/>
      </p:ext>
    </p:extLst>
  </p:cSld>
  <p:clrMapOvr>
    <a:masterClrMapping/>
  </p:clrMapOvr>
  <mc:AlternateContent xmlns:mc="http://schemas.openxmlformats.org/markup-compatibility/2006" xmlns:p14="http://schemas.microsoft.com/office/powerpoint/2010/main">
    <mc:Choice Requires="p14">
      <p:transition spd="slow" p14:dur="2000" advTm="14592"/>
    </mc:Choice>
    <mc:Fallback xmlns="">
      <p:transition spd="slow" advTm="14592"/>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14727</TotalTime>
  <Words>1004</Words>
  <Application>Microsoft Office PowerPoint</Application>
  <PresentationFormat>On-screen Show (16:9)</PresentationFormat>
  <Paragraphs>115</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Gothic A1</vt:lpstr>
      <vt:lpstr>Helvetica Neue</vt:lpstr>
      <vt:lpstr>Playfair Display Black</vt:lpstr>
      <vt:lpstr>Sitka Banner</vt:lpstr>
      <vt:lpstr>Sitka Display</vt:lpstr>
      <vt:lpstr>Sitka Heading</vt:lpstr>
      <vt:lpstr>Sitka Small</vt:lpstr>
      <vt:lpstr>Symbol</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Preseed pitch deck</dc:title>
  <dc:creator>sasha malyuskin</dc:creator>
  <cp:lastModifiedBy>Oleksandr Malyuskin</cp:lastModifiedBy>
  <cp:revision>116</cp:revision>
  <dcterms:modified xsi:type="dcterms:W3CDTF">2024-06-11T15:38:00Z</dcterms:modified>
</cp:coreProperties>
</file>