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aret" panose="020B0604020202020204" charset="0"/>
      <p:regular r:id="rId16"/>
    </p:embeddedFont>
    <p:embeddedFont>
      <p:font typeface="Garet Bold" panose="020B0604020202020204" charset="0"/>
      <p:regular r:id="rId17"/>
    </p:embeddedFont>
  </p:embeddedFontLst>
  <p:defaultTex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7E7"/>
        </a:solidFill>
        <a:effectLst/>
      </p:bgPr>
    </p:bg>
    <p:spTree>
      <p:nvGrpSpPr>
        <p:cNvPr id="1" name=""/>
        <p:cNvGrpSpPr/>
        <p:nvPr/>
      </p:nvGrpSpPr>
      <p:grpSpPr>
        <a:xfrm>
          <a:off x="0" y="0"/>
          <a:ext cx="0" cy="0"/>
          <a:chOff x="0" y="0"/>
          <a:chExt cx="0" cy="0"/>
        </a:xfrm>
      </p:grpSpPr>
      <p:sp>
        <p:nvSpPr>
          <p:cNvPr id="2" name="Freeform 2"/>
          <p:cNvSpPr/>
          <p:nvPr/>
        </p:nvSpPr>
        <p:spPr>
          <a:xfrm>
            <a:off x="16584774" y="896762"/>
            <a:ext cx="972700" cy="1028700"/>
          </a:xfrm>
          <a:custGeom>
            <a:avLst/>
            <a:gdLst/>
            <a:ahLst/>
            <a:cxnLst/>
            <a:rect l="l" t="t" r="r" b="b"/>
            <a:pathLst>
              <a:path w="972700" h="1028700">
                <a:moveTo>
                  <a:pt x="0" y="0"/>
                </a:moveTo>
                <a:lnTo>
                  <a:pt x="972700" y="0"/>
                </a:lnTo>
                <a:lnTo>
                  <a:pt x="972700"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310333" y="-533239"/>
            <a:ext cx="23937367" cy="13566642"/>
          </a:xfrm>
          <a:custGeom>
            <a:avLst/>
            <a:gdLst/>
            <a:ahLst/>
            <a:cxnLst/>
            <a:rect l="l" t="t" r="r" b="b"/>
            <a:pathLst>
              <a:path w="23937367" h="13566642">
                <a:moveTo>
                  <a:pt x="0" y="0"/>
                </a:moveTo>
                <a:lnTo>
                  <a:pt x="23937366" y="0"/>
                </a:lnTo>
                <a:lnTo>
                  <a:pt x="23937366" y="13566642"/>
                </a:lnTo>
                <a:lnTo>
                  <a:pt x="0" y="13566642"/>
                </a:lnTo>
                <a:lnTo>
                  <a:pt x="0" y="0"/>
                </a:lnTo>
                <a:close/>
              </a:path>
            </a:pathLst>
          </a:custGeom>
          <a:blipFill>
            <a:blip r:embed="rId4"/>
            <a:stretch>
              <a:fillRect l="-3931" r="-3931" b="-24894"/>
            </a:stretch>
          </a:blipFill>
        </p:spPr>
        <p:txBody>
          <a:bodyPr/>
          <a:lstStyle/>
          <a:p>
            <a:endParaRPr lang="en-US"/>
          </a:p>
        </p:txBody>
      </p:sp>
      <p:sp>
        <p:nvSpPr>
          <p:cNvPr id="4" name="TextBox 4"/>
          <p:cNvSpPr txBox="1"/>
          <p:nvPr/>
        </p:nvSpPr>
        <p:spPr>
          <a:xfrm>
            <a:off x="1028700" y="1563512"/>
            <a:ext cx="16528774" cy="1923917"/>
          </a:xfrm>
          <a:prstGeom prst="rect">
            <a:avLst/>
          </a:prstGeom>
        </p:spPr>
        <p:txBody>
          <a:bodyPr lIns="0" tIns="0" rIns="0" bIns="0" rtlCol="0" anchor="t">
            <a:spAutoFit/>
          </a:bodyPr>
          <a:lstStyle/>
          <a:p>
            <a:pPr algn="l">
              <a:lnSpc>
                <a:spcPts val="7499"/>
              </a:lnSpc>
            </a:pPr>
            <a:r>
              <a:rPr lang="fr" sz="7499" spc="-374" dirty="0">
                <a:solidFill>
                  <a:srgbClr val="3D5635"/>
                </a:solidFill>
                <a:latin typeface="Garet"/>
              </a:rPr>
              <a:t>AGRICULTURE DURABLE</a:t>
            </a:r>
          </a:p>
          <a:p>
            <a:pPr algn="l">
              <a:lnSpc>
                <a:spcPts val="7499"/>
              </a:lnSpc>
            </a:pPr>
            <a:r>
              <a:rPr lang="fr" sz="7499" spc="-374" dirty="0">
                <a:solidFill>
                  <a:srgbClr val="3D5635"/>
                </a:solidFill>
                <a:latin typeface="Garet"/>
              </a:rPr>
              <a:t>NOURRIR L’AFRIQUE DE MANIÈRE RESPONSABLE</a:t>
            </a:r>
          </a:p>
        </p:txBody>
      </p:sp>
      <p:sp>
        <p:nvSpPr>
          <p:cNvPr id="5" name="TextBox 5"/>
          <p:cNvSpPr txBox="1"/>
          <p:nvPr/>
        </p:nvSpPr>
        <p:spPr>
          <a:xfrm>
            <a:off x="1028700" y="4684703"/>
            <a:ext cx="17259300" cy="1798954"/>
          </a:xfrm>
          <a:prstGeom prst="rect">
            <a:avLst/>
          </a:prstGeom>
        </p:spPr>
        <p:txBody>
          <a:bodyPr lIns="0" tIns="0" rIns="0" bIns="0" rtlCol="0" anchor="t">
            <a:spAutoFit/>
          </a:bodyPr>
          <a:lstStyle/>
          <a:p>
            <a:pPr algn="l">
              <a:lnSpc>
                <a:spcPts val="4594"/>
              </a:lnSpc>
            </a:pPr>
            <a:r>
              <a:rPr lang="fr" sz="4594" spc="-137" dirty="0">
                <a:solidFill>
                  <a:srgbClr val="3D5635"/>
                </a:solidFill>
                <a:latin typeface="Garet Bold"/>
              </a:rPr>
              <a:t>Assurer la sécurité alimentaire des générations futures</a:t>
            </a:r>
          </a:p>
          <a:p>
            <a:pPr algn="l">
              <a:lnSpc>
                <a:spcPts val="4594"/>
              </a:lnSpc>
            </a:pPr>
            <a:endParaRPr lang="en-US" sz="4594" spc="-137" dirty="0">
              <a:solidFill>
                <a:srgbClr val="3D5635"/>
              </a:solidFill>
              <a:latin typeface="Garet Bold"/>
            </a:endParaRPr>
          </a:p>
          <a:p>
            <a:pPr algn="l">
              <a:lnSpc>
                <a:spcPts val="4594"/>
              </a:lnSpc>
            </a:pPr>
            <a:r>
              <a:rPr lang="fr" sz="4594" spc="-137" dirty="0">
                <a:solidFill>
                  <a:srgbClr val="3D5635"/>
                </a:solidFill>
                <a:latin typeface="Garet Bold"/>
              </a:rPr>
              <a:t>Système d'élevage ovin industriel, évolutif et basé sur les données</a:t>
            </a:r>
          </a:p>
        </p:txBody>
      </p:sp>
      <p:sp>
        <p:nvSpPr>
          <p:cNvPr id="6" name="TextBox 6"/>
          <p:cNvSpPr txBox="1"/>
          <p:nvPr/>
        </p:nvSpPr>
        <p:spPr>
          <a:xfrm>
            <a:off x="1028700" y="896762"/>
            <a:ext cx="5415605" cy="342900"/>
          </a:xfrm>
          <a:prstGeom prst="rect">
            <a:avLst/>
          </a:prstGeom>
        </p:spPr>
        <p:txBody>
          <a:bodyPr lIns="0" tIns="0" rIns="0" bIns="0" rtlCol="0" anchor="t">
            <a:spAutoFit/>
          </a:bodyPr>
          <a:lstStyle/>
          <a:p>
            <a:pPr algn="l">
              <a:lnSpc>
                <a:spcPts val="2759"/>
              </a:lnSpc>
            </a:pPr>
            <a:r>
              <a:rPr lang="fr" sz="2299" spc="-114">
                <a:solidFill>
                  <a:srgbClr val="3D5635"/>
                </a:solidFill>
                <a:latin typeface="Garet"/>
              </a:rPr>
              <a:t>Présenté par OviBov 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7E7"/>
        </a:solidFill>
        <a:effectLst/>
      </p:bgPr>
    </p:bg>
    <p:spTree>
      <p:nvGrpSpPr>
        <p:cNvPr id="1" name=""/>
        <p:cNvGrpSpPr/>
        <p:nvPr/>
      </p:nvGrpSpPr>
      <p:grpSpPr>
        <a:xfrm>
          <a:off x="0" y="0"/>
          <a:ext cx="0" cy="0"/>
          <a:chOff x="0" y="0"/>
          <a:chExt cx="0" cy="0"/>
        </a:xfrm>
      </p:grpSpPr>
      <p:grpSp>
        <p:nvGrpSpPr>
          <p:cNvPr id="2" name="Group 2"/>
          <p:cNvGrpSpPr/>
          <p:nvPr/>
        </p:nvGrpSpPr>
        <p:grpSpPr>
          <a:xfrm>
            <a:off x="-180646" y="0"/>
            <a:ext cx="18288000" cy="6815666"/>
            <a:chOff x="0" y="0"/>
            <a:chExt cx="4816593" cy="1795073"/>
          </a:xfrm>
        </p:grpSpPr>
        <p:sp>
          <p:nvSpPr>
            <p:cNvPr id="3" name="Freeform 3"/>
            <p:cNvSpPr/>
            <p:nvPr/>
          </p:nvSpPr>
          <p:spPr>
            <a:xfrm>
              <a:off x="0" y="0"/>
              <a:ext cx="4816592" cy="1795073"/>
            </a:xfrm>
            <a:custGeom>
              <a:avLst/>
              <a:gdLst/>
              <a:ahLst/>
              <a:cxnLst/>
              <a:rect l="l" t="t" r="r" b="b"/>
              <a:pathLst>
                <a:path w="4816592" h="1795073">
                  <a:moveTo>
                    <a:pt x="0" y="0"/>
                  </a:moveTo>
                  <a:lnTo>
                    <a:pt x="4816592" y="0"/>
                  </a:lnTo>
                  <a:lnTo>
                    <a:pt x="4816592" y="1795073"/>
                  </a:lnTo>
                  <a:lnTo>
                    <a:pt x="0" y="1795073"/>
                  </a:lnTo>
                  <a:close/>
                </a:path>
              </a:pathLst>
            </a:custGeom>
            <a:solidFill>
              <a:srgbClr val="F4E9D5"/>
            </a:solidFill>
          </p:spPr>
          <p:txBody>
            <a:bodyPr/>
            <a:lstStyle/>
            <a:p>
              <a:endParaRPr lang="en-US"/>
            </a:p>
          </p:txBody>
        </p:sp>
        <p:sp>
          <p:nvSpPr>
            <p:cNvPr id="4" name="TextBox 4"/>
            <p:cNvSpPr txBox="1"/>
            <p:nvPr/>
          </p:nvSpPr>
          <p:spPr>
            <a:xfrm>
              <a:off x="0" y="38100"/>
              <a:ext cx="4816593" cy="1756973"/>
            </a:xfrm>
            <a:prstGeom prst="rect">
              <a:avLst/>
            </a:prstGeom>
          </p:spPr>
          <p:txBody>
            <a:bodyPr lIns="50800" tIns="50800" rIns="50800" bIns="50800" rtlCol="0" anchor="ctr"/>
            <a:lstStyle/>
            <a:p>
              <a:pPr algn="ctr">
                <a:lnSpc>
                  <a:spcPts val="2000"/>
                </a:lnSpc>
              </a:pPr>
              <a:endParaRPr/>
            </a:p>
          </p:txBody>
        </p:sp>
      </p:grpSp>
      <p:sp>
        <p:nvSpPr>
          <p:cNvPr id="5" name="Freeform 5"/>
          <p:cNvSpPr/>
          <p:nvPr/>
        </p:nvSpPr>
        <p:spPr>
          <a:xfrm>
            <a:off x="1177471" y="8753554"/>
            <a:ext cx="540761" cy="385968"/>
          </a:xfrm>
          <a:custGeom>
            <a:avLst/>
            <a:gdLst/>
            <a:ahLst/>
            <a:cxnLst/>
            <a:rect l="l" t="t" r="r" b="b"/>
            <a:pathLst>
              <a:path w="540761" h="385968">
                <a:moveTo>
                  <a:pt x="0" y="0"/>
                </a:moveTo>
                <a:lnTo>
                  <a:pt x="540761" y="0"/>
                </a:lnTo>
                <a:lnTo>
                  <a:pt x="540761" y="385968"/>
                </a:lnTo>
                <a:lnTo>
                  <a:pt x="0" y="3859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flipH="1">
            <a:off x="15861729" y="7860729"/>
            <a:ext cx="1397571" cy="1397571"/>
          </a:xfrm>
          <a:custGeom>
            <a:avLst/>
            <a:gdLst/>
            <a:ahLst/>
            <a:cxnLst/>
            <a:rect l="l" t="t" r="r" b="b"/>
            <a:pathLst>
              <a:path w="1397571" h="1397571">
                <a:moveTo>
                  <a:pt x="1397571" y="0"/>
                </a:moveTo>
                <a:lnTo>
                  <a:pt x="0" y="0"/>
                </a:lnTo>
                <a:lnTo>
                  <a:pt x="0" y="1397571"/>
                </a:lnTo>
                <a:lnTo>
                  <a:pt x="1397571" y="1397571"/>
                </a:lnTo>
                <a:lnTo>
                  <a:pt x="139757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8414256" y="8615114"/>
            <a:ext cx="518057" cy="643186"/>
          </a:xfrm>
          <a:custGeom>
            <a:avLst/>
            <a:gdLst/>
            <a:ahLst/>
            <a:cxnLst/>
            <a:rect l="l" t="t" r="r" b="b"/>
            <a:pathLst>
              <a:path w="518057" h="643186">
                <a:moveTo>
                  <a:pt x="0" y="0"/>
                </a:moveTo>
                <a:lnTo>
                  <a:pt x="518057" y="0"/>
                </a:lnTo>
                <a:lnTo>
                  <a:pt x="518057" y="643186"/>
                </a:lnTo>
                <a:lnTo>
                  <a:pt x="0" y="6431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8383215" y="7860729"/>
            <a:ext cx="580139" cy="580139"/>
          </a:xfrm>
          <a:custGeom>
            <a:avLst/>
            <a:gdLst/>
            <a:ahLst/>
            <a:cxnLst/>
            <a:rect l="l" t="t" r="r" b="b"/>
            <a:pathLst>
              <a:path w="580139" h="580139">
                <a:moveTo>
                  <a:pt x="0" y="0"/>
                </a:moveTo>
                <a:lnTo>
                  <a:pt x="580139" y="0"/>
                </a:lnTo>
                <a:lnTo>
                  <a:pt x="580139" y="580139"/>
                </a:lnTo>
                <a:lnTo>
                  <a:pt x="0" y="5801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48504" y="0"/>
            <a:ext cx="18239496" cy="6815666"/>
          </a:xfrm>
          <a:custGeom>
            <a:avLst/>
            <a:gdLst/>
            <a:ahLst/>
            <a:cxnLst/>
            <a:rect l="l" t="t" r="r" b="b"/>
            <a:pathLst>
              <a:path w="18239496" h="6815666">
                <a:moveTo>
                  <a:pt x="0" y="0"/>
                </a:moveTo>
                <a:lnTo>
                  <a:pt x="18239496" y="0"/>
                </a:lnTo>
                <a:lnTo>
                  <a:pt x="18239496" y="6815666"/>
                </a:lnTo>
                <a:lnTo>
                  <a:pt x="0" y="6815666"/>
                </a:lnTo>
                <a:lnTo>
                  <a:pt x="0" y="0"/>
                </a:lnTo>
                <a:close/>
              </a:path>
            </a:pathLst>
          </a:custGeom>
          <a:blipFill>
            <a:blip r:embed="rId10"/>
            <a:stretch>
              <a:fillRect t="-23106" b="-55301"/>
            </a:stretch>
          </a:blipFill>
        </p:spPr>
        <p:txBody>
          <a:bodyPr/>
          <a:lstStyle/>
          <a:p>
            <a:endParaRPr lang="en-US"/>
          </a:p>
        </p:txBody>
      </p:sp>
      <p:sp>
        <p:nvSpPr>
          <p:cNvPr id="10" name="TextBox 10"/>
          <p:cNvSpPr txBox="1"/>
          <p:nvPr/>
        </p:nvSpPr>
        <p:spPr>
          <a:xfrm>
            <a:off x="2178000" y="8733629"/>
            <a:ext cx="5760006" cy="363832"/>
          </a:xfrm>
          <a:prstGeom prst="rect">
            <a:avLst/>
          </a:prstGeom>
        </p:spPr>
        <p:txBody>
          <a:bodyPr lIns="0" tIns="0" rIns="0" bIns="0" rtlCol="0" anchor="t">
            <a:spAutoFit/>
          </a:bodyPr>
          <a:lstStyle/>
          <a:p>
            <a:pPr algn="l">
              <a:lnSpc>
                <a:spcPts val="3046"/>
              </a:lnSpc>
            </a:pPr>
            <a:r>
              <a:rPr lang="fr" sz="2175">
                <a:solidFill>
                  <a:srgbClr val="3D5635"/>
                </a:solidFill>
                <a:latin typeface="Garet"/>
              </a:rPr>
              <a:t>ITBOIGNY@GMAIL.COM</a:t>
            </a:r>
          </a:p>
        </p:txBody>
      </p:sp>
      <p:sp>
        <p:nvSpPr>
          <p:cNvPr id="11" name="TextBox 11"/>
          <p:cNvSpPr txBox="1"/>
          <p:nvPr/>
        </p:nvSpPr>
        <p:spPr>
          <a:xfrm>
            <a:off x="9405204" y="7955655"/>
            <a:ext cx="5760006" cy="363832"/>
          </a:xfrm>
          <a:prstGeom prst="rect">
            <a:avLst/>
          </a:prstGeom>
        </p:spPr>
        <p:txBody>
          <a:bodyPr lIns="0" tIns="0" rIns="0" bIns="0" rtlCol="0" anchor="t">
            <a:spAutoFit/>
          </a:bodyPr>
          <a:lstStyle/>
          <a:p>
            <a:pPr algn="l">
              <a:lnSpc>
                <a:spcPts val="3046"/>
              </a:lnSpc>
            </a:pPr>
            <a:r>
              <a:rPr lang="fr" sz="2175">
                <a:solidFill>
                  <a:srgbClr val="3D5635"/>
                </a:solidFill>
                <a:latin typeface="Garet"/>
              </a:rPr>
              <a:t>07.08.71.71.71</a:t>
            </a:r>
          </a:p>
        </p:txBody>
      </p:sp>
      <p:sp>
        <p:nvSpPr>
          <p:cNvPr id="12" name="TextBox 12"/>
          <p:cNvSpPr txBox="1"/>
          <p:nvPr/>
        </p:nvSpPr>
        <p:spPr>
          <a:xfrm>
            <a:off x="9422844" y="8757515"/>
            <a:ext cx="5760006" cy="363832"/>
          </a:xfrm>
          <a:prstGeom prst="rect">
            <a:avLst/>
          </a:prstGeom>
        </p:spPr>
        <p:txBody>
          <a:bodyPr lIns="0" tIns="0" rIns="0" bIns="0" rtlCol="0" anchor="t">
            <a:spAutoFit/>
          </a:bodyPr>
          <a:lstStyle/>
          <a:p>
            <a:pPr algn="l">
              <a:lnSpc>
                <a:spcPts val="3046"/>
              </a:lnSpc>
            </a:pPr>
            <a:r>
              <a:rPr lang="fr" sz="2175">
                <a:solidFill>
                  <a:srgbClr val="3D5635"/>
                </a:solidFill>
                <a:latin typeface="Garet"/>
              </a:rPr>
              <a:t>01 BP 2826 - ABIDJAN 01 - CIV</a:t>
            </a:r>
          </a:p>
        </p:txBody>
      </p:sp>
      <p:sp>
        <p:nvSpPr>
          <p:cNvPr id="13" name="TextBox 13"/>
          <p:cNvSpPr txBox="1"/>
          <p:nvPr/>
        </p:nvSpPr>
        <p:spPr>
          <a:xfrm>
            <a:off x="1177471" y="7759332"/>
            <a:ext cx="5760006" cy="744832"/>
          </a:xfrm>
          <a:prstGeom prst="rect">
            <a:avLst/>
          </a:prstGeom>
        </p:spPr>
        <p:txBody>
          <a:bodyPr lIns="0" tIns="0" rIns="0" bIns="0" rtlCol="0" anchor="t">
            <a:spAutoFit/>
          </a:bodyPr>
          <a:lstStyle/>
          <a:p>
            <a:pPr algn="l">
              <a:lnSpc>
                <a:spcPts val="3046"/>
              </a:lnSpc>
            </a:pPr>
            <a:r>
              <a:rPr lang="fr" sz="2175">
                <a:solidFill>
                  <a:srgbClr val="3D5635"/>
                </a:solidFill>
                <a:latin typeface="Garet Bold"/>
              </a:rPr>
              <a:t>ISMAËL THIAM</a:t>
            </a:r>
          </a:p>
          <a:p>
            <a:pPr algn="l">
              <a:lnSpc>
                <a:spcPts val="3046"/>
              </a:lnSpc>
            </a:pPr>
            <a:r>
              <a:rPr lang="fr" sz="2175">
                <a:solidFill>
                  <a:srgbClr val="3D5635"/>
                </a:solidFill>
                <a:latin typeface="Garet Bold"/>
              </a:rPr>
              <a:t>(CHEF DE PROJET)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7E7"/>
        </a:solidFill>
        <a:effectLst/>
      </p:bgPr>
    </p:bg>
    <p:spTree>
      <p:nvGrpSpPr>
        <p:cNvPr id="1" name=""/>
        <p:cNvGrpSpPr/>
        <p:nvPr/>
      </p:nvGrpSpPr>
      <p:grpSpPr>
        <a:xfrm>
          <a:off x="0" y="0"/>
          <a:ext cx="0" cy="0"/>
          <a:chOff x="0" y="0"/>
          <a:chExt cx="0" cy="0"/>
        </a:xfrm>
      </p:grpSpPr>
      <p:grpSp>
        <p:nvGrpSpPr>
          <p:cNvPr id="2" name="Group 2"/>
          <p:cNvGrpSpPr/>
          <p:nvPr/>
        </p:nvGrpSpPr>
        <p:grpSpPr>
          <a:xfrm>
            <a:off x="11432417" y="7048500"/>
            <a:ext cx="5296387" cy="2906125"/>
            <a:chOff x="0" y="0"/>
            <a:chExt cx="7061850" cy="3874833"/>
          </a:xfrm>
        </p:grpSpPr>
        <p:pic>
          <p:nvPicPr>
            <p:cNvPr id="3" name="Picture 3"/>
            <p:cNvPicPr>
              <a:picLocks noChangeAspect="1"/>
            </p:cNvPicPr>
            <p:nvPr/>
          </p:nvPicPr>
          <p:blipFill>
            <a:blip r:embed="rId2"/>
            <a:srcRect t="5889" b="11857"/>
            <a:stretch>
              <a:fillRect/>
            </a:stretch>
          </p:blipFill>
          <p:spPr>
            <a:xfrm>
              <a:off x="0" y="0"/>
              <a:ext cx="7061850" cy="3874833"/>
            </a:xfrm>
            <a:prstGeom prst="rect">
              <a:avLst/>
            </a:prstGeom>
          </p:spPr>
        </p:pic>
      </p:grpSp>
      <p:sp>
        <p:nvSpPr>
          <p:cNvPr id="4" name="TextBox 4"/>
          <p:cNvSpPr txBox="1"/>
          <p:nvPr/>
        </p:nvSpPr>
        <p:spPr>
          <a:xfrm>
            <a:off x="561864" y="7079899"/>
            <a:ext cx="9988582" cy="1771675"/>
          </a:xfrm>
          <a:prstGeom prst="rect">
            <a:avLst/>
          </a:prstGeom>
        </p:spPr>
        <p:txBody>
          <a:bodyPr lIns="0" tIns="0" rIns="0" bIns="0" rtlCol="0" anchor="t">
            <a:spAutoFit/>
          </a:bodyPr>
          <a:lstStyle/>
          <a:p>
            <a:pPr marL="0" lvl="0" indent="0" algn="l">
              <a:lnSpc>
                <a:spcPts val="4500"/>
              </a:lnSpc>
            </a:pPr>
            <a:r>
              <a:rPr lang="fr" sz="5000" b="1" spc="-250" dirty="0">
                <a:solidFill>
                  <a:srgbClr val="3D5635"/>
                </a:solidFill>
                <a:latin typeface="Garet"/>
              </a:rPr>
              <a:t>L'UN DE NOS PRINCIPAUX DÉFIS EST L'AMÉLIORATION DE LA GÉNÉTIQUE DU MOUTON EN CÔTE D'IVOIRE</a:t>
            </a:r>
          </a:p>
        </p:txBody>
      </p:sp>
      <p:sp>
        <p:nvSpPr>
          <p:cNvPr id="5" name="TextBox 5"/>
          <p:cNvSpPr txBox="1"/>
          <p:nvPr/>
        </p:nvSpPr>
        <p:spPr>
          <a:xfrm>
            <a:off x="4409742" y="669000"/>
            <a:ext cx="13663393" cy="6551794"/>
          </a:xfrm>
          <a:prstGeom prst="rect">
            <a:avLst/>
          </a:prstGeom>
        </p:spPr>
        <p:txBody>
          <a:bodyPr lIns="0" tIns="0" rIns="0" bIns="0" rtlCol="0" anchor="t">
            <a:spAutoFit/>
          </a:bodyPr>
          <a:lstStyle/>
          <a:p>
            <a:pPr algn="just">
              <a:lnSpc>
                <a:spcPts val="2990"/>
              </a:lnSpc>
            </a:pPr>
            <a:r>
              <a:rPr lang="fr" sz="2300" spc="-57" dirty="0">
                <a:solidFill>
                  <a:srgbClr val="3D5635"/>
                </a:solidFill>
                <a:latin typeface="Garet"/>
              </a:rPr>
              <a:t>En 2020, Gregory HASBANIAN, fondateur d' OviBov CI (en cours de constitution), a rencontré un groupe de scientifiques qui ont créé une société de biotechnologie au Moyen-Orient en 2008. Après quelques années de négociations, Gregory, un entrepreneur avisé et amoureux de L'Afrique, a pu enfin convaincre les académiciens de porter ce projet innovant en Côte d'Ivoire et de croiser localement leur race ovine, développée entre 2003-2013, avec une haute efficacité reproductive et des capacités toute l'année.</a:t>
            </a:r>
          </a:p>
          <a:p>
            <a:pPr algn="just">
              <a:lnSpc>
                <a:spcPts val="2990"/>
              </a:lnSpc>
            </a:pPr>
            <a:endParaRPr lang="en-US" sz="2300" spc="-57" dirty="0">
              <a:solidFill>
                <a:srgbClr val="3D5635"/>
              </a:solidFill>
              <a:latin typeface="Garet"/>
            </a:endParaRPr>
          </a:p>
          <a:p>
            <a:pPr algn="just">
              <a:lnSpc>
                <a:spcPts val="2990"/>
              </a:lnSpc>
            </a:pPr>
            <a:r>
              <a:rPr lang="fr" sz="2300" spc="-57" dirty="0">
                <a:solidFill>
                  <a:srgbClr val="3D5635"/>
                </a:solidFill>
                <a:latin typeface="Garet"/>
              </a:rPr>
              <a:t>L'intégration de leurs techniques d'élevage et sa vision d'un programme de croisement visant à valoriser les races ovines locales africaines s'accordent parfaitement avec leur expertise (création d'un laboratoire d'insémination artificielle et de transfert d'embryons pour les ovins, ainsi que développement d'un programme de croisement) puisqu'ils ont déjà mis en œuvre des projets similaires dans le monde entier; L'objectif est donc de démarrer en Côte d'Ivoire en produisant également des produits à valeur ajoutée (comme la viande d'abattage, la production de lait, la fabrication de fromage, de produits dérivés, etc.), en établissant des partenariats avec les supermarchés et restaurants locaux et en ciblant les exportations européennes. pour accroître encore le potentiel du projet.</a:t>
            </a:r>
          </a:p>
          <a:p>
            <a:pPr algn="l">
              <a:lnSpc>
                <a:spcPts val="3239"/>
              </a:lnSpc>
            </a:pPr>
            <a:endParaRPr lang="en-US" sz="2300" spc="-57" dirty="0">
              <a:solidFill>
                <a:srgbClr val="3D5635"/>
              </a:solidFill>
              <a:latin typeface="Garet"/>
            </a:endParaRPr>
          </a:p>
        </p:txBody>
      </p:sp>
      <p:sp>
        <p:nvSpPr>
          <p:cNvPr id="6" name="TextBox 6"/>
          <p:cNvSpPr txBox="1"/>
          <p:nvPr/>
        </p:nvSpPr>
        <p:spPr>
          <a:xfrm>
            <a:off x="561864" y="857269"/>
            <a:ext cx="3595907" cy="359073"/>
          </a:xfrm>
          <a:prstGeom prst="rect">
            <a:avLst/>
          </a:prstGeom>
        </p:spPr>
        <p:txBody>
          <a:bodyPr lIns="0" tIns="0" rIns="0" bIns="0" rtlCol="0" anchor="t">
            <a:spAutoFit/>
          </a:bodyPr>
          <a:lstStyle/>
          <a:p>
            <a:pPr algn="l">
              <a:lnSpc>
                <a:spcPts val="2759"/>
              </a:lnSpc>
            </a:pPr>
            <a:r>
              <a:rPr lang="fr" sz="2299" b="1" spc="-114" dirty="0">
                <a:solidFill>
                  <a:srgbClr val="3D5635"/>
                </a:solidFill>
                <a:latin typeface="Garet"/>
              </a:rPr>
              <a:t>Présenté par </a:t>
            </a:r>
            <a:r>
              <a:rPr lang="fr" sz="2299" b="1" spc="-114" dirty="0" err="1">
                <a:solidFill>
                  <a:srgbClr val="3D5635"/>
                </a:solidFill>
                <a:latin typeface="Garet"/>
              </a:rPr>
              <a:t>OviBov </a:t>
            </a:r>
            <a:r>
              <a:rPr lang="fr" sz="2299" b="1" spc="-114" dirty="0">
                <a:solidFill>
                  <a:srgbClr val="3D5635"/>
                </a:solidFill>
                <a:latin typeface="Garet"/>
              </a:rPr>
              <a:t>CI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7E7"/>
        </a:solidFill>
        <a:effectLst/>
      </p:bgPr>
    </p:bg>
    <p:spTree>
      <p:nvGrpSpPr>
        <p:cNvPr id="1" name=""/>
        <p:cNvGrpSpPr/>
        <p:nvPr/>
      </p:nvGrpSpPr>
      <p:grpSpPr>
        <a:xfrm>
          <a:off x="0" y="0"/>
          <a:ext cx="0" cy="0"/>
          <a:chOff x="0" y="0"/>
          <a:chExt cx="0" cy="0"/>
        </a:xfrm>
      </p:grpSpPr>
      <p:sp>
        <p:nvSpPr>
          <p:cNvPr id="2" name="TextBox 2"/>
          <p:cNvSpPr txBox="1"/>
          <p:nvPr/>
        </p:nvSpPr>
        <p:spPr>
          <a:xfrm>
            <a:off x="1028700" y="647700"/>
            <a:ext cx="10388600" cy="3486175"/>
          </a:xfrm>
          <a:prstGeom prst="rect">
            <a:avLst/>
          </a:prstGeom>
        </p:spPr>
        <p:txBody>
          <a:bodyPr lIns="0" tIns="0" rIns="0" bIns="0" rtlCol="0" anchor="t">
            <a:spAutoFit/>
          </a:bodyPr>
          <a:lstStyle/>
          <a:p>
            <a:pPr marL="0" lvl="0" indent="0" algn="l">
              <a:lnSpc>
                <a:spcPts val="4500"/>
              </a:lnSpc>
              <a:spcBef>
                <a:spcPct val="0"/>
              </a:spcBef>
            </a:pPr>
            <a:r>
              <a:rPr lang="fr" sz="5000" b="1" spc="-250" dirty="0">
                <a:solidFill>
                  <a:srgbClr val="3D5635"/>
                </a:solidFill>
                <a:latin typeface="Garet"/>
              </a:rPr>
              <a:t>"NOUS AVONS L'INTENTION D'INTRODUIRE DES RACES TRÈS PERFORMANTES QUI PEUVENT ÊTRE CROISÉES AVEC DES RACES LOCALES POUR PRODUIRE DES MOUTONS RÉSILIENTS, ADAPTÉS AUX CLIMATS DIFFICILES"</a:t>
            </a:r>
            <a:endParaRPr lang="en-US" sz="5000" b="1" spc="-250" dirty="0">
              <a:solidFill>
                <a:srgbClr val="3D5635"/>
              </a:solidFill>
              <a:latin typeface="Garet"/>
            </a:endParaRPr>
          </a:p>
        </p:txBody>
      </p:sp>
      <p:sp>
        <p:nvSpPr>
          <p:cNvPr id="3" name="TextBox 3"/>
          <p:cNvSpPr txBox="1"/>
          <p:nvPr/>
        </p:nvSpPr>
        <p:spPr>
          <a:xfrm>
            <a:off x="1028700" y="4903162"/>
            <a:ext cx="10388600" cy="5378395"/>
          </a:xfrm>
          <a:prstGeom prst="rect">
            <a:avLst/>
          </a:prstGeom>
        </p:spPr>
        <p:txBody>
          <a:bodyPr wrap="square" lIns="0" tIns="0" rIns="0" bIns="0" rtlCol="0" anchor="t">
            <a:spAutoFit/>
          </a:bodyPr>
          <a:lstStyle/>
          <a:p>
            <a:pPr algn="l">
              <a:lnSpc>
                <a:spcPts val="2989"/>
              </a:lnSpc>
            </a:pPr>
            <a:r>
              <a:rPr lang="fr" sz="2299" spc="-57" dirty="0">
                <a:solidFill>
                  <a:srgbClr val="3D5635"/>
                </a:solidFill>
                <a:latin typeface="Garet"/>
              </a:rPr>
              <a:t>Problèmes liés à l’élevage ovin à grande échelle :</a:t>
            </a:r>
          </a:p>
          <a:p>
            <a:pPr algn="l">
              <a:lnSpc>
                <a:spcPts val="2989"/>
              </a:lnSpc>
            </a:pPr>
            <a:endParaRPr lang="en-US" sz="2299" spc="-57" dirty="0">
              <a:solidFill>
                <a:srgbClr val="3D5635"/>
              </a:solidFill>
              <a:latin typeface="Garet"/>
            </a:endParaRPr>
          </a:p>
          <a:p>
            <a:pPr algn="l">
              <a:lnSpc>
                <a:spcPts val="2989"/>
              </a:lnSpc>
            </a:pPr>
            <a:r>
              <a:rPr lang="fr" sz="2299" spc="-57" dirty="0">
                <a:solidFill>
                  <a:srgbClr val="3D5635"/>
                </a:solidFill>
                <a:latin typeface="Garet"/>
              </a:rPr>
              <a:t>• L'élevage ovin traditionnel n'est pas rentable, n'est pas évolutif et dépend des pâturages.</a:t>
            </a:r>
          </a:p>
          <a:p>
            <a:pPr algn="l">
              <a:lnSpc>
                <a:spcPts val="2989"/>
              </a:lnSpc>
            </a:pPr>
            <a:endParaRPr lang="en-GB" sz="2299" spc="-57" dirty="0">
              <a:solidFill>
                <a:srgbClr val="3D5635"/>
              </a:solidFill>
              <a:latin typeface="Garet"/>
            </a:endParaRPr>
          </a:p>
          <a:p>
            <a:pPr algn="l">
              <a:lnSpc>
                <a:spcPts val="2989"/>
              </a:lnSpc>
            </a:pPr>
            <a:r>
              <a:rPr lang="fr" sz="2299" spc="-57" dirty="0">
                <a:solidFill>
                  <a:srgbClr val="3D5635"/>
                </a:solidFill>
                <a:latin typeface="Garet"/>
              </a:rPr>
              <a:t>• Alors que la population mondiale approche les 10 milliards, il n'y a pas assez de protéines pour nourrir cette quantité</a:t>
            </a:r>
          </a:p>
          <a:p>
            <a:pPr algn="l">
              <a:lnSpc>
                <a:spcPts val="2989"/>
              </a:lnSpc>
            </a:pPr>
            <a:endParaRPr lang="en-GB" sz="2299" spc="-57" dirty="0">
              <a:solidFill>
                <a:srgbClr val="3D5635"/>
              </a:solidFill>
              <a:latin typeface="Garet"/>
            </a:endParaRPr>
          </a:p>
          <a:p>
            <a:pPr algn="l">
              <a:lnSpc>
                <a:spcPts val="2989"/>
              </a:lnSpc>
            </a:pPr>
            <a:r>
              <a:rPr lang="fr" sz="2299" spc="-57" dirty="0">
                <a:solidFill>
                  <a:srgbClr val="3D5635"/>
                </a:solidFill>
                <a:latin typeface="Garet"/>
              </a:rPr>
              <a:t>• 62 millions d'hectares de pâturages abandonnés dans le monde au cours des 15 dernières années</a:t>
            </a:r>
          </a:p>
          <a:p>
            <a:pPr algn="l">
              <a:lnSpc>
                <a:spcPts val="2989"/>
              </a:lnSpc>
            </a:pPr>
            <a:endParaRPr lang="en-GB" sz="2299" spc="-57" dirty="0">
              <a:solidFill>
                <a:srgbClr val="3D5635"/>
              </a:solidFill>
              <a:latin typeface="Garet"/>
            </a:endParaRPr>
          </a:p>
          <a:p>
            <a:pPr algn="l">
              <a:lnSpc>
                <a:spcPts val="2989"/>
              </a:lnSpc>
            </a:pPr>
            <a:r>
              <a:rPr lang="fr" sz="2299" spc="-57" dirty="0">
                <a:solidFill>
                  <a:srgbClr val="3D5635"/>
                </a:solidFill>
                <a:latin typeface="Garet"/>
              </a:rPr>
              <a:t>• Grand écart de production de viande sur les marchés EMEA et MENA</a:t>
            </a:r>
          </a:p>
          <a:p>
            <a:pPr algn="l">
              <a:lnSpc>
                <a:spcPts val="2989"/>
              </a:lnSpc>
            </a:pPr>
            <a:endParaRPr lang="en-GB" sz="2299" spc="-57" dirty="0">
              <a:solidFill>
                <a:srgbClr val="3D5635"/>
              </a:solidFill>
              <a:latin typeface="Garet"/>
            </a:endParaRPr>
          </a:p>
          <a:p>
            <a:pPr algn="l">
              <a:lnSpc>
                <a:spcPts val="2989"/>
              </a:lnSpc>
            </a:pPr>
            <a:r>
              <a:rPr lang="fr" sz="2299" spc="-57" dirty="0">
                <a:solidFill>
                  <a:srgbClr val="3D5635"/>
                </a:solidFill>
                <a:latin typeface="Garet"/>
              </a:rPr>
              <a:t>• Le monde a besoin de moyens de production de viande plus efficaces</a:t>
            </a:r>
            <a:endParaRPr lang="en-US" sz="2299" spc="-57" dirty="0">
              <a:solidFill>
                <a:srgbClr val="3D5635"/>
              </a:solidFill>
              <a:latin typeface="Garet"/>
            </a:endParaRPr>
          </a:p>
        </p:txBody>
      </p:sp>
      <p:grpSp>
        <p:nvGrpSpPr>
          <p:cNvPr id="4" name="Group 4"/>
          <p:cNvGrpSpPr/>
          <p:nvPr/>
        </p:nvGrpSpPr>
        <p:grpSpPr>
          <a:xfrm>
            <a:off x="11887200" y="1444788"/>
            <a:ext cx="5797550" cy="8194512"/>
            <a:chOff x="0" y="0"/>
            <a:chExt cx="7730066" cy="10926016"/>
          </a:xfrm>
        </p:grpSpPr>
        <p:pic>
          <p:nvPicPr>
            <p:cNvPr id="5" name="Picture 5"/>
            <p:cNvPicPr>
              <a:picLocks noChangeAspect="1"/>
            </p:cNvPicPr>
            <p:nvPr/>
          </p:nvPicPr>
          <p:blipFill>
            <a:blip r:embed="rId2"/>
            <a:srcRect l="44150" r="8654"/>
            <a:stretch>
              <a:fillRect/>
            </a:stretch>
          </p:blipFill>
          <p:spPr>
            <a:xfrm>
              <a:off x="0" y="0"/>
              <a:ext cx="7730066" cy="10926016"/>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7E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5797550" cy="3139488"/>
            <a:chOff x="0" y="0"/>
            <a:chExt cx="7730066" cy="4185985"/>
          </a:xfrm>
        </p:grpSpPr>
        <p:pic>
          <p:nvPicPr>
            <p:cNvPr id="3" name="Picture 3"/>
            <p:cNvPicPr>
              <a:picLocks noChangeAspect="1"/>
            </p:cNvPicPr>
            <p:nvPr/>
          </p:nvPicPr>
          <p:blipFill>
            <a:blip r:embed="rId2"/>
            <a:srcRect l="29800" t="29725" b="13288"/>
            <a:stretch>
              <a:fillRect/>
            </a:stretch>
          </p:blipFill>
          <p:spPr>
            <a:xfrm>
              <a:off x="0" y="0"/>
              <a:ext cx="7730066" cy="4185985"/>
            </a:xfrm>
            <a:prstGeom prst="rect">
              <a:avLst/>
            </a:prstGeom>
          </p:spPr>
        </p:pic>
      </p:grpSp>
      <p:grpSp>
        <p:nvGrpSpPr>
          <p:cNvPr id="4" name="Group 4"/>
          <p:cNvGrpSpPr/>
          <p:nvPr/>
        </p:nvGrpSpPr>
        <p:grpSpPr>
          <a:xfrm>
            <a:off x="1028700" y="4457700"/>
            <a:ext cx="5241471" cy="5557157"/>
            <a:chOff x="0" y="0"/>
            <a:chExt cx="2051063" cy="1983020"/>
          </a:xfrm>
        </p:grpSpPr>
        <p:sp>
          <p:nvSpPr>
            <p:cNvPr id="5" name="Freeform 5"/>
            <p:cNvSpPr/>
            <p:nvPr/>
          </p:nvSpPr>
          <p:spPr>
            <a:xfrm>
              <a:off x="0" y="0"/>
              <a:ext cx="2051063" cy="1983020"/>
            </a:xfrm>
            <a:custGeom>
              <a:avLst/>
              <a:gdLst/>
              <a:ahLst/>
              <a:cxnLst/>
              <a:rect l="l" t="t" r="r" b="b"/>
              <a:pathLst>
                <a:path w="2051063" h="1983020">
                  <a:moveTo>
                    <a:pt x="0" y="0"/>
                  </a:moveTo>
                  <a:lnTo>
                    <a:pt x="2051063" y="0"/>
                  </a:lnTo>
                  <a:lnTo>
                    <a:pt x="2051063" y="1983020"/>
                  </a:lnTo>
                  <a:lnTo>
                    <a:pt x="0" y="1983020"/>
                  </a:lnTo>
                  <a:close/>
                </a:path>
              </a:pathLst>
            </a:custGeom>
            <a:solidFill>
              <a:srgbClr val="F4E9D5"/>
            </a:solidFill>
          </p:spPr>
          <p:txBody>
            <a:bodyPr/>
            <a:lstStyle/>
            <a:p>
              <a:endParaRPr lang="en-US" dirty="0"/>
            </a:p>
          </p:txBody>
        </p:sp>
        <p:sp>
          <p:nvSpPr>
            <p:cNvPr id="6" name="TextBox 6"/>
            <p:cNvSpPr txBox="1"/>
            <p:nvPr/>
          </p:nvSpPr>
          <p:spPr>
            <a:xfrm>
              <a:off x="0" y="38100"/>
              <a:ext cx="2051063" cy="1944920"/>
            </a:xfrm>
            <a:prstGeom prst="rect">
              <a:avLst/>
            </a:prstGeom>
          </p:spPr>
          <p:txBody>
            <a:bodyPr lIns="50800" tIns="50800" rIns="50800" bIns="50800" rtlCol="0" anchor="ctr"/>
            <a:lstStyle/>
            <a:p>
              <a:pPr algn="ctr">
                <a:lnSpc>
                  <a:spcPts val="2000"/>
                </a:lnSpc>
              </a:pPr>
              <a:endParaRPr/>
            </a:p>
          </p:txBody>
        </p:sp>
      </p:grpSp>
      <p:grpSp>
        <p:nvGrpSpPr>
          <p:cNvPr id="7" name="Group 7"/>
          <p:cNvGrpSpPr/>
          <p:nvPr/>
        </p:nvGrpSpPr>
        <p:grpSpPr>
          <a:xfrm>
            <a:off x="6628698" y="4457700"/>
            <a:ext cx="5313744" cy="5557157"/>
            <a:chOff x="0" y="0"/>
            <a:chExt cx="2051063" cy="1983020"/>
          </a:xfrm>
        </p:grpSpPr>
        <p:sp>
          <p:nvSpPr>
            <p:cNvPr id="8" name="Freeform 8"/>
            <p:cNvSpPr/>
            <p:nvPr/>
          </p:nvSpPr>
          <p:spPr>
            <a:xfrm>
              <a:off x="0" y="0"/>
              <a:ext cx="2051063" cy="1983020"/>
            </a:xfrm>
            <a:custGeom>
              <a:avLst/>
              <a:gdLst/>
              <a:ahLst/>
              <a:cxnLst/>
              <a:rect l="l" t="t" r="r" b="b"/>
              <a:pathLst>
                <a:path w="2051063" h="1983020">
                  <a:moveTo>
                    <a:pt x="0" y="0"/>
                  </a:moveTo>
                  <a:lnTo>
                    <a:pt x="2051063" y="0"/>
                  </a:lnTo>
                  <a:lnTo>
                    <a:pt x="2051063" y="1983020"/>
                  </a:lnTo>
                  <a:lnTo>
                    <a:pt x="0" y="1983020"/>
                  </a:lnTo>
                  <a:close/>
                </a:path>
              </a:pathLst>
            </a:custGeom>
            <a:solidFill>
              <a:srgbClr val="F4E9D5"/>
            </a:solidFill>
          </p:spPr>
          <p:txBody>
            <a:bodyPr/>
            <a:lstStyle/>
            <a:p>
              <a:endParaRPr lang="en-US" dirty="0"/>
            </a:p>
          </p:txBody>
        </p:sp>
        <p:sp>
          <p:nvSpPr>
            <p:cNvPr id="9" name="TextBox 9"/>
            <p:cNvSpPr txBox="1"/>
            <p:nvPr/>
          </p:nvSpPr>
          <p:spPr>
            <a:xfrm>
              <a:off x="0" y="38100"/>
              <a:ext cx="2051063" cy="1944920"/>
            </a:xfrm>
            <a:prstGeom prst="rect">
              <a:avLst/>
            </a:prstGeom>
          </p:spPr>
          <p:txBody>
            <a:bodyPr lIns="50800" tIns="50800" rIns="50800" bIns="50800" rtlCol="0" anchor="ctr"/>
            <a:lstStyle/>
            <a:p>
              <a:pPr algn="ctr">
                <a:lnSpc>
                  <a:spcPts val="2000"/>
                </a:lnSpc>
              </a:pPr>
              <a:endParaRPr/>
            </a:p>
          </p:txBody>
        </p:sp>
      </p:grpSp>
      <p:grpSp>
        <p:nvGrpSpPr>
          <p:cNvPr id="10" name="Group 10"/>
          <p:cNvGrpSpPr/>
          <p:nvPr/>
        </p:nvGrpSpPr>
        <p:grpSpPr>
          <a:xfrm>
            <a:off x="12228695" y="4457700"/>
            <a:ext cx="5313744" cy="5557157"/>
            <a:chOff x="0" y="0"/>
            <a:chExt cx="2051063" cy="1983020"/>
          </a:xfrm>
        </p:grpSpPr>
        <p:sp>
          <p:nvSpPr>
            <p:cNvPr id="11" name="Freeform 11"/>
            <p:cNvSpPr/>
            <p:nvPr/>
          </p:nvSpPr>
          <p:spPr>
            <a:xfrm>
              <a:off x="0" y="0"/>
              <a:ext cx="2051063" cy="1983020"/>
            </a:xfrm>
            <a:custGeom>
              <a:avLst/>
              <a:gdLst/>
              <a:ahLst/>
              <a:cxnLst/>
              <a:rect l="l" t="t" r="r" b="b"/>
              <a:pathLst>
                <a:path w="2051063" h="1983020">
                  <a:moveTo>
                    <a:pt x="0" y="0"/>
                  </a:moveTo>
                  <a:lnTo>
                    <a:pt x="2051063" y="0"/>
                  </a:lnTo>
                  <a:lnTo>
                    <a:pt x="2051063" y="1983020"/>
                  </a:lnTo>
                  <a:lnTo>
                    <a:pt x="0" y="1983020"/>
                  </a:lnTo>
                  <a:close/>
                </a:path>
              </a:pathLst>
            </a:custGeom>
            <a:solidFill>
              <a:srgbClr val="F4E9D5"/>
            </a:solidFill>
          </p:spPr>
          <p:txBody>
            <a:bodyPr/>
            <a:lstStyle/>
            <a:p>
              <a:endParaRPr lang="en-US"/>
            </a:p>
          </p:txBody>
        </p:sp>
        <p:sp>
          <p:nvSpPr>
            <p:cNvPr id="12" name="TextBox 12"/>
            <p:cNvSpPr txBox="1"/>
            <p:nvPr/>
          </p:nvSpPr>
          <p:spPr>
            <a:xfrm>
              <a:off x="0" y="38100"/>
              <a:ext cx="2051063" cy="1944920"/>
            </a:xfrm>
            <a:prstGeom prst="rect">
              <a:avLst/>
            </a:prstGeom>
          </p:spPr>
          <p:txBody>
            <a:bodyPr lIns="50800" tIns="50800" rIns="50800" bIns="50800" rtlCol="0" anchor="ctr"/>
            <a:lstStyle/>
            <a:p>
              <a:pPr algn="ctr">
                <a:lnSpc>
                  <a:spcPts val="2000"/>
                </a:lnSpc>
              </a:pPr>
              <a:endParaRPr/>
            </a:p>
          </p:txBody>
        </p:sp>
      </p:grpSp>
      <p:sp>
        <p:nvSpPr>
          <p:cNvPr id="13" name="Freeform 13"/>
          <p:cNvSpPr/>
          <p:nvPr/>
        </p:nvSpPr>
        <p:spPr>
          <a:xfrm>
            <a:off x="4542791" y="4791206"/>
            <a:ext cx="862336" cy="844635"/>
          </a:xfrm>
          <a:custGeom>
            <a:avLst/>
            <a:gdLst/>
            <a:ahLst/>
            <a:cxnLst/>
            <a:rect l="l" t="t" r="r" b="b"/>
            <a:pathLst>
              <a:path w="862336" h="844635">
                <a:moveTo>
                  <a:pt x="0" y="0"/>
                </a:moveTo>
                <a:lnTo>
                  <a:pt x="862337" y="0"/>
                </a:lnTo>
                <a:lnTo>
                  <a:pt x="862337" y="844634"/>
                </a:lnTo>
                <a:lnTo>
                  <a:pt x="0" y="844634"/>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14" name="Freeform 14"/>
          <p:cNvSpPr/>
          <p:nvPr/>
        </p:nvSpPr>
        <p:spPr>
          <a:xfrm>
            <a:off x="10038221" y="4791205"/>
            <a:ext cx="893793" cy="844635"/>
          </a:xfrm>
          <a:custGeom>
            <a:avLst/>
            <a:gdLst/>
            <a:ahLst/>
            <a:cxnLst/>
            <a:rect l="l" t="t" r="r" b="b"/>
            <a:pathLst>
              <a:path w="893793" h="844635">
                <a:moveTo>
                  <a:pt x="0" y="0"/>
                </a:moveTo>
                <a:lnTo>
                  <a:pt x="893793" y="0"/>
                </a:lnTo>
                <a:lnTo>
                  <a:pt x="893793" y="844634"/>
                </a:lnTo>
                <a:lnTo>
                  <a:pt x="0" y="844634"/>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5" name="Freeform 15"/>
          <p:cNvSpPr/>
          <p:nvPr/>
        </p:nvSpPr>
        <p:spPr>
          <a:xfrm>
            <a:off x="15769815" y="4751697"/>
            <a:ext cx="743278" cy="844635"/>
          </a:xfrm>
          <a:custGeom>
            <a:avLst/>
            <a:gdLst/>
            <a:ahLst/>
            <a:cxnLst/>
            <a:rect l="l" t="t" r="r" b="b"/>
            <a:pathLst>
              <a:path w="743278" h="844635">
                <a:moveTo>
                  <a:pt x="0" y="0"/>
                </a:moveTo>
                <a:lnTo>
                  <a:pt x="743278" y="0"/>
                </a:lnTo>
                <a:lnTo>
                  <a:pt x="743278" y="844634"/>
                </a:lnTo>
                <a:lnTo>
                  <a:pt x="0" y="844634"/>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6" name="TextBox 16"/>
          <p:cNvSpPr txBox="1"/>
          <p:nvPr/>
        </p:nvSpPr>
        <p:spPr>
          <a:xfrm>
            <a:off x="7294034" y="1528762"/>
            <a:ext cx="10537192" cy="2343150"/>
          </a:xfrm>
          <a:prstGeom prst="rect">
            <a:avLst/>
          </a:prstGeom>
        </p:spPr>
        <p:txBody>
          <a:bodyPr lIns="0" tIns="0" rIns="0" bIns="0" rtlCol="0" anchor="t">
            <a:spAutoFit/>
          </a:bodyPr>
          <a:lstStyle/>
          <a:p>
            <a:pPr marL="0" lvl="0" indent="0" algn="l">
              <a:lnSpc>
                <a:spcPts val="4500"/>
              </a:lnSpc>
              <a:spcBef>
                <a:spcPct val="0"/>
              </a:spcBef>
            </a:pPr>
            <a:r>
              <a:rPr lang="fr" sz="5000" b="1" spc="-250" dirty="0">
                <a:solidFill>
                  <a:srgbClr val="3D5635"/>
                </a:solidFill>
                <a:latin typeface="Garet"/>
              </a:rPr>
              <a:t>NOTRE SYSTÈME PERMET UNE AUGMENTATION DE 6 FOIS DE L'EFFICACITÉ DE LA PRODUCTION DE VIANDE PAR RAPPORT AU SYSTÈME TRADITIONNEL</a:t>
            </a:r>
          </a:p>
        </p:txBody>
      </p:sp>
      <p:sp>
        <p:nvSpPr>
          <p:cNvPr id="17" name="TextBox 17"/>
          <p:cNvSpPr txBox="1"/>
          <p:nvPr/>
        </p:nvSpPr>
        <p:spPr>
          <a:xfrm>
            <a:off x="1452686" y="6059680"/>
            <a:ext cx="4393498" cy="3327834"/>
          </a:xfrm>
          <a:prstGeom prst="rect">
            <a:avLst/>
          </a:prstGeom>
        </p:spPr>
        <p:txBody>
          <a:bodyPr lIns="0" tIns="0" rIns="0" bIns="0" rtlCol="0" anchor="t">
            <a:spAutoFit/>
          </a:bodyPr>
          <a:lstStyle/>
          <a:p>
            <a:pPr algn="l">
              <a:lnSpc>
                <a:spcPts val="2600"/>
              </a:lnSpc>
            </a:pPr>
            <a:r>
              <a:rPr lang="fr" sz="2000" spc="-50" dirty="0">
                <a:solidFill>
                  <a:srgbClr val="3D5635"/>
                </a:solidFill>
                <a:latin typeface="Garet"/>
              </a:rPr>
              <a:t>Première grossesse dans la 1ère année</a:t>
            </a:r>
          </a:p>
          <a:p>
            <a:pPr algn="l">
              <a:lnSpc>
                <a:spcPts val="2600"/>
              </a:lnSpc>
            </a:pPr>
            <a:endParaRPr lang="en-US" sz="2000" spc="-50" dirty="0">
              <a:solidFill>
                <a:srgbClr val="3D5635"/>
              </a:solidFill>
              <a:latin typeface="Garet"/>
            </a:endParaRPr>
          </a:p>
          <a:p>
            <a:pPr algn="l">
              <a:lnSpc>
                <a:spcPts val="2600"/>
              </a:lnSpc>
            </a:pPr>
            <a:r>
              <a:rPr lang="fr" sz="2000" spc="-50" dirty="0">
                <a:solidFill>
                  <a:srgbClr val="3D5635"/>
                </a:solidFill>
                <a:latin typeface="Garet"/>
              </a:rPr>
              <a:t>Fréquence d'agnelage une fois tous les 8 mois</a:t>
            </a:r>
          </a:p>
          <a:p>
            <a:pPr algn="l">
              <a:lnSpc>
                <a:spcPts val="2600"/>
              </a:lnSpc>
            </a:pPr>
            <a:endParaRPr lang="en-US" sz="2000" spc="-50" dirty="0">
              <a:solidFill>
                <a:srgbClr val="3D5635"/>
              </a:solidFill>
              <a:latin typeface="Garet"/>
            </a:endParaRPr>
          </a:p>
          <a:p>
            <a:pPr algn="l">
              <a:lnSpc>
                <a:spcPts val="2600"/>
              </a:lnSpc>
            </a:pPr>
            <a:r>
              <a:rPr lang="fr" sz="2000" spc="-50" dirty="0">
                <a:solidFill>
                  <a:srgbClr val="3D5635"/>
                </a:solidFill>
                <a:latin typeface="Garet"/>
              </a:rPr>
              <a:t>2 agneaux par agnelage (les agneaux atteignent 45kg en 5 mois + 15kg par mois)</a:t>
            </a:r>
          </a:p>
          <a:p>
            <a:pPr algn="l">
              <a:lnSpc>
                <a:spcPts val="2600"/>
              </a:lnSpc>
            </a:pPr>
            <a:endParaRPr lang="en-US" sz="2000" spc="-50" dirty="0">
              <a:solidFill>
                <a:srgbClr val="3D5635"/>
              </a:solidFill>
              <a:latin typeface="Garet"/>
            </a:endParaRPr>
          </a:p>
          <a:p>
            <a:pPr algn="l">
              <a:lnSpc>
                <a:spcPts val="2600"/>
              </a:lnSpc>
            </a:pPr>
            <a:r>
              <a:rPr lang="fr" sz="2000" spc="-50" dirty="0">
                <a:solidFill>
                  <a:srgbClr val="3D5635"/>
                </a:solidFill>
                <a:latin typeface="Garet"/>
              </a:rPr>
              <a:t>Adapté et immunisé aux régions MENA + EMEA</a:t>
            </a:r>
          </a:p>
        </p:txBody>
      </p:sp>
      <p:sp>
        <p:nvSpPr>
          <p:cNvPr id="18" name="TextBox 18"/>
          <p:cNvSpPr txBox="1"/>
          <p:nvPr/>
        </p:nvSpPr>
        <p:spPr>
          <a:xfrm>
            <a:off x="6973766" y="6059680"/>
            <a:ext cx="4425812" cy="2660985"/>
          </a:xfrm>
          <a:prstGeom prst="rect">
            <a:avLst/>
          </a:prstGeom>
        </p:spPr>
        <p:txBody>
          <a:bodyPr wrap="square" lIns="0" tIns="0" rIns="0" bIns="0" rtlCol="0" anchor="t">
            <a:spAutoFit/>
          </a:bodyPr>
          <a:lstStyle/>
          <a:p>
            <a:pPr algn="l">
              <a:lnSpc>
                <a:spcPts val="2600"/>
              </a:lnSpc>
            </a:pPr>
            <a:r>
              <a:rPr lang="fr" sz="2000" spc="-50" dirty="0">
                <a:solidFill>
                  <a:srgbClr val="3D5635"/>
                </a:solidFill>
                <a:latin typeface="Garet"/>
              </a:rPr>
              <a:t>Système de croisement terminal</a:t>
            </a:r>
          </a:p>
          <a:p>
            <a:pPr algn="l">
              <a:lnSpc>
                <a:spcPts val="2600"/>
              </a:lnSpc>
            </a:pPr>
            <a:endParaRPr lang="en-US" sz="2000" spc="-50" dirty="0">
              <a:solidFill>
                <a:srgbClr val="3D5635"/>
              </a:solidFill>
              <a:latin typeface="Garet"/>
            </a:endParaRPr>
          </a:p>
          <a:p>
            <a:pPr algn="l">
              <a:lnSpc>
                <a:spcPts val="2600"/>
              </a:lnSpc>
            </a:pPr>
            <a:r>
              <a:rPr lang="fr" sz="2000" spc="-50" dirty="0">
                <a:solidFill>
                  <a:srgbClr val="3D5635"/>
                </a:solidFill>
                <a:latin typeface="Garet"/>
              </a:rPr>
              <a:t>Agneau accéléré</a:t>
            </a:r>
          </a:p>
          <a:p>
            <a:pPr algn="l">
              <a:lnSpc>
                <a:spcPts val="2600"/>
              </a:lnSpc>
            </a:pPr>
            <a:endParaRPr lang="en-US" sz="2000" spc="-50" dirty="0">
              <a:solidFill>
                <a:srgbClr val="3D5635"/>
              </a:solidFill>
              <a:latin typeface="Garet"/>
            </a:endParaRPr>
          </a:p>
          <a:p>
            <a:pPr algn="l">
              <a:lnSpc>
                <a:spcPts val="2600"/>
              </a:lnSpc>
            </a:pPr>
            <a:r>
              <a:rPr lang="fr" sz="2000" spc="-50" dirty="0">
                <a:solidFill>
                  <a:srgbClr val="3D5635"/>
                </a:solidFill>
                <a:latin typeface="Garet"/>
              </a:rPr>
              <a:t>Agneau hors saison, toute l'année</a:t>
            </a:r>
          </a:p>
          <a:p>
            <a:pPr algn="l">
              <a:lnSpc>
                <a:spcPts val="2600"/>
              </a:lnSpc>
            </a:pPr>
            <a:endParaRPr lang="en-US" sz="2000" spc="-50" dirty="0">
              <a:solidFill>
                <a:srgbClr val="3D5635"/>
              </a:solidFill>
              <a:latin typeface="Garet"/>
            </a:endParaRPr>
          </a:p>
          <a:p>
            <a:pPr algn="l">
              <a:lnSpc>
                <a:spcPts val="2600"/>
              </a:lnSpc>
            </a:pPr>
            <a:r>
              <a:rPr lang="fr" sz="2000" spc="-50" dirty="0">
                <a:solidFill>
                  <a:srgbClr val="3D5635"/>
                </a:solidFill>
                <a:latin typeface="Garet"/>
              </a:rPr>
              <a:t>Produit final à valeur ajoutée (c.-à-d. enrichi </a:t>
            </a:r>
            <a:r>
              <a:rPr lang="fr" sz="2000" spc="-50" dirty="0" err="1">
                <a:solidFill>
                  <a:srgbClr val="3D5635"/>
                </a:solidFill>
                <a:latin typeface="Garet"/>
              </a:rPr>
              <a:t>en </a:t>
            </a:r>
            <a:r>
              <a:rPr lang="fr" sz="2000" spc="-50" dirty="0">
                <a:solidFill>
                  <a:srgbClr val="3D5635"/>
                </a:solidFill>
                <a:latin typeface="Garet"/>
              </a:rPr>
              <a:t>CLA)</a:t>
            </a:r>
          </a:p>
        </p:txBody>
      </p:sp>
      <p:sp>
        <p:nvSpPr>
          <p:cNvPr id="19" name="TextBox 19"/>
          <p:cNvSpPr txBox="1"/>
          <p:nvPr/>
        </p:nvSpPr>
        <p:spPr>
          <a:xfrm>
            <a:off x="12584197" y="6117534"/>
            <a:ext cx="4393498" cy="3661259"/>
          </a:xfrm>
          <a:prstGeom prst="rect">
            <a:avLst/>
          </a:prstGeom>
        </p:spPr>
        <p:txBody>
          <a:bodyPr lIns="0" tIns="0" rIns="0" bIns="0" rtlCol="0" anchor="t">
            <a:spAutoFit/>
          </a:bodyPr>
          <a:lstStyle/>
          <a:p>
            <a:pPr algn="l">
              <a:lnSpc>
                <a:spcPts val="2600"/>
              </a:lnSpc>
            </a:pPr>
            <a:r>
              <a:rPr lang="fr" sz="2000" spc="-50" dirty="0">
                <a:solidFill>
                  <a:srgbClr val="3D5635"/>
                </a:solidFill>
                <a:latin typeface="Garet"/>
              </a:rPr>
              <a:t>Sélection assistée par logiciel des brebis reproductrices inefficaces</a:t>
            </a:r>
          </a:p>
          <a:p>
            <a:pPr algn="l">
              <a:lnSpc>
                <a:spcPts val="2600"/>
              </a:lnSpc>
            </a:pPr>
            <a:endParaRPr lang="en-US" sz="2000" spc="-50" dirty="0">
              <a:solidFill>
                <a:srgbClr val="3D5635"/>
              </a:solidFill>
              <a:latin typeface="Garet"/>
            </a:endParaRPr>
          </a:p>
          <a:p>
            <a:pPr algn="l">
              <a:lnSpc>
                <a:spcPts val="2600"/>
              </a:lnSpc>
            </a:pPr>
            <a:r>
              <a:rPr lang="fr" sz="2000" spc="-50" dirty="0">
                <a:solidFill>
                  <a:srgbClr val="3D5635"/>
                </a:solidFill>
                <a:latin typeface="Garet"/>
              </a:rPr>
              <a:t>Équipements pour la manutention, la pondération et la notation automatisés</a:t>
            </a:r>
          </a:p>
          <a:p>
            <a:pPr algn="l">
              <a:lnSpc>
                <a:spcPts val="2600"/>
              </a:lnSpc>
            </a:pPr>
            <a:endParaRPr lang="en-US" sz="2000" spc="-50" dirty="0">
              <a:solidFill>
                <a:srgbClr val="3D5635"/>
              </a:solidFill>
              <a:latin typeface="Garet"/>
            </a:endParaRPr>
          </a:p>
          <a:p>
            <a:pPr algn="l">
              <a:lnSpc>
                <a:spcPts val="2600"/>
              </a:lnSpc>
            </a:pPr>
            <a:r>
              <a:rPr lang="fr" sz="2000" spc="-50" dirty="0">
                <a:solidFill>
                  <a:srgbClr val="3D5635"/>
                </a:solidFill>
                <a:latin typeface="Garet"/>
              </a:rPr>
              <a:t>Système de production efficace en main d'œuvre, 2 éleveurs pouvant s'occuper de 1000 animaux</a:t>
            </a:r>
            <a:endParaRPr lang="en-US" sz="2000" spc="-50" dirty="0">
              <a:solidFill>
                <a:srgbClr val="3D5635"/>
              </a:solidFill>
              <a:latin typeface="Garet"/>
            </a:endParaRPr>
          </a:p>
        </p:txBody>
      </p:sp>
      <p:sp>
        <p:nvSpPr>
          <p:cNvPr id="20" name="TextBox 20"/>
          <p:cNvSpPr txBox="1"/>
          <p:nvPr/>
        </p:nvSpPr>
        <p:spPr>
          <a:xfrm>
            <a:off x="1028700" y="5266908"/>
            <a:ext cx="3821998" cy="324353"/>
          </a:xfrm>
          <a:prstGeom prst="rect">
            <a:avLst/>
          </a:prstGeom>
        </p:spPr>
        <p:txBody>
          <a:bodyPr lIns="0" tIns="0" rIns="0" bIns="0" rtlCol="0" anchor="t">
            <a:spAutoFit/>
          </a:bodyPr>
          <a:lstStyle/>
          <a:p>
            <a:pPr algn="l">
              <a:lnSpc>
                <a:spcPts val="2529"/>
              </a:lnSpc>
            </a:pPr>
            <a:r>
              <a:rPr lang="fr" sz="2299" spc="-57" dirty="0">
                <a:solidFill>
                  <a:srgbClr val="3D5635"/>
                </a:solidFill>
                <a:latin typeface="Garet Bold"/>
              </a:rPr>
              <a:t>ÉTAPE (1) MOUTON PROLIFIQUE</a:t>
            </a:r>
          </a:p>
        </p:txBody>
      </p:sp>
      <p:sp>
        <p:nvSpPr>
          <p:cNvPr id="21" name="TextBox 21"/>
          <p:cNvSpPr txBox="1"/>
          <p:nvPr/>
        </p:nvSpPr>
        <p:spPr>
          <a:xfrm>
            <a:off x="6628698" y="5266908"/>
            <a:ext cx="3821998" cy="638545"/>
          </a:xfrm>
          <a:prstGeom prst="rect">
            <a:avLst/>
          </a:prstGeom>
        </p:spPr>
        <p:txBody>
          <a:bodyPr lIns="0" tIns="0" rIns="0" bIns="0" rtlCol="0" anchor="t">
            <a:spAutoFit/>
          </a:bodyPr>
          <a:lstStyle/>
          <a:p>
            <a:pPr algn="l">
              <a:lnSpc>
                <a:spcPts val="2529"/>
              </a:lnSpc>
            </a:pPr>
            <a:r>
              <a:rPr lang="fr" sz="2299" spc="-57" dirty="0">
                <a:solidFill>
                  <a:srgbClr val="3D5635"/>
                </a:solidFill>
                <a:latin typeface="Garet Bold"/>
              </a:rPr>
              <a:t>ÉTAPE (2) SYSTÈME D'ÉLEVAGE</a:t>
            </a:r>
          </a:p>
        </p:txBody>
      </p:sp>
      <p:sp>
        <p:nvSpPr>
          <p:cNvPr id="22" name="TextBox 22"/>
          <p:cNvSpPr txBox="1"/>
          <p:nvPr/>
        </p:nvSpPr>
        <p:spPr>
          <a:xfrm>
            <a:off x="12263117" y="5266908"/>
            <a:ext cx="3271664" cy="638545"/>
          </a:xfrm>
          <a:prstGeom prst="rect">
            <a:avLst/>
          </a:prstGeom>
        </p:spPr>
        <p:txBody>
          <a:bodyPr lIns="0" tIns="0" rIns="0" bIns="0" rtlCol="0" anchor="t">
            <a:spAutoFit/>
          </a:bodyPr>
          <a:lstStyle/>
          <a:p>
            <a:pPr algn="l">
              <a:lnSpc>
                <a:spcPts val="2529"/>
              </a:lnSpc>
            </a:pPr>
            <a:r>
              <a:rPr lang="fr" sz="2299" spc="-57">
                <a:solidFill>
                  <a:srgbClr val="3D5635"/>
                </a:solidFill>
                <a:latin typeface="Garet Bold"/>
              </a:rPr>
              <a:t>ÉTAPE (3) MESURER ET OPTIMISER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7E7"/>
        </a:solidFill>
        <a:effectLst/>
      </p:bgPr>
    </p:bg>
    <p:spTree>
      <p:nvGrpSpPr>
        <p:cNvPr id="1" name=""/>
        <p:cNvGrpSpPr/>
        <p:nvPr/>
      </p:nvGrpSpPr>
      <p:grpSpPr>
        <a:xfrm>
          <a:off x="0" y="0"/>
          <a:ext cx="0" cy="0"/>
          <a:chOff x="0" y="0"/>
          <a:chExt cx="0" cy="0"/>
        </a:xfrm>
      </p:grpSpPr>
      <p:grpSp>
        <p:nvGrpSpPr>
          <p:cNvPr id="2" name="Group 2"/>
          <p:cNvGrpSpPr/>
          <p:nvPr/>
        </p:nvGrpSpPr>
        <p:grpSpPr>
          <a:xfrm>
            <a:off x="0" y="5766858"/>
            <a:ext cx="18288000" cy="4575221"/>
            <a:chOff x="0" y="0"/>
            <a:chExt cx="4816593" cy="1204996"/>
          </a:xfrm>
        </p:grpSpPr>
        <p:sp>
          <p:nvSpPr>
            <p:cNvPr id="3" name="Freeform 3"/>
            <p:cNvSpPr/>
            <p:nvPr/>
          </p:nvSpPr>
          <p:spPr>
            <a:xfrm>
              <a:off x="0" y="0"/>
              <a:ext cx="4816592" cy="1204997"/>
            </a:xfrm>
            <a:custGeom>
              <a:avLst/>
              <a:gdLst/>
              <a:ahLst/>
              <a:cxnLst/>
              <a:rect l="l" t="t" r="r" b="b"/>
              <a:pathLst>
                <a:path w="4816592" h="1204997">
                  <a:moveTo>
                    <a:pt x="0" y="0"/>
                  </a:moveTo>
                  <a:lnTo>
                    <a:pt x="4816592" y="0"/>
                  </a:lnTo>
                  <a:lnTo>
                    <a:pt x="4816592" y="1204997"/>
                  </a:lnTo>
                  <a:lnTo>
                    <a:pt x="0" y="1204997"/>
                  </a:lnTo>
                  <a:close/>
                </a:path>
              </a:pathLst>
            </a:custGeom>
            <a:solidFill>
              <a:srgbClr val="F4E9D5"/>
            </a:solidFill>
          </p:spPr>
          <p:txBody>
            <a:bodyPr/>
            <a:lstStyle/>
            <a:p>
              <a:endParaRPr lang="en-US"/>
            </a:p>
          </p:txBody>
        </p:sp>
        <p:sp>
          <p:nvSpPr>
            <p:cNvPr id="4" name="TextBox 4"/>
            <p:cNvSpPr txBox="1"/>
            <p:nvPr/>
          </p:nvSpPr>
          <p:spPr>
            <a:xfrm>
              <a:off x="0" y="38100"/>
              <a:ext cx="4816593" cy="1166896"/>
            </a:xfrm>
            <a:prstGeom prst="rect">
              <a:avLst/>
            </a:prstGeom>
          </p:spPr>
          <p:txBody>
            <a:bodyPr lIns="50800" tIns="50800" rIns="50800" bIns="50800" rtlCol="0" anchor="ctr"/>
            <a:lstStyle/>
            <a:p>
              <a:pPr algn="ctr">
                <a:lnSpc>
                  <a:spcPts val="2000"/>
                </a:lnSpc>
              </a:pPr>
              <a:endParaRPr/>
            </a:p>
          </p:txBody>
        </p:sp>
      </p:grpSp>
      <p:sp>
        <p:nvSpPr>
          <p:cNvPr id="5" name="Freeform 5"/>
          <p:cNvSpPr/>
          <p:nvPr/>
        </p:nvSpPr>
        <p:spPr>
          <a:xfrm>
            <a:off x="5816214" y="1508203"/>
            <a:ext cx="7156707" cy="2433280"/>
          </a:xfrm>
          <a:custGeom>
            <a:avLst/>
            <a:gdLst/>
            <a:ahLst/>
            <a:cxnLst/>
            <a:rect l="l" t="t" r="r" b="b"/>
            <a:pathLst>
              <a:path w="7156707" h="2433280">
                <a:moveTo>
                  <a:pt x="0" y="0"/>
                </a:moveTo>
                <a:lnTo>
                  <a:pt x="7156707" y="0"/>
                </a:lnTo>
                <a:lnTo>
                  <a:pt x="7156707" y="2433280"/>
                </a:lnTo>
                <a:lnTo>
                  <a:pt x="0" y="2433280"/>
                </a:lnTo>
                <a:lnTo>
                  <a:pt x="0" y="0"/>
                </a:lnTo>
                <a:close/>
              </a:path>
            </a:pathLst>
          </a:custGeom>
          <a:blipFill>
            <a:blip r:embed="rId2"/>
            <a:stretch>
              <a:fillRect/>
            </a:stretch>
          </a:blipFill>
        </p:spPr>
        <p:txBody>
          <a:bodyPr/>
          <a:lstStyle/>
          <a:p>
            <a:endParaRPr lang="en-US"/>
          </a:p>
        </p:txBody>
      </p:sp>
      <p:sp>
        <p:nvSpPr>
          <p:cNvPr id="6" name="Freeform 6"/>
          <p:cNvSpPr/>
          <p:nvPr/>
        </p:nvSpPr>
        <p:spPr>
          <a:xfrm>
            <a:off x="1822436" y="4577668"/>
            <a:ext cx="14918985" cy="3335794"/>
          </a:xfrm>
          <a:custGeom>
            <a:avLst/>
            <a:gdLst/>
            <a:ahLst/>
            <a:cxnLst/>
            <a:rect l="l" t="t" r="r" b="b"/>
            <a:pathLst>
              <a:path w="14918985" h="3335794">
                <a:moveTo>
                  <a:pt x="0" y="0"/>
                </a:moveTo>
                <a:lnTo>
                  <a:pt x="14918985" y="0"/>
                </a:lnTo>
                <a:lnTo>
                  <a:pt x="14918985" y="3335793"/>
                </a:lnTo>
                <a:lnTo>
                  <a:pt x="0" y="3335793"/>
                </a:lnTo>
                <a:lnTo>
                  <a:pt x="0" y="0"/>
                </a:lnTo>
                <a:close/>
              </a:path>
            </a:pathLst>
          </a:custGeom>
          <a:blipFill>
            <a:blip r:embed="rId3"/>
            <a:stretch>
              <a:fillRect l="-1849" t="-7223" b="-7223"/>
            </a:stretch>
          </a:blipFill>
        </p:spPr>
        <p:txBody>
          <a:bodyPr/>
          <a:lstStyle/>
          <a:p>
            <a:endParaRPr lang="en-US"/>
          </a:p>
        </p:txBody>
      </p:sp>
      <p:sp>
        <p:nvSpPr>
          <p:cNvPr id="7" name="TextBox 7"/>
          <p:cNvSpPr txBox="1"/>
          <p:nvPr/>
        </p:nvSpPr>
        <p:spPr>
          <a:xfrm>
            <a:off x="1351190" y="7382868"/>
            <a:ext cx="15553267" cy="1867755"/>
          </a:xfrm>
          <a:prstGeom prst="rect">
            <a:avLst/>
          </a:prstGeom>
        </p:spPr>
        <p:txBody>
          <a:bodyPr lIns="0" tIns="0" rIns="0" bIns="0" rtlCol="0" anchor="t">
            <a:spAutoFit/>
          </a:bodyPr>
          <a:lstStyle/>
          <a:p>
            <a:pPr algn="ctr">
              <a:lnSpc>
                <a:spcPts val="2299"/>
              </a:lnSpc>
            </a:pPr>
            <a:endParaRPr dirty="0"/>
          </a:p>
          <a:p>
            <a:pPr algn="ctr">
              <a:lnSpc>
                <a:spcPts val="2299"/>
              </a:lnSpc>
            </a:pPr>
            <a:endParaRPr dirty="0"/>
          </a:p>
          <a:p>
            <a:pPr algn="ctr">
              <a:lnSpc>
                <a:spcPts val="2299"/>
              </a:lnSpc>
            </a:pPr>
            <a:endParaRPr dirty="0"/>
          </a:p>
          <a:p>
            <a:pPr algn="ctr">
              <a:lnSpc>
                <a:spcPts val="2299"/>
              </a:lnSpc>
            </a:pPr>
            <a:r>
              <a:rPr lang="fr" sz="2299" spc="-114" dirty="0">
                <a:solidFill>
                  <a:srgbClr val="3D5635"/>
                </a:solidFill>
                <a:latin typeface="Garet Bold"/>
              </a:rPr>
              <a:t>Annuellement, nous produirons 3 agneaux par mouton tout au long de l'année (l'agnelage prolifique est un éleveur non saisonnier); nous générerons des agneaux avec une valeur nutritionnelle plus élevée grâce à la ration alimentaire que nous utiliserons. La viande d'agneau produite contient une quantité de CLA 400 % plus élevée</a:t>
            </a:r>
            <a:endParaRPr lang="en-US" sz="2299" spc="-114" dirty="0">
              <a:solidFill>
                <a:srgbClr val="3D5635"/>
              </a:solidFill>
              <a:latin typeface="Garet Bold"/>
            </a:endParaRPr>
          </a:p>
          <a:p>
            <a:pPr marL="0" lvl="0" indent="0" algn="ctr">
              <a:lnSpc>
                <a:spcPts val="100"/>
              </a:lnSpc>
              <a:spcBef>
                <a:spcPct val="0"/>
              </a:spcBef>
            </a:pPr>
            <a:endParaRPr lang="en-US" sz="2299" spc="-114" dirty="0">
              <a:solidFill>
                <a:srgbClr val="3D5635"/>
              </a:solidFill>
              <a:latin typeface="Garet Bold"/>
            </a:endParaRPr>
          </a:p>
        </p:txBody>
      </p:sp>
      <p:sp>
        <p:nvSpPr>
          <p:cNvPr id="8" name="TextBox 8"/>
          <p:cNvSpPr txBox="1"/>
          <p:nvPr/>
        </p:nvSpPr>
        <p:spPr>
          <a:xfrm>
            <a:off x="1383543" y="191687"/>
            <a:ext cx="15520913" cy="649473"/>
          </a:xfrm>
          <a:prstGeom prst="rect">
            <a:avLst/>
          </a:prstGeom>
        </p:spPr>
        <p:txBody>
          <a:bodyPr wrap="square" lIns="0" tIns="0" rIns="0" bIns="0" rtlCol="0" anchor="t">
            <a:spAutoFit/>
          </a:bodyPr>
          <a:lstStyle/>
          <a:p>
            <a:pPr algn="ctr">
              <a:lnSpc>
                <a:spcPts val="2529"/>
              </a:lnSpc>
              <a:spcBef>
                <a:spcPct val="0"/>
              </a:spcBef>
            </a:pPr>
            <a:r>
              <a:rPr lang="fr" sz="2299" spc="-57" dirty="0">
                <a:solidFill>
                  <a:srgbClr val="3D5635"/>
                </a:solidFill>
                <a:latin typeface="Garet Bold"/>
              </a:rPr>
              <a:t>LOGEMENT MODULAIRE, LÉGER, ABORDABLE, RECYCLÉ ET RESPECTUEUX DE L'ENVIRONNEMENT</a:t>
            </a:r>
          </a:p>
          <a:p>
            <a:pPr algn="ctr">
              <a:lnSpc>
                <a:spcPts val="2529"/>
              </a:lnSpc>
              <a:spcBef>
                <a:spcPct val="0"/>
              </a:spcBef>
            </a:pPr>
            <a:endParaRPr lang="fr" sz="2299" spc="-57" dirty="0">
              <a:solidFill>
                <a:srgbClr val="3D5635"/>
              </a:solidFill>
              <a:latin typeface="Garet Bold"/>
            </a:endParaRPr>
          </a:p>
        </p:txBody>
      </p:sp>
      <p:sp>
        <p:nvSpPr>
          <p:cNvPr id="9" name="TextBox 9"/>
          <p:cNvSpPr txBox="1"/>
          <p:nvPr/>
        </p:nvSpPr>
        <p:spPr>
          <a:xfrm>
            <a:off x="1383543" y="4015170"/>
            <a:ext cx="15520913" cy="328873"/>
          </a:xfrm>
          <a:prstGeom prst="rect">
            <a:avLst/>
          </a:prstGeom>
        </p:spPr>
        <p:txBody>
          <a:bodyPr lIns="0" tIns="0" rIns="0" bIns="0" rtlCol="0" anchor="t">
            <a:spAutoFit/>
          </a:bodyPr>
          <a:lstStyle/>
          <a:p>
            <a:pPr algn="ctr">
              <a:lnSpc>
                <a:spcPts val="2529"/>
              </a:lnSpc>
              <a:spcBef>
                <a:spcPct val="0"/>
              </a:spcBef>
            </a:pPr>
            <a:r>
              <a:rPr lang="fr" sz="2299" spc="-57" dirty="0">
                <a:solidFill>
                  <a:srgbClr val="3D5635"/>
                </a:solidFill>
                <a:latin typeface="Garet Bold"/>
              </a:rPr>
              <a:t>OVIBOV CI ÉLEVERA DES MOUTONS PROLIFIQUES ET UTILISERA DES SYSTÈMES DE GESTION DE L'ÉLEVAGE DE PRÉCISION</a:t>
            </a:r>
            <a:endParaRPr lang="en-US" sz="2299" spc="-57" dirty="0">
              <a:solidFill>
                <a:srgbClr val="3D5635"/>
              </a:solidFill>
              <a:latin typeface="Garet Bold"/>
            </a:endParaRPr>
          </a:p>
        </p:txBody>
      </p:sp>
      <p:sp>
        <p:nvSpPr>
          <p:cNvPr id="10" name="TextBox 10"/>
          <p:cNvSpPr txBox="1"/>
          <p:nvPr/>
        </p:nvSpPr>
        <p:spPr>
          <a:xfrm>
            <a:off x="0" y="683149"/>
            <a:ext cx="18288000" cy="846386"/>
          </a:xfrm>
          <a:prstGeom prst="rect">
            <a:avLst/>
          </a:prstGeom>
        </p:spPr>
        <p:txBody>
          <a:bodyPr lIns="0" tIns="0" rIns="0" bIns="0" rtlCol="0" anchor="t">
            <a:spAutoFit/>
          </a:bodyPr>
          <a:lstStyle/>
          <a:p>
            <a:pPr algn="ctr">
              <a:lnSpc>
                <a:spcPts val="2200"/>
              </a:lnSpc>
              <a:spcBef>
                <a:spcPct val="0"/>
              </a:spcBef>
            </a:pPr>
            <a:r>
              <a:rPr lang="fr" spc="-50" dirty="0">
                <a:solidFill>
                  <a:srgbClr val="3D5635"/>
                </a:solidFill>
                <a:latin typeface="Garet"/>
              </a:rPr>
              <a:t>Notre équipe de professionnels propose un hébergement adéquat, un contrôle régulier des moutons avec des caméras assistées par IA installées dans l'étable, ainsi qu'un matériel et des logiciels de gestion de troupeau de précision. Ceux-ci sont conçus pour prévenir tout effet négatif des facteurs environnementaux sur nos moutons.</a:t>
            </a:r>
            <a:endParaRPr lang="en-US" spc="-50" dirty="0">
              <a:solidFill>
                <a:srgbClr val="3D5635"/>
              </a:solidFill>
              <a:latin typeface="Gare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7E7"/>
        </a:solidFill>
        <a:effectLst/>
      </p:bgPr>
    </p:bg>
    <p:spTree>
      <p:nvGrpSpPr>
        <p:cNvPr id="1" name=""/>
        <p:cNvGrpSpPr/>
        <p:nvPr/>
      </p:nvGrpSpPr>
      <p:grpSpPr>
        <a:xfrm>
          <a:off x="0" y="0"/>
          <a:ext cx="0" cy="0"/>
          <a:chOff x="0" y="0"/>
          <a:chExt cx="0" cy="0"/>
        </a:xfrm>
      </p:grpSpPr>
      <p:grpSp>
        <p:nvGrpSpPr>
          <p:cNvPr id="2" name="Group 2"/>
          <p:cNvGrpSpPr/>
          <p:nvPr/>
        </p:nvGrpSpPr>
        <p:grpSpPr>
          <a:xfrm>
            <a:off x="-745335" y="-745166"/>
            <a:ext cx="20297194" cy="11340788"/>
            <a:chOff x="0" y="0"/>
            <a:chExt cx="5345763" cy="2986874"/>
          </a:xfrm>
        </p:grpSpPr>
        <p:sp>
          <p:nvSpPr>
            <p:cNvPr id="3" name="Freeform 3"/>
            <p:cNvSpPr/>
            <p:nvPr/>
          </p:nvSpPr>
          <p:spPr>
            <a:xfrm>
              <a:off x="0" y="0"/>
              <a:ext cx="5345763" cy="2986874"/>
            </a:xfrm>
            <a:custGeom>
              <a:avLst/>
              <a:gdLst/>
              <a:ahLst/>
              <a:cxnLst/>
              <a:rect l="l" t="t" r="r" b="b"/>
              <a:pathLst>
                <a:path w="5345763" h="2986874">
                  <a:moveTo>
                    <a:pt x="0" y="0"/>
                  </a:moveTo>
                  <a:lnTo>
                    <a:pt x="5345763" y="0"/>
                  </a:lnTo>
                  <a:lnTo>
                    <a:pt x="5345763" y="2986874"/>
                  </a:lnTo>
                  <a:lnTo>
                    <a:pt x="0" y="2986874"/>
                  </a:lnTo>
                  <a:close/>
                </a:path>
              </a:pathLst>
            </a:custGeom>
            <a:solidFill>
              <a:srgbClr val="F4E9D5"/>
            </a:solidFill>
          </p:spPr>
          <p:txBody>
            <a:bodyPr/>
            <a:lstStyle/>
            <a:p>
              <a:endParaRPr lang="en-US"/>
            </a:p>
          </p:txBody>
        </p:sp>
        <p:sp>
          <p:nvSpPr>
            <p:cNvPr id="4" name="TextBox 4"/>
            <p:cNvSpPr txBox="1"/>
            <p:nvPr/>
          </p:nvSpPr>
          <p:spPr>
            <a:xfrm>
              <a:off x="0" y="38100"/>
              <a:ext cx="5345763" cy="2948774"/>
            </a:xfrm>
            <a:prstGeom prst="rect">
              <a:avLst/>
            </a:prstGeom>
          </p:spPr>
          <p:txBody>
            <a:bodyPr lIns="50800" tIns="50800" rIns="50800" bIns="50800" rtlCol="0" anchor="ctr"/>
            <a:lstStyle/>
            <a:p>
              <a:pPr algn="ctr">
                <a:lnSpc>
                  <a:spcPts val="2000"/>
                </a:lnSpc>
              </a:pPr>
              <a:endParaRPr/>
            </a:p>
          </p:txBody>
        </p:sp>
      </p:grpSp>
      <p:sp>
        <p:nvSpPr>
          <p:cNvPr id="5" name="Freeform 5"/>
          <p:cNvSpPr/>
          <p:nvPr/>
        </p:nvSpPr>
        <p:spPr>
          <a:xfrm>
            <a:off x="674768" y="5428341"/>
            <a:ext cx="6543282" cy="4948206"/>
          </a:xfrm>
          <a:custGeom>
            <a:avLst/>
            <a:gdLst/>
            <a:ahLst/>
            <a:cxnLst/>
            <a:rect l="l" t="t" r="r" b="b"/>
            <a:pathLst>
              <a:path w="6543282" h="4948206">
                <a:moveTo>
                  <a:pt x="0" y="0"/>
                </a:moveTo>
                <a:lnTo>
                  <a:pt x="6543282" y="0"/>
                </a:lnTo>
                <a:lnTo>
                  <a:pt x="6543282" y="4948206"/>
                </a:lnTo>
                <a:lnTo>
                  <a:pt x="0" y="4948206"/>
                </a:lnTo>
                <a:lnTo>
                  <a:pt x="0" y="0"/>
                </a:lnTo>
                <a:close/>
              </a:path>
            </a:pathLst>
          </a:custGeom>
          <a:blipFill>
            <a:blip r:embed="rId2"/>
            <a:stretch>
              <a:fillRect l="-9305" r="-4098" b="-11501"/>
            </a:stretch>
          </a:blipFill>
        </p:spPr>
        <p:txBody>
          <a:bodyPr/>
          <a:lstStyle/>
          <a:p>
            <a:endParaRPr lang="en-US"/>
          </a:p>
        </p:txBody>
      </p:sp>
      <p:sp>
        <p:nvSpPr>
          <p:cNvPr id="6" name="Freeform 6"/>
          <p:cNvSpPr/>
          <p:nvPr/>
        </p:nvSpPr>
        <p:spPr>
          <a:xfrm>
            <a:off x="10674431" y="5394516"/>
            <a:ext cx="6540405" cy="4882959"/>
          </a:xfrm>
          <a:custGeom>
            <a:avLst/>
            <a:gdLst/>
            <a:ahLst/>
            <a:cxnLst/>
            <a:rect l="l" t="t" r="r" b="b"/>
            <a:pathLst>
              <a:path w="6540405" h="4882959">
                <a:moveTo>
                  <a:pt x="0" y="0"/>
                </a:moveTo>
                <a:lnTo>
                  <a:pt x="6540405" y="0"/>
                </a:lnTo>
                <a:lnTo>
                  <a:pt x="6540405" y="4882959"/>
                </a:lnTo>
                <a:lnTo>
                  <a:pt x="0" y="4882959"/>
                </a:lnTo>
                <a:lnTo>
                  <a:pt x="0" y="0"/>
                </a:lnTo>
                <a:close/>
              </a:path>
            </a:pathLst>
          </a:custGeom>
          <a:blipFill>
            <a:blip r:embed="rId3"/>
            <a:stretch>
              <a:fillRect t="-228" b="-228"/>
            </a:stretch>
          </a:blipFill>
        </p:spPr>
        <p:txBody>
          <a:bodyPr/>
          <a:lstStyle/>
          <a:p>
            <a:endParaRPr lang="en-US"/>
          </a:p>
        </p:txBody>
      </p:sp>
      <p:sp>
        <p:nvSpPr>
          <p:cNvPr id="7" name="Freeform 7"/>
          <p:cNvSpPr/>
          <p:nvPr/>
        </p:nvSpPr>
        <p:spPr>
          <a:xfrm>
            <a:off x="647853" y="914561"/>
            <a:ext cx="6570197" cy="4428054"/>
          </a:xfrm>
          <a:custGeom>
            <a:avLst/>
            <a:gdLst/>
            <a:ahLst/>
            <a:cxnLst/>
            <a:rect l="l" t="t" r="r" b="b"/>
            <a:pathLst>
              <a:path w="6570197" h="4428054">
                <a:moveTo>
                  <a:pt x="0" y="0"/>
                </a:moveTo>
                <a:lnTo>
                  <a:pt x="6570197" y="0"/>
                </a:lnTo>
                <a:lnTo>
                  <a:pt x="6570197" y="4428055"/>
                </a:lnTo>
                <a:lnTo>
                  <a:pt x="0" y="4428055"/>
                </a:lnTo>
                <a:lnTo>
                  <a:pt x="0" y="0"/>
                </a:lnTo>
                <a:close/>
              </a:path>
            </a:pathLst>
          </a:custGeom>
          <a:blipFill>
            <a:blip r:embed="rId4"/>
            <a:stretch>
              <a:fillRect/>
            </a:stretch>
          </a:blipFill>
        </p:spPr>
        <p:txBody>
          <a:bodyPr/>
          <a:lstStyle/>
          <a:p>
            <a:endParaRPr lang="en-US"/>
          </a:p>
        </p:txBody>
      </p:sp>
      <p:sp>
        <p:nvSpPr>
          <p:cNvPr id="8" name="Freeform 8"/>
          <p:cNvSpPr/>
          <p:nvPr/>
        </p:nvSpPr>
        <p:spPr>
          <a:xfrm>
            <a:off x="10716018" y="914561"/>
            <a:ext cx="6543282" cy="4424232"/>
          </a:xfrm>
          <a:custGeom>
            <a:avLst/>
            <a:gdLst/>
            <a:ahLst/>
            <a:cxnLst/>
            <a:rect l="l" t="t" r="r" b="b"/>
            <a:pathLst>
              <a:path w="6543282" h="4424232">
                <a:moveTo>
                  <a:pt x="0" y="0"/>
                </a:moveTo>
                <a:lnTo>
                  <a:pt x="6543282" y="0"/>
                </a:lnTo>
                <a:lnTo>
                  <a:pt x="6543282" y="4424233"/>
                </a:lnTo>
                <a:lnTo>
                  <a:pt x="0" y="4424233"/>
                </a:lnTo>
                <a:lnTo>
                  <a:pt x="0" y="0"/>
                </a:lnTo>
                <a:close/>
              </a:path>
            </a:pathLst>
          </a:custGeom>
          <a:blipFill>
            <a:blip r:embed="rId5"/>
            <a:stretch>
              <a:fillRect/>
            </a:stretch>
          </a:blipFill>
        </p:spPr>
        <p:txBody>
          <a:bodyPr/>
          <a:lstStyle/>
          <a:p>
            <a:endParaRPr lang="en-US"/>
          </a:p>
        </p:txBody>
      </p:sp>
      <p:sp>
        <p:nvSpPr>
          <p:cNvPr id="9" name="Freeform 9"/>
          <p:cNvSpPr/>
          <p:nvPr/>
        </p:nvSpPr>
        <p:spPr>
          <a:xfrm>
            <a:off x="7712555" y="4139448"/>
            <a:ext cx="2501525" cy="3015935"/>
          </a:xfrm>
          <a:custGeom>
            <a:avLst/>
            <a:gdLst/>
            <a:ahLst/>
            <a:cxnLst/>
            <a:rect l="l" t="t" r="r" b="b"/>
            <a:pathLst>
              <a:path w="2501525" h="3015935">
                <a:moveTo>
                  <a:pt x="0" y="0"/>
                </a:moveTo>
                <a:lnTo>
                  <a:pt x="2501524" y="0"/>
                </a:lnTo>
                <a:lnTo>
                  <a:pt x="2501524" y="3015935"/>
                </a:lnTo>
                <a:lnTo>
                  <a:pt x="0" y="3015935"/>
                </a:lnTo>
                <a:lnTo>
                  <a:pt x="0" y="0"/>
                </a:lnTo>
                <a:close/>
              </a:path>
            </a:pathLst>
          </a:custGeom>
          <a:blipFill>
            <a:blip r:embed="rId6"/>
            <a:stretch>
              <a:fillRect l="-49410" t="-5601" r="-55552" b="-16288"/>
            </a:stretch>
          </a:blipFill>
        </p:spPr>
        <p:txBody>
          <a:bodyPr/>
          <a:lstStyle/>
          <a:p>
            <a:endParaRPr lang="en-US"/>
          </a:p>
        </p:txBody>
      </p:sp>
      <p:sp>
        <p:nvSpPr>
          <p:cNvPr id="10" name="TextBox 10"/>
          <p:cNvSpPr txBox="1"/>
          <p:nvPr/>
        </p:nvSpPr>
        <p:spPr>
          <a:xfrm>
            <a:off x="193309" y="287984"/>
            <a:ext cx="7479285" cy="324373"/>
          </a:xfrm>
          <a:prstGeom prst="rect">
            <a:avLst/>
          </a:prstGeom>
        </p:spPr>
        <p:txBody>
          <a:bodyPr lIns="0" tIns="0" rIns="0" bIns="0" rtlCol="0" anchor="t">
            <a:spAutoFit/>
          </a:bodyPr>
          <a:lstStyle/>
          <a:p>
            <a:pPr algn="ctr">
              <a:lnSpc>
                <a:spcPts val="2529"/>
              </a:lnSpc>
            </a:pPr>
            <a:r>
              <a:rPr lang="fr" sz="2299" spc="-57">
                <a:solidFill>
                  <a:srgbClr val="3D5635"/>
                </a:solidFill>
                <a:latin typeface="Garet Bold"/>
              </a:rPr>
              <a:t>PERFORMANCE PROFILIQUE DES BREBIS</a:t>
            </a:r>
          </a:p>
        </p:txBody>
      </p:sp>
      <p:sp>
        <p:nvSpPr>
          <p:cNvPr id="11" name="TextBox 11"/>
          <p:cNvSpPr txBox="1"/>
          <p:nvPr/>
        </p:nvSpPr>
        <p:spPr>
          <a:xfrm>
            <a:off x="9144000" y="287984"/>
            <a:ext cx="9601267" cy="324373"/>
          </a:xfrm>
          <a:prstGeom prst="rect">
            <a:avLst/>
          </a:prstGeom>
        </p:spPr>
        <p:txBody>
          <a:bodyPr lIns="0" tIns="0" rIns="0" bIns="0" rtlCol="0" anchor="t">
            <a:spAutoFit/>
          </a:bodyPr>
          <a:lstStyle/>
          <a:p>
            <a:pPr algn="ctr">
              <a:lnSpc>
                <a:spcPts val="2529"/>
              </a:lnSpc>
            </a:pPr>
            <a:r>
              <a:rPr lang="fr" sz="2299" spc="-57">
                <a:solidFill>
                  <a:srgbClr val="3D5635"/>
                </a:solidFill>
                <a:latin typeface="Garet Bold"/>
              </a:rPr>
              <a:t>OVIBOV TERMINAL PERFORMANCE D'AGNEAU CROISE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7E7"/>
        </a:solidFill>
        <a:effectLst/>
      </p:bgPr>
    </p:bg>
    <p:spTree>
      <p:nvGrpSpPr>
        <p:cNvPr id="1" name=""/>
        <p:cNvGrpSpPr/>
        <p:nvPr/>
      </p:nvGrpSpPr>
      <p:grpSpPr>
        <a:xfrm>
          <a:off x="0" y="0"/>
          <a:ext cx="0" cy="0"/>
          <a:chOff x="0" y="0"/>
          <a:chExt cx="0" cy="0"/>
        </a:xfrm>
      </p:grpSpPr>
      <p:sp>
        <p:nvSpPr>
          <p:cNvPr id="2" name="Freeform 2"/>
          <p:cNvSpPr/>
          <p:nvPr/>
        </p:nvSpPr>
        <p:spPr>
          <a:xfrm>
            <a:off x="10668000" y="4250834"/>
            <a:ext cx="1237316" cy="657860"/>
          </a:xfrm>
          <a:custGeom>
            <a:avLst/>
            <a:gdLst/>
            <a:ahLst/>
            <a:cxnLst/>
            <a:rect l="l" t="t" r="r" b="b"/>
            <a:pathLst>
              <a:path w="1237316" h="657860">
                <a:moveTo>
                  <a:pt x="0" y="0"/>
                </a:moveTo>
                <a:lnTo>
                  <a:pt x="1237316" y="0"/>
                </a:lnTo>
                <a:lnTo>
                  <a:pt x="1237316" y="657860"/>
                </a:lnTo>
                <a:lnTo>
                  <a:pt x="0" y="657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496222" y="4025932"/>
            <a:ext cx="4155062" cy="2765005"/>
          </a:xfrm>
          <a:custGeom>
            <a:avLst/>
            <a:gdLst/>
            <a:ahLst/>
            <a:cxnLst/>
            <a:rect l="l" t="t" r="r" b="b"/>
            <a:pathLst>
              <a:path w="4155062" h="2765005">
                <a:moveTo>
                  <a:pt x="0" y="0"/>
                </a:moveTo>
                <a:lnTo>
                  <a:pt x="4155062" y="0"/>
                </a:lnTo>
                <a:lnTo>
                  <a:pt x="4155062" y="2765005"/>
                </a:lnTo>
                <a:lnTo>
                  <a:pt x="0" y="2765005"/>
                </a:lnTo>
                <a:lnTo>
                  <a:pt x="0" y="0"/>
                </a:lnTo>
                <a:close/>
              </a:path>
            </a:pathLst>
          </a:custGeom>
          <a:blipFill>
            <a:blip r:embed="rId4"/>
            <a:stretch>
              <a:fillRect/>
            </a:stretch>
          </a:blipFill>
        </p:spPr>
        <p:txBody>
          <a:bodyPr/>
          <a:lstStyle/>
          <a:p>
            <a:endParaRPr lang="en-US"/>
          </a:p>
        </p:txBody>
      </p:sp>
      <p:sp>
        <p:nvSpPr>
          <p:cNvPr id="4" name="Freeform 4"/>
          <p:cNvSpPr/>
          <p:nvPr/>
        </p:nvSpPr>
        <p:spPr>
          <a:xfrm>
            <a:off x="4988938" y="4025932"/>
            <a:ext cx="4155062" cy="2765005"/>
          </a:xfrm>
          <a:custGeom>
            <a:avLst/>
            <a:gdLst/>
            <a:ahLst/>
            <a:cxnLst/>
            <a:rect l="l" t="t" r="r" b="b"/>
            <a:pathLst>
              <a:path w="4155062" h="2765005">
                <a:moveTo>
                  <a:pt x="0" y="0"/>
                </a:moveTo>
                <a:lnTo>
                  <a:pt x="4155062" y="0"/>
                </a:lnTo>
                <a:lnTo>
                  <a:pt x="4155062" y="2765005"/>
                </a:lnTo>
                <a:lnTo>
                  <a:pt x="0" y="2765005"/>
                </a:lnTo>
                <a:lnTo>
                  <a:pt x="0" y="0"/>
                </a:lnTo>
                <a:close/>
              </a:path>
            </a:pathLst>
          </a:custGeom>
          <a:blipFill>
            <a:blip r:embed="rId5"/>
            <a:stretch>
              <a:fillRect t="-24538" b="-25734"/>
            </a:stretch>
          </a:blipFill>
        </p:spPr>
        <p:txBody>
          <a:bodyPr/>
          <a:lstStyle/>
          <a:p>
            <a:endParaRPr lang="en-US"/>
          </a:p>
        </p:txBody>
      </p:sp>
      <p:sp>
        <p:nvSpPr>
          <p:cNvPr id="5" name="Freeform 5"/>
          <p:cNvSpPr/>
          <p:nvPr/>
        </p:nvSpPr>
        <p:spPr>
          <a:xfrm>
            <a:off x="496222" y="7216352"/>
            <a:ext cx="4155062" cy="2337223"/>
          </a:xfrm>
          <a:custGeom>
            <a:avLst/>
            <a:gdLst/>
            <a:ahLst/>
            <a:cxnLst/>
            <a:rect l="l" t="t" r="r" b="b"/>
            <a:pathLst>
              <a:path w="4155062" h="2337223">
                <a:moveTo>
                  <a:pt x="0" y="0"/>
                </a:moveTo>
                <a:lnTo>
                  <a:pt x="4155062" y="0"/>
                </a:lnTo>
                <a:lnTo>
                  <a:pt x="4155062" y="2337223"/>
                </a:lnTo>
                <a:lnTo>
                  <a:pt x="0" y="2337223"/>
                </a:lnTo>
                <a:lnTo>
                  <a:pt x="0" y="0"/>
                </a:lnTo>
                <a:close/>
              </a:path>
            </a:pathLst>
          </a:custGeom>
          <a:blipFill>
            <a:blip r:embed="rId6"/>
            <a:stretch>
              <a:fillRect/>
            </a:stretch>
          </a:blipFill>
        </p:spPr>
        <p:txBody>
          <a:bodyPr/>
          <a:lstStyle/>
          <a:p>
            <a:endParaRPr lang="en-US"/>
          </a:p>
        </p:txBody>
      </p:sp>
      <p:sp>
        <p:nvSpPr>
          <p:cNvPr id="6" name="Freeform 6"/>
          <p:cNvSpPr/>
          <p:nvPr/>
        </p:nvSpPr>
        <p:spPr>
          <a:xfrm>
            <a:off x="4988938" y="7216352"/>
            <a:ext cx="4155062" cy="2337223"/>
          </a:xfrm>
          <a:custGeom>
            <a:avLst/>
            <a:gdLst/>
            <a:ahLst/>
            <a:cxnLst/>
            <a:rect l="l" t="t" r="r" b="b"/>
            <a:pathLst>
              <a:path w="4155062" h="2337223">
                <a:moveTo>
                  <a:pt x="0" y="0"/>
                </a:moveTo>
                <a:lnTo>
                  <a:pt x="4155062" y="0"/>
                </a:lnTo>
                <a:lnTo>
                  <a:pt x="4155062" y="2337223"/>
                </a:lnTo>
                <a:lnTo>
                  <a:pt x="0" y="2337223"/>
                </a:lnTo>
                <a:lnTo>
                  <a:pt x="0" y="0"/>
                </a:lnTo>
                <a:close/>
              </a:path>
            </a:pathLst>
          </a:custGeom>
          <a:blipFill>
            <a:blip r:embed="rId7"/>
            <a:stretch>
              <a:fillRect l="-14235" r="-14235"/>
            </a:stretch>
          </a:blipFill>
        </p:spPr>
        <p:txBody>
          <a:bodyPr/>
          <a:lstStyle/>
          <a:p>
            <a:endParaRPr lang="en-US"/>
          </a:p>
        </p:txBody>
      </p:sp>
      <p:sp>
        <p:nvSpPr>
          <p:cNvPr id="7" name="Freeform 7"/>
          <p:cNvSpPr/>
          <p:nvPr/>
        </p:nvSpPr>
        <p:spPr>
          <a:xfrm>
            <a:off x="12535742" y="1028700"/>
            <a:ext cx="4723558" cy="3143313"/>
          </a:xfrm>
          <a:custGeom>
            <a:avLst/>
            <a:gdLst/>
            <a:ahLst/>
            <a:cxnLst/>
            <a:rect l="l" t="t" r="r" b="b"/>
            <a:pathLst>
              <a:path w="4723558" h="3143313">
                <a:moveTo>
                  <a:pt x="0" y="0"/>
                </a:moveTo>
                <a:lnTo>
                  <a:pt x="4723558" y="0"/>
                </a:lnTo>
                <a:lnTo>
                  <a:pt x="4723558" y="3143313"/>
                </a:lnTo>
                <a:lnTo>
                  <a:pt x="0" y="3143313"/>
                </a:lnTo>
                <a:lnTo>
                  <a:pt x="0" y="0"/>
                </a:lnTo>
                <a:close/>
              </a:path>
            </a:pathLst>
          </a:custGeom>
          <a:blipFill>
            <a:blip r:embed="rId8"/>
            <a:stretch>
              <a:fillRect/>
            </a:stretch>
          </a:blipFill>
        </p:spPr>
        <p:txBody>
          <a:bodyPr/>
          <a:lstStyle/>
          <a:p>
            <a:endParaRPr lang="en-US"/>
          </a:p>
        </p:txBody>
      </p:sp>
      <p:sp>
        <p:nvSpPr>
          <p:cNvPr id="8" name="TextBox 8"/>
          <p:cNvSpPr txBox="1"/>
          <p:nvPr/>
        </p:nvSpPr>
        <p:spPr>
          <a:xfrm>
            <a:off x="496222" y="614362"/>
            <a:ext cx="11957251" cy="3497752"/>
          </a:xfrm>
          <a:prstGeom prst="rect">
            <a:avLst/>
          </a:prstGeom>
        </p:spPr>
        <p:txBody>
          <a:bodyPr lIns="0" tIns="0" rIns="0" bIns="0" rtlCol="0" anchor="t">
            <a:spAutoFit/>
          </a:bodyPr>
          <a:lstStyle/>
          <a:p>
            <a:pPr algn="l">
              <a:lnSpc>
                <a:spcPts val="4500"/>
              </a:lnSpc>
            </a:pPr>
            <a:r>
              <a:rPr lang="fr" sz="5000" b="1" spc="-250" dirty="0">
                <a:solidFill>
                  <a:srgbClr val="3D5635"/>
                </a:solidFill>
                <a:latin typeface="Garet"/>
              </a:rPr>
              <a:t>NOUS AJOUTERONS DE LA VALEUR À L'INDUSTRIE GRÂCE À LA TRANSFORMATION ET À LA CRÉATION D'UNE CHAÎNE DE VALEUR COMPLÈTE</a:t>
            </a:r>
          </a:p>
          <a:p>
            <a:pPr algn="l">
              <a:lnSpc>
                <a:spcPts val="4500"/>
              </a:lnSpc>
            </a:pPr>
            <a:endParaRPr lang="en-US" sz="5000" b="1" spc="-250" dirty="0">
              <a:solidFill>
                <a:srgbClr val="3D5635"/>
              </a:solidFill>
              <a:latin typeface="Garet"/>
            </a:endParaRPr>
          </a:p>
          <a:p>
            <a:pPr marL="539907" lvl="1" indent="-269953" algn="l">
              <a:lnSpc>
                <a:spcPts val="2250"/>
              </a:lnSpc>
              <a:buFont typeface="Arial"/>
              <a:buChar char="•"/>
            </a:pPr>
            <a:r>
              <a:rPr lang="fr" sz="2500" spc="-125" dirty="0">
                <a:solidFill>
                  <a:srgbClr val="3D5635"/>
                </a:solidFill>
                <a:latin typeface="Garet"/>
              </a:rPr>
              <a:t>PRIORITÉ AU BIEN-ÊTRE ANIMAL</a:t>
            </a:r>
          </a:p>
          <a:p>
            <a:pPr marL="539907" lvl="1" indent="-269953" algn="l">
              <a:lnSpc>
                <a:spcPts val="2250"/>
              </a:lnSpc>
              <a:spcBef>
                <a:spcPct val="0"/>
              </a:spcBef>
              <a:buFont typeface="Arial"/>
              <a:buChar char="•"/>
            </a:pPr>
            <a:r>
              <a:rPr lang="fr" sz="2500" spc="-125" dirty="0">
                <a:solidFill>
                  <a:srgbClr val="3D5635"/>
                </a:solidFill>
                <a:latin typeface="Garet"/>
              </a:rPr>
              <a:t>LA PASSION POUR LA QUALITÉ DES PRODUITS</a:t>
            </a:r>
          </a:p>
        </p:txBody>
      </p:sp>
      <p:sp>
        <p:nvSpPr>
          <p:cNvPr id="9" name="TextBox 9"/>
          <p:cNvSpPr txBox="1"/>
          <p:nvPr/>
        </p:nvSpPr>
        <p:spPr>
          <a:xfrm>
            <a:off x="9867492" y="4947767"/>
            <a:ext cx="8420507" cy="5315558"/>
          </a:xfrm>
          <a:prstGeom prst="rect">
            <a:avLst/>
          </a:prstGeom>
        </p:spPr>
        <p:txBody>
          <a:bodyPr wrap="square" lIns="0" tIns="0" rIns="0" bIns="0" rtlCol="0" anchor="t">
            <a:spAutoFit/>
          </a:bodyPr>
          <a:lstStyle/>
          <a:p>
            <a:pPr algn="l">
              <a:lnSpc>
                <a:spcPts val="2527"/>
              </a:lnSpc>
            </a:pPr>
            <a:endParaRPr dirty="0"/>
          </a:p>
          <a:p>
            <a:pPr marL="431801" lvl="1" indent="-215900" algn="l">
              <a:lnSpc>
                <a:spcPts val="2600"/>
              </a:lnSpc>
              <a:buFont typeface="Arial"/>
              <a:buChar char="•"/>
            </a:pPr>
            <a:r>
              <a:rPr lang="fr" sz="2000" spc="-50" dirty="0">
                <a:solidFill>
                  <a:srgbClr val="3D5635"/>
                </a:solidFill>
                <a:latin typeface="Garet"/>
              </a:rPr>
              <a:t>Filière de production d'agneau extraordinaire </a:t>
            </a:r>
          </a:p>
          <a:p>
            <a:pPr marL="215901" lvl="1" algn="l">
              <a:lnSpc>
                <a:spcPts val="2600"/>
              </a:lnSpc>
            </a:pPr>
            <a:r>
              <a:rPr lang="fr" sz="2000" spc="-50" dirty="0">
                <a:solidFill>
                  <a:srgbClr val="3D5635"/>
                </a:solidFill>
                <a:latin typeface="Garet"/>
              </a:rPr>
              <a:t>=&gt; </a:t>
            </a:r>
            <a:r>
              <a:rPr lang="fr" sz="2000" spc="-50" dirty="0">
                <a:solidFill>
                  <a:srgbClr val="3D5635"/>
                </a:solidFill>
                <a:latin typeface="Garet Bold"/>
              </a:rPr>
              <a:t>Qualité exceptionnelle</a:t>
            </a:r>
          </a:p>
          <a:p>
            <a:pPr algn="l">
              <a:lnSpc>
                <a:spcPts val="2600"/>
              </a:lnSpc>
            </a:pPr>
            <a:endParaRPr lang="en-US" sz="2000" spc="-50" dirty="0">
              <a:solidFill>
                <a:srgbClr val="3D5635"/>
              </a:solidFill>
              <a:latin typeface="Garet Bold"/>
            </a:endParaRPr>
          </a:p>
          <a:p>
            <a:pPr marL="431801" lvl="1" indent="-215900" algn="l">
              <a:lnSpc>
                <a:spcPts val="2600"/>
              </a:lnSpc>
              <a:buFont typeface="Arial"/>
              <a:buChar char="•"/>
            </a:pPr>
            <a:r>
              <a:rPr lang="fr" sz="2000" spc="-50" dirty="0">
                <a:solidFill>
                  <a:srgbClr val="3D5635"/>
                </a:solidFill>
                <a:latin typeface="Garet"/>
              </a:rPr>
              <a:t>Les animaux sont élevés selon les normes de l'élevage de précision </a:t>
            </a:r>
          </a:p>
          <a:p>
            <a:pPr marL="215901" lvl="1" algn="l">
              <a:lnSpc>
                <a:spcPts val="2600"/>
              </a:lnSpc>
            </a:pPr>
            <a:r>
              <a:rPr lang="fr" sz="2000" spc="-50" dirty="0">
                <a:solidFill>
                  <a:srgbClr val="3D5635"/>
                </a:solidFill>
                <a:latin typeface="Garet"/>
              </a:rPr>
              <a:t>=&gt; </a:t>
            </a:r>
            <a:r>
              <a:rPr lang="fr" sz="2000" spc="-50" dirty="0">
                <a:solidFill>
                  <a:srgbClr val="3D5635"/>
                </a:solidFill>
                <a:latin typeface="Garet Bold"/>
              </a:rPr>
              <a:t>Elevage exclusif en plein air</a:t>
            </a:r>
          </a:p>
          <a:p>
            <a:pPr algn="l">
              <a:lnSpc>
                <a:spcPts val="2600"/>
              </a:lnSpc>
            </a:pPr>
            <a:endParaRPr lang="en-US" sz="2000" spc="-50" dirty="0">
              <a:solidFill>
                <a:srgbClr val="3D5635"/>
              </a:solidFill>
              <a:latin typeface="Garet Bold"/>
            </a:endParaRPr>
          </a:p>
          <a:p>
            <a:pPr marL="431801" lvl="1" indent="-215900" algn="l">
              <a:lnSpc>
                <a:spcPts val="2600"/>
              </a:lnSpc>
              <a:buFont typeface="Arial"/>
              <a:buChar char="•"/>
            </a:pPr>
            <a:r>
              <a:rPr lang="fr" sz="2000" spc="-50" dirty="0">
                <a:solidFill>
                  <a:srgbClr val="3D5635"/>
                </a:solidFill>
                <a:latin typeface="Garet"/>
              </a:rPr>
              <a:t>Les normes d'hygiène sont de premier ordre, tandis que la production et la transformation bénéficient d'une traçabilité totale </a:t>
            </a:r>
          </a:p>
          <a:p>
            <a:pPr marL="215901" lvl="1" algn="l">
              <a:lnSpc>
                <a:spcPts val="2600"/>
              </a:lnSpc>
            </a:pPr>
            <a:r>
              <a:rPr lang="fr" sz="2000" spc="-50" dirty="0">
                <a:solidFill>
                  <a:srgbClr val="3D5635"/>
                </a:solidFill>
                <a:latin typeface="Garet"/>
              </a:rPr>
              <a:t>=&gt; </a:t>
            </a:r>
            <a:r>
              <a:rPr lang="fr" sz="2000" spc="-50" dirty="0">
                <a:solidFill>
                  <a:srgbClr val="3D5635"/>
                </a:solidFill>
                <a:latin typeface="Garet Bold"/>
              </a:rPr>
              <a:t>100% de contrôle de la ferme à l'assiette.</a:t>
            </a:r>
          </a:p>
          <a:p>
            <a:pPr algn="l">
              <a:lnSpc>
                <a:spcPts val="2600"/>
              </a:lnSpc>
            </a:pPr>
            <a:endParaRPr lang="en-US" sz="2000" spc="-50" dirty="0">
              <a:solidFill>
                <a:srgbClr val="3D5635"/>
              </a:solidFill>
              <a:latin typeface="Garet Bold"/>
            </a:endParaRPr>
          </a:p>
          <a:p>
            <a:pPr marL="431801" lvl="1" indent="-215900" algn="l">
              <a:lnSpc>
                <a:spcPts val="2600"/>
              </a:lnSpc>
              <a:buFont typeface="Arial"/>
              <a:buChar char="•"/>
            </a:pPr>
            <a:r>
              <a:rPr lang="fr" sz="2000" spc="-50" dirty="0">
                <a:solidFill>
                  <a:srgbClr val="3D5635"/>
                </a:solidFill>
                <a:latin typeface="Garet"/>
              </a:rPr>
              <a:t>Un concept d'avenir pour les plus hautes exigences en matière de qualité et de sécurité</a:t>
            </a:r>
          </a:p>
          <a:p>
            <a:pPr algn="l">
              <a:lnSpc>
                <a:spcPts val="2600"/>
              </a:lnSpc>
            </a:pPr>
            <a:r>
              <a:rPr lang="fr" sz="2000" spc="-50" dirty="0">
                <a:solidFill>
                  <a:srgbClr val="3D5635"/>
                </a:solidFill>
                <a:latin typeface="Garet"/>
              </a:rPr>
              <a:t>    =&gt; </a:t>
            </a:r>
            <a:r>
              <a:rPr lang="fr" sz="2000" spc="-50" dirty="0">
                <a:solidFill>
                  <a:srgbClr val="3D5635"/>
                </a:solidFill>
                <a:latin typeface="Garet Bold"/>
              </a:rPr>
              <a:t>Sans résidus de médicaments</a:t>
            </a:r>
          </a:p>
        </p:txBody>
      </p:sp>
      <p:sp>
        <p:nvSpPr>
          <p:cNvPr id="10" name="TextBox 10"/>
          <p:cNvSpPr txBox="1"/>
          <p:nvPr/>
        </p:nvSpPr>
        <p:spPr>
          <a:xfrm>
            <a:off x="12439539" y="4278330"/>
            <a:ext cx="5619338" cy="952800"/>
          </a:xfrm>
          <a:prstGeom prst="rect">
            <a:avLst/>
          </a:prstGeom>
        </p:spPr>
        <p:txBody>
          <a:bodyPr wrap="square" lIns="0" tIns="0" rIns="0" bIns="0" rtlCol="0" anchor="t">
            <a:spAutoFit/>
          </a:bodyPr>
          <a:lstStyle/>
          <a:p>
            <a:pPr algn="r">
              <a:lnSpc>
                <a:spcPts val="2529"/>
              </a:lnSpc>
            </a:pPr>
            <a:r>
              <a:rPr lang="fr" spc="-57" dirty="0">
                <a:solidFill>
                  <a:srgbClr val="3D5635"/>
                </a:solidFill>
                <a:latin typeface="Garet Bold"/>
              </a:rPr>
              <a:t>PREMIER CHOIX POUR</a:t>
            </a:r>
          </a:p>
          <a:p>
            <a:pPr marL="0" lvl="0" indent="0" algn="r">
              <a:lnSpc>
                <a:spcPts val="2529"/>
              </a:lnSpc>
              <a:spcBef>
                <a:spcPct val="0"/>
              </a:spcBef>
            </a:pPr>
            <a:r>
              <a:rPr lang="fr" spc="-57" dirty="0">
                <a:solidFill>
                  <a:srgbClr val="3D5635"/>
                </a:solidFill>
                <a:latin typeface="Garet Bold"/>
              </a:rPr>
              <a:t>GASTRONOMIE ET COMMERCE : </a:t>
            </a:r>
          </a:p>
          <a:p>
            <a:pPr marL="0" lvl="0" indent="0" algn="r">
              <a:lnSpc>
                <a:spcPts val="2529"/>
              </a:lnSpc>
              <a:spcBef>
                <a:spcPct val="0"/>
              </a:spcBef>
            </a:pPr>
            <a:r>
              <a:rPr lang="fr" spc="-57" dirty="0">
                <a:solidFill>
                  <a:srgbClr val="3D5635"/>
                </a:solidFill>
                <a:latin typeface="Garet Bold"/>
              </a:rPr>
              <a:t>« Bien manger, vivre mieux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72" t="-53331" r="-7698" b="-68483"/>
            </a:stretch>
          </a:blipFill>
        </p:spPr>
        <p:txBody>
          <a:bodyPr/>
          <a:lstStyle/>
          <a:p>
            <a:endParaRPr lang="en-US"/>
          </a:p>
        </p:txBody>
      </p:sp>
      <p:sp>
        <p:nvSpPr>
          <p:cNvPr id="3" name="TextBox 3"/>
          <p:cNvSpPr txBox="1"/>
          <p:nvPr/>
        </p:nvSpPr>
        <p:spPr>
          <a:xfrm>
            <a:off x="282912" y="402759"/>
            <a:ext cx="17722176" cy="11633313"/>
          </a:xfrm>
          <a:prstGeom prst="rect">
            <a:avLst/>
          </a:prstGeom>
        </p:spPr>
        <p:txBody>
          <a:bodyPr lIns="0" tIns="0" rIns="0" bIns="0" rtlCol="0" anchor="t">
            <a:spAutoFit/>
          </a:bodyPr>
          <a:lstStyle/>
          <a:p>
            <a:pPr algn="l">
              <a:lnSpc>
                <a:spcPts val="2340"/>
              </a:lnSpc>
            </a:pPr>
            <a:r>
              <a:rPr lang="fr" sz="1800" spc="-44" dirty="0">
                <a:solidFill>
                  <a:srgbClr val="000000"/>
                </a:solidFill>
                <a:latin typeface="Garet Bold"/>
              </a:rPr>
              <a:t>Ce projet recèle un immense potentiel en Côte d'Ivoire, l'une des plus grandes économies d'Afrique subsaharienne, représentant 40 % du PIB de l'Union économique et monétaire ouest-africaine. Il répond également à différents enjeux au sein de l’écosystème:</a:t>
            </a:r>
          </a:p>
          <a:p>
            <a:pPr algn="l">
              <a:lnSpc>
                <a:spcPts val="2340"/>
              </a:lnSpc>
            </a:pPr>
            <a:r>
              <a:rPr lang="fr" sz="1800" spc="-44" dirty="0">
                <a:solidFill>
                  <a:srgbClr val="000000"/>
                </a:solidFill>
                <a:latin typeface="Garet Bold"/>
              </a:rPr>
              <a:t> </a:t>
            </a:r>
          </a:p>
          <a:p>
            <a:pPr algn="l">
              <a:lnSpc>
                <a:spcPts val="2340"/>
              </a:lnSpc>
            </a:pPr>
            <a:r>
              <a:rPr lang="fr" sz="1800" spc="-44" dirty="0">
                <a:solidFill>
                  <a:srgbClr val="000000"/>
                </a:solidFill>
                <a:latin typeface="Garet Bold"/>
              </a:rPr>
              <a:t>1- Impact social de la malnutrition et autosuffisance alimentaire: Réduire la faim et assurer un accès local à une alimentation Halal de qualité (zéro résidu de médicament + 400% de CLA en plus + agneau frais toute l'année + traçabilité)</a:t>
            </a:r>
            <a:endParaRPr lang="en-US" spc="-44" dirty="0">
              <a:solidFill>
                <a:srgbClr val="000000"/>
              </a:solidFill>
              <a:latin typeface="Garet Bold"/>
            </a:endParaRPr>
          </a:p>
          <a:p>
            <a:pPr algn="l">
              <a:lnSpc>
                <a:spcPts val="2340"/>
              </a:lnSpc>
            </a:pPr>
            <a:endParaRPr lang="en-US" sz="1800" spc="-44" dirty="0">
              <a:solidFill>
                <a:srgbClr val="000000"/>
              </a:solidFill>
              <a:latin typeface="Garet Bold"/>
            </a:endParaRPr>
          </a:p>
          <a:p>
            <a:pPr algn="l">
              <a:lnSpc>
                <a:spcPts val="2340"/>
              </a:lnSpc>
            </a:pPr>
            <a:r>
              <a:rPr lang="fr" sz="1800" spc="-44" dirty="0">
                <a:solidFill>
                  <a:srgbClr val="000000"/>
                </a:solidFill>
                <a:latin typeface="Garet Bold"/>
              </a:rPr>
              <a:t>2- Dégradation des écosystèmes et émissions de dioxyde de carbone (200 % d'émissions de carbone en moins): Agir pour le climat en respectant et en vivant en équilibre avec notre planète grâce à la préservation de l'eau, aux énergies renouvelables, etc.</a:t>
            </a:r>
          </a:p>
          <a:p>
            <a:pPr algn="l">
              <a:lnSpc>
                <a:spcPts val="2340"/>
              </a:lnSpc>
            </a:pPr>
            <a:endParaRPr lang="en-US" sz="1800" spc="-44" dirty="0">
              <a:solidFill>
                <a:srgbClr val="000000"/>
              </a:solidFill>
              <a:latin typeface="Garet Bold"/>
            </a:endParaRPr>
          </a:p>
          <a:p>
            <a:pPr algn="l">
              <a:lnSpc>
                <a:spcPts val="2340"/>
              </a:lnSpc>
            </a:pPr>
            <a:r>
              <a:rPr lang="fr" sz="1800" spc="-44" dirty="0">
                <a:solidFill>
                  <a:srgbClr val="000000"/>
                </a:solidFill>
                <a:latin typeface="Garet Bold"/>
              </a:rPr>
              <a:t>3- Impact économique des produits de mauvaise qualité et des pratiques de production non compétitives: Promouvoir le travail décent et la croissance économique grâce à une installation agricole de haute technologie unique en Côte d'Ivoire</a:t>
            </a:r>
          </a:p>
          <a:p>
            <a:pPr algn="l">
              <a:lnSpc>
                <a:spcPts val="2340"/>
              </a:lnSpc>
            </a:pPr>
            <a:endParaRPr lang="en-US" sz="1800" spc="-44" dirty="0">
              <a:solidFill>
                <a:srgbClr val="000000"/>
              </a:solidFill>
              <a:latin typeface="Garet Bold"/>
            </a:endParaRPr>
          </a:p>
          <a:p>
            <a:pPr algn="l">
              <a:lnSpc>
                <a:spcPts val="2340"/>
              </a:lnSpc>
            </a:pPr>
            <a:r>
              <a:rPr lang="fr" sz="1800" spc="-44" dirty="0">
                <a:solidFill>
                  <a:srgbClr val="000000"/>
                </a:solidFill>
                <a:latin typeface="Garet Bold"/>
              </a:rPr>
              <a:t>4- Emploi des jeunes et des femmes dans les zones agricoles rurales: Encourager l'autonomisation des femmes et aider les communautés à façonner un avenir meilleur</a:t>
            </a:r>
          </a:p>
          <a:p>
            <a:pPr algn="l">
              <a:lnSpc>
                <a:spcPts val="2340"/>
              </a:lnSpc>
            </a:pPr>
            <a:endParaRPr lang="en-US" sz="1800" spc="-44" dirty="0">
              <a:solidFill>
                <a:srgbClr val="000000"/>
              </a:solidFill>
              <a:latin typeface="Garet Bold"/>
            </a:endParaRPr>
          </a:p>
          <a:p>
            <a:pPr algn="l">
              <a:lnSpc>
                <a:spcPts val="2340"/>
              </a:lnSpc>
            </a:pPr>
            <a:r>
              <a:rPr lang="fr" sz="1800" spc="-44" dirty="0">
                <a:solidFill>
                  <a:srgbClr val="000000"/>
                </a:solidFill>
                <a:latin typeface="Garet Bold"/>
              </a:rPr>
              <a:t>5- Organiser les communautés locales en coopératives pour transformer nos ressources naturelles telles que le manioc, la noix de coco, l'igname et la mélasse (canne à sucre) pour les utiliser dans l'alimentation saine de notre bétail et pour les revendre sous notre propre marque dans toute la sous-région</a:t>
            </a:r>
            <a:endParaRPr lang="en-US" sz="1800" spc="-44" dirty="0">
              <a:solidFill>
                <a:srgbClr val="000000"/>
              </a:solidFill>
              <a:latin typeface="Garet Bold"/>
            </a:endParaRPr>
          </a:p>
          <a:p>
            <a:pPr algn="l">
              <a:lnSpc>
                <a:spcPts val="2340"/>
              </a:lnSpc>
            </a:pPr>
            <a:endParaRPr lang="en-US" sz="1800" spc="-44" dirty="0">
              <a:solidFill>
                <a:srgbClr val="000000"/>
              </a:solidFill>
              <a:latin typeface="Garet Bold"/>
            </a:endParaRPr>
          </a:p>
          <a:p>
            <a:pPr algn="l">
              <a:lnSpc>
                <a:spcPts val="2340"/>
              </a:lnSpc>
            </a:pPr>
            <a:r>
              <a:rPr lang="fr" sz="1800" spc="-44" dirty="0">
                <a:solidFill>
                  <a:srgbClr val="000000"/>
                </a:solidFill>
                <a:latin typeface="Garet Bold"/>
              </a:rPr>
              <a:t>6- Valeur ajoutée à la chaîne : production, transformation, conditionnement et export</a:t>
            </a:r>
          </a:p>
          <a:p>
            <a:pPr algn="l">
              <a:lnSpc>
                <a:spcPts val="2340"/>
              </a:lnSpc>
            </a:pPr>
            <a:endParaRPr lang="en-US" sz="1800" spc="-44" dirty="0">
              <a:solidFill>
                <a:srgbClr val="000000"/>
              </a:solidFill>
              <a:latin typeface="Garet Bold"/>
            </a:endParaRPr>
          </a:p>
          <a:p>
            <a:pPr algn="l">
              <a:lnSpc>
                <a:spcPts val="2340"/>
              </a:lnSpc>
            </a:pPr>
            <a:r>
              <a:rPr lang="fr" sz="1800" spc="-44" dirty="0">
                <a:solidFill>
                  <a:srgbClr val="000000"/>
                </a:solidFill>
                <a:latin typeface="Garet Bold"/>
              </a:rPr>
              <a:t>7- </a:t>
            </a:r>
            <a:r>
              <a:rPr lang="fr" sz="1800" spc="-44" dirty="0" err="1">
                <a:solidFill>
                  <a:srgbClr val="000000"/>
                </a:solidFill>
                <a:latin typeface="Garet Bold"/>
              </a:rPr>
              <a:t>Centres </a:t>
            </a:r>
            <a:r>
              <a:rPr lang="fr" sz="1800" spc="-44" dirty="0">
                <a:solidFill>
                  <a:srgbClr val="000000"/>
                </a:solidFill>
                <a:latin typeface="Garet Bold"/>
              </a:rPr>
              <a:t>de formation continue en élevage (Laboratoire de Procréation Assistée &amp; </a:t>
            </a:r>
            <a:r>
              <a:rPr lang="fr" sz="1800" spc="-44" dirty="0" err="1">
                <a:solidFill>
                  <a:srgbClr val="000000"/>
                </a:solidFill>
                <a:latin typeface="Garet Bold"/>
              </a:rPr>
              <a:t>MobiLab </a:t>
            </a:r>
            <a:r>
              <a:rPr lang="fr" sz="1800" spc="-44" dirty="0">
                <a:solidFill>
                  <a:srgbClr val="000000"/>
                </a:solidFill>
                <a:latin typeface="Garet Bold"/>
              </a:rPr>
              <a:t>Mobile d'Insémination </a:t>
            </a:r>
            <a:r>
              <a:rPr lang="fr" sz="1800" spc="-44" dirty="0" err="1">
                <a:solidFill>
                  <a:srgbClr val="000000"/>
                </a:solidFill>
                <a:latin typeface="Garet Bold"/>
              </a:rPr>
              <a:t>Artificielle </a:t>
            </a:r>
            <a:r>
              <a:rPr lang="fr" sz="1800" spc="-44" dirty="0">
                <a:solidFill>
                  <a:srgbClr val="000000"/>
                </a:solidFill>
                <a:latin typeface="Garet Bold"/>
              </a:rPr>
              <a:t>et de Transfert d'Embryons)</a:t>
            </a:r>
          </a:p>
          <a:p>
            <a:pPr algn="l">
              <a:lnSpc>
                <a:spcPts val="2340"/>
              </a:lnSpc>
            </a:pPr>
            <a:endParaRPr lang="en-US" sz="1800" spc="-44" dirty="0">
              <a:solidFill>
                <a:srgbClr val="000000"/>
              </a:solidFill>
              <a:latin typeface="Garet Bold"/>
            </a:endParaRPr>
          </a:p>
          <a:p>
            <a:pPr algn="l">
              <a:lnSpc>
                <a:spcPts val="2340"/>
              </a:lnSpc>
            </a:pPr>
            <a:r>
              <a:rPr lang="fr" sz="1800" spc="-44" dirty="0">
                <a:solidFill>
                  <a:srgbClr val="000000"/>
                </a:solidFill>
                <a:latin typeface="Garet Bold"/>
              </a:rPr>
              <a:t>8- Création d'un </a:t>
            </a:r>
            <a:r>
              <a:rPr lang="fr" sz="1800" spc="-44" dirty="0" err="1">
                <a:solidFill>
                  <a:srgbClr val="000000"/>
                </a:solidFill>
                <a:latin typeface="Garet Bold"/>
              </a:rPr>
              <a:t>centre </a:t>
            </a:r>
            <a:r>
              <a:rPr lang="fr" sz="1800" spc="-44" dirty="0">
                <a:solidFill>
                  <a:srgbClr val="000000"/>
                </a:solidFill>
                <a:latin typeface="Garet Bold"/>
              </a:rPr>
              <a:t>de formation académique sous-régional en recherche et développement pour promouvoir notre technologie, notre expertise et le label viande 100% Made in Côte d'Ivoire</a:t>
            </a:r>
          </a:p>
          <a:p>
            <a:pPr algn="l">
              <a:lnSpc>
                <a:spcPts val="2340"/>
              </a:lnSpc>
            </a:pPr>
            <a:endParaRPr lang="en-US" sz="1800" spc="-44" dirty="0">
              <a:solidFill>
                <a:srgbClr val="000000"/>
              </a:solidFill>
              <a:latin typeface="Garet Bold"/>
            </a:endParaRPr>
          </a:p>
          <a:p>
            <a:pPr algn="l">
              <a:lnSpc>
                <a:spcPts val="2340"/>
              </a:lnSpc>
            </a:pPr>
            <a:r>
              <a:rPr lang="fr" sz="1800" spc="-44" dirty="0">
                <a:solidFill>
                  <a:srgbClr val="000000"/>
                </a:solidFill>
                <a:latin typeface="Garet Bold"/>
              </a:rPr>
              <a:t>9- Maximiser les capacités de notre troupeau avec des technologies avancées telles que la surveillance vidéo autonome, la gestion à distance et l'agriculture intelligente basée sur l'IA</a:t>
            </a:r>
          </a:p>
          <a:p>
            <a:pPr algn="l">
              <a:lnSpc>
                <a:spcPts val="2340"/>
              </a:lnSpc>
            </a:pPr>
            <a:endParaRPr lang="en-US" sz="1800" spc="-44" dirty="0">
              <a:solidFill>
                <a:srgbClr val="000000"/>
              </a:solidFill>
              <a:latin typeface="Garet Bold"/>
            </a:endParaRPr>
          </a:p>
          <a:p>
            <a:pPr algn="l">
              <a:lnSpc>
                <a:spcPts val="2340"/>
              </a:lnSpc>
            </a:pPr>
            <a:r>
              <a:rPr lang="fr" sz="1800" spc="-44" dirty="0">
                <a:solidFill>
                  <a:srgbClr val="000000"/>
                </a:solidFill>
                <a:latin typeface="Garet Bold"/>
              </a:rPr>
              <a:t>10- Développer un pôle d'agrotourisme d'entreprise à </a:t>
            </a:r>
            <a:r>
              <a:rPr lang="fr" sz="1800" spc="-44" dirty="0" err="1">
                <a:solidFill>
                  <a:srgbClr val="000000"/>
                </a:solidFill>
                <a:latin typeface="Garet Bold"/>
              </a:rPr>
              <a:t>Jacqueville </a:t>
            </a:r>
            <a:r>
              <a:rPr lang="fr" sz="1800" spc="-44" dirty="0">
                <a:solidFill>
                  <a:srgbClr val="000000"/>
                </a:solidFill>
                <a:latin typeface="Garet Bold"/>
              </a:rPr>
              <a:t>comprenant une chaîne de restauration rapide (ainsi que des mini boucheries) avec une touche tropicale (belle, délicieuse et abordable) pour compléter la chaîne de valeur intégrée (De la ferme à l'assiette) pour la Côte d'Ivoire marché</a:t>
            </a:r>
          </a:p>
          <a:p>
            <a:pPr algn="l">
              <a:lnSpc>
                <a:spcPts val="2340"/>
              </a:lnSpc>
            </a:pPr>
            <a:endParaRPr lang="en-US" sz="1800" spc="-44" dirty="0">
              <a:solidFill>
                <a:srgbClr val="000000"/>
              </a:solidFill>
              <a:latin typeface="Garet Bold"/>
            </a:endParaRPr>
          </a:p>
          <a:p>
            <a:pPr algn="l">
              <a:lnSpc>
                <a:spcPts val="2340"/>
              </a:lnSpc>
            </a:pPr>
            <a:r>
              <a:rPr lang="fr" sz="1800" spc="-44" dirty="0">
                <a:solidFill>
                  <a:srgbClr val="000000"/>
                </a:solidFill>
                <a:latin typeface="Garet Bold"/>
              </a:rPr>
              <a:t>11- Enfin, l'élevage de bovins Wagyu premium et d'agneaux 5 étoiles destinés à l'exportation et pour répondre aux besoins locaux spécifiques</a:t>
            </a:r>
            <a:endParaRPr lang="en-US" sz="1800" spc="-44" dirty="0">
              <a:solidFill>
                <a:srgbClr val="000000"/>
              </a:solidFill>
              <a:latin typeface="Garet Bold"/>
            </a:endParaRPr>
          </a:p>
          <a:p>
            <a:pPr algn="l">
              <a:lnSpc>
                <a:spcPts val="2340"/>
              </a:lnSpc>
            </a:pPr>
            <a:endParaRPr lang="en-US" sz="1800" spc="-44" dirty="0">
              <a:solidFill>
                <a:srgbClr val="000000"/>
              </a:solidFill>
              <a:latin typeface="Garet Bold"/>
            </a:endParaRPr>
          </a:p>
          <a:p>
            <a:pPr algn="l">
              <a:lnSpc>
                <a:spcPts val="2340"/>
              </a:lnSpc>
            </a:pPr>
            <a:endParaRPr lang="en-US" sz="1800" spc="-44" dirty="0">
              <a:solidFill>
                <a:srgbClr val="000000"/>
              </a:solidFill>
              <a:latin typeface="Garet Bold"/>
            </a:endParaRPr>
          </a:p>
          <a:p>
            <a:pPr algn="l">
              <a:lnSpc>
                <a:spcPts val="2340"/>
              </a:lnSpc>
            </a:pPr>
            <a:endParaRPr lang="en-US" sz="1800" spc="-44" dirty="0">
              <a:solidFill>
                <a:srgbClr val="000000"/>
              </a:solidFill>
              <a:latin typeface="Garet Bold"/>
            </a:endParaRPr>
          </a:p>
          <a:p>
            <a:pPr algn="l">
              <a:lnSpc>
                <a:spcPts val="2860"/>
              </a:lnSpc>
            </a:pPr>
            <a:endParaRPr lang="en-US" sz="1800" spc="-44" dirty="0">
              <a:solidFill>
                <a:srgbClr val="000000"/>
              </a:solidFill>
              <a:latin typeface="Garet Bold"/>
            </a:endParaRPr>
          </a:p>
          <a:p>
            <a:pPr algn="l">
              <a:lnSpc>
                <a:spcPts val="2860"/>
              </a:lnSpc>
            </a:pPr>
            <a:endParaRPr lang="en-US" sz="1800" spc="-44" dirty="0">
              <a:solidFill>
                <a:srgbClr val="000000"/>
              </a:solidFill>
              <a:latin typeface="Garet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7E7"/>
        </a:solidFill>
        <a:effectLst/>
      </p:bgPr>
    </p:bg>
    <p:spTree>
      <p:nvGrpSpPr>
        <p:cNvPr id="1" name=""/>
        <p:cNvGrpSpPr/>
        <p:nvPr/>
      </p:nvGrpSpPr>
      <p:grpSpPr>
        <a:xfrm>
          <a:off x="0" y="0"/>
          <a:ext cx="0" cy="0"/>
          <a:chOff x="0" y="0"/>
          <a:chExt cx="0" cy="0"/>
        </a:xfrm>
      </p:grpSpPr>
      <p:sp>
        <p:nvSpPr>
          <p:cNvPr id="2" name="TextBox 2"/>
          <p:cNvSpPr txBox="1"/>
          <p:nvPr/>
        </p:nvSpPr>
        <p:spPr>
          <a:xfrm>
            <a:off x="0" y="4717985"/>
            <a:ext cx="18239496" cy="1098679"/>
          </a:xfrm>
          <a:prstGeom prst="rect">
            <a:avLst/>
          </a:prstGeom>
        </p:spPr>
        <p:txBody>
          <a:bodyPr lIns="0" tIns="0" rIns="0" bIns="0" rtlCol="0" anchor="t">
            <a:spAutoFit/>
          </a:bodyPr>
          <a:lstStyle/>
          <a:p>
            <a:pPr marL="0" lvl="0" indent="0" algn="ctr">
              <a:lnSpc>
                <a:spcPts val="7953"/>
              </a:lnSpc>
              <a:spcBef>
                <a:spcPct val="0"/>
              </a:spcBef>
            </a:pPr>
            <a:r>
              <a:rPr lang="fr" sz="8837" spc="-441">
                <a:solidFill>
                  <a:srgbClr val="3D5635"/>
                </a:solidFill>
                <a:latin typeface="Garet Bold"/>
              </a:rPr>
              <a:t>MERCI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1214</Words>
  <Application>Microsoft Office PowerPoint</Application>
  <PresentationFormat>Custom</PresentationFormat>
  <Paragraphs>106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Garet</vt:lpstr>
      <vt:lpstr>Calibri</vt:lpstr>
      <vt:lpstr>Garet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OviBov Presentation 170624 (Ministere V1)</dc:title>
  <cp:lastModifiedBy>LENOVO LB</cp:lastModifiedBy>
  <cp:revision>8</cp:revision>
  <dcterms:created xsi:type="dcterms:W3CDTF">2006-08-16T00:00:00Z</dcterms:created>
  <dcterms:modified xsi:type="dcterms:W3CDTF">2024-06-20T19:24:19Z</dcterms:modified>
  <dc:identifier>DAGIX161dl4</dc:identifier>
</cp:coreProperties>
</file>