
<file path=[Content_Types].xml><?xml version="1.0" encoding="utf-8"?>
<Types xmlns="http://schemas.openxmlformats.org/package/2006/content-types">
  <Default Extension="png" ContentType="image/png"/>
  <Default Extension="jpg&amp;ehk=yoeu41" ContentType="image/j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png&amp;ehk=p86RxmxqHNKDMPQZ4R1uGA&amp;pid=OfficeInsert" ContentType="image/png"/>
  <Default Extension="jpg&amp;ehk=OhkMftyjiXvedZ8BPmzZFQ&amp;pid=OfficeInsert" ContentType="image/jpeg"/>
  <Default Extension="png&amp;ehk=Na" ContentType="image/png"/>
  <Default Extension="vml" ContentType="application/vnd.openxmlformats-officedocument.vmlDrawing"/>
  <Default Extension="jpg&amp;ehk=9lloMjHRLP3Ofh0g0fqkkg&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handoutMasterIdLst>
    <p:handoutMasterId r:id="rId54"/>
  </p:handoutMasterIdLst>
  <p:sldIdLst>
    <p:sldId id="256" r:id="rId2"/>
    <p:sldId id="344" r:id="rId3"/>
    <p:sldId id="339" r:id="rId4"/>
    <p:sldId id="295" r:id="rId5"/>
    <p:sldId id="340" r:id="rId6"/>
    <p:sldId id="315" r:id="rId7"/>
    <p:sldId id="316" r:id="rId8"/>
    <p:sldId id="291" r:id="rId9"/>
    <p:sldId id="292" r:id="rId10"/>
    <p:sldId id="293" r:id="rId11"/>
    <p:sldId id="328" r:id="rId12"/>
    <p:sldId id="365" r:id="rId13"/>
    <p:sldId id="341" r:id="rId14"/>
    <p:sldId id="314" r:id="rId15"/>
    <p:sldId id="329" r:id="rId16"/>
    <p:sldId id="330" r:id="rId17"/>
    <p:sldId id="342" r:id="rId18"/>
    <p:sldId id="303" r:id="rId19"/>
    <p:sldId id="267" r:id="rId20"/>
    <p:sldId id="366" r:id="rId21"/>
    <p:sldId id="343" r:id="rId22"/>
    <p:sldId id="347" r:id="rId23"/>
    <p:sldId id="348" r:id="rId24"/>
    <p:sldId id="349" r:id="rId25"/>
    <p:sldId id="350" r:id="rId26"/>
    <p:sldId id="351" r:id="rId27"/>
    <p:sldId id="271" r:id="rId28"/>
    <p:sldId id="357" r:id="rId29"/>
    <p:sldId id="358" r:id="rId30"/>
    <p:sldId id="359" r:id="rId31"/>
    <p:sldId id="360" r:id="rId32"/>
    <p:sldId id="361" r:id="rId33"/>
    <p:sldId id="362" r:id="rId34"/>
    <p:sldId id="323" r:id="rId35"/>
    <p:sldId id="324" r:id="rId36"/>
    <p:sldId id="363" r:id="rId37"/>
    <p:sldId id="364" r:id="rId38"/>
    <p:sldId id="307" r:id="rId39"/>
    <p:sldId id="322" r:id="rId40"/>
    <p:sldId id="313" r:id="rId41"/>
    <p:sldId id="331" r:id="rId42"/>
    <p:sldId id="332" r:id="rId43"/>
    <p:sldId id="333" r:id="rId44"/>
    <p:sldId id="334" r:id="rId45"/>
    <p:sldId id="335" r:id="rId46"/>
    <p:sldId id="338" r:id="rId47"/>
    <p:sldId id="354" r:id="rId48"/>
    <p:sldId id="285" r:id="rId49"/>
    <p:sldId id="352" r:id="rId50"/>
    <p:sldId id="353" r:id="rId51"/>
    <p:sldId id="356"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22346C-197E-4FC9-A608-43415E2539D3}">
          <p14:sldIdLst>
            <p14:sldId id="256"/>
            <p14:sldId id="344"/>
            <p14:sldId id="339"/>
            <p14:sldId id="295"/>
            <p14:sldId id="340"/>
            <p14:sldId id="315"/>
            <p14:sldId id="316"/>
            <p14:sldId id="291"/>
            <p14:sldId id="292"/>
            <p14:sldId id="293"/>
            <p14:sldId id="328"/>
            <p14:sldId id="365"/>
            <p14:sldId id="341"/>
            <p14:sldId id="314"/>
            <p14:sldId id="329"/>
            <p14:sldId id="330"/>
            <p14:sldId id="342"/>
            <p14:sldId id="303"/>
            <p14:sldId id="267"/>
            <p14:sldId id="366"/>
            <p14:sldId id="343"/>
            <p14:sldId id="347"/>
            <p14:sldId id="348"/>
            <p14:sldId id="349"/>
            <p14:sldId id="350"/>
            <p14:sldId id="351"/>
          </p14:sldIdLst>
        </p14:section>
        <p14:section name="Untitled Section" id="{075F3BED-771C-42DB-B723-881DF3E5775B}">
          <p14:sldIdLst>
            <p14:sldId id="271"/>
            <p14:sldId id="357"/>
            <p14:sldId id="358"/>
            <p14:sldId id="359"/>
            <p14:sldId id="360"/>
            <p14:sldId id="361"/>
            <p14:sldId id="362"/>
            <p14:sldId id="323"/>
            <p14:sldId id="324"/>
            <p14:sldId id="363"/>
            <p14:sldId id="364"/>
            <p14:sldId id="307"/>
            <p14:sldId id="322"/>
            <p14:sldId id="313"/>
            <p14:sldId id="331"/>
            <p14:sldId id="332"/>
            <p14:sldId id="333"/>
            <p14:sldId id="334"/>
            <p14:sldId id="335"/>
            <p14:sldId id="338"/>
            <p14:sldId id="354"/>
            <p14:sldId id="285"/>
            <p14:sldId id="352"/>
            <p14:sldId id="353"/>
            <p14:sldId id="3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chan khatana" initials="kk" lastIdx="2" clrIdx="0">
    <p:extLst>
      <p:ext uri="{19B8F6BF-5375-455C-9EA6-DF929625EA0E}">
        <p15:presenceInfo xmlns:p15="http://schemas.microsoft.com/office/powerpoint/2012/main" userId="c326f2fa52b0e0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280" autoAdjust="0"/>
  </p:normalViewPr>
  <p:slideViewPr>
    <p:cSldViewPr>
      <p:cViewPr varScale="1">
        <p:scale>
          <a:sx n="72" d="100"/>
          <a:sy n="72" d="100"/>
        </p:scale>
        <p:origin x="13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amp;ehk=Na"/><Relationship Id="rId4" Type="http://schemas.openxmlformats.org/officeDocument/2006/relationships/image" Target="../media/image6.jpeg"/></Relationships>
</file>

<file path=ppt/diagrams/_rels/data12.xml.rels><?xml version="1.0" encoding="UTF-8" standalone="yes"?>
<Relationships xmlns="http://schemas.openxmlformats.org/package/2006/relationships"><Relationship Id="rId2" Type="http://schemas.openxmlformats.org/officeDocument/2006/relationships/image" Target="../media/image8.png&amp;ehk=p86RxmxqHNKDMPQZ4R1uGA&amp;pid=OfficeInsert"/><Relationship Id="rId1" Type="http://schemas.openxmlformats.org/officeDocument/2006/relationships/image" Target="../media/image7.jpeg"/></Relationships>
</file>

<file path=ppt/diagrams/_rels/data13.xml.rels><?xml version="1.0" encoding="UTF-8" standalone="yes"?>
<Relationships xmlns="http://schemas.openxmlformats.org/package/2006/relationships"><Relationship Id="rId3" Type="http://schemas.openxmlformats.org/officeDocument/2006/relationships/image" Target="../media/image11.jpg&amp;ehk=yoeu41"/><Relationship Id="rId2" Type="http://schemas.openxmlformats.org/officeDocument/2006/relationships/image" Target="../media/image10.jpg&amp;ehk=9lloMjHRLP3Ofh0g0fqkkg&amp;pid=OfficeInsert"/><Relationship Id="rId1" Type="http://schemas.openxmlformats.org/officeDocument/2006/relationships/image" Target="../media/image9.jpg"/></Relationships>
</file>

<file path=ppt/diagrams/_rels/data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amp;ehk=OhkMftyjiXvedZ8BPmzZFQ&amp;pid=OfficeInsert"/><Relationship Id="rId1" Type="http://schemas.openxmlformats.org/officeDocument/2006/relationships/image" Target="../media/image28.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amp;ehk=Na"/><Relationship Id="rId4" Type="http://schemas.openxmlformats.org/officeDocument/2006/relationships/image" Target="../media/image6.jpeg"/></Relationships>
</file>

<file path=ppt/diagrams/_rels/drawing12.xml.rels><?xml version="1.0" encoding="UTF-8" standalone="yes"?>
<Relationships xmlns="http://schemas.openxmlformats.org/package/2006/relationships"><Relationship Id="rId2" Type="http://schemas.openxmlformats.org/officeDocument/2006/relationships/image" Target="../media/image8.png&amp;ehk=p86RxmxqHNKDMPQZ4R1uGA&amp;pid=OfficeInsert"/><Relationship Id="rId1" Type="http://schemas.openxmlformats.org/officeDocument/2006/relationships/image" Target="../media/image7.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11.jpg&amp;ehk=yoeu41"/><Relationship Id="rId2" Type="http://schemas.openxmlformats.org/officeDocument/2006/relationships/image" Target="../media/image10.jpg&amp;ehk=9lloMjHRLP3Ofh0g0fqkkg&amp;pid=OfficeInsert"/><Relationship Id="rId1" Type="http://schemas.openxmlformats.org/officeDocument/2006/relationships/image" Target="../media/image9.jpg"/></Relationships>
</file>

<file path=ppt/diagrams/_rels/drawing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amp;ehk=OhkMftyjiXvedZ8BPmzZFQ&amp;pid=OfficeInsert"/><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188BD-96C9-4601-B733-4FE95A42C1DA}"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1A5EA7F4-F44A-4325-9F68-16280F4A9DFB}">
      <dgm:prSet phldrT="[Text]"/>
      <dgm:spPr/>
      <dgm:t>
        <a:bodyPr/>
        <a:lstStyle/>
        <a:p>
          <a:pPr>
            <a:buClrTx/>
            <a:buSzTx/>
            <a:buFontTx/>
            <a:buNone/>
          </a:pPr>
          <a:r>
            <a:rPr kumimoji="0" lang="en-US" b="1" i="0" u="none" strike="noStrike" cap="none" normalizeH="0" baseline="0" dirty="0">
              <a:ln/>
              <a:effectLst/>
              <a:latin typeface="Calibri" pitchFamily="34" charset="0"/>
              <a:ea typeface="MS PGothic" pitchFamily="34" charset="-128"/>
            </a:rPr>
            <a:t>Section 1 : </a:t>
          </a:r>
        </a:p>
        <a:p>
          <a:pPr>
            <a:buClrTx/>
            <a:buSzTx/>
            <a:buFontTx/>
            <a:buNone/>
          </a:pPr>
          <a:r>
            <a:rPr kumimoji="0" lang="en-US" b="1" i="0" u="none" strike="noStrike" cap="none" normalizeH="0" baseline="0" dirty="0">
              <a:ln/>
              <a:effectLst/>
              <a:latin typeface="Calibri" pitchFamily="34" charset="0"/>
              <a:ea typeface="MS PGothic" pitchFamily="34" charset="-128"/>
            </a:rPr>
            <a:t>INTRODUCTION</a:t>
          </a:r>
          <a:endParaRPr lang="en-US" dirty="0"/>
        </a:p>
      </dgm:t>
    </dgm:pt>
    <dgm:pt modelId="{14D81689-E330-4FC5-BCC5-4AD10D870B98}" type="parTrans" cxnId="{127F178C-2DDA-481A-8E29-EADC10CBFB74}">
      <dgm:prSet/>
      <dgm:spPr/>
      <dgm:t>
        <a:bodyPr/>
        <a:lstStyle/>
        <a:p>
          <a:endParaRPr lang="en-US"/>
        </a:p>
      </dgm:t>
    </dgm:pt>
    <dgm:pt modelId="{07ACBE43-7EEC-45A7-B76F-BCE84989E835}" type="sibTrans" cxnId="{127F178C-2DDA-481A-8E29-EADC10CBFB74}">
      <dgm:prSet/>
      <dgm:spPr/>
      <dgm:t>
        <a:bodyPr/>
        <a:lstStyle/>
        <a:p>
          <a:endParaRPr lang="en-US"/>
        </a:p>
      </dgm:t>
    </dgm:pt>
    <dgm:pt modelId="{AD4D09E5-723A-40BB-9ED3-663DF6377D76}">
      <dgm:prSet phldrT="[Text]" custT="1"/>
      <dgm:spPr/>
      <dgm:t>
        <a:bodyPr/>
        <a:lstStyle/>
        <a:p>
          <a:pPr marL="228600" lvl="1" indent="0" algn="l" defTabSz="889000">
            <a:lnSpc>
              <a:spcPct val="90000"/>
            </a:lnSpc>
            <a:spcBef>
              <a:spcPct val="0"/>
            </a:spcBef>
            <a:spcAft>
              <a:spcPct val="15000"/>
            </a:spcAft>
          </a:pPr>
          <a:endParaRPr lang="en-US" sz="2000" kern="1200" dirty="0"/>
        </a:p>
      </dgm:t>
    </dgm:pt>
    <dgm:pt modelId="{1333E716-E235-4C58-A358-2CA9C90FFBD5}" type="parTrans" cxnId="{933C0F45-3C30-4E0D-B7BD-E7889F745F18}">
      <dgm:prSet/>
      <dgm:spPr/>
      <dgm:t>
        <a:bodyPr/>
        <a:lstStyle/>
        <a:p>
          <a:endParaRPr lang="en-US"/>
        </a:p>
      </dgm:t>
    </dgm:pt>
    <dgm:pt modelId="{5D7F89B6-B997-4F70-83F8-8C5BEF126B4A}" type="sibTrans" cxnId="{933C0F45-3C30-4E0D-B7BD-E7889F745F18}">
      <dgm:prSet/>
      <dgm:spPr/>
      <dgm:t>
        <a:bodyPr/>
        <a:lstStyle/>
        <a:p>
          <a:endParaRPr lang="en-US"/>
        </a:p>
      </dgm:t>
    </dgm:pt>
    <dgm:pt modelId="{65057FD9-E240-4EB7-8806-302F7848F469}">
      <dgm:prSet phldrT="[Text]" custT="1"/>
      <dgm:spPr/>
      <dgm:t>
        <a:bodyPr/>
        <a:lstStyle/>
        <a:p>
          <a:pPr marL="0" lvl="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Section 2 :</a:t>
          </a:r>
        </a:p>
        <a:p>
          <a:pPr marL="0" lvl="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INTRODUCTION TO ICC?</a:t>
          </a:r>
        </a:p>
      </dgm:t>
    </dgm:pt>
    <dgm:pt modelId="{AC484326-9ACD-4C05-BA3C-AE07A9265CD3}" type="parTrans" cxnId="{BB8D99CA-F13F-460A-A221-2D36DE9C2197}">
      <dgm:prSet/>
      <dgm:spPr/>
      <dgm:t>
        <a:bodyPr/>
        <a:lstStyle/>
        <a:p>
          <a:endParaRPr lang="en-US"/>
        </a:p>
      </dgm:t>
    </dgm:pt>
    <dgm:pt modelId="{D759ECA6-0B32-40C5-AE6B-4CDD64CE1BA9}" type="sibTrans" cxnId="{BB8D99CA-F13F-460A-A221-2D36DE9C2197}">
      <dgm:prSet/>
      <dgm:spPr/>
      <dgm:t>
        <a:bodyPr/>
        <a:lstStyle/>
        <a:p>
          <a:endParaRPr lang="en-US"/>
        </a:p>
      </dgm:t>
    </dgm:pt>
    <dgm:pt modelId="{639F0434-2C5E-4679-A656-D54577317319}">
      <dgm:prSet phldrT="[Text]" custT="1"/>
      <dgm:spPr/>
      <dgm:t>
        <a:bodyPr/>
        <a:lstStyle/>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CONSTITUTION OF ICC</a:t>
          </a:r>
        </a:p>
      </dgm:t>
    </dgm:pt>
    <dgm:pt modelId="{399E7BEE-408C-4CD9-A34D-5EBA72C7B98C}" type="parTrans" cxnId="{A2D950A9-1CC4-42AB-A6F2-CDE7A4DFC610}">
      <dgm:prSet/>
      <dgm:spPr/>
      <dgm:t>
        <a:bodyPr/>
        <a:lstStyle/>
        <a:p>
          <a:endParaRPr lang="en-US"/>
        </a:p>
      </dgm:t>
    </dgm:pt>
    <dgm:pt modelId="{B7015EE0-F19A-4800-910D-119B6F02B3D3}" type="sibTrans" cxnId="{A2D950A9-1CC4-42AB-A6F2-CDE7A4DFC610}">
      <dgm:prSet/>
      <dgm:spPr/>
      <dgm:t>
        <a:bodyPr/>
        <a:lstStyle/>
        <a:p>
          <a:endParaRPr lang="en-US"/>
        </a:p>
      </dgm:t>
    </dgm:pt>
    <dgm:pt modelId="{A4D12DFE-4852-4F03-B5F0-14DB95399151}">
      <dgm:prSet/>
      <dgm:spPr/>
      <dgm:t>
        <a:bodyPr/>
        <a:lstStyle/>
        <a:p>
          <a:pPr marL="228600" lvl="1" indent="0" algn="l" defTabSz="889000">
            <a:lnSpc>
              <a:spcPct val="90000"/>
            </a:lnSpc>
            <a:spcBef>
              <a:spcPct val="0"/>
            </a:spcBef>
            <a:spcAft>
              <a:spcPct val="15000"/>
            </a:spcAft>
          </a:pPr>
          <a:r>
            <a:rPr lang="en-US" sz="2000" b="1" i="0" u="none" kern="1200" baseline="0" dirty="0">
              <a:latin typeface="Arial" panose="020B0604020202020204" pitchFamily="34" charset="0"/>
              <a:cs typeface="Arial" panose="020B0604020202020204" pitchFamily="34" charset="0"/>
            </a:rPr>
            <a:t>THE POSH LAW</a:t>
          </a:r>
          <a:endParaRPr lang="en-US" sz="20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8DC4FF3-D3EA-464C-B23B-C0A0D767DEC2}" type="parTrans" cxnId="{893EEE22-1C62-4C20-94B5-D3B98E736CD0}">
      <dgm:prSet/>
      <dgm:spPr/>
      <dgm:t>
        <a:bodyPr/>
        <a:lstStyle/>
        <a:p>
          <a:endParaRPr lang="en-US"/>
        </a:p>
      </dgm:t>
    </dgm:pt>
    <dgm:pt modelId="{56DC91AD-BB47-4D85-B2C5-278B8B358979}" type="sibTrans" cxnId="{893EEE22-1C62-4C20-94B5-D3B98E736CD0}">
      <dgm:prSet/>
      <dgm:spPr/>
      <dgm:t>
        <a:bodyPr/>
        <a:lstStyle/>
        <a:p>
          <a:endParaRPr lang="en-US"/>
        </a:p>
      </dgm:t>
    </dgm:pt>
    <dgm:pt modelId="{A0A58855-0F80-4C79-A1D3-3ECDF823CF82}">
      <dgm:prSet phldrT="[Text]" custT="1"/>
      <dgm:spPr/>
      <dgm:t>
        <a:bodyPr/>
        <a:lstStyle/>
        <a:p>
          <a:pPr marL="228600" lvl="1" indent="0" algn="l" defTabSz="889000">
            <a:lnSpc>
              <a:spcPct val="90000"/>
            </a:lnSpc>
            <a:spcBef>
              <a:spcPct val="0"/>
            </a:spcBef>
            <a:spcAft>
              <a:spcPct val="15000"/>
            </a:spcAft>
          </a:pPr>
          <a:r>
            <a:rPr lang="en-US" sz="2000" b="1" i="0" u="none" kern="1200" baseline="0" dirty="0">
              <a:solidFill>
                <a:prstClr val="black"/>
              </a:solidFill>
              <a:latin typeface="Arial" panose="020B0604020202020204" pitchFamily="34" charset="0"/>
              <a:ea typeface="+mn-ea"/>
              <a:cs typeface="Arial" panose="020B0604020202020204" pitchFamily="34" charset="0"/>
            </a:rPr>
            <a:t>LAWS COVERING SEXUAL HARRASEMENT</a:t>
          </a:r>
          <a:endParaRPr lang="en-US" sz="2000" kern="1200" dirty="0"/>
        </a:p>
      </dgm:t>
    </dgm:pt>
    <dgm:pt modelId="{7F61CF89-FE89-4D61-BCA3-C6CADF7C1B06}" type="parTrans" cxnId="{D0416BBB-551C-4B9B-9E54-CA5E1A9DC68E}">
      <dgm:prSet/>
      <dgm:spPr/>
      <dgm:t>
        <a:bodyPr/>
        <a:lstStyle/>
        <a:p>
          <a:endParaRPr lang="en-US"/>
        </a:p>
      </dgm:t>
    </dgm:pt>
    <dgm:pt modelId="{13E82CA4-4CBD-4818-B9A0-BCA7CCE160EE}" type="sibTrans" cxnId="{D0416BBB-551C-4B9B-9E54-CA5E1A9DC68E}">
      <dgm:prSet/>
      <dgm:spPr/>
      <dgm:t>
        <a:bodyPr/>
        <a:lstStyle/>
        <a:p>
          <a:endParaRPr lang="en-US"/>
        </a:p>
      </dgm:t>
    </dgm:pt>
    <dgm:pt modelId="{029FB9F7-2130-4485-9B8F-AF9E3774FCDE}">
      <dgm:prSet phldrT="[Text]" custT="1"/>
      <dgm:spPr/>
      <dgm:t>
        <a:bodyPr/>
        <a:lstStyle/>
        <a:p>
          <a:pPr marL="228600" lvl="1" indent="0" algn="l" defTabSz="889000">
            <a:lnSpc>
              <a:spcPct val="90000"/>
            </a:lnSpc>
            <a:spcBef>
              <a:spcPct val="0"/>
            </a:spcBef>
            <a:spcAft>
              <a:spcPct val="15000"/>
            </a:spcAft>
          </a:pPr>
          <a:r>
            <a:rPr lang="en-US" sz="2000" b="1" i="0" u="none" kern="1200" baseline="0" dirty="0">
              <a:latin typeface="Arial" panose="020B0604020202020204" pitchFamily="34" charset="0"/>
              <a:cs typeface="Arial" panose="020B0604020202020204" pitchFamily="34" charset="0"/>
            </a:rPr>
            <a:t>THE GENSIS</a:t>
          </a:r>
          <a:r>
            <a:rPr lang="en-US" sz="2000" b="1" i="0" u="none" kern="1200" baseline="0" dirty="0">
              <a:solidFill>
                <a:prstClr val="black"/>
              </a:solidFill>
              <a:latin typeface="Arial" panose="020B0604020202020204" pitchFamily="34" charset="0"/>
              <a:ea typeface="+mn-ea"/>
              <a:cs typeface="Arial" panose="020B0604020202020204" pitchFamily="34" charset="0"/>
            </a:rPr>
            <a:t> </a:t>
          </a:r>
          <a:endParaRPr lang="en-US" sz="2000" kern="1200" dirty="0"/>
        </a:p>
      </dgm:t>
    </dgm:pt>
    <dgm:pt modelId="{4E2E3A8F-E0BB-4DDE-AB46-2E37DDA2C929}" type="parTrans" cxnId="{83F4DF6F-C5F3-45C9-AB81-1865A735FBB9}">
      <dgm:prSet/>
      <dgm:spPr/>
      <dgm:t>
        <a:bodyPr/>
        <a:lstStyle/>
        <a:p>
          <a:endParaRPr lang="en-US"/>
        </a:p>
      </dgm:t>
    </dgm:pt>
    <dgm:pt modelId="{9A7DCEC1-ADE8-4781-8E60-1F867AD4D68F}" type="sibTrans" cxnId="{83F4DF6F-C5F3-45C9-AB81-1865A735FBB9}">
      <dgm:prSet/>
      <dgm:spPr/>
      <dgm:t>
        <a:bodyPr/>
        <a:lstStyle/>
        <a:p>
          <a:endParaRPr lang="en-US"/>
        </a:p>
      </dgm:t>
    </dgm:pt>
    <dgm:pt modelId="{63987C9A-C238-4703-ADAE-0D7194BC3C0E}">
      <dgm:prSet/>
      <dgm:spPr/>
      <dgm:t>
        <a:bodyPr/>
        <a:lstStyle/>
        <a:p>
          <a:pPr marL="228600" lvl="1" indent="0" algn="l" defTabSz="889000">
            <a:lnSpc>
              <a:spcPct val="90000"/>
            </a:lnSpc>
            <a:spcBef>
              <a:spcPct val="0"/>
            </a:spcBef>
            <a:spcAft>
              <a:spcPct val="15000"/>
            </a:spcAft>
          </a:pPr>
          <a:r>
            <a:rPr lang="en-US" sz="20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EMPLOYER RESPONSIBILITIES</a:t>
          </a:r>
        </a:p>
      </dgm:t>
    </dgm:pt>
    <dgm:pt modelId="{41EFDAA0-AF0E-4616-83AE-325C9B084DC0}" type="parTrans" cxnId="{F4D42F5A-D186-471B-8F4F-E5A4194F25F9}">
      <dgm:prSet/>
      <dgm:spPr/>
      <dgm:t>
        <a:bodyPr/>
        <a:lstStyle/>
        <a:p>
          <a:endParaRPr lang="en-US"/>
        </a:p>
      </dgm:t>
    </dgm:pt>
    <dgm:pt modelId="{6487FF74-8D40-4590-BE03-B186D7016A2E}" type="sibTrans" cxnId="{F4D42F5A-D186-471B-8F4F-E5A4194F25F9}">
      <dgm:prSet/>
      <dgm:spPr/>
      <dgm:t>
        <a:bodyPr/>
        <a:lstStyle/>
        <a:p>
          <a:endParaRPr lang="en-US"/>
        </a:p>
      </dgm:t>
    </dgm:pt>
    <dgm:pt modelId="{DE65EE52-3383-4994-B82D-90161F302688}">
      <dgm:prSet phldrT="[Text]"/>
      <dgm:spPr/>
      <dgm:t>
        <a:bodyPr/>
        <a:lstStyle/>
        <a:p>
          <a:pPr marL="228600" lvl="1" indent="0" algn="l" defTabSz="889000">
            <a:lnSpc>
              <a:spcPct val="90000"/>
            </a:lnSpc>
            <a:spcBef>
              <a:spcPct val="0"/>
            </a:spcBef>
            <a:spcAft>
              <a:spcPct val="15000"/>
            </a:spcAft>
          </a:pPr>
          <a:endParaRPr lang="en-US" sz="2000" kern="1200" dirty="0"/>
        </a:p>
      </dgm:t>
    </dgm:pt>
    <dgm:pt modelId="{AFA07EE5-C3B0-40EF-9951-7D2C48F0EAA1}" type="parTrans" cxnId="{2F303EAA-488D-4F25-9635-6B2833A7D724}">
      <dgm:prSet/>
      <dgm:spPr/>
      <dgm:t>
        <a:bodyPr/>
        <a:lstStyle/>
        <a:p>
          <a:endParaRPr lang="en-US"/>
        </a:p>
      </dgm:t>
    </dgm:pt>
    <dgm:pt modelId="{46728FE8-3987-4DD6-B780-D41A8BF48CA0}" type="sibTrans" cxnId="{2F303EAA-488D-4F25-9635-6B2833A7D724}">
      <dgm:prSet/>
      <dgm:spPr/>
      <dgm:t>
        <a:bodyPr/>
        <a:lstStyle/>
        <a:p>
          <a:endParaRPr lang="en-US"/>
        </a:p>
      </dgm:t>
    </dgm:pt>
    <dgm:pt modelId="{E8C31755-0A1D-4673-B5B4-3A240B3B8A20}">
      <dgm:prSet phldrT="[Text]" custT="1"/>
      <dgm:spPr/>
      <dgm:t>
        <a:bodyPr/>
        <a:lstStyle/>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RESPONSIBILITIES OF ICC</a:t>
          </a:r>
        </a:p>
      </dgm:t>
    </dgm:pt>
    <dgm:pt modelId="{F0603197-6752-4F27-8DD9-10271B0A836F}" type="parTrans" cxnId="{71ED815D-764A-4A6E-8B5E-E174230890EB}">
      <dgm:prSet/>
      <dgm:spPr/>
      <dgm:t>
        <a:bodyPr/>
        <a:lstStyle/>
        <a:p>
          <a:endParaRPr lang="en-US"/>
        </a:p>
      </dgm:t>
    </dgm:pt>
    <dgm:pt modelId="{EA05D859-77B5-4532-9B28-F7507936ADA1}" type="sibTrans" cxnId="{71ED815D-764A-4A6E-8B5E-E174230890EB}">
      <dgm:prSet/>
      <dgm:spPr/>
      <dgm:t>
        <a:bodyPr/>
        <a:lstStyle/>
        <a:p>
          <a:endParaRPr lang="en-US"/>
        </a:p>
      </dgm:t>
    </dgm:pt>
    <dgm:pt modelId="{9864D900-AAF3-49CE-B651-77DBBE9AA21A}">
      <dgm:prSet phldrT="[Text]" custT="1"/>
      <dgm:spPr/>
      <dgm:t>
        <a:bodyPr/>
        <a:lstStyle/>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DO’S AND DON’T OF ICC</a:t>
          </a:r>
        </a:p>
      </dgm:t>
    </dgm:pt>
    <dgm:pt modelId="{C25C3F81-4870-420A-A6A6-A0BE6F457417}" type="parTrans" cxnId="{4B39E55E-793A-4EAB-8A9C-4ABB5CF820A8}">
      <dgm:prSet/>
      <dgm:spPr/>
      <dgm:t>
        <a:bodyPr/>
        <a:lstStyle/>
        <a:p>
          <a:endParaRPr lang="en-US"/>
        </a:p>
      </dgm:t>
    </dgm:pt>
    <dgm:pt modelId="{B3AC205F-A5D9-47D5-BBF3-B85991A1A073}" type="sibTrans" cxnId="{4B39E55E-793A-4EAB-8A9C-4ABB5CF820A8}">
      <dgm:prSet/>
      <dgm:spPr/>
      <dgm:t>
        <a:bodyPr/>
        <a:lstStyle/>
        <a:p>
          <a:endParaRPr lang="en-US"/>
        </a:p>
      </dgm:t>
    </dgm:pt>
    <dgm:pt modelId="{DC80EC17-4F14-4D4B-80EE-DA55B217410F}" type="pres">
      <dgm:prSet presAssocID="{1EC188BD-96C9-4601-B733-4FE95A42C1DA}" presName="Name0" presStyleCnt="0">
        <dgm:presLayoutVars>
          <dgm:dir/>
          <dgm:animLvl val="lvl"/>
          <dgm:resizeHandles val="exact"/>
        </dgm:presLayoutVars>
      </dgm:prSet>
      <dgm:spPr/>
    </dgm:pt>
    <dgm:pt modelId="{D93755A0-D828-433C-A71D-84ACE746699F}" type="pres">
      <dgm:prSet presAssocID="{1A5EA7F4-F44A-4325-9F68-16280F4A9DFB}" presName="linNode" presStyleCnt="0"/>
      <dgm:spPr/>
    </dgm:pt>
    <dgm:pt modelId="{34D48E1F-3860-4E28-BA70-84BFE7536DFC}" type="pres">
      <dgm:prSet presAssocID="{1A5EA7F4-F44A-4325-9F68-16280F4A9DFB}" presName="parTx" presStyleLbl="revTx" presStyleIdx="0" presStyleCnt="2">
        <dgm:presLayoutVars>
          <dgm:chMax val="1"/>
          <dgm:bulletEnabled val="1"/>
        </dgm:presLayoutVars>
      </dgm:prSet>
      <dgm:spPr/>
    </dgm:pt>
    <dgm:pt modelId="{294D4F19-6042-4CA7-AC31-B25F9BBDADEA}" type="pres">
      <dgm:prSet presAssocID="{1A5EA7F4-F44A-4325-9F68-16280F4A9DFB}" presName="bracket" presStyleLbl="parChTrans1D1" presStyleIdx="0" presStyleCnt="2"/>
      <dgm:spPr/>
    </dgm:pt>
    <dgm:pt modelId="{92586F37-9C99-42A2-9755-229B3EAA2EB2}" type="pres">
      <dgm:prSet presAssocID="{1A5EA7F4-F44A-4325-9F68-16280F4A9DFB}" presName="spH" presStyleCnt="0"/>
      <dgm:spPr/>
    </dgm:pt>
    <dgm:pt modelId="{08BAD47C-2D0F-4BF3-8468-37FEA5AB5A13}" type="pres">
      <dgm:prSet presAssocID="{1A5EA7F4-F44A-4325-9F68-16280F4A9DFB}" presName="desTx" presStyleLbl="node1" presStyleIdx="0" presStyleCnt="2" custLinFactNeighborX="2444" custLinFactNeighborY="-3239">
        <dgm:presLayoutVars>
          <dgm:bulletEnabled val="1"/>
        </dgm:presLayoutVars>
      </dgm:prSet>
      <dgm:spPr/>
    </dgm:pt>
    <dgm:pt modelId="{6E87FD80-A985-4DB8-8B82-A4228D37C0EC}" type="pres">
      <dgm:prSet presAssocID="{07ACBE43-7EEC-45A7-B76F-BCE84989E835}" presName="spV" presStyleCnt="0"/>
      <dgm:spPr/>
    </dgm:pt>
    <dgm:pt modelId="{137C9A47-C3AE-4FAC-94AF-BAD4F3D5A134}" type="pres">
      <dgm:prSet presAssocID="{65057FD9-E240-4EB7-8806-302F7848F469}" presName="linNode" presStyleCnt="0"/>
      <dgm:spPr/>
    </dgm:pt>
    <dgm:pt modelId="{AF2CE398-D265-4F66-96C3-DAD7534A7FA4}" type="pres">
      <dgm:prSet presAssocID="{65057FD9-E240-4EB7-8806-302F7848F469}" presName="parTx" presStyleLbl="revTx" presStyleIdx="1" presStyleCnt="2">
        <dgm:presLayoutVars>
          <dgm:chMax val="1"/>
          <dgm:bulletEnabled val="1"/>
        </dgm:presLayoutVars>
      </dgm:prSet>
      <dgm:spPr/>
    </dgm:pt>
    <dgm:pt modelId="{3EE33492-3827-4039-8A06-88A99FA4EBA2}" type="pres">
      <dgm:prSet presAssocID="{65057FD9-E240-4EB7-8806-302F7848F469}" presName="bracket" presStyleLbl="parChTrans1D1" presStyleIdx="1" presStyleCnt="2"/>
      <dgm:spPr/>
    </dgm:pt>
    <dgm:pt modelId="{F19F4B73-9A1C-4848-9ECD-23AFD410B8F3}" type="pres">
      <dgm:prSet presAssocID="{65057FD9-E240-4EB7-8806-302F7848F469}" presName="spH" presStyleCnt="0"/>
      <dgm:spPr/>
    </dgm:pt>
    <dgm:pt modelId="{FAD4E460-A3EB-4DD4-916A-3FA43E7DDDDE}" type="pres">
      <dgm:prSet presAssocID="{65057FD9-E240-4EB7-8806-302F7848F469}" presName="desTx" presStyleLbl="node1" presStyleIdx="1" presStyleCnt="2" custLinFactNeighborX="2444" custLinFactNeighborY="6365">
        <dgm:presLayoutVars>
          <dgm:bulletEnabled val="1"/>
        </dgm:presLayoutVars>
      </dgm:prSet>
      <dgm:spPr/>
    </dgm:pt>
  </dgm:ptLst>
  <dgm:cxnLst>
    <dgm:cxn modelId="{77283919-2F17-42AA-A126-4653B433D4E9}" type="presOf" srcId="{1EC188BD-96C9-4601-B733-4FE95A42C1DA}" destId="{DC80EC17-4F14-4D4B-80EE-DA55B217410F}" srcOrd="0" destOrd="0" presId="urn:diagrams.loki3.com/BracketList"/>
    <dgm:cxn modelId="{893EEE22-1C62-4C20-94B5-D3B98E736CD0}" srcId="{1A5EA7F4-F44A-4325-9F68-16280F4A9DFB}" destId="{A4D12DFE-4852-4F03-B5F0-14DB95399151}" srcOrd="3" destOrd="0" parTransId="{A8DC4FF3-D3EA-464C-B23B-C0A0D767DEC2}" sibTransId="{56DC91AD-BB47-4D85-B2C5-278B8B358979}"/>
    <dgm:cxn modelId="{00D03F30-4F82-4C16-BFC0-F5EEDCBF0A64}" type="presOf" srcId="{9864D900-AAF3-49CE-B651-77DBBE9AA21A}" destId="{FAD4E460-A3EB-4DD4-916A-3FA43E7DDDDE}" srcOrd="0" destOrd="2" presId="urn:diagrams.loki3.com/BracketList"/>
    <dgm:cxn modelId="{59B5285D-0AF9-4D1F-ABAC-82F6EEC54649}" type="presOf" srcId="{E8C31755-0A1D-4673-B5B4-3A240B3B8A20}" destId="{FAD4E460-A3EB-4DD4-916A-3FA43E7DDDDE}" srcOrd="0" destOrd="1" presId="urn:diagrams.loki3.com/BracketList"/>
    <dgm:cxn modelId="{71ED815D-764A-4A6E-8B5E-E174230890EB}" srcId="{65057FD9-E240-4EB7-8806-302F7848F469}" destId="{E8C31755-0A1D-4673-B5B4-3A240B3B8A20}" srcOrd="1" destOrd="0" parTransId="{F0603197-6752-4F27-8DD9-10271B0A836F}" sibTransId="{EA05D859-77B5-4532-9B28-F7507936ADA1}"/>
    <dgm:cxn modelId="{4B39E55E-793A-4EAB-8A9C-4ABB5CF820A8}" srcId="{65057FD9-E240-4EB7-8806-302F7848F469}" destId="{9864D900-AAF3-49CE-B651-77DBBE9AA21A}" srcOrd="2" destOrd="0" parTransId="{C25C3F81-4870-420A-A6A6-A0BE6F457417}" sibTransId="{B3AC205F-A5D9-47D5-BBF3-B85991A1A073}"/>
    <dgm:cxn modelId="{933C0F45-3C30-4E0D-B7BD-E7889F745F18}" srcId="{1A5EA7F4-F44A-4325-9F68-16280F4A9DFB}" destId="{AD4D09E5-723A-40BB-9ED3-663DF6377D76}" srcOrd="0" destOrd="0" parTransId="{1333E716-E235-4C58-A358-2CA9C90FFBD5}" sibTransId="{5D7F89B6-B997-4F70-83F8-8C5BEF126B4A}"/>
    <dgm:cxn modelId="{9B681E45-F6FA-41DB-A892-587B55B48437}" type="presOf" srcId="{63987C9A-C238-4703-ADAE-0D7194BC3C0E}" destId="{08BAD47C-2D0F-4BF3-8468-37FEA5AB5A13}" srcOrd="0" destOrd="4" presId="urn:diagrams.loki3.com/BracketList"/>
    <dgm:cxn modelId="{D17F3B6B-99CF-4E2A-9547-BEB2A95E2B1F}" type="presOf" srcId="{029FB9F7-2130-4485-9B8F-AF9E3774FCDE}" destId="{08BAD47C-2D0F-4BF3-8468-37FEA5AB5A13}" srcOrd="0" destOrd="2" presId="urn:diagrams.loki3.com/BracketList"/>
    <dgm:cxn modelId="{83F4DF6F-C5F3-45C9-AB81-1865A735FBB9}" srcId="{1A5EA7F4-F44A-4325-9F68-16280F4A9DFB}" destId="{029FB9F7-2130-4485-9B8F-AF9E3774FCDE}" srcOrd="2" destOrd="0" parTransId="{4E2E3A8F-E0BB-4DDE-AB46-2E37DDA2C929}" sibTransId="{9A7DCEC1-ADE8-4781-8E60-1F867AD4D68F}"/>
    <dgm:cxn modelId="{63506078-8A1A-44CE-A12C-29209CDF0F1C}" type="presOf" srcId="{A4D12DFE-4852-4F03-B5F0-14DB95399151}" destId="{08BAD47C-2D0F-4BF3-8468-37FEA5AB5A13}" srcOrd="0" destOrd="3" presId="urn:diagrams.loki3.com/BracketList"/>
    <dgm:cxn modelId="{F4D42F5A-D186-471B-8F4F-E5A4194F25F9}" srcId="{1A5EA7F4-F44A-4325-9F68-16280F4A9DFB}" destId="{63987C9A-C238-4703-ADAE-0D7194BC3C0E}" srcOrd="4" destOrd="0" parTransId="{41EFDAA0-AF0E-4616-83AE-325C9B084DC0}" sibTransId="{6487FF74-8D40-4590-BE03-B186D7016A2E}"/>
    <dgm:cxn modelId="{0BF1417C-3AF4-4B03-B8CA-CE10A305987D}" type="presOf" srcId="{A0A58855-0F80-4C79-A1D3-3ECDF823CF82}" destId="{08BAD47C-2D0F-4BF3-8468-37FEA5AB5A13}" srcOrd="0" destOrd="1" presId="urn:diagrams.loki3.com/BracketList"/>
    <dgm:cxn modelId="{127F178C-2DDA-481A-8E29-EADC10CBFB74}" srcId="{1EC188BD-96C9-4601-B733-4FE95A42C1DA}" destId="{1A5EA7F4-F44A-4325-9F68-16280F4A9DFB}" srcOrd="0" destOrd="0" parTransId="{14D81689-E330-4FC5-BCC5-4AD10D870B98}" sibTransId="{07ACBE43-7EEC-45A7-B76F-BCE84989E835}"/>
    <dgm:cxn modelId="{1E5D85A6-935F-4600-A820-6EF10C672C8F}" type="presOf" srcId="{65057FD9-E240-4EB7-8806-302F7848F469}" destId="{AF2CE398-D265-4F66-96C3-DAD7534A7FA4}" srcOrd="0" destOrd="0" presId="urn:diagrams.loki3.com/BracketList"/>
    <dgm:cxn modelId="{A2D950A9-1CC4-42AB-A6F2-CDE7A4DFC610}" srcId="{65057FD9-E240-4EB7-8806-302F7848F469}" destId="{639F0434-2C5E-4679-A656-D54577317319}" srcOrd="0" destOrd="0" parTransId="{399E7BEE-408C-4CD9-A34D-5EBA72C7B98C}" sibTransId="{B7015EE0-F19A-4800-910D-119B6F02B3D3}"/>
    <dgm:cxn modelId="{2F303EAA-488D-4F25-9635-6B2833A7D724}" srcId="{65057FD9-E240-4EB7-8806-302F7848F469}" destId="{DE65EE52-3383-4994-B82D-90161F302688}" srcOrd="3" destOrd="0" parTransId="{AFA07EE5-C3B0-40EF-9951-7D2C48F0EAA1}" sibTransId="{46728FE8-3987-4DD6-B780-D41A8BF48CA0}"/>
    <dgm:cxn modelId="{D0416BBB-551C-4B9B-9E54-CA5E1A9DC68E}" srcId="{1A5EA7F4-F44A-4325-9F68-16280F4A9DFB}" destId="{A0A58855-0F80-4C79-A1D3-3ECDF823CF82}" srcOrd="1" destOrd="0" parTransId="{7F61CF89-FE89-4D61-BCA3-C6CADF7C1B06}" sibTransId="{13E82CA4-4CBD-4818-B9A0-BCA7CCE160EE}"/>
    <dgm:cxn modelId="{BB8D99CA-F13F-460A-A221-2D36DE9C2197}" srcId="{1EC188BD-96C9-4601-B733-4FE95A42C1DA}" destId="{65057FD9-E240-4EB7-8806-302F7848F469}" srcOrd="1" destOrd="0" parTransId="{AC484326-9ACD-4C05-BA3C-AE07A9265CD3}" sibTransId="{D759ECA6-0B32-40C5-AE6B-4CDD64CE1BA9}"/>
    <dgm:cxn modelId="{62A1FECE-EF46-489B-8945-3542BC783634}" type="presOf" srcId="{639F0434-2C5E-4679-A656-D54577317319}" destId="{FAD4E460-A3EB-4DD4-916A-3FA43E7DDDDE}" srcOrd="0" destOrd="0" presId="urn:diagrams.loki3.com/BracketList"/>
    <dgm:cxn modelId="{FCA8E5E1-A557-47AF-AD99-AF71C124DFD5}" type="presOf" srcId="{DE65EE52-3383-4994-B82D-90161F302688}" destId="{FAD4E460-A3EB-4DD4-916A-3FA43E7DDDDE}" srcOrd="0" destOrd="3" presId="urn:diagrams.loki3.com/BracketList"/>
    <dgm:cxn modelId="{858EFDE7-4B33-4FC6-8810-BC4136533100}" type="presOf" srcId="{1A5EA7F4-F44A-4325-9F68-16280F4A9DFB}" destId="{34D48E1F-3860-4E28-BA70-84BFE7536DFC}" srcOrd="0" destOrd="0" presId="urn:diagrams.loki3.com/BracketList"/>
    <dgm:cxn modelId="{75C8C5FD-DA0D-45E6-8A80-3C98FCB2629B}" type="presOf" srcId="{AD4D09E5-723A-40BB-9ED3-663DF6377D76}" destId="{08BAD47C-2D0F-4BF3-8468-37FEA5AB5A13}" srcOrd="0" destOrd="0" presId="urn:diagrams.loki3.com/BracketList"/>
    <dgm:cxn modelId="{F5ADDC77-EA34-4DD0-9651-65B26CAD5809}" type="presParOf" srcId="{DC80EC17-4F14-4D4B-80EE-DA55B217410F}" destId="{D93755A0-D828-433C-A71D-84ACE746699F}" srcOrd="0" destOrd="0" presId="urn:diagrams.loki3.com/BracketList"/>
    <dgm:cxn modelId="{93EED2F5-C8AF-488A-A05F-6F7F09DA803A}" type="presParOf" srcId="{D93755A0-D828-433C-A71D-84ACE746699F}" destId="{34D48E1F-3860-4E28-BA70-84BFE7536DFC}" srcOrd="0" destOrd="0" presId="urn:diagrams.loki3.com/BracketList"/>
    <dgm:cxn modelId="{39565C9B-1935-49FC-992F-D5D99AF8AB8F}" type="presParOf" srcId="{D93755A0-D828-433C-A71D-84ACE746699F}" destId="{294D4F19-6042-4CA7-AC31-B25F9BBDADEA}" srcOrd="1" destOrd="0" presId="urn:diagrams.loki3.com/BracketList"/>
    <dgm:cxn modelId="{06618002-3631-4B7A-A29B-934E362128FD}" type="presParOf" srcId="{D93755A0-D828-433C-A71D-84ACE746699F}" destId="{92586F37-9C99-42A2-9755-229B3EAA2EB2}" srcOrd="2" destOrd="0" presId="urn:diagrams.loki3.com/BracketList"/>
    <dgm:cxn modelId="{E7985804-3080-423B-BBE5-B1DEC2C08CBC}" type="presParOf" srcId="{D93755A0-D828-433C-A71D-84ACE746699F}" destId="{08BAD47C-2D0F-4BF3-8468-37FEA5AB5A13}" srcOrd="3" destOrd="0" presId="urn:diagrams.loki3.com/BracketList"/>
    <dgm:cxn modelId="{E9A8CA46-D0A2-47B7-A449-93955427B7CA}" type="presParOf" srcId="{DC80EC17-4F14-4D4B-80EE-DA55B217410F}" destId="{6E87FD80-A985-4DB8-8B82-A4228D37C0EC}" srcOrd="1" destOrd="0" presId="urn:diagrams.loki3.com/BracketList"/>
    <dgm:cxn modelId="{7E6BE757-6806-4DEF-8E59-8B378A412156}" type="presParOf" srcId="{DC80EC17-4F14-4D4B-80EE-DA55B217410F}" destId="{137C9A47-C3AE-4FAC-94AF-BAD4F3D5A134}" srcOrd="2" destOrd="0" presId="urn:diagrams.loki3.com/BracketList"/>
    <dgm:cxn modelId="{B32996B4-1694-4819-9324-A8ADF27E9F6F}" type="presParOf" srcId="{137C9A47-C3AE-4FAC-94AF-BAD4F3D5A134}" destId="{AF2CE398-D265-4F66-96C3-DAD7534A7FA4}" srcOrd="0" destOrd="0" presId="urn:diagrams.loki3.com/BracketList"/>
    <dgm:cxn modelId="{C4967A19-F80C-4E1E-AF67-07E223E29B23}" type="presParOf" srcId="{137C9A47-C3AE-4FAC-94AF-BAD4F3D5A134}" destId="{3EE33492-3827-4039-8A06-88A99FA4EBA2}" srcOrd="1" destOrd="0" presId="urn:diagrams.loki3.com/BracketList"/>
    <dgm:cxn modelId="{BC0DD7AA-525D-4ABA-A245-0C73ED24A0C4}" type="presParOf" srcId="{137C9A47-C3AE-4FAC-94AF-BAD4F3D5A134}" destId="{F19F4B73-9A1C-4848-9ECD-23AFD410B8F3}" srcOrd="2" destOrd="0" presId="urn:diagrams.loki3.com/BracketList"/>
    <dgm:cxn modelId="{031F88C0-A634-4D21-92CC-25D555067CB7}" type="presParOf" srcId="{137C9A47-C3AE-4FAC-94AF-BAD4F3D5A134}" destId="{FAD4E460-A3EB-4DD4-916A-3FA43E7DDDD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C188BD-96C9-4601-B733-4FE95A42C1DA}"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65057FD9-E240-4EB7-8806-302F7848F469}">
      <dgm:prSet phldrT="[Text]" custT="1"/>
      <dgm:spPr/>
      <dgm:t>
        <a:bodyPr/>
        <a:lstStyle/>
        <a:p>
          <a:pPr marL="0" lvl="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Section 3 :</a:t>
          </a:r>
        </a:p>
        <a:p>
          <a:pPr marL="0" lvl="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OVERVIEW ON THE POSH ACTAND WORKING OF ICC</a:t>
          </a:r>
        </a:p>
      </dgm:t>
    </dgm:pt>
    <dgm:pt modelId="{AC484326-9ACD-4C05-BA3C-AE07A9265CD3}" type="parTrans" cxnId="{BB8D99CA-F13F-460A-A221-2D36DE9C2197}">
      <dgm:prSet/>
      <dgm:spPr/>
      <dgm:t>
        <a:bodyPr/>
        <a:lstStyle/>
        <a:p>
          <a:endParaRPr lang="en-US"/>
        </a:p>
      </dgm:t>
    </dgm:pt>
    <dgm:pt modelId="{D759ECA6-0B32-40C5-AE6B-4CDD64CE1BA9}" type="sibTrans" cxnId="{BB8D99CA-F13F-460A-A221-2D36DE9C2197}">
      <dgm:prSet/>
      <dgm:spPr/>
      <dgm:t>
        <a:bodyPr/>
        <a:lstStyle/>
        <a:p>
          <a:endParaRPr lang="en-US"/>
        </a:p>
      </dgm:t>
    </dgm:pt>
    <dgm:pt modelId="{639F0434-2C5E-4679-A656-D54577317319}">
      <dgm:prSet phldrT="[Tex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WHO IS AN AGGRIEVED WOMAN ?</a:t>
          </a:r>
          <a:endParaRPr lang="en-US" dirty="0"/>
        </a:p>
      </dgm:t>
    </dgm:pt>
    <dgm:pt modelId="{399E7BEE-408C-4CD9-A34D-5EBA72C7B98C}" type="parTrans" cxnId="{A2D950A9-1CC4-42AB-A6F2-CDE7A4DFC610}">
      <dgm:prSet/>
      <dgm:spPr/>
      <dgm:t>
        <a:bodyPr/>
        <a:lstStyle/>
        <a:p>
          <a:endParaRPr lang="en-US"/>
        </a:p>
      </dgm:t>
    </dgm:pt>
    <dgm:pt modelId="{B7015EE0-F19A-4800-910D-119B6F02B3D3}" type="sibTrans" cxnId="{A2D950A9-1CC4-42AB-A6F2-CDE7A4DFC610}">
      <dgm:prSet/>
      <dgm:spPr/>
      <dgm:t>
        <a:bodyPr/>
        <a:lstStyle/>
        <a:p>
          <a:endParaRPr lang="en-US"/>
        </a:p>
      </dgm:t>
    </dgm:pt>
    <dgm:pt modelId="{3B6AF606-044C-47E7-B82E-DDDC6B5EC11A}">
      <dgm:prSe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WHAT IS A WORKPLACE? </a:t>
          </a:r>
          <a:endPar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F728317B-D7A5-49EF-8E28-7F845531FE46}" type="parTrans" cxnId="{3EE83640-44AD-4826-9C1C-8344A49E02C6}">
      <dgm:prSet/>
      <dgm:spPr/>
      <dgm:t>
        <a:bodyPr/>
        <a:lstStyle/>
        <a:p>
          <a:endParaRPr lang="en-US"/>
        </a:p>
      </dgm:t>
    </dgm:pt>
    <dgm:pt modelId="{08924D58-A95A-410E-9E29-4E13937A2AAA}" type="sibTrans" cxnId="{3EE83640-44AD-4826-9C1C-8344A49E02C6}">
      <dgm:prSet/>
      <dgm:spPr/>
      <dgm:t>
        <a:bodyPr/>
        <a:lstStyle/>
        <a:p>
          <a:endParaRPr lang="en-US"/>
        </a:p>
      </dgm:t>
    </dgm:pt>
    <dgm:pt modelId="{6A370797-3F25-44E5-B40F-203AB1A2AFDD}">
      <dgm:prSe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WHAT IS SEXUAL HARASSMENT AT WORKPLACE?</a:t>
          </a:r>
          <a:endPar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62D3EC1-F64C-4335-8760-79C3C1B73128}" type="parTrans" cxnId="{CDE60330-28BB-473E-A96A-6C458F4777C1}">
      <dgm:prSet/>
      <dgm:spPr/>
      <dgm:t>
        <a:bodyPr/>
        <a:lstStyle/>
        <a:p>
          <a:endParaRPr lang="en-US"/>
        </a:p>
      </dgm:t>
    </dgm:pt>
    <dgm:pt modelId="{4F8E5468-51C6-4DC9-978D-42D42ED2B775}" type="sibTrans" cxnId="{CDE60330-28BB-473E-A96A-6C458F4777C1}">
      <dgm:prSet/>
      <dgm:spPr/>
      <dgm:t>
        <a:bodyPr/>
        <a:lstStyle/>
        <a:p>
          <a:endParaRPr lang="en-US"/>
        </a:p>
      </dgm:t>
    </dgm:pt>
    <dgm:pt modelId="{9B6BDAB0-9859-4594-ABF3-5A373735D750}">
      <dgm:prSe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WHO CAN COMPLAIN ?</a:t>
          </a:r>
          <a:endPar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CE05E81-A036-4610-8B45-E421CCD3CEA9}" type="parTrans" cxnId="{ABD0A404-7F80-45E3-BF4C-4EFB2CC277E1}">
      <dgm:prSet/>
      <dgm:spPr/>
      <dgm:t>
        <a:bodyPr/>
        <a:lstStyle/>
        <a:p>
          <a:endParaRPr lang="en-US"/>
        </a:p>
      </dgm:t>
    </dgm:pt>
    <dgm:pt modelId="{4DA1FB08-FF50-40B0-A6E3-88394C7EEC53}" type="sibTrans" cxnId="{ABD0A404-7F80-45E3-BF4C-4EFB2CC277E1}">
      <dgm:prSet/>
      <dgm:spPr/>
      <dgm:t>
        <a:bodyPr/>
        <a:lstStyle/>
        <a:p>
          <a:endParaRPr lang="en-US"/>
        </a:p>
      </dgm:t>
    </dgm:pt>
    <dgm:pt modelId="{2D21491A-4D8B-4F79-B772-331EA75353AC}">
      <dgm:prSet/>
      <dgm:spPr/>
      <dgm:t>
        <a:bodyPr/>
        <a:lstStyle/>
        <a:p>
          <a:pPr>
            <a:buChar char="•"/>
          </a:pPr>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RIGHTS OF THE COMPLAINANT</a:t>
          </a:r>
          <a:endPar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487A5EDC-98F9-4F78-8E7B-76481ACC7D09}" type="parTrans" cxnId="{40C3D8A1-AC6B-4F85-A09B-7E5FB9853077}">
      <dgm:prSet/>
      <dgm:spPr/>
      <dgm:t>
        <a:bodyPr/>
        <a:lstStyle/>
        <a:p>
          <a:endParaRPr lang="en-US"/>
        </a:p>
      </dgm:t>
    </dgm:pt>
    <dgm:pt modelId="{843184E9-DBF4-4DC7-8013-CEA56D524E15}" type="sibTrans" cxnId="{40C3D8A1-AC6B-4F85-A09B-7E5FB9853077}">
      <dgm:prSet/>
      <dgm:spPr/>
      <dgm:t>
        <a:bodyPr/>
        <a:lstStyle/>
        <a:p>
          <a:endParaRPr lang="en-US"/>
        </a:p>
      </dgm:t>
    </dgm:pt>
    <dgm:pt modelId="{0C890374-AF1D-41B4-A3A3-96936771A22F}">
      <dgm:prSe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RIGHTS OF THE RESPONDENT</a:t>
          </a:r>
        </a:p>
      </dgm:t>
    </dgm:pt>
    <dgm:pt modelId="{765FF7B3-38A5-4742-9367-6992283BA977}" type="parTrans" cxnId="{8FBE6FFF-9BAE-42DA-B8CC-F84CB105A538}">
      <dgm:prSet/>
      <dgm:spPr/>
      <dgm:t>
        <a:bodyPr/>
        <a:lstStyle/>
        <a:p>
          <a:endParaRPr lang="en-US"/>
        </a:p>
      </dgm:t>
    </dgm:pt>
    <dgm:pt modelId="{70D459DB-1396-4A61-8259-EDAE34B31246}" type="sibTrans" cxnId="{8FBE6FFF-9BAE-42DA-B8CC-F84CB105A538}">
      <dgm:prSet/>
      <dgm:spPr/>
      <dgm:t>
        <a:bodyPr/>
        <a:lstStyle/>
        <a:p>
          <a:endParaRPr lang="en-US"/>
        </a:p>
      </dgm:t>
    </dgm:pt>
    <dgm:pt modelId="{E4CD24A4-F0A4-4FAF-BA24-403079D4CED6}">
      <dgm:prSet/>
      <dgm:spPr/>
      <dgm:t>
        <a:bodyPr/>
        <a:lstStyle/>
        <a:p>
          <a:r>
            <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THE SEXUAL HARASSMENT COMPLAINT REDRESSAL PROCESS</a:t>
          </a:r>
          <a:endPar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232E671-6EDF-461C-A62A-331C56787B77}" type="parTrans" cxnId="{32ECFCDA-7D81-4D45-BE91-D0F30ED62C93}">
      <dgm:prSet/>
      <dgm:spPr/>
    </dgm:pt>
    <dgm:pt modelId="{156530B6-2AD9-4ED8-9CB1-8CAFD75B054B}" type="sibTrans" cxnId="{32ECFCDA-7D81-4D45-BE91-D0F30ED62C93}">
      <dgm:prSet/>
      <dgm:spPr/>
    </dgm:pt>
    <dgm:pt modelId="{A00F4F82-52FB-4922-845A-67227F29A4B4}">
      <dgm:prSet/>
      <dgm:spPr/>
      <dgm:t>
        <a:bodyPr/>
        <a:lstStyle/>
        <a:p>
          <a:r>
            <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CASE STUDIES</a:t>
          </a:r>
          <a:endPar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911E2B8-F869-4B60-A426-C6193EE189A2}" type="parTrans" cxnId="{F5095EFA-64DE-4C97-99DF-DB55ADBCD5F9}">
      <dgm:prSet/>
      <dgm:spPr/>
    </dgm:pt>
    <dgm:pt modelId="{1F6D82F5-FE7E-45E6-92C2-499D1AD6D9B8}" type="sibTrans" cxnId="{F5095EFA-64DE-4C97-99DF-DB55ADBCD5F9}">
      <dgm:prSet/>
      <dgm:spPr/>
    </dgm:pt>
    <dgm:pt modelId="{DC80EC17-4F14-4D4B-80EE-DA55B217410F}" type="pres">
      <dgm:prSet presAssocID="{1EC188BD-96C9-4601-B733-4FE95A42C1DA}" presName="Name0" presStyleCnt="0">
        <dgm:presLayoutVars>
          <dgm:dir/>
          <dgm:animLvl val="lvl"/>
          <dgm:resizeHandles val="exact"/>
        </dgm:presLayoutVars>
      </dgm:prSet>
      <dgm:spPr/>
    </dgm:pt>
    <dgm:pt modelId="{137C9A47-C3AE-4FAC-94AF-BAD4F3D5A134}" type="pres">
      <dgm:prSet presAssocID="{65057FD9-E240-4EB7-8806-302F7848F469}" presName="linNode" presStyleCnt="0"/>
      <dgm:spPr/>
    </dgm:pt>
    <dgm:pt modelId="{AF2CE398-D265-4F66-96C3-DAD7534A7FA4}" type="pres">
      <dgm:prSet presAssocID="{65057FD9-E240-4EB7-8806-302F7848F469}" presName="parTx" presStyleLbl="revTx" presStyleIdx="0" presStyleCnt="1">
        <dgm:presLayoutVars>
          <dgm:chMax val="1"/>
          <dgm:bulletEnabled val="1"/>
        </dgm:presLayoutVars>
      </dgm:prSet>
      <dgm:spPr/>
    </dgm:pt>
    <dgm:pt modelId="{3EE33492-3827-4039-8A06-88A99FA4EBA2}" type="pres">
      <dgm:prSet presAssocID="{65057FD9-E240-4EB7-8806-302F7848F469}" presName="bracket" presStyleLbl="parChTrans1D1" presStyleIdx="0" presStyleCnt="1"/>
      <dgm:spPr/>
    </dgm:pt>
    <dgm:pt modelId="{F19F4B73-9A1C-4848-9ECD-23AFD410B8F3}" type="pres">
      <dgm:prSet presAssocID="{65057FD9-E240-4EB7-8806-302F7848F469}" presName="spH" presStyleCnt="0"/>
      <dgm:spPr/>
    </dgm:pt>
    <dgm:pt modelId="{FAD4E460-A3EB-4DD4-916A-3FA43E7DDDDE}" type="pres">
      <dgm:prSet presAssocID="{65057FD9-E240-4EB7-8806-302F7848F469}" presName="desTx" presStyleLbl="node1" presStyleIdx="0" presStyleCnt="1">
        <dgm:presLayoutVars>
          <dgm:bulletEnabled val="1"/>
        </dgm:presLayoutVars>
      </dgm:prSet>
      <dgm:spPr/>
    </dgm:pt>
  </dgm:ptLst>
  <dgm:cxnLst>
    <dgm:cxn modelId="{ABD0A404-7F80-45E3-BF4C-4EFB2CC277E1}" srcId="{65057FD9-E240-4EB7-8806-302F7848F469}" destId="{9B6BDAB0-9859-4594-ABF3-5A373735D750}" srcOrd="3" destOrd="0" parTransId="{BCE05E81-A036-4610-8B45-E421CCD3CEA9}" sibTransId="{4DA1FB08-FF50-40B0-A6E3-88394C7EEC53}"/>
    <dgm:cxn modelId="{77283919-2F17-42AA-A126-4653B433D4E9}" type="presOf" srcId="{1EC188BD-96C9-4601-B733-4FE95A42C1DA}" destId="{DC80EC17-4F14-4D4B-80EE-DA55B217410F}" srcOrd="0" destOrd="0" presId="urn:diagrams.loki3.com/BracketList"/>
    <dgm:cxn modelId="{CDE60330-28BB-473E-A96A-6C458F4777C1}" srcId="{65057FD9-E240-4EB7-8806-302F7848F469}" destId="{6A370797-3F25-44E5-B40F-203AB1A2AFDD}" srcOrd="2" destOrd="0" parTransId="{062D3EC1-F64C-4335-8760-79C3C1B73128}" sibTransId="{4F8E5468-51C6-4DC9-978D-42D42ED2B775}"/>
    <dgm:cxn modelId="{AD42973C-D2EA-4C1C-A73D-F14CF6373D0A}" type="presOf" srcId="{6A370797-3F25-44E5-B40F-203AB1A2AFDD}" destId="{FAD4E460-A3EB-4DD4-916A-3FA43E7DDDDE}" srcOrd="0" destOrd="2" presId="urn:diagrams.loki3.com/BracketList"/>
    <dgm:cxn modelId="{3EE83640-44AD-4826-9C1C-8344A49E02C6}" srcId="{65057FD9-E240-4EB7-8806-302F7848F469}" destId="{3B6AF606-044C-47E7-B82E-DDDC6B5EC11A}" srcOrd="1" destOrd="0" parTransId="{F728317B-D7A5-49EF-8E28-7F845531FE46}" sibTransId="{08924D58-A95A-410E-9E29-4E13937A2AAA}"/>
    <dgm:cxn modelId="{42FC7E69-93EC-4E8F-ACA1-FF944BC04600}" type="presOf" srcId="{0C890374-AF1D-41B4-A3A3-96936771A22F}" destId="{FAD4E460-A3EB-4DD4-916A-3FA43E7DDDDE}" srcOrd="0" destOrd="5" presId="urn:diagrams.loki3.com/BracketList"/>
    <dgm:cxn modelId="{4F4A9F5A-BABA-4B2D-B189-8EFE5E8C6E69}" type="presOf" srcId="{E4CD24A4-F0A4-4FAF-BA24-403079D4CED6}" destId="{FAD4E460-A3EB-4DD4-916A-3FA43E7DDDDE}" srcOrd="0" destOrd="6" presId="urn:diagrams.loki3.com/BracketList"/>
    <dgm:cxn modelId="{7326957D-A4DD-47C8-9C53-531A5DD3D814}" type="presOf" srcId="{9B6BDAB0-9859-4594-ABF3-5A373735D750}" destId="{FAD4E460-A3EB-4DD4-916A-3FA43E7DDDDE}" srcOrd="0" destOrd="3" presId="urn:diagrams.loki3.com/BracketList"/>
    <dgm:cxn modelId="{5E9E7B97-81DF-461A-A7EA-479BBA8C3783}" type="presOf" srcId="{3B6AF606-044C-47E7-B82E-DDDC6B5EC11A}" destId="{FAD4E460-A3EB-4DD4-916A-3FA43E7DDDDE}" srcOrd="0" destOrd="1" presId="urn:diagrams.loki3.com/BracketList"/>
    <dgm:cxn modelId="{40C3D8A1-AC6B-4F85-A09B-7E5FB9853077}" srcId="{65057FD9-E240-4EB7-8806-302F7848F469}" destId="{2D21491A-4D8B-4F79-B772-331EA75353AC}" srcOrd="4" destOrd="0" parTransId="{487A5EDC-98F9-4F78-8E7B-76481ACC7D09}" sibTransId="{843184E9-DBF4-4DC7-8013-CEA56D524E15}"/>
    <dgm:cxn modelId="{1E5D85A6-935F-4600-A820-6EF10C672C8F}" type="presOf" srcId="{65057FD9-E240-4EB7-8806-302F7848F469}" destId="{AF2CE398-D265-4F66-96C3-DAD7534A7FA4}" srcOrd="0" destOrd="0" presId="urn:diagrams.loki3.com/BracketList"/>
    <dgm:cxn modelId="{A2D950A9-1CC4-42AB-A6F2-CDE7A4DFC610}" srcId="{65057FD9-E240-4EB7-8806-302F7848F469}" destId="{639F0434-2C5E-4679-A656-D54577317319}" srcOrd="0" destOrd="0" parTransId="{399E7BEE-408C-4CD9-A34D-5EBA72C7B98C}" sibTransId="{B7015EE0-F19A-4800-910D-119B6F02B3D3}"/>
    <dgm:cxn modelId="{BB8D99CA-F13F-460A-A221-2D36DE9C2197}" srcId="{1EC188BD-96C9-4601-B733-4FE95A42C1DA}" destId="{65057FD9-E240-4EB7-8806-302F7848F469}" srcOrd="0" destOrd="0" parTransId="{AC484326-9ACD-4C05-BA3C-AE07A9265CD3}" sibTransId="{D759ECA6-0B32-40C5-AE6B-4CDD64CE1BA9}"/>
    <dgm:cxn modelId="{62A1FECE-EF46-489B-8945-3542BC783634}" type="presOf" srcId="{639F0434-2C5E-4679-A656-D54577317319}" destId="{FAD4E460-A3EB-4DD4-916A-3FA43E7DDDDE}" srcOrd="0" destOrd="0" presId="urn:diagrams.loki3.com/BracketList"/>
    <dgm:cxn modelId="{715FBAD3-75E2-4455-8779-8B5714FDD3FE}" type="presOf" srcId="{2D21491A-4D8B-4F79-B772-331EA75353AC}" destId="{FAD4E460-A3EB-4DD4-916A-3FA43E7DDDDE}" srcOrd="0" destOrd="4" presId="urn:diagrams.loki3.com/BracketList"/>
    <dgm:cxn modelId="{32ECFCDA-7D81-4D45-BE91-D0F30ED62C93}" srcId="{65057FD9-E240-4EB7-8806-302F7848F469}" destId="{E4CD24A4-F0A4-4FAF-BA24-403079D4CED6}" srcOrd="6" destOrd="0" parTransId="{D232E671-6EDF-461C-A62A-331C56787B77}" sibTransId="{156530B6-2AD9-4ED8-9CB1-8CAFD75B054B}"/>
    <dgm:cxn modelId="{830A77EA-C217-4DC1-9891-AB70D491C7C1}" type="presOf" srcId="{A00F4F82-52FB-4922-845A-67227F29A4B4}" destId="{FAD4E460-A3EB-4DD4-916A-3FA43E7DDDDE}" srcOrd="0" destOrd="7" presId="urn:diagrams.loki3.com/BracketList"/>
    <dgm:cxn modelId="{F5095EFA-64DE-4C97-99DF-DB55ADBCD5F9}" srcId="{65057FD9-E240-4EB7-8806-302F7848F469}" destId="{A00F4F82-52FB-4922-845A-67227F29A4B4}" srcOrd="7" destOrd="0" parTransId="{A911E2B8-F869-4B60-A426-C6193EE189A2}" sibTransId="{1F6D82F5-FE7E-45E6-92C2-499D1AD6D9B8}"/>
    <dgm:cxn modelId="{8FBE6FFF-9BAE-42DA-B8CC-F84CB105A538}" srcId="{65057FD9-E240-4EB7-8806-302F7848F469}" destId="{0C890374-AF1D-41B4-A3A3-96936771A22F}" srcOrd="5" destOrd="0" parTransId="{765FF7B3-38A5-4742-9367-6992283BA977}" sibTransId="{70D459DB-1396-4A61-8259-EDAE34B31246}"/>
    <dgm:cxn modelId="{7E6BE757-6806-4DEF-8E59-8B378A412156}" type="presParOf" srcId="{DC80EC17-4F14-4D4B-80EE-DA55B217410F}" destId="{137C9A47-C3AE-4FAC-94AF-BAD4F3D5A134}" srcOrd="0" destOrd="0" presId="urn:diagrams.loki3.com/BracketList"/>
    <dgm:cxn modelId="{B32996B4-1694-4819-9324-A8ADF27E9F6F}" type="presParOf" srcId="{137C9A47-C3AE-4FAC-94AF-BAD4F3D5A134}" destId="{AF2CE398-D265-4F66-96C3-DAD7534A7FA4}" srcOrd="0" destOrd="0" presId="urn:diagrams.loki3.com/BracketList"/>
    <dgm:cxn modelId="{C4967A19-F80C-4E1E-AF67-07E223E29B23}" type="presParOf" srcId="{137C9A47-C3AE-4FAC-94AF-BAD4F3D5A134}" destId="{3EE33492-3827-4039-8A06-88A99FA4EBA2}" srcOrd="1" destOrd="0" presId="urn:diagrams.loki3.com/BracketList"/>
    <dgm:cxn modelId="{BC0DD7AA-525D-4ABA-A245-0C73ED24A0C4}" type="presParOf" srcId="{137C9A47-C3AE-4FAC-94AF-BAD4F3D5A134}" destId="{F19F4B73-9A1C-4848-9ECD-23AFD410B8F3}" srcOrd="2" destOrd="0" presId="urn:diagrams.loki3.com/BracketList"/>
    <dgm:cxn modelId="{031F88C0-A634-4D21-92CC-25D555067CB7}" type="presParOf" srcId="{137C9A47-C3AE-4FAC-94AF-BAD4F3D5A134}" destId="{FAD4E460-A3EB-4DD4-916A-3FA43E7DDDD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4ADD82-D670-4D9D-BECE-F7FCEFCF2EF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ABC97AE7-B66A-40AA-B637-F3EF90F923D8}">
      <dgm:prSet phldrT="[Text]"/>
      <dgm:spPr/>
      <dgm:t>
        <a:bodyPr/>
        <a:lstStyle/>
        <a:p>
          <a:r>
            <a:rPr lang="en-US" dirty="0">
              <a:solidFill>
                <a:schemeClr val="bg1"/>
              </a:solidFill>
              <a:latin typeface="Arial" pitchFamily="34" charset="0"/>
              <a:ea typeface="MS PGothic" pitchFamily="34" charset="-128"/>
              <a:cs typeface="Arial" pitchFamily="34" charset="0"/>
            </a:rPr>
            <a:t>The Act recognizes the right of every woman to a safe and secure workplace environment irrespective of her age or employment/work status</a:t>
          </a:r>
          <a:r>
            <a:rPr lang="en-US" dirty="0">
              <a:solidFill>
                <a:srgbClr val="002060"/>
              </a:solidFill>
              <a:latin typeface="Arial" pitchFamily="34" charset="0"/>
              <a:ea typeface="MS PGothic" pitchFamily="34" charset="-128"/>
              <a:cs typeface="Arial" pitchFamily="34" charset="0"/>
            </a:rPr>
            <a:t>. </a:t>
          </a:r>
          <a:endParaRPr lang="en-US" dirty="0"/>
        </a:p>
      </dgm:t>
    </dgm:pt>
    <dgm:pt modelId="{2B4FB191-20C0-4EE5-BF04-03274DCBD180}" type="parTrans" cxnId="{5672123E-E0E5-4BDF-A81D-17F7C290928D}">
      <dgm:prSet/>
      <dgm:spPr/>
      <dgm:t>
        <a:bodyPr/>
        <a:lstStyle/>
        <a:p>
          <a:endParaRPr lang="en-US"/>
        </a:p>
      </dgm:t>
    </dgm:pt>
    <dgm:pt modelId="{DD38644E-7BE5-4DCA-97D5-4E30050287D1}" type="sibTrans" cxnId="{5672123E-E0E5-4BDF-A81D-17F7C290928D}">
      <dgm:prSet/>
      <dgm:spPr/>
      <dgm:t>
        <a:bodyPr/>
        <a:lstStyle/>
        <a:p>
          <a:endParaRPr lang="en-US"/>
        </a:p>
      </dgm:t>
    </dgm:pt>
    <dgm:pt modelId="{1B6841A1-F066-4F84-818D-17F80AD81833}">
      <dgm:prSet phldrT="[Text]" custT="1"/>
      <dgm:spPr/>
      <dgm:t>
        <a:bodyPr/>
        <a:lstStyle/>
        <a:p>
          <a:pPr>
            <a:buSzPct val="150000"/>
          </a:pPr>
          <a:r>
            <a:rPr lang="en-US" sz="1600" dirty="0">
              <a:solidFill>
                <a:schemeClr val="bg1"/>
              </a:solidFill>
              <a:latin typeface="Arial" pitchFamily="34" charset="0"/>
              <a:ea typeface="MS PGothic" pitchFamily="34" charset="-128"/>
              <a:cs typeface="Arial" pitchFamily="34" charset="0"/>
            </a:rPr>
            <a:t>Women </a:t>
          </a:r>
          <a:r>
            <a:rPr lang="en-US" sz="1600" b="1" u="sng" dirty="0">
              <a:solidFill>
                <a:schemeClr val="bg1"/>
              </a:solidFill>
              <a:latin typeface="Arial" pitchFamily="34" charset="0"/>
              <a:ea typeface="MS PGothic" pitchFamily="34" charset="-128"/>
              <a:cs typeface="Arial" pitchFamily="34" charset="0"/>
            </a:rPr>
            <a:t>working </a:t>
          </a:r>
          <a:r>
            <a:rPr lang="en-US" sz="1600" dirty="0">
              <a:solidFill>
                <a:schemeClr val="bg1"/>
              </a:solidFill>
              <a:latin typeface="Arial" pitchFamily="34" charset="0"/>
              <a:ea typeface="MS PGothic" pitchFamily="34" charset="-128"/>
              <a:cs typeface="Arial" pitchFamily="34" charset="0"/>
            </a:rPr>
            <a:t>or </a:t>
          </a:r>
          <a:r>
            <a:rPr lang="en-US" sz="1600" b="1" u="sng" dirty="0">
              <a:solidFill>
                <a:schemeClr val="bg1"/>
              </a:solidFill>
              <a:latin typeface="Arial" pitchFamily="34" charset="0"/>
              <a:ea typeface="MS PGothic" pitchFamily="34" charset="-128"/>
              <a:cs typeface="Arial" pitchFamily="34" charset="0"/>
            </a:rPr>
            <a:t>visiting </a:t>
          </a:r>
          <a:r>
            <a:rPr lang="en-US" sz="1600" dirty="0">
              <a:solidFill>
                <a:schemeClr val="bg1"/>
              </a:solidFill>
              <a:latin typeface="Arial" pitchFamily="34" charset="0"/>
              <a:ea typeface="MS PGothic" pitchFamily="34" charset="-128"/>
              <a:cs typeface="Arial" pitchFamily="34" charset="0"/>
            </a:rPr>
            <a:t>any workplace whether in the capacity of regular, temporary, </a:t>
          </a:r>
          <a:r>
            <a:rPr lang="en-US" sz="1600" dirty="0" err="1">
              <a:solidFill>
                <a:schemeClr val="bg1"/>
              </a:solidFill>
              <a:latin typeface="Arial" pitchFamily="34" charset="0"/>
              <a:ea typeface="MS PGothic" pitchFamily="34" charset="-128"/>
              <a:cs typeface="Arial" pitchFamily="34" charset="0"/>
            </a:rPr>
            <a:t>adhoc</a:t>
          </a:r>
          <a:r>
            <a:rPr lang="en-US" sz="1600" dirty="0">
              <a:solidFill>
                <a:schemeClr val="bg1"/>
              </a:solidFill>
              <a:latin typeface="Arial" pitchFamily="34" charset="0"/>
              <a:ea typeface="MS PGothic" pitchFamily="34" charset="-128"/>
              <a:cs typeface="Arial" pitchFamily="34" charset="0"/>
            </a:rPr>
            <a:t>, or daily wages basis is protected under the Act.</a:t>
          </a:r>
          <a:endParaRPr lang="en-US" sz="1600" dirty="0">
            <a:solidFill>
              <a:schemeClr val="bg1"/>
            </a:solidFill>
          </a:endParaRPr>
        </a:p>
      </dgm:t>
    </dgm:pt>
    <dgm:pt modelId="{0F98F2F6-AA8A-4638-B92D-2C1309036DF8}" type="parTrans" cxnId="{2244D582-7AD2-4B6D-804E-BB0DE508D2FD}">
      <dgm:prSet/>
      <dgm:spPr/>
      <dgm:t>
        <a:bodyPr/>
        <a:lstStyle/>
        <a:p>
          <a:endParaRPr lang="en-US"/>
        </a:p>
      </dgm:t>
    </dgm:pt>
    <dgm:pt modelId="{D03B5FE1-7076-486F-8EA3-B5C79F72534C}" type="sibTrans" cxnId="{2244D582-7AD2-4B6D-804E-BB0DE508D2FD}">
      <dgm:prSet/>
      <dgm:spPr/>
      <dgm:t>
        <a:bodyPr/>
        <a:lstStyle/>
        <a:p>
          <a:endParaRPr lang="en-US"/>
        </a:p>
      </dgm:t>
    </dgm:pt>
    <dgm:pt modelId="{D4D348C5-22F3-446F-9F3D-51C27D262244}">
      <dgm:prSet phldrT="[Text]" custT="1"/>
      <dgm:spPr/>
      <dgm:t>
        <a:bodyPr/>
        <a:lstStyle/>
        <a:p>
          <a:pPr>
            <a:buSzPct val="150000"/>
          </a:pPr>
          <a:r>
            <a:rPr lang="en-IN" sz="1600" kern="1200" dirty="0">
              <a:solidFill>
                <a:schemeClr val="bg1"/>
              </a:solidFill>
              <a:latin typeface="Arial" pitchFamily="34" charset="0"/>
              <a:ea typeface="MS PGothic" pitchFamily="34" charset="-128"/>
              <a:cs typeface="Arial" pitchFamily="34" charset="0"/>
            </a:rPr>
            <a:t>Their terms of employment </a:t>
          </a:r>
          <a:r>
            <a:rPr lang="en-IN" sz="1600" b="1" u="sng" kern="1200" dirty="0">
              <a:solidFill>
                <a:schemeClr val="bg1"/>
              </a:solidFill>
              <a:latin typeface="Arial" pitchFamily="34" charset="0"/>
              <a:ea typeface="MS PGothic" pitchFamily="34" charset="-128"/>
              <a:cs typeface="Arial" pitchFamily="34" charset="0"/>
            </a:rPr>
            <a:t>can be express or implied.</a:t>
          </a:r>
          <a:endParaRPr lang="en-US" sz="1600" b="1" u="sng" kern="1200" dirty="0">
            <a:solidFill>
              <a:schemeClr val="bg1"/>
            </a:solidFill>
            <a:latin typeface="Arial" pitchFamily="34" charset="0"/>
            <a:ea typeface="MS PGothic" pitchFamily="34" charset="-128"/>
            <a:cs typeface="Arial" pitchFamily="34" charset="0"/>
          </a:endParaRPr>
        </a:p>
      </dgm:t>
    </dgm:pt>
    <dgm:pt modelId="{8D72BB6C-D68D-4FBA-A9E9-E51D0ABA10D7}" type="parTrans" cxnId="{752A2D5A-1D4F-4AF7-9DA2-79E7A29A0125}">
      <dgm:prSet/>
      <dgm:spPr/>
      <dgm:t>
        <a:bodyPr/>
        <a:lstStyle/>
        <a:p>
          <a:endParaRPr lang="en-US"/>
        </a:p>
      </dgm:t>
    </dgm:pt>
    <dgm:pt modelId="{E19ACD29-1721-4388-9236-18A2509849D7}" type="sibTrans" cxnId="{752A2D5A-1D4F-4AF7-9DA2-79E7A29A0125}">
      <dgm:prSet/>
      <dgm:spPr/>
      <dgm:t>
        <a:bodyPr/>
        <a:lstStyle/>
        <a:p>
          <a:endParaRPr lang="en-US"/>
        </a:p>
      </dgm:t>
    </dgm:pt>
    <dgm:pt modelId="{63FA506A-652B-49A3-B81D-E7358461E590}">
      <dgm:prSet custT="1"/>
      <dgm:spPr/>
      <dgm:t>
        <a:bodyPr/>
        <a:lstStyle/>
        <a:p>
          <a:pPr>
            <a:buSzPct val="150000"/>
          </a:pPr>
          <a:r>
            <a:rPr lang="en-US" sz="1600" kern="1200" dirty="0">
              <a:solidFill>
                <a:schemeClr val="bg1"/>
              </a:solidFill>
              <a:latin typeface="Arial" pitchFamily="34" charset="0"/>
              <a:ea typeface="MS PGothic" pitchFamily="34" charset="-128"/>
              <a:cs typeface="Arial" pitchFamily="34" charset="0"/>
            </a:rPr>
            <a:t>They may be </a:t>
          </a:r>
          <a:r>
            <a:rPr lang="en-US" sz="1600" b="1" u="sng" kern="1200" dirty="0">
              <a:solidFill>
                <a:schemeClr val="bg1"/>
              </a:solidFill>
              <a:latin typeface="Arial" pitchFamily="34" charset="0"/>
              <a:ea typeface="MS PGothic" pitchFamily="34" charset="-128"/>
              <a:cs typeface="Arial" pitchFamily="34" charset="0"/>
            </a:rPr>
            <a:t>working for remuneration, on a voluntary basis</a:t>
          </a:r>
          <a:r>
            <a:rPr lang="en-US" sz="1600" kern="1200" dirty="0">
              <a:solidFill>
                <a:schemeClr val="bg1"/>
              </a:solidFill>
              <a:latin typeface="Arial" pitchFamily="34" charset="0"/>
              <a:ea typeface="MS PGothic" pitchFamily="34" charset="-128"/>
              <a:cs typeface="Arial" pitchFamily="34" charset="0"/>
            </a:rPr>
            <a:t> or otherwise</a:t>
          </a:r>
          <a:r>
            <a:rPr lang="en-US" sz="1800" kern="1200" dirty="0">
              <a:solidFill>
                <a:schemeClr val="bg1"/>
              </a:solidFill>
              <a:latin typeface="Arial" pitchFamily="34" charset="0"/>
              <a:ea typeface="MS PGothic" pitchFamily="34" charset="-128"/>
              <a:cs typeface="Arial" pitchFamily="34" charset="0"/>
            </a:rPr>
            <a:t>.</a:t>
          </a:r>
          <a:endParaRPr lang="en-US" sz="1800" kern="1200" dirty="0">
            <a:solidFill>
              <a:schemeClr val="bg1"/>
            </a:solidFill>
          </a:endParaRPr>
        </a:p>
      </dgm:t>
    </dgm:pt>
    <dgm:pt modelId="{5C77011E-44C0-48D1-94CF-9D33F07E4903}" type="parTrans" cxnId="{9F52BD10-5FE5-4F6B-B0AE-585C62803498}">
      <dgm:prSet/>
      <dgm:spPr/>
      <dgm:t>
        <a:bodyPr/>
        <a:lstStyle/>
        <a:p>
          <a:endParaRPr lang="en-US"/>
        </a:p>
      </dgm:t>
    </dgm:pt>
    <dgm:pt modelId="{FF19F9F2-EAA2-4379-8538-DEC3AE63EBCE}" type="sibTrans" cxnId="{9F52BD10-5FE5-4F6B-B0AE-585C62803498}">
      <dgm:prSet/>
      <dgm:spPr/>
      <dgm:t>
        <a:bodyPr/>
        <a:lstStyle/>
        <a:p>
          <a:endParaRPr lang="en-US"/>
        </a:p>
      </dgm:t>
    </dgm:pt>
    <dgm:pt modelId="{4E5F6599-7FAE-4CA2-B807-253D885641A2}">
      <dgm:prSet custT="1"/>
      <dgm:spPr/>
      <dgm:t>
        <a:bodyPr/>
        <a:lstStyle/>
        <a:p>
          <a:pPr marL="0" lvl="0" indent="0" algn="ctr" defTabSz="622300">
            <a:lnSpc>
              <a:spcPct val="90000"/>
            </a:lnSpc>
            <a:spcBef>
              <a:spcPct val="0"/>
            </a:spcBef>
            <a:spcAft>
              <a:spcPct val="35000"/>
            </a:spcAft>
          </a:pPr>
          <a:r>
            <a:rPr lang="en-US" sz="1600" kern="1200" dirty="0">
              <a:solidFill>
                <a:schemeClr val="bg1"/>
              </a:solidFill>
              <a:latin typeface="Arial" pitchFamily="34" charset="0"/>
              <a:ea typeface="MS PGothic" pitchFamily="34" charset="-128"/>
              <a:cs typeface="Arial" pitchFamily="34" charset="0"/>
            </a:rPr>
            <a:t>All women whether </a:t>
          </a:r>
          <a:r>
            <a:rPr lang="en-US" sz="1600" u="sng" kern="1200" dirty="0">
              <a:solidFill>
                <a:schemeClr val="bg1"/>
              </a:solidFill>
              <a:latin typeface="Arial" pitchFamily="34" charset="0"/>
              <a:ea typeface="MS PGothic" pitchFamily="34" charset="-128"/>
              <a:cs typeface="Arial" pitchFamily="34" charset="0"/>
            </a:rPr>
            <a:t>engaged directly or through an agent including a contractor, </a:t>
          </a:r>
          <a:r>
            <a:rPr lang="en-US" sz="1600" kern="1200" dirty="0">
              <a:solidFill>
                <a:schemeClr val="bg1"/>
              </a:solidFill>
              <a:latin typeface="Arial" pitchFamily="34" charset="0"/>
              <a:ea typeface="MS PGothic" pitchFamily="34" charset="-128"/>
              <a:cs typeface="Arial" pitchFamily="34" charset="0"/>
            </a:rPr>
            <a:t>with or without the knowledge of the principal employer. </a:t>
          </a:r>
        </a:p>
      </dgm:t>
    </dgm:pt>
    <dgm:pt modelId="{85846746-8DD3-4BD3-BC58-AA5B286A31A2}" type="parTrans" cxnId="{B9F1BE72-8292-443D-A583-E1F7A9601B2D}">
      <dgm:prSet/>
      <dgm:spPr/>
      <dgm:t>
        <a:bodyPr/>
        <a:lstStyle/>
        <a:p>
          <a:endParaRPr lang="en-US"/>
        </a:p>
      </dgm:t>
    </dgm:pt>
    <dgm:pt modelId="{FAFAEED9-CD86-4E44-93FD-08729969822A}" type="sibTrans" cxnId="{B9F1BE72-8292-443D-A583-E1F7A9601B2D}">
      <dgm:prSet/>
      <dgm:spPr/>
      <dgm:t>
        <a:bodyPr/>
        <a:lstStyle/>
        <a:p>
          <a:endParaRPr lang="en-US"/>
        </a:p>
      </dgm:t>
    </dgm:pt>
    <dgm:pt modelId="{8092140B-8E47-4048-8FCF-832F3963F6EF}" type="pres">
      <dgm:prSet presAssocID="{B84ADD82-D670-4D9D-BECE-F7FCEFCF2EFB}" presName="layout" presStyleCnt="0">
        <dgm:presLayoutVars>
          <dgm:chMax/>
          <dgm:chPref/>
          <dgm:dir/>
          <dgm:animOne val="branch"/>
          <dgm:animLvl val="lvl"/>
          <dgm:resizeHandles/>
        </dgm:presLayoutVars>
      </dgm:prSet>
      <dgm:spPr/>
    </dgm:pt>
    <dgm:pt modelId="{7EC59280-E9F2-4D73-B145-2DA4DE9E87BA}" type="pres">
      <dgm:prSet presAssocID="{ABC97AE7-B66A-40AA-B637-F3EF90F923D8}" presName="root" presStyleCnt="0">
        <dgm:presLayoutVars>
          <dgm:chMax/>
          <dgm:chPref val="4"/>
        </dgm:presLayoutVars>
      </dgm:prSet>
      <dgm:spPr/>
    </dgm:pt>
    <dgm:pt modelId="{AEE8A95C-EDBF-4AC0-A8CD-C705F7666051}" type="pres">
      <dgm:prSet presAssocID="{ABC97AE7-B66A-40AA-B637-F3EF90F923D8}" presName="rootComposite" presStyleCnt="0">
        <dgm:presLayoutVars/>
      </dgm:prSet>
      <dgm:spPr/>
    </dgm:pt>
    <dgm:pt modelId="{EEAD90DB-F899-4110-B112-A8FEF28C74AC}" type="pres">
      <dgm:prSet presAssocID="{ABC97AE7-B66A-40AA-B637-F3EF90F923D8}" presName="rootText" presStyleLbl="node0" presStyleIdx="0" presStyleCnt="1">
        <dgm:presLayoutVars>
          <dgm:chMax/>
          <dgm:chPref val="4"/>
        </dgm:presLayoutVars>
      </dgm:prSet>
      <dgm:spPr/>
    </dgm:pt>
    <dgm:pt modelId="{10C73421-19E2-4FA0-9FF4-15BC25F01342}" type="pres">
      <dgm:prSet presAssocID="{ABC97AE7-B66A-40AA-B637-F3EF90F923D8}" presName="childShape" presStyleCnt="0">
        <dgm:presLayoutVars>
          <dgm:chMax val="0"/>
          <dgm:chPref val="0"/>
        </dgm:presLayoutVars>
      </dgm:prSet>
      <dgm:spPr/>
    </dgm:pt>
    <dgm:pt modelId="{BCF294C9-8D86-45D4-AB73-CEF1277006BE}" type="pres">
      <dgm:prSet presAssocID="{1B6841A1-F066-4F84-818D-17F80AD81833}" presName="childComposite" presStyleCnt="0">
        <dgm:presLayoutVars>
          <dgm:chMax val="0"/>
          <dgm:chPref val="0"/>
        </dgm:presLayoutVars>
      </dgm:prSet>
      <dgm:spPr/>
    </dgm:pt>
    <dgm:pt modelId="{D551BC2D-33F8-4FF3-B66F-0C5030C930A9}" type="pres">
      <dgm:prSet presAssocID="{1B6841A1-F066-4F84-818D-17F80AD81833}"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 man in a office by ben - A red silhouette of a man in a office"/>
        </a:ext>
      </dgm:extLst>
    </dgm:pt>
    <dgm:pt modelId="{5D67730E-BAD4-489B-ABA1-4A9A555861E9}" type="pres">
      <dgm:prSet presAssocID="{1B6841A1-F066-4F84-818D-17F80AD81833}" presName="childText" presStyleLbl="lnNode1" presStyleIdx="0" presStyleCnt="4">
        <dgm:presLayoutVars>
          <dgm:chMax val="0"/>
          <dgm:chPref val="0"/>
          <dgm:bulletEnabled val="1"/>
        </dgm:presLayoutVars>
      </dgm:prSet>
      <dgm:spPr/>
    </dgm:pt>
    <dgm:pt modelId="{00C99104-36D5-4FAE-A696-E007A5DF0111}" type="pres">
      <dgm:prSet presAssocID="{4E5F6599-7FAE-4CA2-B807-253D885641A2}" presName="childComposite" presStyleCnt="0">
        <dgm:presLayoutVars>
          <dgm:chMax val="0"/>
          <dgm:chPref val="0"/>
        </dgm:presLayoutVars>
      </dgm:prSet>
      <dgm:spPr/>
    </dgm:pt>
    <dgm:pt modelId="{F4C878AE-1DCE-4E48-B030-0249A856DD40}" type="pres">
      <dgm:prSet presAssocID="{4E5F6599-7FAE-4CA2-B807-253D885641A2}" presName="Image"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Fostering Diversity | Ember Carriers Blog"/>
        </a:ext>
      </dgm:extLst>
    </dgm:pt>
    <dgm:pt modelId="{53B3F237-B4D3-4A29-A6EC-0F056CD66199}" type="pres">
      <dgm:prSet presAssocID="{4E5F6599-7FAE-4CA2-B807-253D885641A2}" presName="childText" presStyleLbl="lnNode1" presStyleIdx="1" presStyleCnt="4">
        <dgm:presLayoutVars>
          <dgm:chMax val="0"/>
          <dgm:chPref val="0"/>
          <dgm:bulletEnabled val="1"/>
        </dgm:presLayoutVars>
      </dgm:prSet>
      <dgm:spPr/>
    </dgm:pt>
    <dgm:pt modelId="{75E27E1C-875F-4726-8D55-1CC99542CDF2}" type="pres">
      <dgm:prSet presAssocID="{63FA506A-652B-49A3-B81D-E7358461E590}" presName="childComposite" presStyleCnt="0">
        <dgm:presLayoutVars>
          <dgm:chMax val="0"/>
          <dgm:chPref val="0"/>
        </dgm:presLayoutVars>
      </dgm:prSet>
      <dgm:spPr/>
    </dgm:pt>
    <dgm:pt modelId="{650978A6-51E9-44AD-B109-8A6496D86FC2}" type="pres">
      <dgm:prSet presAssocID="{63FA506A-652B-49A3-B81D-E7358461E590}" presName="Image"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extLst>
        <a:ext uri="{E40237B7-FDA0-4F09-8148-C483321AD2D9}">
          <dgm14:cNvPr xmlns:dgm14="http://schemas.microsoft.com/office/drawing/2010/diagram" id="0" name="" descr="Economic Development Policy: Moving from incentives to co-investment ..."/>
        </a:ext>
      </dgm:extLst>
    </dgm:pt>
    <dgm:pt modelId="{C5192160-BC0C-46EC-BFC0-91354E4A61F1}" type="pres">
      <dgm:prSet presAssocID="{63FA506A-652B-49A3-B81D-E7358461E590}" presName="childText" presStyleLbl="lnNode1" presStyleIdx="2" presStyleCnt="4">
        <dgm:presLayoutVars>
          <dgm:chMax val="0"/>
          <dgm:chPref val="0"/>
          <dgm:bulletEnabled val="1"/>
        </dgm:presLayoutVars>
      </dgm:prSet>
      <dgm:spPr/>
    </dgm:pt>
    <dgm:pt modelId="{6830F30D-697A-407C-B73F-BFD8F21FA9C5}" type="pres">
      <dgm:prSet presAssocID="{D4D348C5-22F3-446F-9F3D-51C27D262244}" presName="childComposite" presStyleCnt="0">
        <dgm:presLayoutVars>
          <dgm:chMax val="0"/>
          <dgm:chPref val="0"/>
        </dgm:presLayoutVars>
      </dgm:prSet>
      <dgm:spPr/>
    </dgm:pt>
    <dgm:pt modelId="{D7D2252B-FA0A-4065-B638-0E5EF8DCDE91}" type="pres">
      <dgm:prSet presAssocID="{D4D348C5-22F3-446F-9F3D-51C27D262244}" presName="Image"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MrHorans10CommerceClass - Topic 4 L4 - Types of employment contract"/>
        </a:ext>
      </dgm:extLst>
    </dgm:pt>
    <dgm:pt modelId="{96C18D95-FCE8-42CD-B79A-F330E84463A4}" type="pres">
      <dgm:prSet presAssocID="{D4D348C5-22F3-446F-9F3D-51C27D262244}" presName="childText" presStyleLbl="lnNode1" presStyleIdx="3" presStyleCnt="4">
        <dgm:presLayoutVars>
          <dgm:chMax val="0"/>
          <dgm:chPref val="0"/>
          <dgm:bulletEnabled val="1"/>
        </dgm:presLayoutVars>
      </dgm:prSet>
      <dgm:spPr/>
    </dgm:pt>
  </dgm:ptLst>
  <dgm:cxnLst>
    <dgm:cxn modelId="{9F52BD10-5FE5-4F6B-B0AE-585C62803498}" srcId="{ABC97AE7-B66A-40AA-B637-F3EF90F923D8}" destId="{63FA506A-652B-49A3-B81D-E7358461E590}" srcOrd="2" destOrd="0" parTransId="{5C77011E-44C0-48D1-94CF-9D33F07E4903}" sibTransId="{FF19F9F2-EAA2-4379-8538-DEC3AE63EBCE}"/>
    <dgm:cxn modelId="{B2DE9F1F-BA99-4732-811D-362A310A756B}" type="presOf" srcId="{63FA506A-652B-49A3-B81D-E7358461E590}" destId="{C5192160-BC0C-46EC-BFC0-91354E4A61F1}" srcOrd="0" destOrd="0" presId="urn:microsoft.com/office/officeart/2008/layout/PictureAccentList"/>
    <dgm:cxn modelId="{F6BD883C-A4E3-489C-BA73-74693867EF92}" type="presOf" srcId="{B84ADD82-D670-4D9D-BECE-F7FCEFCF2EFB}" destId="{8092140B-8E47-4048-8FCF-832F3963F6EF}" srcOrd="0" destOrd="0" presId="urn:microsoft.com/office/officeart/2008/layout/PictureAccentList"/>
    <dgm:cxn modelId="{5672123E-E0E5-4BDF-A81D-17F7C290928D}" srcId="{B84ADD82-D670-4D9D-BECE-F7FCEFCF2EFB}" destId="{ABC97AE7-B66A-40AA-B637-F3EF90F923D8}" srcOrd="0" destOrd="0" parTransId="{2B4FB191-20C0-4EE5-BF04-03274DCBD180}" sibTransId="{DD38644E-7BE5-4DCA-97D5-4E30050287D1}"/>
    <dgm:cxn modelId="{CAAF295B-0C30-4CED-A20D-48C90FAC9F08}" type="presOf" srcId="{1B6841A1-F066-4F84-818D-17F80AD81833}" destId="{5D67730E-BAD4-489B-ABA1-4A9A555861E9}" srcOrd="0" destOrd="0" presId="urn:microsoft.com/office/officeart/2008/layout/PictureAccentList"/>
    <dgm:cxn modelId="{AB54D46D-22D9-4520-B92D-D9F639AC355D}" type="presOf" srcId="{ABC97AE7-B66A-40AA-B637-F3EF90F923D8}" destId="{EEAD90DB-F899-4110-B112-A8FEF28C74AC}" srcOrd="0" destOrd="0" presId="urn:microsoft.com/office/officeart/2008/layout/PictureAccentList"/>
    <dgm:cxn modelId="{37E7CD71-69B4-4A6E-A83B-3B5169FFBF24}" type="presOf" srcId="{4E5F6599-7FAE-4CA2-B807-253D885641A2}" destId="{53B3F237-B4D3-4A29-A6EC-0F056CD66199}" srcOrd="0" destOrd="0" presId="urn:microsoft.com/office/officeart/2008/layout/PictureAccentList"/>
    <dgm:cxn modelId="{B9F1BE72-8292-443D-A583-E1F7A9601B2D}" srcId="{ABC97AE7-B66A-40AA-B637-F3EF90F923D8}" destId="{4E5F6599-7FAE-4CA2-B807-253D885641A2}" srcOrd="1" destOrd="0" parTransId="{85846746-8DD3-4BD3-BC58-AA5B286A31A2}" sibTransId="{FAFAEED9-CD86-4E44-93FD-08729969822A}"/>
    <dgm:cxn modelId="{752A2D5A-1D4F-4AF7-9DA2-79E7A29A0125}" srcId="{ABC97AE7-B66A-40AA-B637-F3EF90F923D8}" destId="{D4D348C5-22F3-446F-9F3D-51C27D262244}" srcOrd="3" destOrd="0" parTransId="{8D72BB6C-D68D-4FBA-A9E9-E51D0ABA10D7}" sibTransId="{E19ACD29-1721-4388-9236-18A2509849D7}"/>
    <dgm:cxn modelId="{2244D582-7AD2-4B6D-804E-BB0DE508D2FD}" srcId="{ABC97AE7-B66A-40AA-B637-F3EF90F923D8}" destId="{1B6841A1-F066-4F84-818D-17F80AD81833}" srcOrd="0" destOrd="0" parTransId="{0F98F2F6-AA8A-4638-B92D-2C1309036DF8}" sibTransId="{D03B5FE1-7076-486F-8EA3-B5C79F72534C}"/>
    <dgm:cxn modelId="{6FCFDFF1-E7C7-418B-8FE1-E29168EBE311}" type="presOf" srcId="{D4D348C5-22F3-446F-9F3D-51C27D262244}" destId="{96C18D95-FCE8-42CD-B79A-F330E84463A4}" srcOrd="0" destOrd="0" presId="urn:microsoft.com/office/officeart/2008/layout/PictureAccentList"/>
    <dgm:cxn modelId="{7ED28014-9B28-4459-A463-C1A80E479DF7}" type="presParOf" srcId="{8092140B-8E47-4048-8FCF-832F3963F6EF}" destId="{7EC59280-E9F2-4D73-B145-2DA4DE9E87BA}" srcOrd="0" destOrd="0" presId="urn:microsoft.com/office/officeart/2008/layout/PictureAccentList"/>
    <dgm:cxn modelId="{02ECE101-46AA-4727-B95D-49F41B8E3E0E}" type="presParOf" srcId="{7EC59280-E9F2-4D73-B145-2DA4DE9E87BA}" destId="{AEE8A95C-EDBF-4AC0-A8CD-C705F7666051}" srcOrd="0" destOrd="0" presId="urn:microsoft.com/office/officeart/2008/layout/PictureAccentList"/>
    <dgm:cxn modelId="{4C958B6A-5272-4B74-9B85-D263D03C0C5F}" type="presParOf" srcId="{AEE8A95C-EDBF-4AC0-A8CD-C705F7666051}" destId="{EEAD90DB-F899-4110-B112-A8FEF28C74AC}" srcOrd="0" destOrd="0" presId="urn:microsoft.com/office/officeart/2008/layout/PictureAccentList"/>
    <dgm:cxn modelId="{40312E19-8D87-41FB-8CDA-E040F9B8110B}" type="presParOf" srcId="{7EC59280-E9F2-4D73-B145-2DA4DE9E87BA}" destId="{10C73421-19E2-4FA0-9FF4-15BC25F01342}" srcOrd="1" destOrd="0" presId="urn:microsoft.com/office/officeart/2008/layout/PictureAccentList"/>
    <dgm:cxn modelId="{4AEB617B-D9AE-4712-A8CD-B576BA119A43}" type="presParOf" srcId="{10C73421-19E2-4FA0-9FF4-15BC25F01342}" destId="{BCF294C9-8D86-45D4-AB73-CEF1277006BE}" srcOrd="0" destOrd="0" presId="urn:microsoft.com/office/officeart/2008/layout/PictureAccentList"/>
    <dgm:cxn modelId="{CA84D506-7E1B-4521-881A-FC875A3E7CC5}" type="presParOf" srcId="{BCF294C9-8D86-45D4-AB73-CEF1277006BE}" destId="{D551BC2D-33F8-4FF3-B66F-0C5030C930A9}" srcOrd="0" destOrd="0" presId="urn:microsoft.com/office/officeart/2008/layout/PictureAccentList"/>
    <dgm:cxn modelId="{8B1ADFDD-1A77-452B-ADB1-AF03A54D760D}" type="presParOf" srcId="{BCF294C9-8D86-45D4-AB73-CEF1277006BE}" destId="{5D67730E-BAD4-489B-ABA1-4A9A555861E9}" srcOrd="1" destOrd="0" presId="urn:microsoft.com/office/officeart/2008/layout/PictureAccentList"/>
    <dgm:cxn modelId="{C016F99D-B888-4A43-B8F1-6B8DE61FD52F}" type="presParOf" srcId="{10C73421-19E2-4FA0-9FF4-15BC25F01342}" destId="{00C99104-36D5-4FAE-A696-E007A5DF0111}" srcOrd="1" destOrd="0" presId="urn:microsoft.com/office/officeart/2008/layout/PictureAccentList"/>
    <dgm:cxn modelId="{58100C15-7108-41C5-89DA-57BC1603FC4F}" type="presParOf" srcId="{00C99104-36D5-4FAE-A696-E007A5DF0111}" destId="{F4C878AE-1DCE-4E48-B030-0249A856DD40}" srcOrd="0" destOrd="0" presId="urn:microsoft.com/office/officeart/2008/layout/PictureAccentList"/>
    <dgm:cxn modelId="{4D96F961-E5E2-44BF-A065-7B70510AA821}" type="presParOf" srcId="{00C99104-36D5-4FAE-A696-E007A5DF0111}" destId="{53B3F237-B4D3-4A29-A6EC-0F056CD66199}" srcOrd="1" destOrd="0" presId="urn:microsoft.com/office/officeart/2008/layout/PictureAccentList"/>
    <dgm:cxn modelId="{FCC1C73E-937E-41F0-AB1D-6C5777927FFD}" type="presParOf" srcId="{10C73421-19E2-4FA0-9FF4-15BC25F01342}" destId="{75E27E1C-875F-4726-8D55-1CC99542CDF2}" srcOrd="2" destOrd="0" presId="urn:microsoft.com/office/officeart/2008/layout/PictureAccentList"/>
    <dgm:cxn modelId="{F8217784-8D7C-4EB0-A023-6D804A202B4E}" type="presParOf" srcId="{75E27E1C-875F-4726-8D55-1CC99542CDF2}" destId="{650978A6-51E9-44AD-B109-8A6496D86FC2}" srcOrd="0" destOrd="0" presId="urn:microsoft.com/office/officeart/2008/layout/PictureAccentList"/>
    <dgm:cxn modelId="{91997080-82CF-47BD-857A-EAC1F3D64368}" type="presParOf" srcId="{75E27E1C-875F-4726-8D55-1CC99542CDF2}" destId="{C5192160-BC0C-46EC-BFC0-91354E4A61F1}" srcOrd="1" destOrd="0" presId="urn:microsoft.com/office/officeart/2008/layout/PictureAccentList"/>
    <dgm:cxn modelId="{C016C388-422A-4ED4-B562-E859453EE28F}" type="presParOf" srcId="{10C73421-19E2-4FA0-9FF4-15BC25F01342}" destId="{6830F30D-697A-407C-B73F-BFD8F21FA9C5}" srcOrd="3" destOrd="0" presId="urn:microsoft.com/office/officeart/2008/layout/PictureAccentList"/>
    <dgm:cxn modelId="{CACE36C9-04DF-4E3F-B29A-B263C40D108A}" type="presParOf" srcId="{6830F30D-697A-407C-B73F-BFD8F21FA9C5}" destId="{D7D2252B-FA0A-4065-B638-0E5EF8DCDE91}" srcOrd="0" destOrd="0" presId="urn:microsoft.com/office/officeart/2008/layout/PictureAccentList"/>
    <dgm:cxn modelId="{88E47E5F-706E-446B-BDDC-78B7CF4FC25F}" type="presParOf" srcId="{6830F30D-697A-407C-B73F-BFD8F21FA9C5}" destId="{96C18D95-FCE8-42CD-B79A-F330E84463A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2B8DAE-B0AE-4925-9D57-9C0D64B8665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5F919B90-478F-494F-820C-3E757FE09425}">
      <dgm:prSet phldrT="[Text]" custT="1"/>
      <dgm:spPr/>
      <dgm:t>
        <a:bodyPr/>
        <a:lstStyle/>
        <a:p>
          <a:pPr>
            <a:buSzPct val="150000"/>
          </a:pPr>
          <a:r>
            <a:rPr lang="en-US" sz="1800" dirty="0">
              <a:solidFill>
                <a:schemeClr val="bg1"/>
              </a:solidFill>
              <a:latin typeface="Arial" pitchFamily="34" charset="0"/>
              <a:ea typeface="MS PGothic" pitchFamily="34" charset="-128"/>
              <a:cs typeface="Arial" pitchFamily="34" charset="0"/>
            </a:rPr>
            <a:t>A workplace is defined as “any place visited by the employee arising out of or during the course of employment, including transportation provided by the employer for undertaking such a journey.”</a:t>
          </a:r>
          <a:endParaRPr lang="en-US" sz="1800" dirty="0">
            <a:solidFill>
              <a:schemeClr val="bg1"/>
            </a:solidFill>
          </a:endParaRPr>
        </a:p>
      </dgm:t>
    </dgm:pt>
    <dgm:pt modelId="{82620BA4-741C-444C-9AD8-9AA3F80CB51E}" type="parTrans" cxnId="{1A1DA362-E7CE-434E-BC9B-FD1DCC8B1B63}">
      <dgm:prSet/>
      <dgm:spPr/>
      <dgm:t>
        <a:bodyPr/>
        <a:lstStyle/>
        <a:p>
          <a:endParaRPr lang="en-US"/>
        </a:p>
      </dgm:t>
    </dgm:pt>
    <dgm:pt modelId="{317FDEC8-62C1-45A1-9B8F-3626B17C8EC5}" type="sibTrans" cxnId="{1A1DA362-E7CE-434E-BC9B-FD1DCC8B1B63}">
      <dgm:prSet/>
      <dgm:spPr/>
      <dgm:t>
        <a:bodyPr/>
        <a:lstStyle/>
        <a:p>
          <a:endParaRPr lang="en-US"/>
        </a:p>
      </dgm:t>
    </dgm:pt>
    <dgm:pt modelId="{3CA9A730-1CB3-4014-9AB6-A89B97E36D9A}">
      <dgm:prSet phldrT="[Text]" custT="1"/>
      <dgm:spPr/>
      <dgm:t>
        <a:bodyPr/>
        <a:lstStyle/>
        <a:p>
          <a:pPr marL="0" lvl="0" indent="0" algn="l" defTabSz="622300">
            <a:lnSpc>
              <a:spcPct val="90000"/>
            </a:lnSpc>
            <a:spcBef>
              <a:spcPct val="0"/>
            </a:spcBef>
            <a:spcAft>
              <a:spcPct val="35000"/>
            </a:spcAft>
            <a:buNone/>
          </a:pPr>
          <a:r>
            <a:rPr lang="en-US" sz="1600" kern="1200" dirty="0">
              <a:solidFill>
                <a:prstClr val="white"/>
              </a:solidFill>
              <a:latin typeface="Arial" pitchFamily="34" charset="0"/>
              <a:ea typeface="MS PGothic" pitchFamily="34" charset="-128"/>
              <a:cs typeface="Arial" pitchFamily="34" charset="0"/>
            </a:rPr>
            <a:t>Private sector organizations, Government owned/controlled, establishments, Sports institutes, stadiums, training institutes, School ,College ,Universities, institutions, the organized and un-organized sectors , Hospitals/Nursing homes</a:t>
          </a:r>
        </a:p>
      </dgm:t>
    </dgm:pt>
    <dgm:pt modelId="{CF25BF69-2B73-40B6-937D-9A6385561EB2}" type="parTrans" cxnId="{1CE504DD-45C5-43A3-827B-09D3A454EDE1}">
      <dgm:prSet/>
      <dgm:spPr/>
      <dgm:t>
        <a:bodyPr/>
        <a:lstStyle/>
        <a:p>
          <a:endParaRPr lang="en-US"/>
        </a:p>
      </dgm:t>
    </dgm:pt>
    <dgm:pt modelId="{78420A58-1054-47BA-AB8F-2FA45FC2830A}" type="sibTrans" cxnId="{1CE504DD-45C5-43A3-827B-09D3A454EDE1}">
      <dgm:prSet/>
      <dgm:spPr/>
      <dgm:t>
        <a:bodyPr/>
        <a:lstStyle/>
        <a:p>
          <a:endParaRPr lang="en-US"/>
        </a:p>
      </dgm:t>
    </dgm:pt>
    <dgm:pt modelId="{6B1D23FB-0B8B-4275-9106-70754603B9CB}">
      <dgm:prSet phldrT="[Text]" custT="1"/>
      <dgm:spPr/>
      <dgm:t>
        <a:bodyPr/>
        <a:lstStyle/>
        <a:p>
          <a:pPr marL="0" lvl="0" indent="0" algn="l" defTabSz="622300">
            <a:lnSpc>
              <a:spcPct val="90000"/>
            </a:lnSpc>
            <a:spcBef>
              <a:spcPct val="0"/>
            </a:spcBef>
            <a:spcAft>
              <a:spcPct val="35000"/>
            </a:spcAft>
            <a:buNone/>
          </a:pPr>
          <a:r>
            <a:rPr lang="en-US" sz="1600" kern="1200" dirty="0">
              <a:solidFill>
                <a:prstClr val="white"/>
              </a:solidFill>
              <a:latin typeface="Arial" pitchFamily="34" charset="0"/>
              <a:ea typeface="MS PGothic" pitchFamily="34" charset="-128"/>
              <a:cs typeface="Arial" pitchFamily="34" charset="0"/>
            </a:rPr>
            <a:t>Extended workplace like parties at outside venue organized by employer, transport provided by employer, training seminar at outside venue organized by employer, hotel while staying for a business trip  </a:t>
          </a:r>
        </a:p>
      </dgm:t>
    </dgm:pt>
    <dgm:pt modelId="{D683FEBF-999B-46D1-9657-6DC50DDC4D8A}" type="parTrans" cxnId="{719916BB-DE80-4B83-A721-1989958451D7}">
      <dgm:prSet/>
      <dgm:spPr/>
      <dgm:t>
        <a:bodyPr/>
        <a:lstStyle/>
        <a:p>
          <a:endParaRPr lang="en-US"/>
        </a:p>
      </dgm:t>
    </dgm:pt>
    <dgm:pt modelId="{516B7546-CAF1-417D-A0EA-31578C2EC612}" type="sibTrans" cxnId="{719916BB-DE80-4B83-A721-1989958451D7}">
      <dgm:prSet/>
      <dgm:spPr/>
      <dgm:t>
        <a:bodyPr/>
        <a:lstStyle/>
        <a:p>
          <a:endParaRPr lang="en-US"/>
        </a:p>
      </dgm:t>
    </dgm:pt>
    <dgm:pt modelId="{615731A5-584E-4ED5-9E02-C4E4D8F5DC92}" type="pres">
      <dgm:prSet presAssocID="{342B8DAE-B0AE-4925-9D57-9C0D64B8665C}" presName="layout" presStyleCnt="0">
        <dgm:presLayoutVars>
          <dgm:chMax/>
          <dgm:chPref/>
          <dgm:dir/>
          <dgm:animOne val="branch"/>
          <dgm:animLvl val="lvl"/>
          <dgm:resizeHandles/>
        </dgm:presLayoutVars>
      </dgm:prSet>
      <dgm:spPr/>
    </dgm:pt>
    <dgm:pt modelId="{AB46AA9F-C835-4FA2-BFCD-996B72708831}" type="pres">
      <dgm:prSet presAssocID="{5F919B90-478F-494F-820C-3E757FE09425}" presName="root" presStyleCnt="0">
        <dgm:presLayoutVars>
          <dgm:chMax/>
          <dgm:chPref val="4"/>
        </dgm:presLayoutVars>
      </dgm:prSet>
      <dgm:spPr/>
    </dgm:pt>
    <dgm:pt modelId="{E04CA97C-1B53-4CF6-820F-8A799A05B2C5}" type="pres">
      <dgm:prSet presAssocID="{5F919B90-478F-494F-820C-3E757FE09425}" presName="rootComposite" presStyleCnt="0">
        <dgm:presLayoutVars/>
      </dgm:prSet>
      <dgm:spPr/>
    </dgm:pt>
    <dgm:pt modelId="{572C29B6-F4A1-44D1-88B3-09E87A9C5628}" type="pres">
      <dgm:prSet presAssocID="{5F919B90-478F-494F-820C-3E757FE09425}" presName="rootText" presStyleLbl="node0" presStyleIdx="0" presStyleCnt="1">
        <dgm:presLayoutVars>
          <dgm:chMax/>
          <dgm:chPref val="4"/>
        </dgm:presLayoutVars>
      </dgm:prSet>
      <dgm:spPr/>
    </dgm:pt>
    <dgm:pt modelId="{9E760015-108F-4838-92A3-3B29CCF41944}" type="pres">
      <dgm:prSet presAssocID="{5F919B90-478F-494F-820C-3E757FE09425}" presName="childShape" presStyleCnt="0">
        <dgm:presLayoutVars>
          <dgm:chMax val="0"/>
          <dgm:chPref val="0"/>
        </dgm:presLayoutVars>
      </dgm:prSet>
      <dgm:spPr/>
    </dgm:pt>
    <dgm:pt modelId="{F8BFF67B-D561-47AC-87C3-8DE66E766A21}" type="pres">
      <dgm:prSet presAssocID="{3CA9A730-1CB3-4014-9AB6-A89B97E36D9A}" presName="childComposite" presStyleCnt="0">
        <dgm:presLayoutVars>
          <dgm:chMax val="0"/>
          <dgm:chPref val="0"/>
        </dgm:presLayoutVars>
      </dgm:prSet>
      <dgm:spPr/>
    </dgm:pt>
    <dgm:pt modelId="{33440232-E68A-4CD8-BCC8-0558E15DE92D}" type="pres">
      <dgm:prSet presAssocID="{3CA9A730-1CB3-4014-9AB6-A89B97E36D9A}"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extLst>
        <a:ext uri="{E40237B7-FDA0-4F09-8148-C483321AD2D9}">
          <dgm14:cNvPr xmlns:dgm14="http://schemas.microsoft.com/office/drawing/2010/diagram" id="0" name="" descr="Description Peter W. Rodino Federal Office Building at night.jpg"/>
        </a:ext>
      </dgm:extLst>
    </dgm:pt>
    <dgm:pt modelId="{0A485372-CE9A-4C9B-A7E4-B4CC625D1428}" type="pres">
      <dgm:prSet presAssocID="{3CA9A730-1CB3-4014-9AB6-A89B97E36D9A}" presName="childText" presStyleLbl="lnNode1" presStyleIdx="0" presStyleCnt="2">
        <dgm:presLayoutVars>
          <dgm:chMax val="0"/>
          <dgm:chPref val="0"/>
          <dgm:bulletEnabled val="1"/>
        </dgm:presLayoutVars>
      </dgm:prSet>
      <dgm:spPr/>
    </dgm:pt>
    <dgm:pt modelId="{B6E723CF-0A86-49CA-866C-8EE7BE3EC254}" type="pres">
      <dgm:prSet presAssocID="{6B1D23FB-0B8B-4275-9106-70754603B9CB}" presName="childComposite" presStyleCnt="0">
        <dgm:presLayoutVars>
          <dgm:chMax val="0"/>
          <dgm:chPref val="0"/>
        </dgm:presLayoutVars>
      </dgm:prSet>
      <dgm:spPr/>
    </dgm:pt>
    <dgm:pt modelId="{77AB4D2B-DFC4-491B-A3FE-FD2FF565EB54}" type="pres">
      <dgm:prSet presAssocID="{6B1D23FB-0B8B-4275-9106-70754603B9CB}"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extLst>
        <a:ext uri="{E40237B7-FDA0-4F09-8148-C483321AD2D9}">
          <dgm14:cNvPr xmlns:dgm14="http://schemas.microsoft.com/office/drawing/2010/diagram" id="0" name="" descr="Image courtesy: http://www.watton.org/clipart/party/party.shtml"/>
        </a:ext>
      </dgm:extLst>
    </dgm:pt>
    <dgm:pt modelId="{888E382E-932C-43F5-A74A-2299A939C7BE}" type="pres">
      <dgm:prSet presAssocID="{6B1D23FB-0B8B-4275-9106-70754603B9CB}" presName="childText" presStyleLbl="lnNode1" presStyleIdx="1" presStyleCnt="2">
        <dgm:presLayoutVars>
          <dgm:chMax val="0"/>
          <dgm:chPref val="0"/>
          <dgm:bulletEnabled val="1"/>
        </dgm:presLayoutVars>
      </dgm:prSet>
      <dgm:spPr/>
    </dgm:pt>
  </dgm:ptLst>
  <dgm:cxnLst>
    <dgm:cxn modelId="{1A1DA362-E7CE-434E-BC9B-FD1DCC8B1B63}" srcId="{342B8DAE-B0AE-4925-9D57-9C0D64B8665C}" destId="{5F919B90-478F-494F-820C-3E757FE09425}" srcOrd="0" destOrd="0" parTransId="{82620BA4-741C-444C-9AD8-9AA3F80CB51E}" sibTransId="{317FDEC8-62C1-45A1-9B8F-3626B17C8EC5}"/>
    <dgm:cxn modelId="{21879470-E863-4EDE-BB5E-44241F761C56}" type="presOf" srcId="{5F919B90-478F-494F-820C-3E757FE09425}" destId="{572C29B6-F4A1-44D1-88B3-09E87A9C5628}" srcOrd="0" destOrd="0" presId="urn:microsoft.com/office/officeart/2008/layout/PictureAccentList"/>
    <dgm:cxn modelId="{1519EEB2-D474-47B3-BE21-01D7D1021972}" type="presOf" srcId="{342B8DAE-B0AE-4925-9D57-9C0D64B8665C}" destId="{615731A5-584E-4ED5-9E02-C4E4D8F5DC92}" srcOrd="0" destOrd="0" presId="urn:microsoft.com/office/officeart/2008/layout/PictureAccentList"/>
    <dgm:cxn modelId="{719916BB-DE80-4B83-A721-1989958451D7}" srcId="{5F919B90-478F-494F-820C-3E757FE09425}" destId="{6B1D23FB-0B8B-4275-9106-70754603B9CB}" srcOrd="1" destOrd="0" parTransId="{D683FEBF-999B-46D1-9657-6DC50DDC4D8A}" sibTransId="{516B7546-CAF1-417D-A0EA-31578C2EC612}"/>
    <dgm:cxn modelId="{1CE504DD-45C5-43A3-827B-09D3A454EDE1}" srcId="{5F919B90-478F-494F-820C-3E757FE09425}" destId="{3CA9A730-1CB3-4014-9AB6-A89B97E36D9A}" srcOrd="0" destOrd="0" parTransId="{CF25BF69-2B73-40B6-937D-9A6385561EB2}" sibTransId="{78420A58-1054-47BA-AB8F-2FA45FC2830A}"/>
    <dgm:cxn modelId="{F30339FC-4C5D-4D4F-82DD-F7D7F31C8AFC}" type="presOf" srcId="{3CA9A730-1CB3-4014-9AB6-A89B97E36D9A}" destId="{0A485372-CE9A-4C9B-A7E4-B4CC625D1428}" srcOrd="0" destOrd="0" presId="urn:microsoft.com/office/officeart/2008/layout/PictureAccentList"/>
    <dgm:cxn modelId="{3E79B7FD-4ACA-430A-866D-02B9AAAEC2D3}" type="presOf" srcId="{6B1D23FB-0B8B-4275-9106-70754603B9CB}" destId="{888E382E-932C-43F5-A74A-2299A939C7BE}" srcOrd="0" destOrd="0" presId="urn:microsoft.com/office/officeart/2008/layout/PictureAccentList"/>
    <dgm:cxn modelId="{5BD95C55-85E6-4283-8591-D1ED9FA51957}" type="presParOf" srcId="{615731A5-584E-4ED5-9E02-C4E4D8F5DC92}" destId="{AB46AA9F-C835-4FA2-BFCD-996B72708831}" srcOrd="0" destOrd="0" presId="urn:microsoft.com/office/officeart/2008/layout/PictureAccentList"/>
    <dgm:cxn modelId="{CCEABF81-19F3-435E-8C5A-40BECA999BD7}" type="presParOf" srcId="{AB46AA9F-C835-4FA2-BFCD-996B72708831}" destId="{E04CA97C-1B53-4CF6-820F-8A799A05B2C5}" srcOrd="0" destOrd="0" presId="urn:microsoft.com/office/officeart/2008/layout/PictureAccentList"/>
    <dgm:cxn modelId="{4469CE93-0594-4544-9F57-71838789FE3A}" type="presParOf" srcId="{E04CA97C-1B53-4CF6-820F-8A799A05B2C5}" destId="{572C29B6-F4A1-44D1-88B3-09E87A9C5628}" srcOrd="0" destOrd="0" presId="urn:microsoft.com/office/officeart/2008/layout/PictureAccentList"/>
    <dgm:cxn modelId="{0B6F8F5D-5AC2-4E38-88AC-310DB206F579}" type="presParOf" srcId="{AB46AA9F-C835-4FA2-BFCD-996B72708831}" destId="{9E760015-108F-4838-92A3-3B29CCF41944}" srcOrd="1" destOrd="0" presId="urn:microsoft.com/office/officeart/2008/layout/PictureAccentList"/>
    <dgm:cxn modelId="{E8DCFB6A-7AB7-4227-BDB7-DBB9CA2749DF}" type="presParOf" srcId="{9E760015-108F-4838-92A3-3B29CCF41944}" destId="{F8BFF67B-D561-47AC-87C3-8DE66E766A21}" srcOrd="0" destOrd="0" presId="urn:microsoft.com/office/officeart/2008/layout/PictureAccentList"/>
    <dgm:cxn modelId="{1026FCDA-A901-4AEF-A2A0-4099178E5E01}" type="presParOf" srcId="{F8BFF67B-D561-47AC-87C3-8DE66E766A21}" destId="{33440232-E68A-4CD8-BCC8-0558E15DE92D}" srcOrd="0" destOrd="0" presId="urn:microsoft.com/office/officeart/2008/layout/PictureAccentList"/>
    <dgm:cxn modelId="{4D947769-9268-4899-89B0-9A592AE0A5D9}" type="presParOf" srcId="{F8BFF67B-D561-47AC-87C3-8DE66E766A21}" destId="{0A485372-CE9A-4C9B-A7E4-B4CC625D1428}" srcOrd="1" destOrd="0" presId="urn:microsoft.com/office/officeart/2008/layout/PictureAccentList"/>
    <dgm:cxn modelId="{74627D3E-822D-4A5F-8E13-6E2741F1CEA4}" type="presParOf" srcId="{9E760015-108F-4838-92A3-3B29CCF41944}" destId="{B6E723CF-0A86-49CA-866C-8EE7BE3EC254}" srcOrd="1" destOrd="0" presId="urn:microsoft.com/office/officeart/2008/layout/PictureAccentList"/>
    <dgm:cxn modelId="{2919059F-2B78-4C88-9160-D2F7F2D3E055}" type="presParOf" srcId="{B6E723CF-0A86-49CA-866C-8EE7BE3EC254}" destId="{77AB4D2B-DFC4-491B-A3FE-FD2FF565EB54}" srcOrd="0" destOrd="0" presId="urn:microsoft.com/office/officeart/2008/layout/PictureAccentList"/>
    <dgm:cxn modelId="{D6BE5FDC-EF88-4946-B061-AF84490EA9D8}" type="presParOf" srcId="{B6E723CF-0A86-49CA-866C-8EE7BE3EC254}" destId="{888E382E-932C-43F5-A74A-2299A939C7B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66AF17-9C68-485E-A68F-B86F1CA8B175}" type="doc">
      <dgm:prSet loTypeId="urn:microsoft.com/office/officeart/2008/layout/PictureAccentList" loCatId="list" qsTypeId="urn:microsoft.com/office/officeart/2005/8/quickstyle/simple1" qsCatId="simple" csTypeId="urn:microsoft.com/office/officeart/2005/8/colors/accent2_2" csCatId="accent2" phldr="1"/>
      <dgm:spPr/>
      <dgm:t>
        <a:bodyPr/>
        <a:lstStyle/>
        <a:p>
          <a:endParaRPr lang="en-US"/>
        </a:p>
      </dgm:t>
    </dgm:pt>
    <dgm:pt modelId="{953AE7D3-7CCB-403B-9ED2-0E334CF7E7C2}">
      <dgm:prSet phldrT="[Text]" custT="1"/>
      <dgm:spPr>
        <a:solidFill>
          <a:schemeClr val="accent1"/>
        </a:solidFill>
      </dgm:spPr>
      <dgm:t>
        <a:bodyPr/>
        <a:lstStyle/>
        <a:p>
          <a:pPr marL="0" lvl="0" indent="0" algn="just" defTabSz="800100">
            <a:lnSpc>
              <a:spcPct val="90000"/>
            </a:lnSpc>
            <a:spcBef>
              <a:spcPct val="0"/>
            </a:spcBef>
            <a:spcAft>
              <a:spcPct val="35000"/>
            </a:spcAft>
            <a:buSzPct val="150000"/>
            <a:buNone/>
          </a:pPr>
          <a:r>
            <a:rPr lang="en-US" sz="1000" kern="1200" dirty="0"/>
            <a:t>“</a:t>
          </a:r>
          <a:r>
            <a:rPr lang="en-US" sz="1800" kern="1200" dirty="0">
              <a:latin typeface="Arial" pitchFamily="34" charset="0"/>
              <a:ea typeface="MS PGothic" pitchFamily="34" charset="-128"/>
              <a:cs typeface="Arial" pitchFamily="34" charset="0"/>
            </a:rPr>
            <a:t>Sexual Harassment” includes anyone or more of the following unwelcome acts or behavior (whether directly or by implication), namely: Physical contact or advances; A demand or request for sexual </a:t>
          </a:r>
          <a:r>
            <a:rPr lang="en-US" sz="1800" kern="1200" dirty="0" err="1">
              <a:latin typeface="Arial" pitchFamily="34" charset="0"/>
              <a:ea typeface="MS PGothic" pitchFamily="34" charset="-128"/>
              <a:cs typeface="Arial" pitchFamily="34" charset="0"/>
            </a:rPr>
            <a:t>favours</a:t>
          </a:r>
          <a:r>
            <a:rPr lang="en-US" sz="1800" kern="1200" dirty="0">
              <a:latin typeface="Arial" pitchFamily="34" charset="0"/>
              <a:ea typeface="MS PGothic" pitchFamily="34" charset="-128"/>
              <a:cs typeface="Arial" pitchFamily="34" charset="0"/>
            </a:rPr>
            <a:t>; Making sexually </a:t>
          </a:r>
          <a:r>
            <a:rPr lang="en-US" sz="1800" kern="1200" dirty="0" err="1">
              <a:latin typeface="Arial" pitchFamily="34" charset="0"/>
              <a:ea typeface="MS PGothic" pitchFamily="34" charset="-128"/>
              <a:cs typeface="Arial" pitchFamily="34" charset="0"/>
            </a:rPr>
            <a:t>coloured</a:t>
          </a:r>
          <a:r>
            <a:rPr lang="en-US" sz="1800" kern="1200" dirty="0">
              <a:latin typeface="Arial" pitchFamily="34" charset="0"/>
              <a:ea typeface="MS PGothic" pitchFamily="34" charset="-128"/>
              <a:cs typeface="Arial" pitchFamily="34" charset="0"/>
            </a:rPr>
            <a:t> remarks; Showing pornography; Any other unwelcome physical, verbal or non-verbal conduct of a sexual nature</a:t>
          </a:r>
        </a:p>
      </dgm:t>
    </dgm:pt>
    <dgm:pt modelId="{508DAC00-7B3B-4231-9275-B2B9D9468DF8}" type="parTrans" cxnId="{9CC1E5A1-1380-412A-9C2A-53A2A069D0E6}">
      <dgm:prSet/>
      <dgm:spPr/>
      <dgm:t>
        <a:bodyPr/>
        <a:lstStyle/>
        <a:p>
          <a:endParaRPr lang="en-US"/>
        </a:p>
      </dgm:t>
    </dgm:pt>
    <dgm:pt modelId="{4F023922-35C9-466A-AE2A-795D3A2B9D46}" type="sibTrans" cxnId="{9CC1E5A1-1380-412A-9C2A-53A2A069D0E6}">
      <dgm:prSet/>
      <dgm:spPr/>
      <dgm:t>
        <a:bodyPr/>
        <a:lstStyle/>
        <a:p>
          <a:endParaRPr lang="en-US"/>
        </a:p>
      </dgm:t>
    </dgm:pt>
    <dgm:pt modelId="{7E9EFBBB-92F2-4754-9458-FBC3453572EB}">
      <dgm:prSet phldrT="[Text]"/>
      <dgm:spPr>
        <a:solidFill>
          <a:schemeClr val="accent1"/>
        </a:solidFill>
      </dgm:spPr>
      <dgm:t>
        <a:bodyPr/>
        <a:lstStyle/>
        <a:p>
          <a:pPr algn="l"/>
          <a:r>
            <a:rPr lang="en-IN" b="1" dirty="0"/>
            <a:t>Quid Pro Quo (literally ‘this for that’) </a:t>
          </a:r>
        </a:p>
        <a:p>
          <a:pPr algn="l"/>
          <a:r>
            <a:rPr lang="en-IN" dirty="0"/>
            <a:t> Implied or explicit promise of preferential/detrimental treatment in employment</a:t>
          </a:r>
        </a:p>
        <a:p>
          <a:pPr algn="l"/>
          <a:r>
            <a:rPr lang="en-IN" dirty="0"/>
            <a:t> Implied or express threat about her present or future employment status</a:t>
          </a:r>
          <a:endParaRPr lang="en-US" dirty="0"/>
        </a:p>
      </dgm:t>
    </dgm:pt>
    <dgm:pt modelId="{A8B5D56C-C8EA-4B91-BB8A-22BD39D4CCD3}" type="parTrans" cxnId="{B10A2AC2-641D-41FD-A962-C67F9D4448AD}">
      <dgm:prSet/>
      <dgm:spPr/>
      <dgm:t>
        <a:bodyPr/>
        <a:lstStyle/>
        <a:p>
          <a:endParaRPr lang="en-US"/>
        </a:p>
      </dgm:t>
    </dgm:pt>
    <dgm:pt modelId="{D708E8C1-4EEF-4C59-AF7F-37C2266C86C7}" type="sibTrans" cxnId="{B10A2AC2-641D-41FD-A962-C67F9D4448AD}">
      <dgm:prSet/>
      <dgm:spPr/>
      <dgm:t>
        <a:bodyPr/>
        <a:lstStyle/>
        <a:p>
          <a:endParaRPr lang="en-US"/>
        </a:p>
      </dgm:t>
    </dgm:pt>
    <dgm:pt modelId="{320CB3D2-BA71-4795-A0DC-C1F75FFA8246}">
      <dgm:prSet custT="1"/>
      <dgm:spPr>
        <a:solidFill>
          <a:schemeClr val="accent1"/>
        </a:solidFill>
      </dgm:spPr>
      <dgm:t>
        <a:bodyPr/>
        <a:lstStyle/>
        <a:p>
          <a:pPr marL="0" lvl="0" algn="l" defTabSz="711200">
            <a:lnSpc>
              <a:spcPct val="90000"/>
            </a:lnSpc>
            <a:spcBef>
              <a:spcPct val="0"/>
            </a:spcBef>
            <a:spcAft>
              <a:spcPct val="35000"/>
            </a:spcAft>
            <a:buClr>
              <a:schemeClr val="accent1"/>
            </a:buClr>
            <a:buFont typeface="Arial" pitchFamily="34" charset="0"/>
            <a:buNone/>
          </a:pPr>
          <a:r>
            <a:rPr lang="en-US" sz="1600" b="1" kern="1200" dirty="0">
              <a:latin typeface="Calibri" panose="020F0502020204030204"/>
              <a:ea typeface="+mn-ea"/>
              <a:cs typeface="+mn-cs"/>
            </a:rPr>
            <a:t>Hostile Work Environment</a:t>
          </a:r>
        </a:p>
        <a:p>
          <a:pPr marL="0" lvl="0" algn="l" defTabSz="711200">
            <a:lnSpc>
              <a:spcPct val="90000"/>
            </a:lnSpc>
            <a:spcBef>
              <a:spcPct val="0"/>
            </a:spcBef>
            <a:spcAft>
              <a:spcPct val="35000"/>
            </a:spcAft>
            <a:buClr>
              <a:schemeClr val="accent1"/>
            </a:buClr>
            <a:buFont typeface="Arial" pitchFamily="34" charset="0"/>
            <a:buNone/>
          </a:pPr>
          <a:r>
            <a:rPr lang="en-US" sz="1600" kern="1200" dirty="0">
              <a:latin typeface="Calibri" panose="020F0502020204030204"/>
              <a:ea typeface="+mn-ea"/>
              <a:cs typeface="+mn-cs"/>
            </a:rPr>
            <a:t>Creating a hostile, intimidating or an offensive work environment</a:t>
          </a:r>
        </a:p>
        <a:p>
          <a:pPr marL="0" lvl="0" algn="l" defTabSz="711200">
            <a:lnSpc>
              <a:spcPct val="90000"/>
            </a:lnSpc>
            <a:spcBef>
              <a:spcPct val="0"/>
            </a:spcBef>
            <a:spcAft>
              <a:spcPct val="35000"/>
            </a:spcAft>
            <a:buClr>
              <a:schemeClr val="accent1"/>
            </a:buClr>
            <a:buFont typeface="Arial" pitchFamily="34" charset="0"/>
            <a:buNone/>
          </a:pPr>
          <a:r>
            <a:rPr lang="en-US" sz="1600" kern="1200" dirty="0">
              <a:latin typeface="Calibri" panose="020F0502020204030204"/>
              <a:ea typeface="+mn-ea"/>
              <a:cs typeface="+mn-cs"/>
            </a:rPr>
            <a:t>Humiliating treatment likely to affect her health or safety</a:t>
          </a:r>
        </a:p>
      </dgm:t>
    </dgm:pt>
    <dgm:pt modelId="{67055598-B713-4DDE-B2AC-F7A7AD6D29F0}" type="parTrans" cxnId="{59141EC5-2A07-4103-AA1B-CBADC8F54C1D}">
      <dgm:prSet/>
      <dgm:spPr/>
      <dgm:t>
        <a:bodyPr/>
        <a:lstStyle/>
        <a:p>
          <a:endParaRPr lang="en-US"/>
        </a:p>
      </dgm:t>
    </dgm:pt>
    <dgm:pt modelId="{64568B86-FA74-4DE0-8607-CEBA78C14DE1}" type="sibTrans" cxnId="{59141EC5-2A07-4103-AA1B-CBADC8F54C1D}">
      <dgm:prSet/>
      <dgm:spPr/>
      <dgm:t>
        <a:bodyPr/>
        <a:lstStyle/>
        <a:p>
          <a:endParaRPr lang="en-US"/>
        </a:p>
      </dgm:t>
    </dgm:pt>
    <dgm:pt modelId="{6246C98A-8B4F-4898-A772-5F07B38F3FE1}">
      <dgm:prSet custT="1"/>
      <dgm:spPr>
        <a:solidFill>
          <a:schemeClr val="accent1"/>
        </a:solidFill>
      </dgm:spPr>
      <dgm:t>
        <a:bodyPr/>
        <a:lstStyle/>
        <a:p>
          <a:pPr marL="0" lvl="0" algn="l" defTabSz="622300">
            <a:lnSpc>
              <a:spcPct val="90000"/>
            </a:lnSpc>
            <a:spcBef>
              <a:spcPct val="0"/>
            </a:spcBef>
            <a:spcAft>
              <a:spcPct val="35000"/>
            </a:spcAft>
            <a:buClr>
              <a:srgbClr val="BF1313"/>
            </a:buClr>
            <a:buSzPts val="1800"/>
            <a:buFont typeface="Arial" panose="020B0604020202020204" pitchFamily="34" charset="0"/>
            <a:buNone/>
          </a:pPr>
          <a:r>
            <a:rPr lang="en-US" sz="1400" b="1" kern="1200" dirty="0">
              <a:latin typeface="Calibri" panose="020F0502020204030204"/>
              <a:ea typeface="+mn-ea"/>
              <a:cs typeface="+mn-cs"/>
            </a:rPr>
            <a:t>What is Meant by ‘Unwelcome’</a:t>
          </a:r>
        </a:p>
        <a:p>
          <a:pPr marL="0" lvl="0" algn="l" defTabSz="622300">
            <a:lnSpc>
              <a:spcPct val="90000"/>
            </a:lnSpc>
            <a:spcBef>
              <a:spcPct val="0"/>
            </a:spcBef>
            <a:spcAft>
              <a:spcPct val="35000"/>
            </a:spcAft>
            <a:buClr>
              <a:srgbClr val="BF1313"/>
            </a:buClr>
            <a:buSzPts val="1800"/>
            <a:buFont typeface="Arial" panose="020B0604020202020204" pitchFamily="34" charset="0"/>
            <a:buNone/>
          </a:pPr>
          <a:r>
            <a:rPr lang="en-US" sz="1400" kern="1200" dirty="0">
              <a:latin typeface="Calibri" panose="020F0502020204030204"/>
              <a:ea typeface="+mn-ea"/>
              <a:cs typeface="+mn-cs"/>
            </a:rPr>
            <a:t>Any conduct or behavior is unwelcome if the recipient does not consent to it and regards it as offensive. The recipient or victim not complaining, does not necessarily mean or imply that the conduct is welcome. </a:t>
          </a:r>
        </a:p>
      </dgm:t>
    </dgm:pt>
    <dgm:pt modelId="{3C1AFA3D-301F-4613-9824-2A0F8551129D}" type="parTrans" cxnId="{053FF0B5-95C2-40EE-950B-4053AAA5A865}">
      <dgm:prSet/>
      <dgm:spPr/>
      <dgm:t>
        <a:bodyPr/>
        <a:lstStyle/>
        <a:p>
          <a:endParaRPr lang="en-US"/>
        </a:p>
      </dgm:t>
    </dgm:pt>
    <dgm:pt modelId="{8D4BB0F8-2523-4F71-BFA9-8EB1C362299C}" type="sibTrans" cxnId="{053FF0B5-95C2-40EE-950B-4053AAA5A865}">
      <dgm:prSet/>
      <dgm:spPr/>
      <dgm:t>
        <a:bodyPr/>
        <a:lstStyle/>
        <a:p>
          <a:endParaRPr lang="en-US"/>
        </a:p>
      </dgm:t>
    </dgm:pt>
    <dgm:pt modelId="{AE298319-182D-4316-95A9-4573E51F0804}" type="pres">
      <dgm:prSet presAssocID="{2966AF17-9C68-485E-A68F-B86F1CA8B175}" presName="layout" presStyleCnt="0">
        <dgm:presLayoutVars>
          <dgm:chMax/>
          <dgm:chPref/>
          <dgm:dir/>
          <dgm:animOne val="branch"/>
          <dgm:animLvl val="lvl"/>
          <dgm:resizeHandles/>
        </dgm:presLayoutVars>
      </dgm:prSet>
      <dgm:spPr/>
    </dgm:pt>
    <dgm:pt modelId="{11EDCB32-FF3F-47E9-BC4A-CE81004EA1C2}" type="pres">
      <dgm:prSet presAssocID="{953AE7D3-7CCB-403B-9ED2-0E334CF7E7C2}" presName="root" presStyleCnt="0">
        <dgm:presLayoutVars>
          <dgm:chMax/>
          <dgm:chPref val="4"/>
        </dgm:presLayoutVars>
      </dgm:prSet>
      <dgm:spPr/>
    </dgm:pt>
    <dgm:pt modelId="{725D66F1-9F49-4BC0-BF82-A6A1D2E582DC}" type="pres">
      <dgm:prSet presAssocID="{953AE7D3-7CCB-403B-9ED2-0E334CF7E7C2}" presName="rootComposite" presStyleCnt="0">
        <dgm:presLayoutVars/>
      </dgm:prSet>
      <dgm:spPr/>
    </dgm:pt>
    <dgm:pt modelId="{04B9098C-4346-4692-AD28-7DC0EBDB15F0}" type="pres">
      <dgm:prSet presAssocID="{953AE7D3-7CCB-403B-9ED2-0E334CF7E7C2}" presName="rootText" presStyleLbl="node0" presStyleIdx="0" presStyleCnt="1">
        <dgm:presLayoutVars>
          <dgm:chMax/>
          <dgm:chPref val="4"/>
        </dgm:presLayoutVars>
      </dgm:prSet>
      <dgm:spPr/>
    </dgm:pt>
    <dgm:pt modelId="{C1D73A57-B7E8-4A6C-B538-F4DB41508AE9}" type="pres">
      <dgm:prSet presAssocID="{953AE7D3-7CCB-403B-9ED2-0E334CF7E7C2}" presName="childShape" presStyleCnt="0">
        <dgm:presLayoutVars>
          <dgm:chMax val="0"/>
          <dgm:chPref val="0"/>
        </dgm:presLayoutVars>
      </dgm:prSet>
      <dgm:spPr/>
    </dgm:pt>
    <dgm:pt modelId="{0F79F36A-EA80-4F07-94CB-4A7E4FA4CDAB}" type="pres">
      <dgm:prSet presAssocID="{6246C98A-8B4F-4898-A772-5F07B38F3FE1}" presName="childComposite" presStyleCnt="0">
        <dgm:presLayoutVars>
          <dgm:chMax val="0"/>
          <dgm:chPref val="0"/>
        </dgm:presLayoutVars>
      </dgm:prSet>
      <dgm:spPr/>
    </dgm:pt>
    <dgm:pt modelId="{09E82CCD-382E-4E7D-9F9A-77F3C285C16D}" type="pres">
      <dgm:prSet presAssocID="{6246C98A-8B4F-4898-A772-5F07B38F3FE1}"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DF1C38C-8204-4A8F-A3BF-36AFDE9F268E}" type="pres">
      <dgm:prSet presAssocID="{6246C98A-8B4F-4898-A772-5F07B38F3FE1}" presName="childText" presStyleLbl="lnNode1" presStyleIdx="0" presStyleCnt="3" custLinFactNeighborX="212" custLinFactNeighborY="3707">
        <dgm:presLayoutVars>
          <dgm:chMax val="0"/>
          <dgm:chPref val="0"/>
          <dgm:bulletEnabled val="1"/>
        </dgm:presLayoutVars>
      </dgm:prSet>
      <dgm:spPr/>
    </dgm:pt>
    <dgm:pt modelId="{D7C4F374-AA54-4A16-99D9-E958642ECC60}" type="pres">
      <dgm:prSet presAssocID="{7E9EFBBB-92F2-4754-9458-FBC3453572EB}" presName="childComposite" presStyleCnt="0">
        <dgm:presLayoutVars>
          <dgm:chMax val="0"/>
          <dgm:chPref val="0"/>
        </dgm:presLayoutVars>
      </dgm:prSet>
      <dgm:spPr/>
    </dgm:pt>
    <dgm:pt modelId="{053D2FE3-6AF5-4C85-971C-E3C9AD43B4F1}" type="pres">
      <dgm:prSet presAssocID="{7E9EFBBB-92F2-4754-9458-FBC3453572EB}"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dgm:spPr>
      <dgm:extLst>
        <a:ext uri="{E40237B7-FDA0-4F09-8148-C483321AD2D9}">
          <dgm14:cNvPr xmlns:dgm14="http://schemas.microsoft.com/office/drawing/2010/diagram" id="0" name="" descr="Exchange links with WorldNgayon®"/>
        </a:ext>
      </dgm:extLst>
    </dgm:pt>
    <dgm:pt modelId="{D27AC5F5-A85B-4C8B-B10D-F883CA2B66FE}" type="pres">
      <dgm:prSet presAssocID="{7E9EFBBB-92F2-4754-9458-FBC3453572EB}" presName="childText" presStyleLbl="lnNode1" presStyleIdx="1" presStyleCnt="3">
        <dgm:presLayoutVars>
          <dgm:chMax val="0"/>
          <dgm:chPref val="0"/>
          <dgm:bulletEnabled val="1"/>
        </dgm:presLayoutVars>
      </dgm:prSet>
      <dgm:spPr/>
    </dgm:pt>
    <dgm:pt modelId="{68C09DF4-B402-41B0-BA48-D6256608DC88}" type="pres">
      <dgm:prSet presAssocID="{320CB3D2-BA71-4795-A0DC-C1F75FFA8246}" presName="childComposite" presStyleCnt="0">
        <dgm:presLayoutVars>
          <dgm:chMax val="0"/>
          <dgm:chPref val="0"/>
        </dgm:presLayoutVars>
      </dgm:prSet>
      <dgm:spPr/>
    </dgm:pt>
    <dgm:pt modelId="{E6F727C6-56EA-4A8E-BC56-81B32AD536CE}" type="pres">
      <dgm:prSet presAssocID="{320CB3D2-BA71-4795-A0DC-C1F75FFA8246}"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descr="Shareholder Activism Proxy Access"/>
        </a:ext>
      </dgm:extLst>
    </dgm:pt>
    <dgm:pt modelId="{0B48485F-C950-421B-A74F-3E46A94CD35B}" type="pres">
      <dgm:prSet presAssocID="{320CB3D2-BA71-4795-A0DC-C1F75FFA8246}" presName="childText" presStyleLbl="lnNode1" presStyleIdx="2" presStyleCnt="3">
        <dgm:presLayoutVars>
          <dgm:chMax val="0"/>
          <dgm:chPref val="0"/>
          <dgm:bulletEnabled val="1"/>
        </dgm:presLayoutVars>
      </dgm:prSet>
      <dgm:spPr/>
    </dgm:pt>
  </dgm:ptLst>
  <dgm:cxnLst>
    <dgm:cxn modelId="{3E13FD22-1E50-456D-AE9A-02D392B088FE}" type="presOf" srcId="{6246C98A-8B4F-4898-A772-5F07B38F3FE1}" destId="{0DF1C38C-8204-4A8F-A3BF-36AFDE9F268E}" srcOrd="0" destOrd="0" presId="urn:microsoft.com/office/officeart/2008/layout/PictureAccentList"/>
    <dgm:cxn modelId="{9CC1E5A1-1380-412A-9C2A-53A2A069D0E6}" srcId="{2966AF17-9C68-485E-A68F-B86F1CA8B175}" destId="{953AE7D3-7CCB-403B-9ED2-0E334CF7E7C2}" srcOrd="0" destOrd="0" parTransId="{508DAC00-7B3B-4231-9275-B2B9D9468DF8}" sibTransId="{4F023922-35C9-466A-AE2A-795D3A2B9D46}"/>
    <dgm:cxn modelId="{053FF0B5-95C2-40EE-950B-4053AAA5A865}" srcId="{953AE7D3-7CCB-403B-9ED2-0E334CF7E7C2}" destId="{6246C98A-8B4F-4898-A772-5F07B38F3FE1}" srcOrd="0" destOrd="0" parTransId="{3C1AFA3D-301F-4613-9824-2A0F8551129D}" sibTransId="{8D4BB0F8-2523-4F71-BFA9-8EB1C362299C}"/>
    <dgm:cxn modelId="{330E35BB-A413-42BD-9B1B-9725DCFAFA7B}" type="presOf" srcId="{2966AF17-9C68-485E-A68F-B86F1CA8B175}" destId="{AE298319-182D-4316-95A9-4573E51F0804}" srcOrd="0" destOrd="0" presId="urn:microsoft.com/office/officeart/2008/layout/PictureAccentList"/>
    <dgm:cxn modelId="{B10A2AC2-641D-41FD-A962-C67F9D4448AD}" srcId="{953AE7D3-7CCB-403B-9ED2-0E334CF7E7C2}" destId="{7E9EFBBB-92F2-4754-9458-FBC3453572EB}" srcOrd="1" destOrd="0" parTransId="{A8B5D56C-C8EA-4B91-BB8A-22BD39D4CCD3}" sibTransId="{D708E8C1-4EEF-4C59-AF7F-37C2266C86C7}"/>
    <dgm:cxn modelId="{59141EC5-2A07-4103-AA1B-CBADC8F54C1D}" srcId="{953AE7D3-7CCB-403B-9ED2-0E334CF7E7C2}" destId="{320CB3D2-BA71-4795-A0DC-C1F75FFA8246}" srcOrd="2" destOrd="0" parTransId="{67055598-B713-4DDE-B2AC-F7A7AD6D29F0}" sibTransId="{64568B86-FA74-4DE0-8607-CEBA78C14DE1}"/>
    <dgm:cxn modelId="{5359D9CD-654E-4A20-9840-9BD73DE5EB31}" type="presOf" srcId="{320CB3D2-BA71-4795-A0DC-C1F75FFA8246}" destId="{0B48485F-C950-421B-A74F-3E46A94CD35B}" srcOrd="0" destOrd="0" presId="urn:microsoft.com/office/officeart/2008/layout/PictureAccentList"/>
    <dgm:cxn modelId="{EE0A15D0-5761-43CB-8013-A0D8DC47F8FF}" type="presOf" srcId="{953AE7D3-7CCB-403B-9ED2-0E334CF7E7C2}" destId="{04B9098C-4346-4692-AD28-7DC0EBDB15F0}" srcOrd="0" destOrd="0" presId="urn:microsoft.com/office/officeart/2008/layout/PictureAccentList"/>
    <dgm:cxn modelId="{475305F1-AA5B-4E47-92B3-33B20B2992F4}" type="presOf" srcId="{7E9EFBBB-92F2-4754-9458-FBC3453572EB}" destId="{D27AC5F5-A85B-4C8B-B10D-F883CA2B66FE}" srcOrd="0" destOrd="0" presId="urn:microsoft.com/office/officeart/2008/layout/PictureAccentList"/>
    <dgm:cxn modelId="{614E2688-14A0-4EB2-A2FE-903906FCAE0B}" type="presParOf" srcId="{AE298319-182D-4316-95A9-4573E51F0804}" destId="{11EDCB32-FF3F-47E9-BC4A-CE81004EA1C2}" srcOrd="0" destOrd="0" presId="urn:microsoft.com/office/officeart/2008/layout/PictureAccentList"/>
    <dgm:cxn modelId="{50F92E1A-12C4-4BE9-83CD-2F0F75FC0B08}" type="presParOf" srcId="{11EDCB32-FF3F-47E9-BC4A-CE81004EA1C2}" destId="{725D66F1-9F49-4BC0-BF82-A6A1D2E582DC}" srcOrd="0" destOrd="0" presId="urn:microsoft.com/office/officeart/2008/layout/PictureAccentList"/>
    <dgm:cxn modelId="{30A58F68-6AC2-442C-9B4D-7E2A2127DF19}" type="presParOf" srcId="{725D66F1-9F49-4BC0-BF82-A6A1D2E582DC}" destId="{04B9098C-4346-4692-AD28-7DC0EBDB15F0}" srcOrd="0" destOrd="0" presId="urn:microsoft.com/office/officeart/2008/layout/PictureAccentList"/>
    <dgm:cxn modelId="{86DED354-63E0-46EC-B2D3-3454AE62FD6A}" type="presParOf" srcId="{11EDCB32-FF3F-47E9-BC4A-CE81004EA1C2}" destId="{C1D73A57-B7E8-4A6C-B538-F4DB41508AE9}" srcOrd="1" destOrd="0" presId="urn:microsoft.com/office/officeart/2008/layout/PictureAccentList"/>
    <dgm:cxn modelId="{AE2FFCB9-DBB6-4104-9038-40A6E3DDEEDC}" type="presParOf" srcId="{C1D73A57-B7E8-4A6C-B538-F4DB41508AE9}" destId="{0F79F36A-EA80-4F07-94CB-4A7E4FA4CDAB}" srcOrd="0" destOrd="0" presId="urn:microsoft.com/office/officeart/2008/layout/PictureAccentList"/>
    <dgm:cxn modelId="{04D74145-52BE-458C-8671-1B85AE37BB81}" type="presParOf" srcId="{0F79F36A-EA80-4F07-94CB-4A7E4FA4CDAB}" destId="{09E82CCD-382E-4E7D-9F9A-77F3C285C16D}" srcOrd="0" destOrd="0" presId="urn:microsoft.com/office/officeart/2008/layout/PictureAccentList"/>
    <dgm:cxn modelId="{7FE4B7EC-71E9-4333-99AC-FF17E7EE09EA}" type="presParOf" srcId="{0F79F36A-EA80-4F07-94CB-4A7E4FA4CDAB}" destId="{0DF1C38C-8204-4A8F-A3BF-36AFDE9F268E}" srcOrd="1" destOrd="0" presId="urn:microsoft.com/office/officeart/2008/layout/PictureAccentList"/>
    <dgm:cxn modelId="{4DAC3C50-8317-4F32-8BB6-2BA4AB0D2CAE}" type="presParOf" srcId="{C1D73A57-B7E8-4A6C-B538-F4DB41508AE9}" destId="{D7C4F374-AA54-4A16-99D9-E958642ECC60}" srcOrd="1" destOrd="0" presId="urn:microsoft.com/office/officeart/2008/layout/PictureAccentList"/>
    <dgm:cxn modelId="{7B55BF4C-D5F9-4368-A35C-83ADB8C5C1E1}" type="presParOf" srcId="{D7C4F374-AA54-4A16-99D9-E958642ECC60}" destId="{053D2FE3-6AF5-4C85-971C-E3C9AD43B4F1}" srcOrd="0" destOrd="0" presId="urn:microsoft.com/office/officeart/2008/layout/PictureAccentList"/>
    <dgm:cxn modelId="{9588E291-D8EE-4CDE-A022-55A36DFB7FBE}" type="presParOf" srcId="{D7C4F374-AA54-4A16-99D9-E958642ECC60}" destId="{D27AC5F5-A85B-4C8B-B10D-F883CA2B66FE}" srcOrd="1" destOrd="0" presId="urn:microsoft.com/office/officeart/2008/layout/PictureAccentList"/>
    <dgm:cxn modelId="{FADD22DD-E740-4CE4-922D-BA2439697BE4}" type="presParOf" srcId="{C1D73A57-B7E8-4A6C-B538-F4DB41508AE9}" destId="{68C09DF4-B402-41B0-BA48-D6256608DC88}" srcOrd="2" destOrd="0" presId="urn:microsoft.com/office/officeart/2008/layout/PictureAccentList"/>
    <dgm:cxn modelId="{FB088B96-8562-4BA9-86A0-5DAC11C846BB}" type="presParOf" srcId="{68C09DF4-B402-41B0-BA48-D6256608DC88}" destId="{E6F727C6-56EA-4A8E-BC56-81B32AD536CE}" srcOrd="0" destOrd="0" presId="urn:microsoft.com/office/officeart/2008/layout/PictureAccentList"/>
    <dgm:cxn modelId="{B6BBC717-12C1-4E1A-8DC1-47BBEDADB908}" type="presParOf" srcId="{68C09DF4-B402-41B0-BA48-D6256608DC88}" destId="{0B48485F-C950-421B-A74F-3E46A94CD35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5DAE0E-BF86-4BE2-A730-C24477B1C876}"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3B9593D2-5F21-40E9-8ED3-83ED8A11E0BE}">
      <dgm:prSet phldrT="[Text]"/>
      <dgm:spPr/>
      <dgm:t>
        <a:bodyPr/>
        <a:lstStyle/>
        <a:p>
          <a:r>
            <a:rPr lang="en-US" dirty="0"/>
            <a:t>Physical Incapacity</a:t>
          </a:r>
        </a:p>
      </dgm:t>
    </dgm:pt>
    <dgm:pt modelId="{403E377D-065F-4D3E-B9BE-0A374EB751DE}" type="parTrans" cxnId="{42307AF2-0E5F-4DF7-AF78-CD73FD691F97}">
      <dgm:prSet/>
      <dgm:spPr/>
      <dgm:t>
        <a:bodyPr/>
        <a:lstStyle/>
        <a:p>
          <a:endParaRPr lang="en-US"/>
        </a:p>
      </dgm:t>
    </dgm:pt>
    <dgm:pt modelId="{2FFE50F4-DEB5-43BC-B79E-F3595A6E946C}" type="sibTrans" cxnId="{42307AF2-0E5F-4DF7-AF78-CD73FD691F97}">
      <dgm:prSet/>
      <dgm:spPr/>
      <dgm:t>
        <a:bodyPr/>
        <a:lstStyle/>
        <a:p>
          <a:endParaRPr lang="en-US"/>
        </a:p>
      </dgm:t>
    </dgm:pt>
    <dgm:pt modelId="{DB99D0FD-1156-4A95-908E-2C4C4294A28B}">
      <dgm:prSet phldrT="[Text]" custT="1"/>
      <dgm:spPr/>
      <dgm:t>
        <a:bodyPr/>
        <a:lstStyle/>
        <a:p>
          <a:pPr>
            <a:buFont typeface="Arial" panose="020B0604020202020204" pitchFamily="34" charset="0"/>
            <a:buChar char="•"/>
          </a:pPr>
          <a:r>
            <a:rPr lang="en-US" sz="1400" dirty="0"/>
            <a:t>Complainant’s Relative/Friend</a:t>
          </a:r>
        </a:p>
        <a:p>
          <a:pPr>
            <a:buFont typeface="Arial" panose="020B0604020202020204" pitchFamily="34" charset="0"/>
            <a:buChar char="•"/>
          </a:pPr>
          <a:r>
            <a:rPr lang="en-US" sz="1400" dirty="0"/>
            <a:t>Complainant Coworker </a:t>
          </a:r>
        </a:p>
        <a:p>
          <a:pPr>
            <a:buFont typeface="Arial" panose="020B0604020202020204" pitchFamily="34" charset="0"/>
            <a:buChar char="•"/>
          </a:pPr>
          <a:r>
            <a:rPr lang="en-US" sz="1400" dirty="0"/>
            <a:t>Officer of NCW/SCW</a:t>
          </a:r>
        </a:p>
        <a:p>
          <a:pPr>
            <a:buFont typeface="Arial" panose="020B0604020202020204" pitchFamily="34" charset="0"/>
            <a:buChar char="•"/>
          </a:pPr>
          <a:r>
            <a:rPr lang="en-US" sz="1400" dirty="0"/>
            <a:t>Any other person who has knowledge of incident with written consent of complainant </a:t>
          </a:r>
        </a:p>
        <a:p>
          <a:pPr>
            <a:buFont typeface="Arial" panose="020B0604020202020204" pitchFamily="34" charset="0"/>
            <a:buChar char="•"/>
          </a:pPr>
          <a:r>
            <a:rPr lang="en-US" sz="1500" dirty="0"/>
            <a:t> </a:t>
          </a:r>
        </a:p>
        <a:p>
          <a:pPr>
            <a:buFont typeface="Arial" panose="020B0604020202020204" pitchFamily="34" charset="0"/>
            <a:buChar char="•"/>
          </a:pPr>
          <a:endParaRPr lang="en-US" sz="1500" dirty="0"/>
        </a:p>
      </dgm:t>
    </dgm:pt>
    <dgm:pt modelId="{D2A5840E-A3EC-4FAD-9691-187DDE2D6BB4}" type="parTrans" cxnId="{50FBC85D-8CA2-433B-AFC2-5D9BBFAA7E6E}">
      <dgm:prSet/>
      <dgm:spPr/>
      <dgm:t>
        <a:bodyPr/>
        <a:lstStyle/>
        <a:p>
          <a:endParaRPr lang="en-US"/>
        </a:p>
      </dgm:t>
    </dgm:pt>
    <dgm:pt modelId="{EF8D9AF5-437B-409B-ABEA-1D031B9D1DEB}" type="sibTrans" cxnId="{50FBC85D-8CA2-433B-AFC2-5D9BBFAA7E6E}">
      <dgm:prSet/>
      <dgm:spPr/>
      <dgm:t>
        <a:bodyPr/>
        <a:lstStyle/>
        <a:p>
          <a:endParaRPr lang="en-US"/>
        </a:p>
      </dgm:t>
    </dgm:pt>
    <dgm:pt modelId="{6FEF349A-9BCD-48E0-84AE-6F4C53B46A24}">
      <dgm:prSet phldrT="[Text]"/>
      <dgm:spPr/>
      <dgm:t>
        <a:bodyPr/>
        <a:lstStyle/>
        <a:p>
          <a:r>
            <a:rPr lang="en-US" dirty="0"/>
            <a:t>Mental Incapacity</a:t>
          </a:r>
        </a:p>
      </dgm:t>
    </dgm:pt>
    <dgm:pt modelId="{4DE38394-FD5E-459B-92ED-29F2C3365B01}" type="parTrans" cxnId="{5575FFE1-EA75-4951-9E55-D2270B109409}">
      <dgm:prSet/>
      <dgm:spPr/>
      <dgm:t>
        <a:bodyPr/>
        <a:lstStyle/>
        <a:p>
          <a:endParaRPr lang="en-US"/>
        </a:p>
      </dgm:t>
    </dgm:pt>
    <dgm:pt modelId="{07FF9014-8BED-49B8-B696-CD5F7DF2E9DD}" type="sibTrans" cxnId="{5575FFE1-EA75-4951-9E55-D2270B109409}">
      <dgm:prSet/>
      <dgm:spPr/>
      <dgm:t>
        <a:bodyPr/>
        <a:lstStyle/>
        <a:p>
          <a:endParaRPr lang="en-US"/>
        </a:p>
      </dgm:t>
    </dgm:pt>
    <dgm:pt modelId="{78829443-39CB-49AB-BA1D-C0FCC3228C06}">
      <dgm:prSet phldrT="[Text]"/>
      <dgm:spPr/>
      <dgm:t>
        <a:bodyPr/>
        <a:lstStyle/>
        <a:p>
          <a:pPr>
            <a:buFont typeface="Arial" panose="020B0604020202020204" pitchFamily="34" charset="0"/>
            <a:buChar char="•"/>
          </a:pPr>
          <a:r>
            <a:rPr lang="en-US" dirty="0"/>
            <a:t>Complainant’s Relative/Friend</a:t>
          </a:r>
        </a:p>
      </dgm:t>
    </dgm:pt>
    <dgm:pt modelId="{96265BB5-4305-4B1B-9D95-19265FAB99EC}" type="parTrans" cxnId="{91F3A7B1-07D4-4B3A-911D-4A057446DFE8}">
      <dgm:prSet/>
      <dgm:spPr/>
      <dgm:t>
        <a:bodyPr/>
        <a:lstStyle/>
        <a:p>
          <a:endParaRPr lang="en-US"/>
        </a:p>
      </dgm:t>
    </dgm:pt>
    <dgm:pt modelId="{88F45D1F-68CC-4B80-8D34-15C0CD4C49FF}" type="sibTrans" cxnId="{91F3A7B1-07D4-4B3A-911D-4A057446DFE8}">
      <dgm:prSet/>
      <dgm:spPr/>
      <dgm:t>
        <a:bodyPr/>
        <a:lstStyle/>
        <a:p>
          <a:endParaRPr lang="en-US"/>
        </a:p>
      </dgm:t>
    </dgm:pt>
    <dgm:pt modelId="{28FA44F8-738A-49F8-AE96-933C2C089002}">
      <dgm:prSet phldrT="[Text]"/>
      <dgm:spPr/>
      <dgm:t>
        <a:bodyPr/>
        <a:lstStyle/>
        <a:p>
          <a:r>
            <a:rPr lang="en-US" dirty="0"/>
            <a:t>Incase Of Death </a:t>
          </a:r>
        </a:p>
      </dgm:t>
    </dgm:pt>
    <dgm:pt modelId="{45029BD4-C9EF-428E-84EC-78B83B8A4465}" type="parTrans" cxnId="{899E0FBA-E8C0-46DF-B4DC-1AE9C40CE8ED}">
      <dgm:prSet/>
      <dgm:spPr/>
      <dgm:t>
        <a:bodyPr/>
        <a:lstStyle/>
        <a:p>
          <a:endParaRPr lang="en-US"/>
        </a:p>
      </dgm:t>
    </dgm:pt>
    <dgm:pt modelId="{5F48C1DC-32A5-4719-AE93-F4F3CEA6D263}" type="sibTrans" cxnId="{899E0FBA-E8C0-46DF-B4DC-1AE9C40CE8ED}">
      <dgm:prSet/>
      <dgm:spPr/>
      <dgm:t>
        <a:bodyPr/>
        <a:lstStyle/>
        <a:p>
          <a:endParaRPr lang="en-US"/>
        </a:p>
      </dgm:t>
    </dgm:pt>
    <dgm:pt modelId="{EEA9877A-C6CB-4B8A-A354-EAE9F697484B}">
      <dgm:prSet phldrT="[Text]"/>
      <dgm:spPr/>
      <dgm:t>
        <a:bodyPr/>
        <a:lstStyle/>
        <a:p>
          <a:r>
            <a:rPr lang="en-US" dirty="0"/>
            <a:t>Any  person who has knowledge of incident with written consent of her legal heir</a:t>
          </a:r>
        </a:p>
      </dgm:t>
    </dgm:pt>
    <dgm:pt modelId="{D4920183-B86E-4CC7-ADDD-7BBC7880998E}" type="parTrans" cxnId="{164C0AB0-1C9F-4547-9CB2-01601BB64F23}">
      <dgm:prSet/>
      <dgm:spPr/>
      <dgm:t>
        <a:bodyPr/>
        <a:lstStyle/>
        <a:p>
          <a:endParaRPr lang="en-US"/>
        </a:p>
      </dgm:t>
    </dgm:pt>
    <dgm:pt modelId="{0A17D8BB-40CF-4FDB-A18B-B78168B69F57}" type="sibTrans" cxnId="{164C0AB0-1C9F-4547-9CB2-01601BB64F23}">
      <dgm:prSet/>
      <dgm:spPr/>
      <dgm:t>
        <a:bodyPr/>
        <a:lstStyle/>
        <a:p>
          <a:endParaRPr lang="en-US"/>
        </a:p>
      </dgm:t>
    </dgm:pt>
    <dgm:pt modelId="{BD1B64D1-BF8F-4BF9-B290-33F976CEBF71}">
      <dgm:prSet/>
      <dgm:spPr/>
      <dgm:t>
        <a:bodyPr/>
        <a:lstStyle/>
        <a:p>
          <a:r>
            <a:rPr lang="en-US" dirty="0"/>
            <a:t>Complainant Coworker </a:t>
          </a:r>
        </a:p>
      </dgm:t>
    </dgm:pt>
    <dgm:pt modelId="{19F4F719-3A4E-4FE9-953C-F69D850EAB41}" type="parTrans" cxnId="{01E386B7-B74D-43A5-B827-214B641BE863}">
      <dgm:prSet/>
      <dgm:spPr/>
      <dgm:t>
        <a:bodyPr/>
        <a:lstStyle/>
        <a:p>
          <a:endParaRPr lang="en-US"/>
        </a:p>
      </dgm:t>
    </dgm:pt>
    <dgm:pt modelId="{9937C567-83B4-41C6-AD4F-0C455AE5DC7A}" type="sibTrans" cxnId="{01E386B7-B74D-43A5-B827-214B641BE863}">
      <dgm:prSet/>
      <dgm:spPr/>
      <dgm:t>
        <a:bodyPr/>
        <a:lstStyle/>
        <a:p>
          <a:endParaRPr lang="en-US"/>
        </a:p>
      </dgm:t>
    </dgm:pt>
    <dgm:pt modelId="{D811691A-E797-4DB4-9FC3-12F6F2BDB7C2}">
      <dgm:prSet/>
      <dgm:spPr/>
      <dgm:t>
        <a:bodyPr/>
        <a:lstStyle/>
        <a:p>
          <a:r>
            <a:rPr lang="en-US" dirty="0"/>
            <a:t>Guardian / Authority under who the complainant is receiving care/ treatment </a:t>
          </a:r>
        </a:p>
        <a:p>
          <a:r>
            <a:rPr lang="en-US" dirty="0"/>
            <a:t>Any other person who has knowledge of incident jointly ,with any person mentioned above </a:t>
          </a:r>
        </a:p>
      </dgm:t>
    </dgm:pt>
    <dgm:pt modelId="{26508D99-B699-4014-A13B-D92022C241C5}" type="parTrans" cxnId="{6F0BB069-A311-4B76-9DAA-A9CBF580BD47}">
      <dgm:prSet/>
      <dgm:spPr/>
      <dgm:t>
        <a:bodyPr/>
        <a:lstStyle/>
        <a:p>
          <a:endParaRPr lang="en-US"/>
        </a:p>
      </dgm:t>
    </dgm:pt>
    <dgm:pt modelId="{C20DD920-8B70-41A2-AEEA-6B1E2CC84FB7}" type="sibTrans" cxnId="{6F0BB069-A311-4B76-9DAA-A9CBF580BD47}">
      <dgm:prSet/>
      <dgm:spPr/>
      <dgm:t>
        <a:bodyPr/>
        <a:lstStyle/>
        <a:p>
          <a:endParaRPr lang="en-US"/>
        </a:p>
      </dgm:t>
    </dgm:pt>
    <dgm:pt modelId="{8DE48C59-4BBB-493E-BB65-BA66F351C1A1}">
      <dgm:prSet phldrT="[Text]"/>
      <dgm:spPr/>
      <dgm:t>
        <a:bodyPr/>
        <a:lstStyle/>
        <a:p>
          <a:r>
            <a:rPr lang="en-US" dirty="0"/>
            <a:t>Any  person who has knowledge of incident with written consent of her legal heir</a:t>
          </a:r>
        </a:p>
      </dgm:t>
    </dgm:pt>
    <dgm:pt modelId="{18039C7E-589D-4ECE-8CF9-3DE2AF00F4CC}" type="parTrans" cxnId="{013E6887-0209-4AA0-80DB-24DEEA00D918}">
      <dgm:prSet/>
      <dgm:spPr/>
      <dgm:t>
        <a:bodyPr/>
        <a:lstStyle/>
        <a:p>
          <a:endParaRPr lang="en-US"/>
        </a:p>
      </dgm:t>
    </dgm:pt>
    <dgm:pt modelId="{04684798-CCA2-444B-8151-781F72E62CAB}" type="sibTrans" cxnId="{013E6887-0209-4AA0-80DB-24DEEA00D918}">
      <dgm:prSet/>
      <dgm:spPr/>
      <dgm:t>
        <a:bodyPr/>
        <a:lstStyle/>
        <a:p>
          <a:endParaRPr lang="en-US"/>
        </a:p>
      </dgm:t>
    </dgm:pt>
    <dgm:pt modelId="{8F136505-EAB8-48D2-9272-F39F0DA42633}" type="pres">
      <dgm:prSet presAssocID="{3D5DAE0E-BF86-4BE2-A730-C24477B1C876}" presName="Name0" presStyleCnt="0">
        <dgm:presLayoutVars>
          <dgm:dir/>
          <dgm:animLvl val="lvl"/>
          <dgm:resizeHandles val="exact"/>
        </dgm:presLayoutVars>
      </dgm:prSet>
      <dgm:spPr/>
    </dgm:pt>
    <dgm:pt modelId="{7235F5B0-0B78-443E-8FF0-FDDE03FE1213}" type="pres">
      <dgm:prSet presAssocID="{3B9593D2-5F21-40E9-8ED3-83ED8A11E0BE}" presName="compositeNode" presStyleCnt="0">
        <dgm:presLayoutVars>
          <dgm:bulletEnabled val="1"/>
        </dgm:presLayoutVars>
      </dgm:prSet>
      <dgm:spPr/>
    </dgm:pt>
    <dgm:pt modelId="{C77CF513-E55A-4C04-B681-7BAAE0DD15FA}" type="pres">
      <dgm:prSet presAssocID="{3B9593D2-5F21-40E9-8ED3-83ED8A11E0BE}" presName="bgRect" presStyleLbl="node1" presStyleIdx="0" presStyleCnt="3"/>
      <dgm:spPr/>
    </dgm:pt>
    <dgm:pt modelId="{D676403B-BE50-4026-BA6F-97BB948AC9DA}" type="pres">
      <dgm:prSet presAssocID="{3B9593D2-5F21-40E9-8ED3-83ED8A11E0BE}" presName="parentNode" presStyleLbl="node1" presStyleIdx="0" presStyleCnt="3">
        <dgm:presLayoutVars>
          <dgm:chMax val="0"/>
          <dgm:bulletEnabled val="1"/>
        </dgm:presLayoutVars>
      </dgm:prSet>
      <dgm:spPr/>
    </dgm:pt>
    <dgm:pt modelId="{C02360ED-B732-41AB-9611-58B7782B0FAB}" type="pres">
      <dgm:prSet presAssocID="{3B9593D2-5F21-40E9-8ED3-83ED8A11E0BE}" presName="childNode" presStyleLbl="node1" presStyleIdx="0" presStyleCnt="3">
        <dgm:presLayoutVars>
          <dgm:bulletEnabled val="1"/>
        </dgm:presLayoutVars>
      </dgm:prSet>
      <dgm:spPr/>
    </dgm:pt>
    <dgm:pt modelId="{F14BF638-B369-49CB-B1B3-A3D6EF093B12}" type="pres">
      <dgm:prSet presAssocID="{2FFE50F4-DEB5-43BC-B79E-F3595A6E946C}" presName="hSp" presStyleCnt="0"/>
      <dgm:spPr/>
    </dgm:pt>
    <dgm:pt modelId="{2646090F-8F99-41A5-94E2-1183C5B20CC0}" type="pres">
      <dgm:prSet presAssocID="{2FFE50F4-DEB5-43BC-B79E-F3595A6E946C}" presName="vProcSp" presStyleCnt="0"/>
      <dgm:spPr/>
    </dgm:pt>
    <dgm:pt modelId="{25F34E49-6015-405D-AF0E-18E49258C068}" type="pres">
      <dgm:prSet presAssocID="{2FFE50F4-DEB5-43BC-B79E-F3595A6E946C}" presName="vSp1" presStyleCnt="0"/>
      <dgm:spPr/>
    </dgm:pt>
    <dgm:pt modelId="{C3E88E8E-2889-4E2A-8CAD-4A9106A09102}" type="pres">
      <dgm:prSet presAssocID="{2FFE50F4-DEB5-43BC-B79E-F3595A6E946C}" presName="simulatedConn" presStyleLbl="solidFgAcc1" presStyleIdx="0" presStyleCnt="2"/>
      <dgm:spPr/>
    </dgm:pt>
    <dgm:pt modelId="{66188CCC-BCEC-4501-AA30-9068AA84083D}" type="pres">
      <dgm:prSet presAssocID="{2FFE50F4-DEB5-43BC-B79E-F3595A6E946C}" presName="vSp2" presStyleCnt="0"/>
      <dgm:spPr/>
    </dgm:pt>
    <dgm:pt modelId="{CB3ACE21-F930-417C-9F39-5EAFD3BB8E02}" type="pres">
      <dgm:prSet presAssocID="{2FFE50F4-DEB5-43BC-B79E-F3595A6E946C}" presName="sibTrans" presStyleCnt="0"/>
      <dgm:spPr/>
    </dgm:pt>
    <dgm:pt modelId="{FEDA0903-159C-4039-BB5F-A76B6DB90902}" type="pres">
      <dgm:prSet presAssocID="{6FEF349A-9BCD-48E0-84AE-6F4C53B46A24}" presName="compositeNode" presStyleCnt="0">
        <dgm:presLayoutVars>
          <dgm:bulletEnabled val="1"/>
        </dgm:presLayoutVars>
      </dgm:prSet>
      <dgm:spPr/>
    </dgm:pt>
    <dgm:pt modelId="{E622F482-EC5B-4967-AAF3-C2A4115BF4E8}" type="pres">
      <dgm:prSet presAssocID="{6FEF349A-9BCD-48E0-84AE-6F4C53B46A24}" presName="bgRect" presStyleLbl="node1" presStyleIdx="1" presStyleCnt="3"/>
      <dgm:spPr/>
    </dgm:pt>
    <dgm:pt modelId="{96723174-52D3-46A2-B4B4-7621E27BEF7D}" type="pres">
      <dgm:prSet presAssocID="{6FEF349A-9BCD-48E0-84AE-6F4C53B46A24}" presName="parentNode" presStyleLbl="node1" presStyleIdx="1" presStyleCnt="3">
        <dgm:presLayoutVars>
          <dgm:chMax val="0"/>
          <dgm:bulletEnabled val="1"/>
        </dgm:presLayoutVars>
      </dgm:prSet>
      <dgm:spPr/>
    </dgm:pt>
    <dgm:pt modelId="{7A02D04F-69B7-44AA-8C6F-6A70D2FD226C}" type="pres">
      <dgm:prSet presAssocID="{6FEF349A-9BCD-48E0-84AE-6F4C53B46A24}" presName="childNode" presStyleLbl="node1" presStyleIdx="1" presStyleCnt="3">
        <dgm:presLayoutVars>
          <dgm:bulletEnabled val="1"/>
        </dgm:presLayoutVars>
      </dgm:prSet>
      <dgm:spPr/>
    </dgm:pt>
    <dgm:pt modelId="{C7EE2FF3-9712-4EC5-A1B0-92F75D495F24}" type="pres">
      <dgm:prSet presAssocID="{07FF9014-8BED-49B8-B696-CD5F7DF2E9DD}" presName="hSp" presStyleCnt="0"/>
      <dgm:spPr/>
    </dgm:pt>
    <dgm:pt modelId="{08E9FDAB-E428-4B4C-9053-D5E852A86D1D}" type="pres">
      <dgm:prSet presAssocID="{07FF9014-8BED-49B8-B696-CD5F7DF2E9DD}" presName="vProcSp" presStyleCnt="0"/>
      <dgm:spPr/>
    </dgm:pt>
    <dgm:pt modelId="{0F172206-8964-41A9-AB45-AE512EC75D96}" type="pres">
      <dgm:prSet presAssocID="{07FF9014-8BED-49B8-B696-CD5F7DF2E9DD}" presName="vSp1" presStyleCnt="0"/>
      <dgm:spPr/>
    </dgm:pt>
    <dgm:pt modelId="{12EDB5E8-5C56-4254-87E8-1CC63FD32A37}" type="pres">
      <dgm:prSet presAssocID="{07FF9014-8BED-49B8-B696-CD5F7DF2E9DD}" presName="simulatedConn" presStyleLbl="solidFgAcc1" presStyleIdx="1" presStyleCnt="2"/>
      <dgm:spPr/>
    </dgm:pt>
    <dgm:pt modelId="{271B2C7D-B8A9-4B42-8307-2D6B179A3181}" type="pres">
      <dgm:prSet presAssocID="{07FF9014-8BED-49B8-B696-CD5F7DF2E9DD}" presName="vSp2" presStyleCnt="0"/>
      <dgm:spPr/>
    </dgm:pt>
    <dgm:pt modelId="{90DDA437-744B-4F5E-AD68-714CF21604FF}" type="pres">
      <dgm:prSet presAssocID="{07FF9014-8BED-49B8-B696-CD5F7DF2E9DD}" presName="sibTrans" presStyleCnt="0"/>
      <dgm:spPr/>
    </dgm:pt>
    <dgm:pt modelId="{1DBC2D29-0B6F-4141-8B65-98318F0C6A5D}" type="pres">
      <dgm:prSet presAssocID="{28FA44F8-738A-49F8-AE96-933C2C089002}" presName="compositeNode" presStyleCnt="0">
        <dgm:presLayoutVars>
          <dgm:bulletEnabled val="1"/>
        </dgm:presLayoutVars>
      </dgm:prSet>
      <dgm:spPr/>
    </dgm:pt>
    <dgm:pt modelId="{7C197906-D816-489A-B6A6-F9F20CE5B9C5}" type="pres">
      <dgm:prSet presAssocID="{28FA44F8-738A-49F8-AE96-933C2C089002}" presName="bgRect" presStyleLbl="node1" presStyleIdx="2" presStyleCnt="3"/>
      <dgm:spPr/>
    </dgm:pt>
    <dgm:pt modelId="{5E500E68-E731-468B-8544-4878A496588D}" type="pres">
      <dgm:prSet presAssocID="{28FA44F8-738A-49F8-AE96-933C2C089002}" presName="parentNode" presStyleLbl="node1" presStyleIdx="2" presStyleCnt="3">
        <dgm:presLayoutVars>
          <dgm:chMax val="0"/>
          <dgm:bulletEnabled val="1"/>
        </dgm:presLayoutVars>
      </dgm:prSet>
      <dgm:spPr/>
    </dgm:pt>
    <dgm:pt modelId="{1A14EA63-6356-484F-8EDA-6456C3727F9D}" type="pres">
      <dgm:prSet presAssocID="{28FA44F8-738A-49F8-AE96-933C2C089002}" presName="childNode" presStyleLbl="node1" presStyleIdx="2" presStyleCnt="3">
        <dgm:presLayoutVars>
          <dgm:bulletEnabled val="1"/>
        </dgm:presLayoutVars>
      </dgm:prSet>
      <dgm:spPr/>
    </dgm:pt>
  </dgm:ptLst>
  <dgm:cxnLst>
    <dgm:cxn modelId="{EC68260A-07E8-4E61-A099-E7BACAF6228E}" type="presOf" srcId="{6FEF349A-9BCD-48E0-84AE-6F4C53B46A24}" destId="{E622F482-EC5B-4967-AAF3-C2A4115BF4E8}" srcOrd="0" destOrd="0" presId="urn:microsoft.com/office/officeart/2005/8/layout/hProcess7"/>
    <dgm:cxn modelId="{0D77C824-3B73-4E7A-82E8-7D5A9D6A5B2E}" type="presOf" srcId="{3B9593D2-5F21-40E9-8ED3-83ED8A11E0BE}" destId="{C77CF513-E55A-4C04-B681-7BAAE0DD15FA}" srcOrd="0" destOrd="0" presId="urn:microsoft.com/office/officeart/2005/8/layout/hProcess7"/>
    <dgm:cxn modelId="{FE1C702C-812E-4376-A2BA-E46F42B22714}" type="presOf" srcId="{D811691A-E797-4DB4-9FC3-12F6F2BDB7C2}" destId="{7A02D04F-69B7-44AA-8C6F-6A70D2FD226C}" srcOrd="0" destOrd="2" presId="urn:microsoft.com/office/officeart/2005/8/layout/hProcess7"/>
    <dgm:cxn modelId="{09E3E537-0C12-42C6-A005-7090ED87CA6A}" type="presOf" srcId="{28FA44F8-738A-49F8-AE96-933C2C089002}" destId="{7C197906-D816-489A-B6A6-F9F20CE5B9C5}" srcOrd="0" destOrd="0" presId="urn:microsoft.com/office/officeart/2005/8/layout/hProcess7"/>
    <dgm:cxn modelId="{50FBC85D-8CA2-433B-AFC2-5D9BBFAA7E6E}" srcId="{3B9593D2-5F21-40E9-8ED3-83ED8A11E0BE}" destId="{DB99D0FD-1156-4A95-908E-2C4C4294A28B}" srcOrd="0" destOrd="0" parTransId="{D2A5840E-A3EC-4FAD-9691-187DDE2D6BB4}" sibTransId="{EF8D9AF5-437B-409B-ABEA-1D031B9D1DEB}"/>
    <dgm:cxn modelId="{B88C0461-FF23-4509-9FE0-63C7BD9D2A1E}" type="presOf" srcId="{6FEF349A-9BCD-48E0-84AE-6F4C53B46A24}" destId="{96723174-52D3-46A2-B4B4-7621E27BEF7D}" srcOrd="1" destOrd="0" presId="urn:microsoft.com/office/officeart/2005/8/layout/hProcess7"/>
    <dgm:cxn modelId="{40ADC044-0DE9-4049-8A02-351CA7F6ACE8}" type="presOf" srcId="{3B9593D2-5F21-40E9-8ED3-83ED8A11E0BE}" destId="{D676403B-BE50-4026-BA6F-97BB948AC9DA}" srcOrd="1" destOrd="0" presId="urn:microsoft.com/office/officeart/2005/8/layout/hProcess7"/>
    <dgm:cxn modelId="{6F0BB069-A311-4B76-9DAA-A9CBF580BD47}" srcId="{6FEF349A-9BCD-48E0-84AE-6F4C53B46A24}" destId="{D811691A-E797-4DB4-9FC3-12F6F2BDB7C2}" srcOrd="2" destOrd="0" parTransId="{26508D99-B699-4014-A13B-D92022C241C5}" sibTransId="{C20DD920-8B70-41A2-AEEA-6B1E2CC84FB7}"/>
    <dgm:cxn modelId="{F06E9086-F125-4AFB-8640-6394DC32D7A1}" type="presOf" srcId="{BD1B64D1-BF8F-4BF9-B290-33F976CEBF71}" destId="{7A02D04F-69B7-44AA-8C6F-6A70D2FD226C}" srcOrd="0" destOrd="1" presId="urn:microsoft.com/office/officeart/2005/8/layout/hProcess7"/>
    <dgm:cxn modelId="{013E6887-0209-4AA0-80DB-24DEEA00D918}" srcId="{28FA44F8-738A-49F8-AE96-933C2C089002}" destId="{8DE48C59-4BBB-493E-BB65-BA66F351C1A1}" srcOrd="1" destOrd="0" parTransId="{18039C7E-589D-4ECE-8CF9-3DE2AF00F4CC}" sibTransId="{04684798-CCA2-444B-8151-781F72E62CAB}"/>
    <dgm:cxn modelId="{1A12E488-E90E-45EB-A1AC-3652E4F61225}" type="presOf" srcId="{DB99D0FD-1156-4A95-908E-2C4C4294A28B}" destId="{C02360ED-B732-41AB-9611-58B7782B0FAB}" srcOrd="0" destOrd="0" presId="urn:microsoft.com/office/officeart/2005/8/layout/hProcess7"/>
    <dgm:cxn modelId="{5FF9B5AD-83E8-4777-810E-D2B4192B954C}" type="presOf" srcId="{EEA9877A-C6CB-4B8A-A354-EAE9F697484B}" destId="{1A14EA63-6356-484F-8EDA-6456C3727F9D}" srcOrd="0" destOrd="0" presId="urn:microsoft.com/office/officeart/2005/8/layout/hProcess7"/>
    <dgm:cxn modelId="{164C0AB0-1C9F-4547-9CB2-01601BB64F23}" srcId="{28FA44F8-738A-49F8-AE96-933C2C089002}" destId="{EEA9877A-C6CB-4B8A-A354-EAE9F697484B}" srcOrd="0" destOrd="0" parTransId="{D4920183-B86E-4CC7-ADDD-7BBC7880998E}" sibTransId="{0A17D8BB-40CF-4FDB-A18B-B78168B69F57}"/>
    <dgm:cxn modelId="{91F3A7B1-07D4-4B3A-911D-4A057446DFE8}" srcId="{6FEF349A-9BCD-48E0-84AE-6F4C53B46A24}" destId="{78829443-39CB-49AB-BA1D-C0FCC3228C06}" srcOrd="0" destOrd="0" parTransId="{96265BB5-4305-4B1B-9D95-19265FAB99EC}" sibTransId="{88F45D1F-68CC-4B80-8D34-15C0CD4C49FF}"/>
    <dgm:cxn modelId="{01E386B7-B74D-43A5-B827-214B641BE863}" srcId="{6FEF349A-9BCD-48E0-84AE-6F4C53B46A24}" destId="{BD1B64D1-BF8F-4BF9-B290-33F976CEBF71}" srcOrd="1" destOrd="0" parTransId="{19F4F719-3A4E-4FE9-953C-F69D850EAB41}" sibTransId="{9937C567-83B4-41C6-AD4F-0C455AE5DC7A}"/>
    <dgm:cxn modelId="{899E0FBA-E8C0-46DF-B4DC-1AE9C40CE8ED}" srcId="{3D5DAE0E-BF86-4BE2-A730-C24477B1C876}" destId="{28FA44F8-738A-49F8-AE96-933C2C089002}" srcOrd="2" destOrd="0" parTransId="{45029BD4-C9EF-428E-84EC-78B83B8A4465}" sibTransId="{5F48C1DC-32A5-4719-AE93-F4F3CEA6D263}"/>
    <dgm:cxn modelId="{8149F7C4-F9C5-4F5D-9236-15247AEA31E7}" type="presOf" srcId="{78829443-39CB-49AB-BA1D-C0FCC3228C06}" destId="{7A02D04F-69B7-44AA-8C6F-6A70D2FD226C}" srcOrd="0" destOrd="0" presId="urn:microsoft.com/office/officeart/2005/8/layout/hProcess7"/>
    <dgm:cxn modelId="{41EFC3C5-D814-434B-8164-DA9A121578BF}" type="presOf" srcId="{8DE48C59-4BBB-493E-BB65-BA66F351C1A1}" destId="{1A14EA63-6356-484F-8EDA-6456C3727F9D}" srcOrd="0" destOrd="1" presId="urn:microsoft.com/office/officeart/2005/8/layout/hProcess7"/>
    <dgm:cxn modelId="{1E1292DA-931F-46CD-8903-0A6621B97579}" type="presOf" srcId="{28FA44F8-738A-49F8-AE96-933C2C089002}" destId="{5E500E68-E731-468B-8544-4878A496588D}" srcOrd="1" destOrd="0" presId="urn:microsoft.com/office/officeart/2005/8/layout/hProcess7"/>
    <dgm:cxn modelId="{5575FFE1-EA75-4951-9E55-D2270B109409}" srcId="{3D5DAE0E-BF86-4BE2-A730-C24477B1C876}" destId="{6FEF349A-9BCD-48E0-84AE-6F4C53B46A24}" srcOrd="1" destOrd="0" parTransId="{4DE38394-FD5E-459B-92ED-29F2C3365B01}" sibTransId="{07FF9014-8BED-49B8-B696-CD5F7DF2E9DD}"/>
    <dgm:cxn modelId="{42307AF2-0E5F-4DF7-AF78-CD73FD691F97}" srcId="{3D5DAE0E-BF86-4BE2-A730-C24477B1C876}" destId="{3B9593D2-5F21-40E9-8ED3-83ED8A11E0BE}" srcOrd="0" destOrd="0" parTransId="{403E377D-065F-4D3E-B9BE-0A374EB751DE}" sibTransId="{2FFE50F4-DEB5-43BC-B79E-F3595A6E946C}"/>
    <dgm:cxn modelId="{A24658FF-67E5-4EB4-BC22-B57E64AA63A5}" type="presOf" srcId="{3D5DAE0E-BF86-4BE2-A730-C24477B1C876}" destId="{8F136505-EAB8-48D2-9272-F39F0DA42633}" srcOrd="0" destOrd="0" presId="urn:microsoft.com/office/officeart/2005/8/layout/hProcess7"/>
    <dgm:cxn modelId="{8A25BC4C-283A-48BF-81E5-861593374157}" type="presParOf" srcId="{8F136505-EAB8-48D2-9272-F39F0DA42633}" destId="{7235F5B0-0B78-443E-8FF0-FDDE03FE1213}" srcOrd="0" destOrd="0" presId="urn:microsoft.com/office/officeart/2005/8/layout/hProcess7"/>
    <dgm:cxn modelId="{6535C5F6-D68B-4E30-AD07-A71F6324E105}" type="presParOf" srcId="{7235F5B0-0B78-443E-8FF0-FDDE03FE1213}" destId="{C77CF513-E55A-4C04-B681-7BAAE0DD15FA}" srcOrd="0" destOrd="0" presId="urn:microsoft.com/office/officeart/2005/8/layout/hProcess7"/>
    <dgm:cxn modelId="{023FA281-F30F-4312-9185-01CE26213561}" type="presParOf" srcId="{7235F5B0-0B78-443E-8FF0-FDDE03FE1213}" destId="{D676403B-BE50-4026-BA6F-97BB948AC9DA}" srcOrd="1" destOrd="0" presId="urn:microsoft.com/office/officeart/2005/8/layout/hProcess7"/>
    <dgm:cxn modelId="{D488F2CA-F1C1-4165-9E60-B40671FA2E26}" type="presParOf" srcId="{7235F5B0-0B78-443E-8FF0-FDDE03FE1213}" destId="{C02360ED-B732-41AB-9611-58B7782B0FAB}" srcOrd="2" destOrd="0" presId="urn:microsoft.com/office/officeart/2005/8/layout/hProcess7"/>
    <dgm:cxn modelId="{E5C8CF01-A4DD-4A9F-B351-732CD0C2D2C1}" type="presParOf" srcId="{8F136505-EAB8-48D2-9272-F39F0DA42633}" destId="{F14BF638-B369-49CB-B1B3-A3D6EF093B12}" srcOrd="1" destOrd="0" presId="urn:microsoft.com/office/officeart/2005/8/layout/hProcess7"/>
    <dgm:cxn modelId="{DD8BE938-5D4A-4C2C-8C0B-D7E55D386899}" type="presParOf" srcId="{8F136505-EAB8-48D2-9272-F39F0DA42633}" destId="{2646090F-8F99-41A5-94E2-1183C5B20CC0}" srcOrd="2" destOrd="0" presId="urn:microsoft.com/office/officeart/2005/8/layout/hProcess7"/>
    <dgm:cxn modelId="{DA188020-2404-4B55-810C-B7F1F3E8E934}" type="presParOf" srcId="{2646090F-8F99-41A5-94E2-1183C5B20CC0}" destId="{25F34E49-6015-405D-AF0E-18E49258C068}" srcOrd="0" destOrd="0" presId="urn:microsoft.com/office/officeart/2005/8/layout/hProcess7"/>
    <dgm:cxn modelId="{6BF2189B-3FB0-489B-A24E-BE624BE05B8C}" type="presParOf" srcId="{2646090F-8F99-41A5-94E2-1183C5B20CC0}" destId="{C3E88E8E-2889-4E2A-8CAD-4A9106A09102}" srcOrd="1" destOrd="0" presId="urn:microsoft.com/office/officeart/2005/8/layout/hProcess7"/>
    <dgm:cxn modelId="{1C2F206B-0F93-4F98-A6BD-BD23F4ED1A09}" type="presParOf" srcId="{2646090F-8F99-41A5-94E2-1183C5B20CC0}" destId="{66188CCC-BCEC-4501-AA30-9068AA84083D}" srcOrd="2" destOrd="0" presId="urn:microsoft.com/office/officeart/2005/8/layout/hProcess7"/>
    <dgm:cxn modelId="{F958CF1F-4E64-4BA1-9DC8-01A745358502}" type="presParOf" srcId="{8F136505-EAB8-48D2-9272-F39F0DA42633}" destId="{CB3ACE21-F930-417C-9F39-5EAFD3BB8E02}" srcOrd="3" destOrd="0" presId="urn:microsoft.com/office/officeart/2005/8/layout/hProcess7"/>
    <dgm:cxn modelId="{FE4C1750-B9E2-4DBB-A231-25311F3245A3}" type="presParOf" srcId="{8F136505-EAB8-48D2-9272-F39F0DA42633}" destId="{FEDA0903-159C-4039-BB5F-A76B6DB90902}" srcOrd="4" destOrd="0" presId="urn:microsoft.com/office/officeart/2005/8/layout/hProcess7"/>
    <dgm:cxn modelId="{E44A8F45-4EBA-4698-A2B3-BC1CCF0ACDB0}" type="presParOf" srcId="{FEDA0903-159C-4039-BB5F-A76B6DB90902}" destId="{E622F482-EC5B-4967-AAF3-C2A4115BF4E8}" srcOrd="0" destOrd="0" presId="urn:microsoft.com/office/officeart/2005/8/layout/hProcess7"/>
    <dgm:cxn modelId="{7B57CFE1-9039-4F63-A934-B47B445127EB}" type="presParOf" srcId="{FEDA0903-159C-4039-BB5F-A76B6DB90902}" destId="{96723174-52D3-46A2-B4B4-7621E27BEF7D}" srcOrd="1" destOrd="0" presId="urn:microsoft.com/office/officeart/2005/8/layout/hProcess7"/>
    <dgm:cxn modelId="{1ABD7ED4-2729-4C26-B18F-604C88FF5A9D}" type="presParOf" srcId="{FEDA0903-159C-4039-BB5F-A76B6DB90902}" destId="{7A02D04F-69B7-44AA-8C6F-6A70D2FD226C}" srcOrd="2" destOrd="0" presId="urn:microsoft.com/office/officeart/2005/8/layout/hProcess7"/>
    <dgm:cxn modelId="{F6A7A35F-4B50-4A0D-B2DB-13B9D238142A}" type="presParOf" srcId="{8F136505-EAB8-48D2-9272-F39F0DA42633}" destId="{C7EE2FF3-9712-4EC5-A1B0-92F75D495F24}" srcOrd="5" destOrd="0" presId="urn:microsoft.com/office/officeart/2005/8/layout/hProcess7"/>
    <dgm:cxn modelId="{EFE9EC74-D251-465C-9454-8BF66C853E63}" type="presParOf" srcId="{8F136505-EAB8-48D2-9272-F39F0DA42633}" destId="{08E9FDAB-E428-4B4C-9053-D5E852A86D1D}" srcOrd="6" destOrd="0" presId="urn:microsoft.com/office/officeart/2005/8/layout/hProcess7"/>
    <dgm:cxn modelId="{7FBE7ABF-CA7A-4047-AC80-9A1B832F7F57}" type="presParOf" srcId="{08E9FDAB-E428-4B4C-9053-D5E852A86D1D}" destId="{0F172206-8964-41A9-AB45-AE512EC75D96}" srcOrd="0" destOrd="0" presId="urn:microsoft.com/office/officeart/2005/8/layout/hProcess7"/>
    <dgm:cxn modelId="{A7FB8DC8-D027-4895-8F02-78533B1903BA}" type="presParOf" srcId="{08E9FDAB-E428-4B4C-9053-D5E852A86D1D}" destId="{12EDB5E8-5C56-4254-87E8-1CC63FD32A37}" srcOrd="1" destOrd="0" presId="urn:microsoft.com/office/officeart/2005/8/layout/hProcess7"/>
    <dgm:cxn modelId="{EAC3B25C-FABF-4455-A93A-56F1BE70D69C}" type="presParOf" srcId="{08E9FDAB-E428-4B4C-9053-D5E852A86D1D}" destId="{271B2C7D-B8A9-4B42-8307-2D6B179A3181}" srcOrd="2" destOrd="0" presId="urn:microsoft.com/office/officeart/2005/8/layout/hProcess7"/>
    <dgm:cxn modelId="{5671ABB1-F0D8-4D18-9057-B4D27FA1EFB4}" type="presParOf" srcId="{8F136505-EAB8-48D2-9272-F39F0DA42633}" destId="{90DDA437-744B-4F5E-AD68-714CF21604FF}" srcOrd="7" destOrd="0" presId="urn:microsoft.com/office/officeart/2005/8/layout/hProcess7"/>
    <dgm:cxn modelId="{75FBA5E6-3CF9-43B0-B16B-3A1023121A16}" type="presParOf" srcId="{8F136505-EAB8-48D2-9272-F39F0DA42633}" destId="{1DBC2D29-0B6F-4141-8B65-98318F0C6A5D}" srcOrd="8" destOrd="0" presId="urn:microsoft.com/office/officeart/2005/8/layout/hProcess7"/>
    <dgm:cxn modelId="{144CCABA-120E-41DF-A8C0-A26ABC0859F8}" type="presParOf" srcId="{1DBC2D29-0B6F-4141-8B65-98318F0C6A5D}" destId="{7C197906-D816-489A-B6A6-F9F20CE5B9C5}" srcOrd="0" destOrd="0" presId="urn:microsoft.com/office/officeart/2005/8/layout/hProcess7"/>
    <dgm:cxn modelId="{E03803E4-056F-4025-B991-706D3EC630AB}" type="presParOf" srcId="{1DBC2D29-0B6F-4141-8B65-98318F0C6A5D}" destId="{5E500E68-E731-468B-8544-4878A496588D}" srcOrd="1" destOrd="0" presId="urn:microsoft.com/office/officeart/2005/8/layout/hProcess7"/>
    <dgm:cxn modelId="{1B48ADD3-8AF2-416F-9095-600056530373}" type="presParOf" srcId="{1DBC2D29-0B6F-4141-8B65-98318F0C6A5D}" destId="{1A14EA63-6356-484F-8EDA-6456C3727F9D}"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943587-12F0-4A22-926E-0F1C6510137E}" type="doc">
      <dgm:prSet loTypeId="urn:microsoft.com/office/officeart/2005/8/layout/bList2" loCatId="list" qsTypeId="urn:microsoft.com/office/officeart/2005/8/quickstyle/simple1" qsCatId="simple" csTypeId="urn:microsoft.com/office/officeart/2005/8/colors/accent1_2" csCatId="accent1" phldr="1"/>
      <dgm:spPr/>
    </dgm:pt>
    <dgm:pt modelId="{C94ACF5F-758E-4834-B706-F98E22A023A0}">
      <dgm:prSet phldrT="[Text]" custT="1"/>
      <dgm:spPr/>
      <dgm:t>
        <a:bodyPr/>
        <a:lstStyle/>
        <a:p>
          <a:endParaRPr lang="en-US" sz="1400" b="1" dirty="0">
            <a:latin typeface="+mj-lt"/>
          </a:endParaRPr>
        </a:p>
      </dgm:t>
    </dgm:pt>
    <dgm:pt modelId="{7A5D80E1-7CE7-4A8E-9D9B-C9DFF19F587D}" type="parTrans" cxnId="{48DAF0CC-0F1E-411F-89FB-4C1C039CA77E}">
      <dgm:prSet/>
      <dgm:spPr/>
      <dgm:t>
        <a:bodyPr/>
        <a:lstStyle/>
        <a:p>
          <a:endParaRPr lang="en-US"/>
        </a:p>
      </dgm:t>
    </dgm:pt>
    <dgm:pt modelId="{30DE8790-1B5D-40EB-B0BE-0B863C126830}" type="sibTrans" cxnId="{48DAF0CC-0F1E-411F-89FB-4C1C039CA77E}">
      <dgm:prSet/>
      <dgm:spPr/>
      <dgm:t>
        <a:bodyPr/>
        <a:lstStyle/>
        <a:p>
          <a:endParaRPr lang="en-US"/>
        </a:p>
      </dgm:t>
    </dgm:pt>
    <dgm:pt modelId="{A6D8D38C-4873-4B6F-B723-6C7E79FEC4A5}">
      <dgm:prSet phldrT="[Text]"/>
      <dgm:spPr/>
      <dgm:t>
        <a:bodyPr/>
        <a:lstStyle/>
        <a:p>
          <a:endParaRPr lang="en-US" dirty="0"/>
        </a:p>
      </dgm:t>
    </dgm:pt>
    <dgm:pt modelId="{D00C707E-D7C1-4857-8701-5EC89157DE98}" type="parTrans" cxnId="{0C3B4F66-9049-42EB-9768-7CD40EF928D9}">
      <dgm:prSet/>
      <dgm:spPr/>
      <dgm:t>
        <a:bodyPr/>
        <a:lstStyle/>
        <a:p>
          <a:endParaRPr lang="en-US"/>
        </a:p>
      </dgm:t>
    </dgm:pt>
    <dgm:pt modelId="{5C3E5F70-025E-469D-9946-1D1A87EF2114}" type="sibTrans" cxnId="{0C3B4F66-9049-42EB-9768-7CD40EF928D9}">
      <dgm:prSet/>
      <dgm:spPr/>
      <dgm:t>
        <a:bodyPr/>
        <a:lstStyle/>
        <a:p>
          <a:endParaRPr lang="en-US"/>
        </a:p>
      </dgm:t>
    </dgm:pt>
    <dgm:pt modelId="{B7A991F5-0AD4-4321-9413-F6027DAD3FB6}">
      <dgm:prSet phldrT="[Text]"/>
      <dgm:spPr/>
      <dgm:t>
        <a:bodyPr/>
        <a:lstStyle/>
        <a:p>
          <a:endParaRPr lang="en-US" dirty="0"/>
        </a:p>
      </dgm:t>
    </dgm:pt>
    <dgm:pt modelId="{86025C42-9BE3-42D5-B68F-5EFD8FE8391B}" type="parTrans" cxnId="{F3BAEE81-8389-4ACF-B53F-731F99774731}">
      <dgm:prSet/>
      <dgm:spPr/>
      <dgm:t>
        <a:bodyPr/>
        <a:lstStyle/>
        <a:p>
          <a:endParaRPr lang="en-US"/>
        </a:p>
      </dgm:t>
    </dgm:pt>
    <dgm:pt modelId="{3DAECD9D-46F7-48F4-B6F1-78D682A81372}" type="sibTrans" cxnId="{F3BAEE81-8389-4ACF-B53F-731F99774731}">
      <dgm:prSet/>
      <dgm:spPr/>
      <dgm:t>
        <a:bodyPr/>
        <a:lstStyle/>
        <a:p>
          <a:endParaRPr lang="en-US"/>
        </a:p>
      </dgm:t>
    </dgm:pt>
    <dgm:pt modelId="{54593160-FF09-4201-B2BC-DB0D521CED1B}">
      <dgm:prSet/>
      <dgm:spPr/>
      <dgm:t>
        <a:bodyPr/>
        <a:lstStyle/>
        <a:p>
          <a:r>
            <a:rPr lang="en-US" b="1" dirty="0">
              <a:solidFill>
                <a:schemeClr val="accent1"/>
              </a:solidFill>
              <a:latin typeface="+mj-lt"/>
            </a:rPr>
            <a:t>Principles of natural justice to be followed</a:t>
          </a:r>
          <a:endParaRPr lang="en-US" dirty="0">
            <a:solidFill>
              <a:schemeClr val="accent1"/>
            </a:solidFill>
          </a:endParaRPr>
        </a:p>
      </dgm:t>
    </dgm:pt>
    <dgm:pt modelId="{13282C33-168A-4576-974E-5490862507E6}" type="parTrans" cxnId="{B027CFDB-70D6-45C0-8CC2-89B6C74BE4D0}">
      <dgm:prSet/>
      <dgm:spPr/>
      <dgm:t>
        <a:bodyPr/>
        <a:lstStyle/>
        <a:p>
          <a:endParaRPr lang="en-US"/>
        </a:p>
      </dgm:t>
    </dgm:pt>
    <dgm:pt modelId="{269C365C-1E89-4FBC-9275-74E1802A47FA}" type="sibTrans" cxnId="{B027CFDB-70D6-45C0-8CC2-89B6C74BE4D0}">
      <dgm:prSet/>
      <dgm:spPr/>
      <dgm:t>
        <a:bodyPr/>
        <a:lstStyle/>
        <a:p>
          <a:endParaRPr lang="en-US"/>
        </a:p>
      </dgm:t>
    </dgm:pt>
    <dgm:pt modelId="{F3DC6804-18A3-4DE6-8099-FF2FDC2B4571}">
      <dgm:prSet custT="1"/>
      <dgm:spPr/>
      <dgm:t>
        <a:bodyPr/>
        <a:lstStyle/>
        <a:p>
          <a:pPr marL="171450" lvl="1" indent="-171450" algn="l" defTabSz="844550">
            <a:lnSpc>
              <a:spcPct val="90000"/>
            </a:lnSpc>
            <a:spcBef>
              <a:spcPct val="0"/>
            </a:spcBef>
            <a:spcAft>
              <a:spcPct val="15000"/>
            </a:spcAft>
            <a:buChar char="•"/>
          </a:pPr>
          <a:r>
            <a:rPr lang="en-US" sz="1900" b="1" kern="1200" dirty="0">
              <a:solidFill>
                <a:srgbClr val="4472C4"/>
              </a:solidFill>
              <a:latin typeface="Calibri Light" panose="020F0302020204030204"/>
              <a:ea typeface="+mn-ea"/>
              <a:cs typeface="+mn-cs"/>
            </a:rPr>
            <a:t>Assure Confidentiality </a:t>
          </a:r>
        </a:p>
      </dgm:t>
    </dgm:pt>
    <dgm:pt modelId="{0F344A85-4921-4A81-8E92-A1AC229B12D0}" type="parTrans" cxnId="{DABEC8BC-696C-4848-B1CF-DBBFF828FAA0}">
      <dgm:prSet/>
      <dgm:spPr/>
      <dgm:t>
        <a:bodyPr/>
        <a:lstStyle/>
        <a:p>
          <a:endParaRPr lang="en-US"/>
        </a:p>
      </dgm:t>
    </dgm:pt>
    <dgm:pt modelId="{5C1EDBB8-48B9-49CD-A577-3140224875F3}" type="sibTrans" cxnId="{DABEC8BC-696C-4848-B1CF-DBBFF828FAA0}">
      <dgm:prSet/>
      <dgm:spPr/>
      <dgm:t>
        <a:bodyPr/>
        <a:lstStyle/>
        <a:p>
          <a:endParaRPr lang="en-US"/>
        </a:p>
      </dgm:t>
    </dgm:pt>
    <dgm:pt modelId="{999F73AE-D572-40BD-8C4E-026114EC1B60}">
      <dgm:prSet custT="1"/>
      <dgm:spPr/>
      <dgm:t>
        <a:bodyPr/>
        <a:lstStyle/>
        <a:p>
          <a:pPr marL="171450" lvl="1" indent="-171450" algn="l" defTabSz="844550">
            <a:lnSpc>
              <a:spcPct val="90000"/>
            </a:lnSpc>
            <a:spcBef>
              <a:spcPct val="0"/>
            </a:spcBef>
            <a:spcAft>
              <a:spcPct val="15000"/>
            </a:spcAft>
            <a:buChar char="•"/>
          </a:pPr>
          <a:r>
            <a:rPr lang="en-US" sz="1900" b="1" kern="1200" dirty="0">
              <a:solidFill>
                <a:srgbClr val="4472C4"/>
              </a:solidFill>
              <a:latin typeface="Calibri Light" panose="020F0302020204030204"/>
              <a:ea typeface="+mn-ea"/>
              <a:cs typeface="+mn-cs"/>
            </a:rPr>
            <a:t>Assure Non- Retaliation </a:t>
          </a:r>
        </a:p>
      </dgm:t>
    </dgm:pt>
    <dgm:pt modelId="{05FE0334-926E-4259-A9C8-70CED4083CCB}" type="parTrans" cxnId="{8290DE01-E430-4ABE-AB36-86B80DB8A97B}">
      <dgm:prSet/>
      <dgm:spPr/>
      <dgm:t>
        <a:bodyPr/>
        <a:lstStyle/>
        <a:p>
          <a:endParaRPr lang="en-US"/>
        </a:p>
      </dgm:t>
    </dgm:pt>
    <dgm:pt modelId="{DDE8C64E-0E75-41D6-A769-67BD26487249}" type="sibTrans" cxnId="{8290DE01-E430-4ABE-AB36-86B80DB8A97B}">
      <dgm:prSet/>
      <dgm:spPr/>
      <dgm:t>
        <a:bodyPr/>
        <a:lstStyle/>
        <a:p>
          <a:endParaRPr lang="en-US"/>
        </a:p>
      </dgm:t>
    </dgm:pt>
    <dgm:pt modelId="{F55DC685-CD47-47D2-9319-1C7114E4B875}" type="pres">
      <dgm:prSet presAssocID="{71943587-12F0-4A22-926E-0F1C6510137E}" presName="diagram" presStyleCnt="0">
        <dgm:presLayoutVars>
          <dgm:dir/>
          <dgm:animLvl val="lvl"/>
          <dgm:resizeHandles val="exact"/>
        </dgm:presLayoutVars>
      </dgm:prSet>
      <dgm:spPr/>
    </dgm:pt>
    <dgm:pt modelId="{FA13045C-592C-47C9-BBDD-B110648A5CFA}" type="pres">
      <dgm:prSet presAssocID="{C94ACF5F-758E-4834-B706-F98E22A023A0}" presName="compNode" presStyleCnt="0"/>
      <dgm:spPr/>
    </dgm:pt>
    <dgm:pt modelId="{71CCB3A3-6ADB-46D7-9FBB-1FBEB52F50F6}" type="pres">
      <dgm:prSet presAssocID="{C94ACF5F-758E-4834-B706-F98E22A023A0}" presName="childRect" presStyleLbl="bgAcc1" presStyleIdx="0" presStyleCnt="3">
        <dgm:presLayoutVars>
          <dgm:bulletEnabled val="1"/>
        </dgm:presLayoutVars>
      </dgm:prSet>
      <dgm:spPr/>
    </dgm:pt>
    <dgm:pt modelId="{B01DEB10-3380-4410-8B02-CECAD707963D}" type="pres">
      <dgm:prSet presAssocID="{C94ACF5F-758E-4834-B706-F98E22A023A0}" presName="parentText" presStyleLbl="node1" presStyleIdx="0" presStyleCnt="0">
        <dgm:presLayoutVars>
          <dgm:chMax val="0"/>
          <dgm:bulletEnabled val="1"/>
        </dgm:presLayoutVars>
      </dgm:prSet>
      <dgm:spPr/>
    </dgm:pt>
    <dgm:pt modelId="{15D36F91-D0CE-4D77-A4BB-BD904212E685}" type="pres">
      <dgm:prSet presAssocID="{C94ACF5F-758E-4834-B706-F98E22A023A0}" presName="parentRect" presStyleLbl="alignNode1" presStyleIdx="0" presStyleCnt="3"/>
      <dgm:spPr/>
    </dgm:pt>
    <dgm:pt modelId="{EDC79B56-5836-4311-8D8F-6FD00F40A47C}" type="pres">
      <dgm:prSet presAssocID="{C94ACF5F-758E-4834-B706-F98E22A023A0}"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masterwordsmith-unplugged: 16/02/11"/>
        </a:ext>
      </dgm:extLst>
    </dgm:pt>
    <dgm:pt modelId="{BB89677A-0341-4671-9AC3-B9A72C185E45}" type="pres">
      <dgm:prSet presAssocID="{30DE8790-1B5D-40EB-B0BE-0B863C126830}" presName="sibTrans" presStyleLbl="sibTrans2D1" presStyleIdx="0" presStyleCnt="0"/>
      <dgm:spPr/>
    </dgm:pt>
    <dgm:pt modelId="{2BA53F5F-5FB7-48F3-A261-46A349AF9E46}" type="pres">
      <dgm:prSet presAssocID="{A6D8D38C-4873-4B6F-B723-6C7E79FEC4A5}" presName="compNode" presStyleCnt="0"/>
      <dgm:spPr/>
    </dgm:pt>
    <dgm:pt modelId="{03B7E785-6971-4162-93C9-C8C8108A22A3}" type="pres">
      <dgm:prSet presAssocID="{A6D8D38C-4873-4B6F-B723-6C7E79FEC4A5}" presName="childRect" presStyleLbl="bgAcc1" presStyleIdx="1" presStyleCnt="3">
        <dgm:presLayoutVars>
          <dgm:bulletEnabled val="1"/>
        </dgm:presLayoutVars>
      </dgm:prSet>
      <dgm:spPr/>
    </dgm:pt>
    <dgm:pt modelId="{3329F662-DA77-4318-A48B-D0726B46C4A1}" type="pres">
      <dgm:prSet presAssocID="{A6D8D38C-4873-4B6F-B723-6C7E79FEC4A5}" presName="parentText" presStyleLbl="node1" presStyleIdx="0" presStyleCnt="0">
        <dgm:presLayoutVars>
          <dgm:chMax val="0"/>
          <dgm:bulletEnabled val="1"/>
        </dgm:presLayoutVars>
      </dgm:prSet>
      <dgm:spPr/>
    </dgm:pt>
    <dgm:pt modelId="{C267D327-6AA8-4D62-BDB7-3C42EE428B4A}" type="pres">
      <dgm:prSet presAssocID="{A6D8D38C-4873-4B6F-B723-6C7E79FEC4A5}" presName="parentRect" presStyleLbl="alignNode1" presStyleIdx="1" presStyleCnt="3"/>
      <dgm:spPr/>
    </dgm:pt>
    <dgm:pt modelId="{DB3136BB-C3F2-4614-815F-FC0B11C50DB8}" type="pres">
      <dgm:prSet presAssocID="{A6D8D38C-4873-4B6F-B723-6C7E79FEC4A5}"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confidentiality.jpg"/>
        </a:ext>
      </dgm:extLst>
    </dgm:pt>
    <dgm:pt modelId="{F40F689F-E791-40F9-B12F-C7CD3D85679D}" type="pres">
      <dgm:prSet presAssocID="{5C3E5F70-025E-469D-9946-1D1A87EF2114}" presName="sibTrans" presStyleLbl="sibTrans2D1" presStyleIdx="0" presStyleCnt="0"/>
      <dgm:spPr/>
    </dgm:pt>
    <dgm:pt modelId="{5D30B718-DBD9-44C4-9996-4D11A0A93ACA}" type="pres">
      <dgm:prSet presAssocID="{B7A991F5-0AD4-4321-9413-F6027DAD3FB6}" presName="compNode" presStyleCnt="0"/>
      <dgm:spPr/>
    </dgm:pt>
    <dgm:pt modelId="{D120FE21-74D3-4489-B46E-7203DC68663F}" type="pres">
      <dgm:prSet presAssocID="{B7A991F5-0AD4-4321-9413-F6027DAD3FB6}" presName="childRect" presStyleLbl="bgAcc1" presStyleIdx="2" presStyleCnt="3">
        <dgm:presLayoutVars>
          <dgm:bulletEnabled val="1"/>
        </dgm:presLayoutVars>
      </dgm:prSet>
      <dgm:spPr/>
    </dgm:pt>
    <dgm:pt modelId="{F890F38D-CE5A-40CE-8737-0E85549E17E6}" type="pres">
      <dgm:prSet presAssocID="{B7A991F5-0AD4-4321-9413-F6027DAD3FB6}" presName="parentText" presStyleLbl="node1" presStyleIdx="0" presStyleCnt="0">
        <dgm:presLayoutVars>
          <dgm:chMax val="0"/>
          <dgm:bulletEnabled val="1"/>
        </dgm:presLayoutVars>
      </dgm:prSet>
      <dgm:spPr/>
    </dgm:pt>
    <dgm:pt modelId="{2A944BCD-1D6F-40D5-80F9-E9346B4502E8}" type="pres">
      <dgm:prSet presAssocID="{B7A991F5-0AD4-4321-9413-F6027DAD3FB6}" presName="parentRect" presStyleLbl="alignNode1" presStyleIdx="2" presStyleCnt="3"/>
      <dgm:spPr/>
    </dgm:pt>
    <dgm:pt modelId="{7D6E563D-CF10-410E-98BD-B5A59764D4E9}" type="pres">
      <dgm:prSet presAssocID="{B7A991F5-0AD4-4321-9413-F6027DAD3FB6}"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 Wages » Exempt vs. non-exempt employees: California law explained"/>
        </a:ext>
      </dgm:extLst>
    </dgm:pt>
  </dgm:ptLst>
  <dgm:cxnLst>
    <dgm:cxn modelId="{8290DE01-E430-4ABE-AB36-86B80DB8A97B}" srcId="{B7A991F5-0AD4-4321-9413-F6027DAD3FB6}" destId="{999F73AE-D572-40BD-8C4E-026114EC1B60}" srcOrd="0" destOrd="0" parTransId="{05FE0334-926E-4259-A9C8-70CED4083CCB}" sibTransId="{DDE8C64E-0E75-41D6-A769-67BD26487249}"/>
    <dgm:cxn modelId="{0C596A0A-9F64-4E4F-B640-E0CDFD6542C7}" type="presOf" srcId="{B7A991F5-0AD4-4321-9413-F6027DAD3FB6}" destId="{F890F38D-CE5A-40CE-8737-0E85549E17E6}" srcOrd="0" destOrd="0" presId="urn:microsoft.com/office/officeart/2005/8/layout/bList2"/>
    <dgm:cxn modelId="{B8281E0B-5764-4B02-9622-5BF4FF590935}" type="presOf" srcId="{A6D8D38C-4873-4B6F-B723-6C7E79FEC4A5}" destId="{3329F662-DA77-4318-A48B-D0726B46C4A1}" srcOrd="0" destOrd="0" presId="urn:microsoft.com/office/officeart/2005/8/layout/bList2"/>
    <dgm:cxn modelId="{2FFD9D21-D5C8-461E-B2F3-1141B3DBCE6C}" type="presOf" srcId="{C94ACF5F-758E-4834-B706-F98E22A023A0}" destId="{B01DEB10-3380-4410-8B02-CECAD707963D}" srcOrd="0" destOrd="0" presId="urn:microsoft.com/office/officeart/2005/8/layout/bList2"/>
    <dgm:cxn modelId="{24A8F733-3DA8-472E-BFFD-438E771A4743}" type="presOf" srcId="{F3DC6804-18A3-4DE6-8099-FF2FDC2B4571}" destId="{03B7E785-6971-4162-93C9-C8C8108A22A3}" srcOrd="0" destOrd="0" presId="urn:microsoft.com/office/officeart/2005/8/layout/bList2"/>
    <dgm:cxn modelId="{01EDC536-9B61-47A1-BC4B-2AD8DFAA0107}" type="presOf" srcId="{999F73AE-D572-40BD-8C4E-026114EC1B60}" destId="{D120FE21-74D3-4489-B46E-7203DC68663F}" srcOrd="0" destOrd="0" presId="urn:microsoft.com/office/officeart/2005/8/layout/bList2"/>
    <dgm:cxn modelId="{805AFD3F-E7EA-4D83-B5D6-2A3C690186CA}" type="presOf" srcId="{54593160-FF09-4201-B2BC-DB0D521CED1B}" destId="{71CCB3A3-6ADB-46D7-9FBB-1FBEB52F50F6}" srcOrd="0" destOrd="0" presId="urn:microsoft.com/office/officeart/2005/8/layout/bList2"/>
    <dgm:cxn modelId="{0C3B4F66-9049-42EB-9768-7CD40EF928D9}" srcId="{71943587-12F0-4A22-926E-0F1C6510137E}" destId="{A6D8D38C-4873-4B6F-B723-6C7E79FEC4A5}" srcOrd="1" destOrd="0" parTransId="{D00C707E-D7C1-4857-8701-5EC89157DE98}" sibTransId="{5C3E5F70-025E-469D-9946-1D1A87EF2114}"/>
    <dgm:cxn modelId="{40CEC173-BBE6-4823-886F-1D5B71F7489E}" type="presOf" srcId="{71943587-12F0-4A22-926E-0F1C6510137E}" destId="{F55DC685-CD47-47D2-9319-1C7114E4B875}" srcOrd="0" destOrd="0" presId="urn:microsoft.com/office/officeart/2005/8/layout/bList2"/>
    <dgm:cxn modelId="{F3BAEE81-8389-4ACF-B53F-731F99774731}" srcId="{71943587-12F0-4A22-926E-0F1C6510137E}" destId="{B7A991F5-0AD4-4321-9413-F6027DAD3FB6}" srcOrd="2" destOrd="0" parTransId="{86025C42-9BE3-42D5-B68F-5EFD8FE8391B}" sibTransId="{3DAECD9D-46F7-48F4-B6F1-78D682A81372}"/>
    <dgm:cxn modelId="{E8585986-0DFE-4F1C-9D46-7E45015747F3}" type="presOf" srcId="{5C3E5F70-025E-469D-9946-1D1A87EF2114}" destId="{F40F689F-E791-40F9-B12F-C7CD3D85679D}" srcOrd="0" destOrd="0" presId="urn:microsoft.com/office/officeart/2005/8/layout/bList2"/>
    <dgm:cxn modelId="{B85E0E94-E07A-4037-95FD-1EBE42FED028}" type="presOf" srcId="{B7A991F5-0AD4-4321-9413-F6027DAD3FB6}" destId="{2A944BCD-1D6F-40D5-80F9-E9346B4502E8}" srcOrd="1" destOrd="0" presId="urn:microsoft.com/office/officeart/2005/8/layout/bList2"/>
    <dgm:cxn modelId="{AF044DB2-2998-43C1-9B21-A933AA6DACD8}" type="presOf" srcId="{C94ACF5F-758E-4834-B706-F98E22A023A0}" destId="{15D36F91-D0CE-4D77-A4BB-BD904212E685}" srcOrd="1" destOrd="0" presId="urn:microsoft.com/office/officeart/2005/8/layout/bList2"/>
    <dgm:cxn modelId="{DABEC8BC-696C-4848-B1CF-DBBFF828FAA0}" srcId="{A6D8D38C-4873-4B6F-B723-6C7E79FEC4A5}" destId="{F3DC6804-18A3-4DE6-8099-FF2FDC2B4571}" srcOrd="0" destOrd="0" parTransId="{0F344A85-4921-4A81-8E92-A1AC229B12D0}" sibTransId="{5C1EDBB8-48B9-49CD-A577-3140224875F3}"/>
    <dgm:cxn modelId="{48DAF0CC-0F1E-411F-89FB-4C1C039CA77E}" srcId="{71943587-12F0-4A22-926E-0F1C6510137E}" destId="{C94ACF5F-758E-4834-B706-F98E22A023A0}" srcOrd="0" destOrd="0" parTransId="{7A5D80E1-7CE7-4A8E-9D9B-C9DFF19F587D}" sibTransId="{30DE8790-1B5D-40EB-B0BE-0B863C126830}"/>
    <dgm:cxn modelId="{6B1DCACD-D85C-4A22-8A24-2CA46143F6E7}" type="presOf" srcId="{A6D8D38C-4873-4B6F-B723-6C7E79FEC4A5}" destId="{C267D327-6AA8-4D62-BDB7-3C42EE428B4A}" srcOrd="1" destOrd="0" presId="urn:microsoft.com/office/officeart/2005/8/layout/bList2"/>
    <dgm:cxn modelId="{B027CFDB-70D6-45C0-8CC2-89B6C74BE4D0}" srcId="{C94ACF5F-758E-4834-B706-F98E22A023A0}" destId="{54593160-FF09-4201-B2BC-DB0D521CED1B}" srcOrd="0" destOrd="0" parTransId="{13282C33-168A-4576-974E-5490862507E6}" sibTransId="{269C365C-1E89-4FBC-9275-74E1802A47FA}"/>
    <dgm:cxn modelId="{EECDE6EE-6CB6-438F-A36E-1B8B4D6DF62A}" type="presOf" srcId="{30DE8790-1B5D-40EB-B0BE-0B863C126830}" destId="{BB89677A-0341-4671-9AC3-B9A72C185E45}" srcOrd="0" destOrd="0" presId="urn:microsoft.com/office/officeart/2005/8/layout/bList2"/>
    <dgm:cxn modelId="{37EA5A28-973C-4C8F-B294-BB5550D7FE49}" type="presParOf" srcId="{F55DC685-CD47-47D2-9319-1C7114E4B875}" destId="{FA13045C-592C-47C9-BBDD-B110648A5CFA}" srcOrd="0" destOrd="0" presId="urn:microsoft.com/office/officeart/2005/8/layout/bList2"/>
    <dgm:cxn modelId="{2FE520A7-154C-4E10-AAF6-3FD127CE2EA7}" type="presParOf" srcId="{FA13045C-592C-47C9-BBDD-B110648A5CFA}" destId="{71CCB3A3-6ADB-46D7-9FBB-1FBEB52F50F6}" srcOrd="0" destOrd="0" presId="urn:microsoft.com/office/officeart/2005/8/layout/bList2"/>
    <dgm:cxn modelId="{9F6F521A-912F-4F66-B358-3288E251FC45}" type="presParOf" srcId="{FA13045C-592C-47C9-BBDD-B110648A5CFA}" destId="{B01DEB10-3380-4410-8B02-CECAD707963D}" srcOrd="1" destOrd="0" presId="urn:microsoft.com/office/officeart/2005/8/layout/bList2"/>
    <dgm:cxn modelId="{52D6F892-9F1D-4601-B5D9-B0F8BF7E5968}" type="presParOf" srcId="{FA13045C-592C-47C9-BBDD-B110648A5CFA}" destId="{15D36F91-D0CE-4D77-A4BB-BD904212E685}" srcOrd="2" destOrd="0" presId="urn:microsoft.com/office/officeart/2005/8/layout/bList2"/>
    <dgm:cxn modelId="{3B63DDDD-F3CC-4EEE-92EB-2B1AE313EC7F}" type="presParOf" srcId="{FA13045C-592C-47C9-BBDD-B110648A5CFA}" destId="{EDC79B56-5836-4311-8D8F-6FD00F40A47C}" srcOrd="3" destOrd="0" presId="urn:microsoft.com/office/officeart/2005/8/layout/bList2"/>
    <dgm:cxn modelId="{CBCC851F-DF66-41D0-8AC6-AED5E86DE2DC}" type="presParOf" srcId="{F55DC685-CD47-47D2-9319-1C7114E4B875}" destId="{BB89677A-0341-4671-9AC3-B9A72C185E45}" srcOrd="1" destOrd="0" presId="urn:microsoft.com/office/officeart/2005/8/layout/bList2"/>
    <dgm:cxn modelId="{383F7460-2E81-453A-A588-CB1CF3D8DC27}" type="presParOf" srcId="{F55DC685-CD47-47D2-9319-1C7114E4B875}" destId="{2BA53F5F-5FB7-48F3-A261-46A349AF9E46}" srcOrd="2" destOrd="0" presId="urn:microsoft.com/office/officeart/2005/8/layout/bList2"/>
    <dgm:cxn modelId="{DEACC819-580C-4CF7-94CD-0A2C05508B36}" type="presParOf" srcId="{2BA53F5F-5FB7-48F3-A261-46A349AF9E46}" destId="{03B7E785-6971-4162-93C9-C8C8108A22A3}" srcOrd="0" destOrd="0" presId="urn:microsoft.com/office/officeart/2005/8/layout/bList2"/>
    <dgm:cxn modelId="{36895B22-B05E-45B8-8843-25C2419A0A1B}" type="presParOf" srcId="{2BA53F5F-5FB7-48F3-A261-46A349AF9E46}" destId="{3329F662-DA77-4318-A48B-D0726B46C4A1}" srcOrd="1" destOrd="0" presId="urn:microsoft.com/office/officeart/2005/8/layout/bList2"/>
    <dgm:cxn modelId="{E1F17234-BA9F-48DF-8B34-F7D9CE59E51F}" type="presParOf" srcId="{2BA53F5F-5FB7-48F3-A261-46A349AF9E46}" destId="{C267D327-6AA8-4D62-BDB7-3C42EE428B4A}" srcOrd="2" destOrd="0" presId="urn:microsoft.com/office/officeart/2005/8/layout/bList2"/>
    <dgm:cxn modelId="{BD0500FA-2ECE-41FD-87B5-721092E7D7E6}" type="presParOf" srcId="{2BA53F5F-5FB7-48F3-A261-46A349AF9E46}" destId="{DB3136BB-C3F2-4614-815F-FC0B11C50DB8}" srcOrd="3" destOrd="0" presId="urn:microsoft.com/office/officeart/2005/8/layout/bList2"/>
    <dgm:cxn modelId="{002AF2C1-EEEE-4D23-88D8-FB18A068B015}" type="presParOf" srcId="{F55DC685-CD47-47D2-9319-1C7114E4B875}" destId="{F40F689F-E791-40F9-B12F-C7CD3D85679D}" srcOrd="3" destOrd="0" presId="urn:microsoft.com/office/officeart/2005/8/layout/bList2"/>
    <dgm:cxn modelId="{65343F44-C001-4130-808F-C3F46A0D3BFD}" type="presParOf" srcId="{F55DC685-CD47-47D2-9319-1C7114E4B875}" destId="{5D30B718-DBD9-44C4-9996-4D11A0A93ACA}" srcOrd="4" destOrd="0" presId="urn:microsoft.com/office/officeart/2005/8/layout/bList2"/>
    <dgm:cxn modelId="{04C6DFDA-D858-4C85-9081-18903DEB7A77}" type="presParOf" srcId="{5D30B718-DBD9-44C4-9996-4D11A0A93ACA}" destId="{D120FE21-74D3-4489-B46E-7203DC68663F}" srcOrd="0" destOrd="0" presId="urn:microsoft.com/office/officeart/2005/8/layout/bList2"/>
    <dgm:cxn modelId="{C19E0DF1-9329-42DA-9767-59512B9785FF}" type="presParOf" srcId="{5D30B718-DBD9-44C4-9996-4D11A0A93ACA}" destId="{F890F38D-CE5A-40CE-8737-0E85549E17E6}" srcOrd="1" destOrd="0" presId="urn:microsoft.com/office/officeart/2005/8/layout/bList2"/>
    <dgm:cxn modelId="{2ED0D6BF-CB07-4EED-B9BA-BC1A46AFD8EB}" type="presParOf" srcId="{5D30B718-DBD9-44C4-9996-4D11A0A93ACA}" destId="{2A944BCD-1D6F-40D5-80F9-E9346B4502E8}" srcOrd="2" destOrd="0" presId="urn:microsoft.com/office/officeart/2005/8/layout/bList2"/>
    <dgm:cxn modelId="{22471203-779F-4427-A8F0-D6D7B3FBD369}" type="presParOf" srcId="{5D30B718-DBD9-44C4-9996-4D11A0A93ACA}" destId="{7D6E563D-CF10-410E-98BD-B5A59764D4E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91A6E5-1E6A-49BD-924C-E0B62B2E64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607D492-64FD-4BB3-87F1-BB3B3ECDEFB5}">
      <dgm:prSet phldrT="[Text]" custT="1"/>
      <dgm:spPr/>
      <dgm:t>
        <a:bodyPr/>
        <a:lstStyle/>
        <a:p>
          <a:r>
            <a:rPr lang="en-IN" sz="1050" b="1" dirty="0">
              <a:solidFill>
                <a:schemeClr val="bg1"/>
              </a:solidFill>
            </a:rPr>
            <a:t>Incident Of Sexual</a:t>
          </a:r>
          <a:r>
            <a:rPr lang="en-IN" sz="1050" b="1" baseline="0" dirty="0">
              <a:solidFill>
                <a:schemeClr val="bg1"/>
              </a:solidFill>
            </a:rPr>
            <a:t> Harassment </a:t>
          </a:r>
          <a:endParaRPr lang="en-US" sz="1050" dirty="0">
            <a:solidFill>
              <a:schemeClr val="bg1"/>
            </a:solidFill>
          </a:endParaRPr>
        </a:p>
      </dgm:t>
    </dgm:pt>
    <dgm:pt modelId="{00ACDD10-32A4-4874-9306-0D45AA3BD4F2}" type="parTrans" cxnId="{A9F2CC71-4383-47C0-8348-0E5214D0AAFA}">
      <dgm:prSet/>
      <dgm:spPr/>
      <dgm:t>
        <a:bodyPr/>
        <a:lstStyle/>
        <a:p>
          <a:endParaRPr lang="en-US"/>
        </a:p>
      </dgm:t>
    </dgm:pt>
    <dgm:pt modelId="{5C1FCBB9-1959-4A7B-BA11-47B8C2C0B51F}" type="sibTrans" cxnId="{A9F2CC71-4383-47C0-8348-0E5214D0AAFA}">
      <dgm:prSet/>
      <dgm:spPr/>
      <dgm:t>
        <a:bodyPr/>
        <a:lstStyle/>
        <a:p>
          <a:endParaRPr lang="en-US"/>
        </a:p>
      </dgm:t>
    </dgm:pt>
    <dgm:pt modelId="{16920C1A-0ED5-4C7C-BF00-27084832C10B}">
      <dgm:prSet phldrT="[Text]" custT="1"/>
      <dgm:spPr/>
      <dgm: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Complaint to the IC (within 3 months) </a:t>
          </a:r>
          <a:endParaRPr lang="en-US" sz="1050" b="1" kern="1200" dirty="0">
            <a:solidFill>
              <a:prstClr val="white"/>
            </a:solidFill>
            <a:latin typeface="Calibri" panose="020F0502020204030204"/>
            <a:ea typeface="+mn-ea"/>
            <a:cs typeface="+mn-cs"/>
          </a:endParaRPr>
        </a:p>
      </dgm:t>
    </dgm:pt>
    <dgm:pt modelId="{0F0D91B9-2EF1-46A8-8AD2-F84DAFCA7889}" type="parTrans" cxnId="{C6F7FDC2-1461-4C3E-A6DF-36964E202FA2}">
      <dgm:prSet/>
      <dgm:spPr/>
      <dgm:t>
        <a:bodyPr/>
        <a:lstStyle/>
        <a:p>
          <a:endParaRPr lang="en-US"/>
        </a:p>
      </dgm:t>
    </dgm:pt>
    <dgm:pt modelId="{D1F15B85-B8B7-428C-944B-630D6DBA01FB}" type="sibTrans" cxnId="{C6F7FDC2-1461-4C3E-A6DF-36964E202FA2}">
      <dgm:prSet/>
      <dgm:spPr/>
      <dgm:t>
        <a:bodyPr/>
        <a:lstStyle/>
        <a:p>
          <a:endParaRPr lang="en-US"/>
        </a:p>
      </dgm:t>
    </dgm:pt>
    <dgm:pt modelId="{F29CB3EB-83F5-4F75-8D5F-4721994D30B8}">
      <dgm:prSet custT="1"/>
      <dgm:spPr/>
      <dgm:t>
        <a:bodyPr/>
        <a:lstStyle/>
        <a:p>
          <a:r>
            <a:rPr lang="en-IN" sz="1050" b="1" kern="1200" dirty="0">
              <a:solidFill>
                <a:prstClr val="white"/>
              </a:solidFill>
              <a:latin typeface="Calibri" panose="020F0502020204030204"/>
              <a:ea typeface="+mn-ea"/>
              <a:cs typeface="+mn-cs"/>
            </a:rPr>
            <a:t>IC to send a copy of complaint to respondent(within 7 days) </a:t>
          </a:r>
          <a:endParaRPr lang="en-US" sz="1050" b="1" kern="1200" dirty="0">
            <a:solidFill>
              <a:prstClr val="white"/>
            </a:solidFill>
            <a:latin typeface="Calibri" panose="020F0502020204030204"/>
            <a:ea typeface="+mn-ea"/>
            <a:cs typeface="+mn-cs"/>
          </a:endParaRPr>
        </a:p>
      </dgm:t>
    </dgm:pt>
    <dgm:pt modelId="{A8CED537-1AB4-43A7-AD3B-609E91E16D55}" type="parTrans" cxnId="{F749265D-D821-40B3-B007-D6F53A12516A}">
      <dgm:prSet/>
      <dgm:spPr/>
      <dgm:t>
        <a:bodyPr/>
        <a:lstStyle/>
        <a:p>
          <a:endParaRPr lang="en-US"/>
        </a:p>
      </dgm:t>
    </dgm:pt>
    <dgm:pt modelId="{51FFA1A7-082D-4BC4-B9A1-0A5E46460590}" type="sibTrans" cxnId="{F749265D-D821-40B3-B007-D6F53A12516A}">
      <dgm:prSet/>
      <dgm:spPr/>
      <dgm:t>
        <a:bodyPr/>
        <a:lstStyle/>
        <a:p>
          <a:endParaRPr lang="en-US"/>
        </a:p>
      </dgm:t>
    </dgm:pt>
    <dgm:pt modelId="{75460344-79AE-4FF4-9959-B8084EDBEF8A}">
      <dgm:prSet custT="1"/>
      <dgm:spPr/>
      <dgm: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Respondent to File a response  (Within 10days)</a:t>
          </a:r>
          <a:endParaRPr lang="en-US" sz="1050" b="1" kern="1200" dirty="0">
            <a:solidFill>
              <a:prstClr val="white"/>
            </a:solidFill>
            <a:latin typeface="Calibri" panose="020F0502020204030204"/>
            <a:ea typeface="+mn-ea"/>
            <a:cs typeface="+mn-cs"/>
          </a:endParaRPr>
        </a:p>
      </dgm:t>
    </dgm:pt>
    <dgm:pt modelId="{00BA9514-03D5-4C09-9943-8DED9699EF54}" type="parTrans" cxnId="{19C2029C-2217-4456-A401-A29B1FA57E6A}">
      <dgm:prSet/>
      <dgm:spPr/>
      <dgm:t>
        <a:bodyPr/>
        <a:lstStyle/>
        <a:p>
          <a:endParaRPr lang="en-US"/>
        </a:p>
      </dgm:t>
    </dgm:pt>
    <dgm:pt modelId="{284A0BE4-92EA-44D7-B1D6-C4F27705E5BD}" type="sibTrans" cxnId="{19C2029C-2217-4456-A401-A29B1FA57E6A}">
      <dgm:prSet/>
      <dgm:spPr/>
      <dgm:t>
        <a:bodyPr/>
        <a:lstStyle/>
        <a:p>
          <a:endParaRPr lang="en-US"/>
        </a:p>
      </dgm:t>
    </dgm:pt>
    <dgm:pt modelId="{DD112E07-AA42-4118-926C-BA9511EF88B5}">
      <dgm:prSet custT="1"/>
      <dgm:spPr/>
      <dgm:t>
        <a:bodyPr/>
        <a:lstStyle/>
        <a:p>
          <a:r>
            <a:rPr lang="en-IN" sz="1050" b="1" kern="1200" dirty="0">
              <a:solidFill>
                <a:prstClr val="white"/>
              </a:solidFill>
              <a:latin typeface="Calibri" panose="020F0502020204030204"/>
              <a:ea typeface="+mn-ea"/>
              <a:cs typeface="+mn-cs"/>
            </a:rPr>
            <a:t>ICC initiates process of meeting complainant  and respondents</a:t>
          </a:r>
          <a:endParaRPr lang="en-US" sz="1050" b="1" kern="1200" dirty="0">
            <a:solidFill>
              <a:prstClr val="white"/>
            </a:solidFill>
            <a:latin typeface="Calibri" panose="020F0502020204030204"/>
            <a:ea typeface="+mn-ea"/>
            <a:cs typeface="+mn-cs"/>
          </a:endParaRPr>
        </a:p>
      </dgm:t>
    </dgm:pt>
    <dgm:pt modelId="{EA672D13-22D8-43D2-9613-4D34EB485415}" type="parTrans" cxnId="{F1CA6420-E367-481F-99D7-892E4C0B2C28}">
      <dgm:prSet/>
      <dgm:spPr/>
      <dgm:t>
        <a:bodyPr/>
        <a:lstStyle/>
        <a:p>
          <a:endParaRPr lang="en-US"/>
        </a:p>
      </dgm:t>
    </dgm:pt>
    <dgm:pt modelId="{988653B9-1D5E-4030-A34B-D4EA648F750D}" type="sibTrans" cxnId="{F1CA6420-E367-481F-99D7-892E4C0B2C28}">
      <dgm:prSet/>
      <dgm:spPr/>
      <dgm:t>
        <a:bodyPr/>
        <a:lstStyle/>
        <a:p>
          <a:endParaRPr lang="en-US"/>
        </a:p>
      </dgm:t>
    </dgm:pt>
    <dgm:pt modelId="{5739A088-B97D-4E1D-B922-B1E10EB4CDC7}" type="asst">
      <dgm:prSet custT="1"/>
      <dgm:spPr/>
      <dgm:t>
        <a:bodyPr/>
        <a:lstStyle/>
        <a:p>
          <a:r>
            <a:rPr lang="en-IN" sz="1050" b="1" kern="1200" dirty="0">
              <a:solidFill>
                <a:prstClr val="white"/>
              </a:solidFill>
              <a:latin typeface="Calibri" panose="020F0502020204030204"/>
              <a:ea typeface="+mn-ea"/>
              <a:cs typeface="+mn-cs"/>
            </a:rPr>
            <a:t>Complainant Requests  Settlement </a:t>
          </a:r>
          <a:endParaRPr lang="en-US" sz="1050" b="1" kern="1200" dirty="0">
            <a:solidFill>
              <a:prstClr val="white"/>
            </a:solidFill>
            <a:latin typeface="Calibri" panose="020F0502020204030204"/>
            <a:ea typeface="+mn-ea"/>
            <a:cs typeface="+mn-cs"/>
          </a:endParaRPr>
        </a:p>
      </dgm:t>
    </dgm:pt>
    <dgm:pt modelId="{F513246A-AD29-468C-AA20-046FF1D609B7}" type="parTrans" cxnId="{EE0E0774-EBE0-41A0-8ACC-C543550A01FE}">
      <dgm:prSet/>
      <dgm:spPr/>
      <dgm:t>
        <a:bodyPr/>
        <a:lstStyle/>
        <a:p>
          <a:endParaRPr lang="en-US"/>
        </a:p>
      </dgm:t>
    </dgm:pt>
    <dgm:pt modelId="{A0114014-DA8A-4C25-92BF-4E544B31E148}" type="sibTrans" cxnId="{EE0E0774-EBE0-41A0-8ACC-C543550A01FE}">
      <dgm:prSet/>
      <dgm:spPr/>
      <dgm:t>
        <a:bodyPr/>
        <a:lstStyle/>
        <a:p>
          <a:endParaRPr lang="en-US"/>
        </a:p>
      </dgm:t>
    </dgm:pt>
    <dgm:pt modelId="{AC56ADE2-DA54-4028-8497-2F93DBABBF2C}" type="asst">
      <dgm:prSet custT="1"/>
      <dgm:spPr/>
      <dgm: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Complainant  does  not Requests  Settlement </a:t>
          </a:r>
          <a:endParaRPr lang="en-US" sz="1050" b="1" kern="1200" dirty="0">
            <a:solidFill>
              <a:prstClr val="white"/>
            </a:solidFill>
            <a:latin typeface="Calibri" panose="020F0502020204030204"/>
            <a:ea typeface="+mn-ea"/>
            <a:cs typeface="+mn-cs"/>
          </a:endParaRPr>
        </a:p>
      </dgm:t>
    </dgm:pt>
    <dgm:pt modelId="{C230159B-AB50-4B48-969B-FF19F5CEEED8}" type="parTrans" cxnId="{D5033879-BB32-4D2D-9608-8D60772E8FEE}">
      <dgm:prSet/>
      <dgm:spPr/>
      <dgm:t>
        <a:bodyPr/>
        <a:lstStyle/>
        <a:p>
          <a:endParaRPr lang="en-US"/>
        </a:p>
      </dgm:t>
    </dgm:pt>
    <dgm:pt modelId="{8AAB0AB0-C5A3-4D3C-BFB1-79A68294363E}" type="sibTrans" cxnId="{D5033879-BB32-4D2D-9608-8D60772E8FEE}">
      <dgm:prSet/>
      <dgm:spPr/>
      <dgm:t>
        <a:bodyPr/>
        <a:lstStyle/>
        <a:p>
          <a:endParaRPr lang="en-US"/>
        </a:p>
      </dgm:t>
    </dgm:pt>
    <dgm:pt modelId="{90CC56AA-CA01-475C-8C1E-CC57D43A4360}">
      <dgm:prSet custT="1"/>
      <dgm:spPr/>
      <dgm:t>
        <a:bodyPr/>
        <a:lstStyle/>
        <a:p>
          <a:r>
            <a:rPr lang="en-IN" sz="1050" b="1" kern="1200" dirty="0">
              <a:solidFill>
                <a:prstClr val="white"/>
              </a:solidFill>
              <a:latin typeface="Calibri" panose="020F0502020204030204"/>
              <a:ea typeface="+mn-ea"/>
              <a:cs typeface="+mn-cs"/>
            </a:rPr>
            <a:t>IC Proceeds with Inquiry-Complete the Inquiry and evaluate the recommendation</a:t>
          </a:r>
          <a:endParaRPr lang="en-US" sz="1050" b="1" kern="1200" dirty="0">
            <a:solidFill>
              <a:prstClr val="white"/>
            </a:solidFill>
            <a:latin typeface="Calibri" panose="020F0502020204030204"/>
            <a:ea typeface="+mn-ea"/>
            <a:cs typeface="+mn-cs"/>
          </a:endParaRPr>
        </a:p>
      </dgm:t>
    </dgm:pt>
    <dgm:pt modelId="{B87ABD0F-2763-4C25-B17D-12B2D5776F39}" type="parTrans" cxnId="{D5D7E97D-1369-4850-95F3-B562A16ADA98}">
      <dgm:prSet/>
      <dgm:spPr/>
      <dgm:t>
        <a:bodyPr/>
        <a:lstStyle/>
        <a:p>
          <a:endParaRPr lang="en-US"/>
        </a:p>
      </dgm:t>
    </dgm:pt>
    <dgm:pt modelId="{AF4E152F-772C-4686-8F50-20C517F737E8}" type="sibTrans" cxnId="{D5D7E97D-1369-4850-95F3-B562A16ADA98}">
      <dgm:prSet/>
      <dgm:spPr/>
      <dgm:t>
        <a:bodyPr/>
        <a:lstStyle/>
        <a:p>
          <a:endParaRPr lang="en-US"/>
        </a:p>
      </dgm:t>
    </dgm:pt>
    <dgm:pt modelId="{576199EE-0088-487E-9CFB-C3C01369FA3C}">
      <dgm:prSet custT="1"/>
      <dgm:spPr/>
      <dgm: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Prepare the report and share with employer for implementation</a:t>
          </a:r>
          <a:endParaRPr lang="en-US" sz="1050" b="1" kern="1200" dirty="0">
            <a:solidFill>
              <a:prstClr val="white"/>
            </a:solidFill>
            <a:latin typeface="Calibri" panose="020F0502020204030204"/>
            <a:ea typeface="+mn-ea"/>
            <a:cs typeface="+mn-cs"/>
          </a:endParaRPr>
        </a:p>
      </dgm:t>
    </dgm:pt>
    <dgm:pt modelId="{E8DF32C6-022C-49D2-B332-950C5B891C3D}" type="parTrans" cxnId="{47626842-2D1B-4351-BC33-B3C25F2D6538}">
      <dgm:prSet/>
      <dgm:spPr/>
      <dgm:t>
        <a:bodyPr/>
        <a:lstStyle/>
        <a:p>
          <a:endParaRPr lang="en-US"/>
        </a:p>
      </dgm:t>
    </dgm:pt>
    <dgm:pt modelId="{ABBF286E-1507-4B56-ACDD-9F21B1C0C30B}" type="sibTrans" cxnId="{47626842-2D1B-4351-BC33-B3C25F2D6538}">
      <dgm:prSet/>
      <dgm:spPr/>
      <dgm:t>
        <a:bodyPr/>
        <a:lstStyle/>
        <a:p>
          <a:endParaRPr lang="en-US"/>
        </a:p>
      </dgm:t>
    </dgm:pt>
    <dgm:pt modelId="{38ECD5FD-B67E-4F79-BDC2-50ADF3408A62}" type="asst">
      <dgm:prSet custT="1"/>
      <dgm:spPr/>
      <dgm:t>
        <a:bodyPr/>
        <a:lstStyle/>
        <a:p>
          <a:r>
            <a:rPr lang="en-US" sz="1050" b="1" kern="1200" dirty="0">
              <a:solidFill>
                <a:prstClr val="white"/>
              </a:solidFill>
              <a:latin typeface="Calibri" panose="020F0502020204030204"/>
              <a:ea typeface="+mn-ea"/>
              <a:cs typeface="+mn-cs"/>
            </a:rPr>
            <a:t>Settlement </a:t>
          </a:r>
          <a:endParaRPr lang="en-IN" sz="1050" b="1" kern="1200" dirty="0">
            <a:solidFill>
              <a:prstClr val="white"/>
            </a:solidFill>
            <a:latin typeface="Calibri" panose="020F0502020204030204"/>
            <a:ea typeface="+mn-ea"/>
            <a:cs typeface="+mn-cs"/>
          </a:endParaRPr>
        </a:p>
        <a:p>
          <a:r>
            <a:rPr lang="en-US" sz="1050" b="1" kern="1200" dirty="0">
              <a:solidFill>
                <a:prstClr val="white"/>
              </a:solidFill>
              <a:latin typeface="Calibri" panose="020F0502020204030204"/>
              <a:ea typeface="+mn-ea"/>
              <a:cs typeface="+mn-cs"/>
            </a:rPr>
            <a:t>1.Not monetary;</a:t>
          </a:r>
          <a:endParaRPr lang="en-IN" sz="1050" b="1" kern="1200" dirty="0">
            <a:solidFill>
              <a:prstClr val="white"/>
            </a:solidFill>
            <a:latin typeface="Calibri" panose="020F0502020204030204"/>
            <a:ea typeface="+mn-ea"/>
            <a:cs typeface="+mn-cs"/>
          </a:endParaRPr>
        </a:p>
        <a:p>
          <a:r>
            <a:rPr lang="en-US" sz="1050" b="1" kern="1200" dirty="0">
              <a:solidFill>
                <a:prstClr val="white"/>
              </a:solidFill>
              <a:latin typeface="Calibri" panose="020F0502020204030204"/>
              <a:ea typeface="+mn-ea"/>
              <a:cs typeface="+mn-cs"/>
            </a:rPr>
            <a:t>2.IC to record  settlement and forward to  parties and employer</a:t>
          </a:r>
          <a:endParaRPr lang="en-IN" sz="1050" b="1" kern="1200" dirty="0">
            <a:solidFill>
              <a:prstClr val="white"/>
            </a:solidFill>
            <a:latin typeface="Calibri" panose="020F0502020204030204"/>
            <a:ea typeface="+mn-ea"/>
            <a:cs typeface="+mn-cs"/>
          </a:endParaRPr>
        </a:p>
        <a:p>
          <a:r>
            <a:rPr lang="en-US" sz="1050" b="1" kern="1200" dirty="0">
              <a:solidFill>
                <a:prstClr val="white"/>
              </a:solidFill>
              <a:latin typeface="Calibri" panose="020F0502020204030204"/>
              <a:ea typeface="+mn-ea"/>
              <a:cs typeface="+mn-cs"/>
            </a:rPr>
            <a:t>3.No further  inquiry</a:t>
          </a:r>
        </a:p>
      </dgm:t>
    </dgm:pt>
    <dgm:pt modelId="{458B7D6B-22A9-4CA2-A972-9DEC19F5EF4F}" type="parTrans" cxnId="{3A46FE5E-A55D-402E-87DD-350CD87F1BAE}">
      <dgm:prSet/>
      <dgm:spPr/>
      <dgm:t>
        <a:bodyPr/>
        <a:lstStyle/>
        <a:p>
          <a:endParaRPr lang="en-US"/>
        </a:p>
      </dgm:t>
    </dgm:pt>
    <dgm:pt modelId="{E01296D4-6DEA-4098-9E29-F967B5335F1A}" type="sibTrans" cxnId="{3A46FE5E-A55D-402E-87DD-350CD87F1BAE}">
      <dgm:prSet/>
      <dgm:spPr/>
      <dgm:t>
        <a:bodyPr/>
        <a:lstStyle/>
        <a:p>
          <a:endParaRPr lang="en-US"/>
        </a:p>
      </dgm:t>
    </dgm:pt>
    <dgm:pt modelId="{56A7D3D2-6FB7-47B9-8BA3-384491DBF680}">
      <dgm:prSet/>
      <dgm:spPr/>
      <dgm:t>
        <a:bodyPr/>
        <a:lstStyle/>
        <a:p>
          <a:r>
            <a:rPr lang="en-IN" dirty="0"/>
            <a:t>Employer takes the steps /actions recommended </a:t>
          </a:r>
          <a:endParaRPr lang="en-US" dirty="0"/>
        </a:p>
      </dgm:t>
    </dgm:pt>
    <dgm:pt modelId="{E29DE679-1A7D-4258-BFD0-FC01A1CC531D}" type="parTrans" cxnId="{970D0EEC-B420-49D9-B36F-12A84DA5D8B3}">
      <dgm:prSet/>
      <dgm:spPr/>
      <dgm:t>
        <a:bodyPr/>
        <a:lstStyle/>
        <a:p>
          <a:endParaRPr lang="en-US"/>
        </a:p>
      </dgm:t>
    </dgm:pt>
    <dgm:pt modelId="{48F3006D-FE15-4326-994C-A53A8CC19E1F}" type="sibTrans" cxnId="{970D0EEC-B420-49D9-B36F-12A84DA5D8B3}">
      <dgm:prSet/>
      <dgm:spPr/>
      <dgm:t>
        <a:bodyPr/>
        <a:lstStyle/>
        <a:p>
          <a:endParaRPr lang="en-US"/>
        </a:p>
      </dgm:t>
    </dgm:pt>
    <dgm:pt modelId="{365B7FA9-403B-4D83-B7AB-4AB1CCF21059}">
      <dgm:prSet/>
      <dgm:spPr/>
      <dgm:t>
        <a:bodyPr/>
        <a:lstStyle/>
        <a:p>
          <a:r>
            <a:rPr lang="en-IN" dirty="0"/>
            <a:t>Appeal in Court</a:t>
          </a:r>
          <a:endParaRPr lang="en-US" dirty="0"/>
        </a:p>
      </dgm:t>
    </dgm:pt>
    <dgm:pt modelId="{E2606702-309B-4F42-98AB-B1AFE85F8C53}" type="parTrans" cxnId="{541209B5-51CE-46AC-B53F-130767894CCC}">
      <dgm:prSet/>
      <dgm:spPr/>
      <dgm:t>
        <a:bodyPr/>
        <a:lstStyle/>
        <a:p>
          <a:endParaRPr lang="en-US"/>
        </a:p>
      </dgm:t>
    </dgm:pt>
    <dgm:pt modelId="{314FBC08-AFCE-43BC-8E86-AF6780618253}" type="sibTrans" cxnId="{541209B5-51CE-46AC-B53F-130767894CCC}">
      <dgm:prSet/>
      <dgm:spPr/>
      <dgm:t>
        <a:bodyPr/>
        <a:lstStyle/>
        <a:p>
          <a:endParaRPr lang="en-US"/>
        </a:p>
      </dgm:t>
    </dgm:pt>
    <dgm:pt modelId="{F343E4B4-D741-4066-822F-D5BD2B177454}" type="pres">
      <dgm:prSet presAssocID="{7291A6E5-1E6A-49BD-924C-E0B62B2E6478}" presName="hierChild1" presStyleCnt="0">
        <dgm:presLayoutVars>
          <dgm:orgChart val="1"/>
          <dgm:chPref val="1"/>
          <dgm:dir/>
          <dgm:animOne val="branch"/>
          <dgm:animLvl val="lvl"/>
          <dgm:resizeHandles/>
        </dgm:presLayoutVars>
      </dgm:prSet>
      <dgm:spPr/>
    </dgm:pt>
    <dgm:pt modelId="{0320AC57-F26A-4B02-97D9-BBBBA872B2E6}" type="pres">
      <dgm:prSet presAssocID="{4607D492-64FD-4BB3-87F1-BB3B3ECDEFB5}" presName="hierRoot1" presStyleCnt="0">
        <dgm:presLayoutVars>
          <dgm:hierBranch val="init"/>
        </dgm:presLayoutVars>
      </dgm:prSet>
      <dgm:spPr/>
    </dgm:pt>
    <dgm:pt modelId="{0F9E83FB-256F-42CA-8504-4FB1A4CAC894}" type="pres">
      <dgm:prSet presAssocID="{4607D492-64FD-4BB3-87F1-BB3B3ECDEFB5}" presName="rootComposite1" presStyleCnt="0"/>
      <dgm:spPr/>
    </dgm:pt>
    <dgm:pt modelId="{68B23B5F-9615-43E8-99E4-FE1CBC554EE5}" type="pres">
      <dgm:prSet presAssocID="{4607D492-64FD-4BB3-87F1-BB3B3ECDEFB5}" presName="rootText1" presStyleLbl="node0" presStyleIdx="0" presStyleCnt="1" custScaleX="984023" custScaleY="141608">
        <dgm:presLayoutVars>
          <dgm:chPref val="3"/>
        </dgm:presLayoutVars>
      </dgm:prSet>
      <dgm:spPr/>
    </dgm:pt>
    <dgm:pt modelId="{49003DB9-6E8C-40D3-8E4C-AB0EE1466E3D}" type="pres">
      <dgm:prSet presAssocID="{4607D492-64FD-4BB3-87F1-BB3B3ECDEFB5}" presName="rootConnector1" presStyleLbl="node1" presStyleIdx="0" presStyleCnt="0"/>
      <dgm:spPr/>
    </dgm:pt>
    <dgm:pt modelId="{0B0FABA8-433E-4E16-A9ED-6150D0546AFD}" type="pres">
      <dgm:prSet presAssocID="{4607D492-64FD-4BB3-87F1-BB3B3ECDEFB5}" presName="hierChild2" presStyleCnt="0"/>
      <dgm:spPr/>
    </dgm:pt>
    <dgm:pt modelId="{AF15888F-6660-48E1-9041-F8E743A15D7D}" type="pres">
      <dgm:prSet presAssocID="{0F0D91B9-2EF1-46A8-8AD2-F84DAFCA7889}" presName="Name37" presStyleLbl="parChTrans1D2" presStyleIdx="0" presStyleCnt="1"/>
      <dgm:spPr/>
    </dgm:pt>
    <dgm:pt modelId="{8F4805E7-B019-484C-AFDE-30BFB4B2BE09}" type="pres">
      <dgm:prSet presAssocID="{16920C1A-0ED5-4C7C-BF00-27084832C10B}" presName="hierRoot2" presStyleCnt="0">
        <dgm:presLayoutVars>
          <dgm:hierBranch val="init"/>
        </dgm:presLayoutVars>
      </dgm:prSet>
      <dgm:spPr/>
    </dgm:pt>
    <dgm:pt modelId="{6605938B-E624-4B0D-B486-C54ED043DD81}" type="pres">
      <dgm:prSet presAssocID="{16920C1A-0ED5-4C7C-BF00-27084832C10B}" presName="rootComposite" presStyleCnt="0"/>
      <dgm:spPr/>
    </dgm:pt>
    <dgm:pt modelId="{DA426167-047A-4ECD-BAE3-14F4EAF37344}" type="pres">
      <dgm:prSet presAssocID="{16920C1A-0ED5-4C7C-BF00-27084832C10B}" presName="rootText" presStyleLbl="node2" presStyleIdx="0" presStyleCnt="1" custScaleX="977419" custScaleY="150860">
        <dgm:presLayoutVars>
          <dgm:chPref val="3"/>
        </dgm:presLayoutVars>
      </dgm:prSet>
      <dgm:spPr/>
    </dgm:pt>
    <dgm:pt modelId="{93B398C0-F052-40FB-818B-E53D1805AF73}" type="pres">
      <dgm:prSet presAssocID="{16920C1A-0ED5-4C7C-BF00-27084832C10B}" presName="rootConnector" presStyleLbl="node2" presStyleIdx="0" presStyleCnt="1"/>
      <dgm:spPr/>
    </dgm:pt>
    <dgm:pt modelId="{EB2796D6-3D6B-433C-A206-581EAE02CE34}" type="pres">
      <dgm:prSet presAssocID="{16920C1A-0ED5-4C7C-BF00-27084832C10B}" presName="hierChild4" presStyleCnt="0"/>
      <dgm:spPr/>
    </dgm:pt>
    <dgm:pt modelId="{1561FC43-24A7-47A8-BDE4-8FED62E19005}" type="pres">
      <dgm:prSet presAssocID="{A8CED537-1AB4-43A7-AD3B-609E91E16D55}" presName="Name37" presStyleLbl="parChTrans1D3" presStyleIdx="0" presStyleCnt="1"/>
      <dgm:spPr/>
    </dgm:pt>
    <dgm:pt modelId="{2A96D1CB-8C35-4AE3-9BD9-8790C20B3E84}" type="pres">
      <dgm:prSet presAssocID="{F29CB3EB-83F5-4F75-8D5F-4721994D30B8}" presName="hierRoot2" presStyleCnt="0">
        <dgm:presLayoutVars>
          <dgm:hierBranch val="init"/>
        </dgm:presLayoutVars>
      </dgm:prSet>
      <dgm:spPr/>
    </dgm:pt>
    <dgm:pt modelId="{AE9F153D-4D22-4FE3-88B1-3A25838AAE5F}" type="pres">
      <dgm:prSet presAssocID="{F29CB3EB-83F5-4F75-8D5F-4721994D30B8}" presName="rootComposite" presStyleCnt="0"/>
      <dgm:spPr/>
    </dgm:pt>
    <dgm:pt modelId="{21E07D6D-5835-44CA-8517-33C2C689A5B5}" type="pres">
      <dgm:prSet presAssocID="{F29CB3EB-83F5-4F75-8D5F-4721994D30B8}" presName="rootText" presStyleLbl="node3" presStyleIdx="0" presStyleCnt="1" custScaleX="958459" custScaleY="166372" custLinFactNeighborX="-9480" custLinFactNeighborY="4253">
        <dgm:presLayoutVars>
          <dgm:chPref val="3"/>
        </dgm:presLayoutVars>
      </dgm:prSet>
      <dgm:spPr/>
    </dgm:pt>
    <dgm:pt modelId="{13330E90-EC33-4B69-BB30-51E465A443D4}" type="pres">
      <dgm:prSet presAssocID="{F29CB3EB-83F5-4F75-8D5F-4721994D30B8}" presName="rootConnector" presStyleLbl="node3" presStyleIdx="0" presStyleCnt="1"/>
      <dgm:spPr/>
    </dgm:pt>
    <dgm:pt modelId="{A7F2206A-1129-4EFD-BAF4-795A7E14F3CE}" type="pres">
      <dgm:prSet presAssocID="{F29CB3EB-83F5-4F75-8D5F-4721994D30B8}" presName="hierChild4" presStyleCnt="0"/>
      <dgm:spPr/>
    </dgm:pt>
    <dgm:pt modelId="{7E88EB13-D13C-43D4-AAC2-91E420E46156}" type="pres">
      <dgm:prSet presAssocID="{00BA9514-03D5-4C09-9943-8DED9699EF54}" presName="Name37" presStyleLbl="parChTrans1D4" presStyleIdx="0" presStyleCnt="9"/>
      <dgm:spPr/>
    </dgm:pt>
    <dgm:pt modelId="{6832A611-8047-4E7E-A4A9-97A9B8ED07C7}" type="pres">
      <dgm:prSet presAssocID="{75460344-79AE-4FF4-9959-B8084EDBEF8A}" presName="hierRoot2" presStyleCnt="0">
        <dgm:presLayoutVars>
          <dgm:hierBranch val="init"/>
        </dgm:presLayoutVars>
      </dgm:prSet>
      <dgm:spPr/>
    </dgm:pt>
    <dgm:pt modelId="{39B5ADEA-CB4F-4540-8DF6-3F5B74177678}" type="pres">
      <dgm:prSet presAssocID="{75460344-79AE-4FF4-9959-B8084EDBEF8A}" presName="rootComposite" presStyleCnt="0"/>
      <dgm:spPr/>
    </dgm:pt>
    <dgm:pt modelId="{2CC5DDE9-0A14-4A7F-B01E-CEA75B8189E7}" type="pres">
      <dgm:prSet presAssocID="{75460344-79AE-4FF4-9959-B8084EDBEF8A}" presName="rootText" presStyleLbl="node4" presStyleIdx="0" presStyleCnt="6" custScaleX="977419" custScaleY="167056">
        <dgm:presLayoutVars>
          <dgm:chPref val="3"/>
        </dgm:presLayoutVars>
      </dgm:prSet>
      <dgm:spPr/>
    </dgm:pt>
    <dgm:pt modelId="{B438C311-8E58-45DC-B37F-B3C7624882AA}" type="pres">
      <dgm:prSet presAssocID="{75460344-79AE-4FF4-9959-B8084EDBEF8A}" presName="rootConnector" presStyleLbl="node4" presStyleIdx="0" presStyleCnt="6"/>
      <dgm:spPr/>
    </dgm:pt>
    <dgm:pt modelId="{0BC17A60-242B-4B77-B199-3451FB731BF8}" type="pres">
      <dgm:prSet presAssocID="{75460344-79AE-4FF4-9959-B8084EDBEF8A}" presName="hierChild4" presStyleCnt="0"/>
      <dgm:spPr/>
    </dgm:pt>
    <dgm:pt modelId="{C774E741-79C8-4323-92D9-5F5891882757}" type="pres">
      <dgm:prSet presAssocID="{EA672D13-22D8-43D2-9613-4D34EB485415}" presName="Name37" presStyleLbl="parChTrans1D4" presStyleIdx="1" presStyleCnt="9"/>
      <dgm:spPr/>
    </dgm:pt>
    <dgm:pt modelId="{A1026103-90EB-47C3-A688-1521EECD2D9A}" type="pres">
      <dgm:prSet presAssocID="{DD112E07-AA42-4118-926C-BA9511EF88B5}" presName="hierRoot2" presStyleCnt="0">
        <dgm:presLayoutVars>
          <dgm:hierBranch val="init"/>
        </dgm:presLayoutVars>
      </dgm:prSet>
      <dgm:spPr/>
    </dgm:pt>
    <dgm:pt modelId="{FC04993F-C83D-4CBE-A6B4-FC30FED3E053}" type="pres">
      <dgm:prSet presAssocID="{DD112E07-AA42-4118-926C-BA9511EF88B5}" presName="rootComposite" presStyleCnt="0"/>
      <dgm:spPr/>
    </dgm:pt>
    <dgm:pt modelId="{B3CD9324-35A6-43ED-BD8C-95769501226D}" type="pres">
      <dgm:prSet presAssocID="{DD112E07-AA42-4118-926C-BA9511EF88B5}" presName="rootText" presStyleLbl="node4" presStyleIdx="1" presStyleCnt="6" custScaleX="1471697" custScaleY="196916">
        <dgm:presLayoutVars>
          <dgm:chPref val="3"/>
        </dgm:presLayoutVars>
      </dgm:prSet>
      <dgm:spPr/>
    </dgm:pt>
    <dgm:pt modelId="{55074D96-090A-4798-A48C-40C4C857C58B}" type="pres">
      <dgm:prSet presAssocID="{DD112E07-AA42-4118-926C-BA9511EF88B5}" presName="rootConnector" presStyleLbl="node4" presStyleIdx="1" presStyleCnt="6"/>
      <dgm:spPr/>
    </dgm:pt>
    <dgm:pt modelId="{8425D0F4-1AA4-42AA-93C8-4DA2A50C548F}" type="pres">
      <dgm:prSet presAssocID="{DD112E07-AA42-4118-926C-BA9511EF88B5}" presName="hierChild4" presStyleCnt="0"/>
      <dgm:spPr/>
    </dgm:pt>
    <dgm:pt modelId="{3299522E-C233-43A1-A322-624667311279}" type="pres">
      <dgm:prSet presAssocID="{DD112E07-AA42-4118-926C-BA9511EF88B5}" presName="hierChild5" presStyleCnt="0"/>
      <dgm:spPr/>
    </dgm:pt>
    <dgm:pt modelId="{902B0A1C-BAAC-4F7C-9176-0FD563099A8F}" type="pres">
      <dgm:prSet presAssocID="{F513246A-AD29-468C-AA20-046FF1D609B7}" presName="Name111" presStyleLbl="parChTrans1D4" presStyleIdx="2" presStyleCnt="9"/>
      <dgm:spPr/>
    </dgm:pt>
    <dgm:pt modelId="{CA2C95EF-312B-48D8-9346-09069A827503}" type="pres">
      <dgm:prSet presAssocID="{5739A088-B97D-4E1D-B922-B1E10EB4CDC7}" presName="hierRoot3" presStyleCnt="0">
        <dgm:presLayoutVars>
          <dgm:hierBranch val="init"/>
        </dgm:presLayoutVars>
      </dgm:prSet>
      <dgm:spPr/>
    </dgm:pt>
    <dgm:pt modelId="{623632E6-6878-4B6E-A772-BEFD261B1618}" type="pres">
      <dgm:prSet presAssocID="{5739A088-B97D-4E1D-B922-B1E10EB4CDC7}" presName="rootComposite3" presStyleCnt="0"/>
      <dgm:spPr/>
    </dgm:pt>
    <dgm:pt modelId="{17561D01-DDD4-4819-B917-D749FDE1C91D}" type="pres">
      <dgm:prSet presAssocID="{5739A088-B97D-4E1D-B922-B1E10EB4CDC7}" presName="rootText3" presStyleLbl="asst4" presStyleIdx="0" presStyleCnt="3" custScaleX="837871" custScaleY="191177">
        <dgm:presLayoutVars>
          <dgm:chPref val="3"/>
        </dgm:presLayoutVars>
      </dgm:prSet>
      <dgm:spPr/>
    </dgm:pt>
    <dgm:pt modelId="{C0CC35A5-929B-4A52-B818-E02063079EAF}" type="pres">
      <dgm:prSet presAssocID="{5739A088-B97D-4E1D-B922-B1E10EB4CDC7}" presName="rootConnector3" presStyleLbl="asst4" presStyleIdx="0" presStyleCnt="3"/>
      <dgm:spPr/>
    </dgm:pt>
    <dgm:pt modelId="{ED9F9D8D-53D7-426D-B0BB-7493AD052BD5}" type="pres">
      <dgm:prSet presAssocID="{5739A088-B97D-4E1D-B922-B1E10EB4CDC7}" presName="hierChild6" presStyleCnt="0"/>
      <dgm:spPr/>
    </dgm:pt>
    <dgm:pt modelId="{F7A64520-68C7-44EB-A8EB-E33A9BE1C420}" type="pres">
      <dgm:prSet presAssocID="{5739A088-B97D-4E1D-B922-B1E10EB4CDC7}" presName="hierChild7" presStyleCnt="0"/>
      <dgm:spPr/>
    </dgm:pt>
    <dgm:pt modelId="{93D62692-BEAC-4A47-B60E-08F6E4C1ED29}" type="pres">
      <dgm:prSet presAssocID="{458B7D6B-22A9-4CA2-A972-9DEC19F5EF4F}" presName="Name111" presStyleLbl="parChTrans1D4" presStyleIdx="3" presStyleCnt="9"/>
      <dgm:spPr/>
    </dgm:pt>
    <dgm:pt modelId="{C0A28824-A848-4532-B45D-9B9393A92C80}" type="pres">
      <dgm:prSet presAssocID="{38ECD5FD-B67E-4F79-BDC2-50ADF3408A62}" presName="hierRoot3" presStyleCnt="0">
        <dgm:presLayoutVars>
          <dgm:hierBranch val="init"/>
        </dgm:presLayoutVars>
      </dgm:prSet>
      <dgm:spPr/>
    </dgm:pt>
    <dgm:pt modelId="{311C4C17-DB3E-4D4C-827F-10B06117D3DD}" type="pres">
      <dgm:prSet presAssocID="{38ECD5FD-B67E-4F79-BDC2-50ADF3408A62}" presName="rootComposite3" presStyleCnt="0"/>
      <dgm:spPr/>
    </dgm:pt>
    <dgm:pt modelId="{B8C540DB-9A48-4516-A06F-7047B1610858}" type="pres">
      <dgm:prSet presAssocID="{38ECD5FD-B67E-4F79-BDC2-50ADF3408A62}" presName="rootText3" presStyleLbl="asst4" presStyleIdx="1" presStyleCnt="3" custScaleX="458928" custScaleY="1157818" custLinFactNeighborX="-12133" custLinFactNeighborY="-6020">
        <dgm:presLayoutVars>
          <dgm:chPref val="3"/>
        </dgm:presLayoutVars>
      </dgm:prSet>
      <dgm:spPr/>
    </dgm:pt>
    <dgm:pt modelId="{6FB23E09-4C8D-44FF-BB66-87DA2427DBF4}" type="pres">
      <dgm:prSet presAssocID="{38ECD5FD-B67E-4F79-BDC2-50ADF3408A62}" presName="rootConnector3" presStyleLbl="asst4" presStyleIdx="1" presStyleCnt="3"/>
      <dgm:spPr/>
    </dgm:pt>
    <dgm:pt modelId="{B9EB0B0D-4F56-4680-816B-91CEAAB79A16}" type="pres">
      <dgm:prSet presAssocID="{38ECD5FD-B67E-4F79-BDC2-50ADF3408A62}" presName="hierChild6" presStyleCnt="0"/>
      <dgm:spPr/>
    </dgm:pt>
    <dgm:pt modelId="{7516FCE4-C149-4AFF-AB5A-4431F2052BBF}" type="pres">
      <dgm:prSet presAssocID="{38ECD5FD-B67E-4F79-BDC2-50ADF3408A62}" presName="hierChild7" presStyleCnt="0"/>
      <dgm:spPr/>
    </dgm:pt>
    <dgm:pt modelId="{1D9D8296-4FE7-4A33-A8D8-538A497127A1}" type="pres">
      <dgm:prSet presAssocID="{C230159B-AB50-4B48-969B-FF19F5CEEED8}" presName="Name111" presStyleLbl="parChTrans1D4" presStyleIdx="4" presStyleCnt="9"/>
      <dgm:spPr/>
    </dgm:pt>
    <dgm:pt modelId="{A180627C-E460-44E9-88AE-838A925C5206}" type="pres">
      <dgm:prSet presAssocID="{AC56ADE2-DA54-4028-8497-2F93DBABBF2C}" presName="hierRoot3" presStyleCnt="0">
        <dgm:presLayoutVars>
          <dgm:hierBranch val="init"/>
        </dgm:presLayoutVars>
      </dgm:prSet>
      <dgm:spPr/>
    </dgm:pt>
    <dgm:pt modelId="{2AACD800-CEEE-4CF5-868D-A2C8CECF147C}" type="pres">
      <dgm:prSet presAssocID="{AC56ADE2-DA54-4028-8497-2F93DBABBF2C}" presName="rootComposite3" presStyleCnt="0"/>
      <dgm:spPr/>
    </dgm:pt>
    <dgm:pt modelId="{EFCD9663-1FDB-4A21-A1E6-380687E4F86A}" type="pres">
      <dgm:prSet presAssocID="{AC56ADE2-DA54-4028-8497-2F93DBABBF2C}" presName="rootText3" presStyleLbl="asst4" presStyleIdx="2" presStyleCnt="3" custScaleX="869225" custScaleY="182577">
        <dgm:presLayoutVars>
          <dgm:chPref val="3"/>
        </dgm:presLayoutVars>
      </dgm:prSet>
      <dgm:spPr/>
    </dgm:pt>
    <dgm:pt modelId="{6E58610C-2427-49A6-AA96-5270A830B814}" type="pres">
      <dgm:prSet presAssocID="{AC56ADE2-DA54-4028-8497-2F93DBABBF2C}" presName="rootConnector3" presStyleLbl="asst4" presStyleIdx="2" presStyleCnt="3"/>
      <dgm:spPr/>
    </dgm:pt>
    <dgm:pt modelId="{8FC15096-3A56-4FC2-9943-A035D0277287}" type="pres">
      <dgm:prSet presAssocID="{AC56ADE2-DA54-4028-8497-2F93DBABBF2C}" presName="hierChild6" presStyleCnt="0"/>
      <dgm:spPr/>
    </dgm:pt>
    <dgm:pt modelId="{D80D707E-9E21-4744-BBEA-496F644EEB1E}" type="pres">
      <dgm:prSet presAssocID="{B87ABD0F-2763-4C25-B17D-12B2D5776F39}" presName="Name37" presStyleLbl="parChTrans1D4" presStyleIdx="5" presStyleCnt="9"/>
      <dgm:spPr/>
    </dgm:pt>
    <dgm:pt modelId="{67285C74-F770-4B5D-8E0C-F74BC7EA594A}" type="pres">
      <dgm:prSet presAssocID="{90CC56AA-CA01-475C-8C1E-CC57D43A4360}" presName="hierRoot2" presStyleCnt="0">
        <dgm:presLayoutVars>
          <dgm:hierBranch val="init"/>
        </dgm:presLayoutVars>
      </dgm:prSet>
      <dgm:spPr/>
    </dgm:pt>
    <dgm:pt modelId="{4CF3A928-1F80-48B9-B635-B55BB3A3B875}" type="pres">
      <dgm:prSet presAssocID="{90CC56AA-CA01-475C-8C1E-CC57D43A4360}" presName="rootComposite" presStyleCnt="0"/>
      <dgm:spPr/>
    </dgm:pt>
    <dgm:pt modelId="{7C13A187-3585-49E0-866C-2C2D07856B46}" type="pres">
      <dgm:prSet presAssocID="{90CC56AA-CA01-475C-8C1E-CC57D43A4360}" presName="rootText" presStyleLbl="node4" presStyleIdx="2" presStyleCnt="6" custScaleX="842249" custScaleY="160805" custLinFactNeighborX="11513" custLinFactNeighborY="94374">
        <dgm:presLayoutVars>
          <dgm:chPref val="3"/>
        </dgm:presLayoutVars>
      </dgm:prSet>
      <dgm:spPr/>
    </dgm:pt>
    <dgm:pt modelId="{42E134A6-0541-4B03-9625-6D45B8DA6F05}" type="pres">
      <dgm:prSet presAssocID="{90CC56AA-CA01-475C-8C1E-CC57D43A4360}" presName="rootConnector" presStyleLbl="node4" presStyleIdx="2" presStyleCnt="6"/>
      <dgm:spPr/>
    </dgm:pt>
    <dgm:pt modelId="{6CBD4707-899D-48C3-A3E2-26D066A7B2DF}" type="pres">
      <dgm:prSet presAssocID="{90CC56AA-CA01-475C-8C1E-CC57D43A4360}" presName="hierChild4" presStyleCnt="0"/>
      <dgm:spPr/>
    </dgm:pt>
    <dgm:pt modelId="{4188F0DA-16C6-448E-B396-99EC2F6C4606}" type="pres">
      <dgm:prSet presAssocID="{E8DF32C6-022C-49D2-B332-950C5B891C3D}" presName="Name37" presStyleLbl="parChTrans1D4" presStyleIdx="6" presStyleCnt="9"/>
      <dgm:spPr/>
    </dgm:pt>
    <dgm:pt modelId="{E729C37B-FE20-41D9-8CB5-52673C97ED6B}" type="pres">
      <dgm:prSet presAssocID="{576199EE-0088-487E-9CFB-C3C01369FA3C}" presName="hierRoot2" presStyleCnt="0">
        <dgm:presLayoutVars>
          <dgm:hierBranch val="init"/>
        </dgm:presLayoutVars>
      </dgm:prSet>
      <dgm:spPr/>
    </dgm:pt>
    <dgm:pt modelId="{1E50A4AA-C40D-4DFB-AD39-E06090740150}" type="pres">
      <dgm:prSet presAssocID="{576199EE-0088-487E-9CFB-C3C01369FA3C}" presName="rootComposite" presStyleCnt="0"/>
      <dgm:spPr/>
    </dgm:pt>
    <dgm:pt modelId="{44A8AA43-2627-4D1C-A054-F595B2840F08}" type="pres">
      <dgm:prSet presAssocID="{576199EE-0088-487E-9CFB-C3C01369FA3C}" presName="rootText" presStyleLbl="node4" presStyleIdx="3" presStyleCnt="6" custScaleX="842249" custScaleY="171774" custLinFactY="36541" custLinFactNeighborX="12970" custLinFactNeighborY="100000">
        <dgm:presLayoutVars>
          <dgm:chPref val="3"/>
        </dgm:presLayoutVars>
      </dgm:prSet>
      <dgm:spPr/>
    </dgm:pt>
    <dgm:pt modelId="{DEE754C9-CDDE-450C-A90F-36E60EF9F0C9}" type="pres">
      <dgm:prSet presAssocID="{576199EE-0088-487E-9CFB-C3C01369FA3C}" presName="rootConnector" presStyleLbl="node4" presStyleIdx="3" presStyleCnt="6"/>
      <dgm:spPr/>
    </dgm:pt>
    <dgm:pt modelId="{2E752B7E-69E6-48CC-9974-823E032AF5ED}" type="pres">
      <dgm:prSet presAssocID="{576199EE-0088-487E-9CFB-C3C01369FA3C}" presName="hierChild4" presStyleCnt="0"/>
      <dgm:spPr/>
    </dgm:pt>
    <dgm:pt modelId="{3EEDD608-7136-46C9-90BB-406DD5B54D5F}" type="pres">
      <dgm:prSet presAssocID="{E29DE679-1A7D-4258-BFD0-FC01A1CC531D}" presName="Name37" presStyleLbl="parChTrans1D4" presStyleIdx="7" presStyleCnt="9"/>
      <dgm:spPr/>
    </dgm:pt>
    <dgm:pt modelId="{F559AC79-3DC3-456F-9D6C-B75A72F73879}" type="pres">
      <dgm:prSet presAssocID="{56A7D3D2-6FB7-47B9-8BA3-384491DBF680}" presName="hierRoot2" presStyleCnt="0">
        <dgm:presLayoutVars>
          <dgm:hierBranch val="init"/>
        </dgm:presLayoutVars>
      </dgm:prSet>
      <dgm:spPr/>
    </dgm:pt>
    <dgm:pt modelId="{4589C3F5-8779-4868-9AAF-44193C3CB9CF}" type="pres">
      <dgm:prSet presAssocID="{56A7D3D2-6FB7-47B9-8BA3-384491DBF680}" presName="rootComposite" presStyleCnt="0"/>
      <dgm:spPr/>
    </dgm:pt>
    <dgm:pt modelId="{6D41FE46-229F-4E21-AC36-7DA18FBC6326}" type="pres">
      <dgm:prSet presAssocID="{56A7D3D2-6FB7-47B9-8BA3-384491DBF680}" presName="rootText" presStyleLbl="node4" presStyleIdx="4" presStyleCnt="6" custScaleX="824370" custScaleY="100000" custLinFactY="186566" custLinFactNeighborX="-98197" custLinFactNeighborY="200000">
        <dgm:presLayoutVars>
          <dgm:chPref val="3"/>
        </dgm:presLayoutVars>
      </dgm:prSet>
      <dgm:spPr/>
    </dgm:pt>
    <dgm:pt modelId="{9D8B0BC2-BBC7-4460-9A45-AC195F498F11}" type="pres">
      <dgm:prSet presAssocID="{56A7D3D2-6FB7-47B9-8BA3-384491DBF680}" presName="rootConnector" presStyleLbl="node4" presStyleIdx="4" presStyleCnt="6"/>
      <dgm:spPr/>
    </dgm:pt>
    <dgm:pt modelId="{152B0F9A-F4C0-49D8-AA70-0A9FB2DB2E3C}" type="pres">
      <dgm:prSet presAssocID="{56A7D3D2-6FB7-47B9-8BA3-384491DBF680}" presName="hierChild4" presStyleCnt="0"/>
      <dgm:spPr/>
    </dgm:pt>
    <dgm:pt modelId="{E7C9C206-9A9C-419B-A01F-138872103E1F}" type="pres">
      <dgm:prSet presAssocID="{E2606702-309B-4F42-98AB-B1AFE85F8C53}" presName="Name37" presStyleLbl="parChTrans1D4" presStyleIdx="8" presStyleCnt="9"/>
      <dgm:spPr/>
    </dgm:pt>
    <dgm:pt modelId="{B33AC622-DF94-4B59-BD86-D8C6B93591B8}" type="pres">
      <dgm:prSet presAssocID="{365B7FA9-403B-4D83-B7AB-4AB1CCF21059}" presName="hierRoot2" presStyleCnt="0">
        <dgm:presLayoutVars>
          <dgm:hierBranch val="init"/>
        </dgm:presLayoutVars>
      </dgm:prSet>
      <dgm:spPr/>
    </dgm:pt>
    <dgm:pt modelId="{17DFC44C-46FD-428B-BF4C-78D7144CB663}" type="pres">
      <dgm:prSet presAssocID="{365B7FA9-403B-4D83-B7AB-4AB1CCF21059}" presName="rootComposite" presStyleCnt="0"/>
      <dgm:spPr/>
    </dgm:pt>
    <dgm:pt modelId="{A98A5551-40CF-42E9-A7D6-F556FB79DD9B}" type="pres">
      <dgm:prSet presAssocID="{365B7FA9-403B-4D83-B7AB-4AB1CCF21059}" presName="rootText" presStyleLbl="node4" presStyleIdx="5" presStyleCnt="6" custScaleX="1110998" custScaleY="137873" custLinFactY="200000" custLinFactNeighborX="-73780" custLinFactNeighborY="263169">
        <dgm:presLayoutVars>
          <dgm:chPref val="3"/>
        </dgm:presLayoutVars>
      </dgm:prSet>
      <dgm:spPr/>
    </dgm:pt>
    <dgm:pt modelId="{FB19C360-1761-4A0D-9379-B10C4EADA041}" type="pres">
      <dgm:prSet presAssocID="{365B7FA9-403B-4D83-B7AB-4AB1CCF21059}" presName="rootConnector" presStyleLbl="node4" presStyleIdx="5" presStyleCnt="6"/>
      <dgm:spPr/>
    </dgm:pt>
    <dgm:pt modelId="{3450DADF-49E7-4950-9251-11C61E9482D9}" type="pres">
      <dgm:prSet presAssocID="{365B7FA9-403B-4D83-B7AB-4AB1CCF21059}" presName="hierChild4" presStyleCnt="0"/>
      <dgm:spPr/>
    </dgm:pt>
    <dgm:pt modelId="{16EBF395-3F15-4B2B-8051-7C70D657CACD}" type="pres">
      <dgm:prSet presAssocID="{365B7FA9-403B-4D83-B7AB-4AB1CCF21059}" presName="hierChild5" presStyleCnt="0"/>
      <dgm:spPr/>
    </dgm:pt>
    <dgm:pt modelId="{83BD1848-069E-429A-9061-86A94C4CDBC3}" type="pres">
      <dgm:prSet presAssocID="{56A7D3D2-6FB7-47B9-8BA3-384491DBF680}" presName="hierChild5" presStyleCnt="0"/>
      <dgm:spPr/>
    </dgm:pt>
    <dgm:pt modelId="{AE82D13B-4AAD-4C9D-A7E8-B15CA9D2E370}" type="pres">
      <dgm:prSet presAssocID="{576199EE-0088-487E-9CFB-C3C01369FA3C}" presName="hierChild5" presStyleCnt="0"/>
      <dgm:spPr/>
    </dgm:pt>
    <dgm:pt modelId="{1EA183E0-3655-4A72-ABB4-B171CFBD85EE}" type="pres">
      <dgm:prSet presAssocID="{90CC56AA-CA01-475C-8C1E-CC57D43A4360}" presName="hierChild5" presStyleCnt="0"/>
      <dgm:spPr/>
    </dgm:pt>
    <dgm:pt modelId="{86B35E82-F93F-46B5-8732-7E76EFFF5FB1}" type="pres">
      <dgm:prSet presAssocID="{AC56ADE2-DA54-4028-8497-2F93DBABBF2C}" presName="hierChild7" presStyleCnt="0"/>
      <dgm:spPr/>
    </dgm:pt>
    <dgm:pt modelId="{67A169E6-E910-4300-952D-38D3C038FAB3}" type="pres">
      <dgm:prSet presAssocID="{75460344-79AE-4FF4-9959-B8084EDBEF8A}" presName="hierChild5" presStyleCnt="0"/>
      <dgm:spPr/>
    </dgm:pt>
    <dgm:pt modelId="{9D18E3B6-4E57-42AE-B67E-E144B1E097AE}" type="pres">
      <dgm:prSet presAssocID="{F29CB3EB-83F5-4F75-8D5F-4721994D30B8}" presName="hierChild5" presStyleCnt="0"/>
      <dgm:spPr/>
    </dgm:pt>
    <dgm:pt modelId="{C01E4C9A-3A2A-46A7-94B7-D5EDAD3051FE}" type="pres">
      <dgm:prSet presAssocID="{16920C1A-0ED5-4C7C-BF00-27084832C10B}" presName="hierChild5" presStyleCnt="0"/>
      <dgm:spPr/>
    </dgm:pt>
    <dgm:pt modelId="{59EF9CE0-909B-44A1-85FB-A686AD219A65}" type="pres">
      <dgm:prSet presAssocID="{4607D492-64FD-4BB3-87F1-BB3B3ECDEFB5}" presName="hierChild3" presStyleCnt="0"/>
      <dgm:spPr/>
    </dgm:pt>
  </dgm:ptLst>
  <dgm:cxnLst>
    <dgm:cxn modelId="{ADB18A00-B658-4E30-9EF4-04EC21DB3B96}" type="presOf" srcId="{7291A6E5-1E6A-49BD-924C-E0B62B2E6478}" destId="{F343E4B4-D741-4066-822F-D5BD2B177454}" srcOrd="0" destOrd="0" presId="urn:microsoft.com/office/officeart/2005/8/layout/orgChart1"/>
    <dgm:cxn modelId="{45A91801-BBBB-4C75-AE36-CA8DF72C0178}" type="presOf" srcId="{365B7FA9-403B-4D83-B7AB-4AB1CCF21059}" destId="{A98A5551-40CF-42E9-A7D6-F556FB79DD9B}" srcOrd="0" destOrd="0" presId="urn:microsoft.com/office/officeart/2005/8/layout/orgChart1"/>
    <dgm:cxn modelId="{72B6B008-3093-4398-9E02-E2D9E8BC7832}" type="presOf" srcId="{C230159B-AB50-4B48-969B-FF19F5CEEED8}" destId="{1D9D8296-4FE7-4A33-A8D8-538A497127A1}" srcOrd="0" destOrd="0" presId="urn:microsoft.com/office/officeart/2005/8/layout/orgChart1"/>
    <dgm:cxn modelId="{C9020C0E-936E-4A82-99CA-94289EE8FE70}" type="presOf" srcId="{AC56ADE2-DA54-4028-8497-2F93DBABBF2C}" destId="{EFCD9663-1FDB-4A21-A1E6-380687E4F86A}" srcOrd="0" destOrd="0" presId="urn:microsoft.com/office/officeart/2005/8/layout/orgChart1"/>
    <dgm:cxn modelId="{9E47FD0E-6527-42BE-8F13-B2DB74636FE3}" type="presOf" srcId="{458B7D6B-22A9-4CA2-A972-9DEC19F5EF4F}" destId="{93D62692-BEAC-4A47-B60E-08F6E4C1ED29}" srcOrd="0" destOrd="0" presId="urn:microsoft.com/office/officeart/2005/8/layout/orgChart1"/>
    <dgm:cxn modelId="{C366A610-B02C-4D51-80DF-4882245298B9}" type="presOf" srcId="{576199EE-0088-487E-9CFB-C3C01369FA3C}" destId="{44A8AA43-2627-4D1C-A054-F595B2840F08}" srcOrd="0" destOrd="0" presId="urn:microsoft.com/office/officeart/2005/8/layout/orgChart1"/>
    <dgm:cxn modelId="{F1CA6420-E367-481F-99D7-892E4C0B2C28}" srcId="{75460344-79AE-4FF4-9959-B8084EDBEF8A}" destId="{DD112E07-AA42-4118-926C-BA9511EF88B5}" srcOrd="0" destOrd="0" parTransId="{EA672D13-22D8-43D2-9613-4D34EB485415}" sibTransId="{988653B9-1D5E-4030-A34B-D4EA648F750D}"/>
    <dgm:cxn modelId="{4677AD29-8676-4334-BCFB-528944305A54}" type="presOf" srcId="{F29CB3EB-83F5-4F75-8D5F-4721994D30B8}" destId="{21E07D6D-5835-44CA-8517-33C2C689A5B5}" srcOrd="0" destOrd="0" presId="urn:microsoft.com/office/officeart/2005/8/layout/orgChart1"/>
    <dgm:cxn modelId="{96C2492C-E030-42E6-A5B3-097B0823231C}" type="presOf" srcId="{F513246A-AD29-468C-AA20-046FF1D609B7}" destId="{902B0A1C-BAAC-4F7C-9176-0FD563099A8F}" srcOrd="0" destOrd="0" presId="urn:microsoft.com/office/officeart/2005/8/layout/orgChart1"/>
    <dgm:cxn modelId="{2C8BF931-1633-4D91-BF68-3B733AA2B8D1}" type="presOf" srcId="{56A7D3D2-6FB7-47B9-8BA3-384491DBF680}" destId="{9D8B0BC2-BBC7-4460-9A45-AC195F498F11}" srcOrd="1" destOrd="0" presId="urn:microsoft.com/office/officeart/2005/8/layout/orgChart1"/>
    <dgm:cxn modelId="{948F5437-2823-4B45-919B-BBF86D3152B1}" type="presOf" srcId="{DD112E07-AA42-4118-926C-BA9511EF88B5}" destId="{55074D96-090A-4798-A48C-40C4C857C58B}" srcOrd="1" destOrd="0" presId="urn:microsoft.com/office/officeart/2005/8/layout/orgChart1"/>
    <dgm:cxn modelId="{5CA06D3A-2E06-4419-BFB2-7BA3D6ED0D3C}" type="presOf" srcId="{E2606702-309B-4F42-98AB-B1AFE85F8C53}" destId="{E7C9C206-9A9C-419B-A01F-138872103E1F}" srcOrd="0" destOrd="0" presId="urn:microsoft.com/office/officeart/2005/8/layout/orgChart1"/>
    <dgm:cxn modelId="{F742C040-D309-4232-98B9-8E8676914AD4}" type="presOf" srcId="{DD112E07-AA42-4118-926C-BA9511EF88B5}" destId="{B3CD9324-35A6-43ED-BD8C-95769501226D}" srcOrd="0" destOrd="0" presId="urn:microsoft.com/office/officeart/2005/8/layout/orgChart1"/>
    <dgm:cxn modelId="{F749265D-D821-40B3-B007-D6F53A12516A}" srcId="{16920C1A-0ED5-4C7C-BF00-27084832C10B}" destId="{F29CB3EB-83F5-4F75-8D5F-4721994D30B8}" srcOrd="0" destOrd="0" parTransId="{A8CED537-1AB4-43A7-AD3B-609E91E16D55}" sibTransId="{51FFA1A7-082D-4BC4-B9A1-0A5E46460590}"/>
    <dgm:cxn modelId="{3A46FE5E-A55D-402E-87DD-350CD87F1BAE}" srcId="{5739A088-B97D-4E1D-B922-B1E10EB4CDC7}" destId="{38ECD5FD-B67E-4F79-BDC2-50ADF3408A62}" srcOrd="0" destOrd="0" parTransId="{458B7D6B-22A9-4CA2-A972-9DEC19F5EF4F}" sibTransId="{E01296D4-6DEA-4098-9E29-F967B5335F1A}"/>
    <dgm:cxn modelId="{47626842-2D1B-4351-BC33-B3C25F2D6538}" srcId="{90CC56AA-CA01-475C-8C1E-CC57D43A4360}" destId="{576199EE-0088-487E-9CFB-C3C01369FA3C}" srcOrd="0" destOrd="0" parTransId="{E8DF32C6-022C-49D2-B332-950C5B891C3D}" sibTransId="{ABBF286E-1507-4B56-ACDD-9F21B1C0C30B}"/>
    <dgm:cxn modelId="{75F9E162-BE43-499F-9E1E-A1C357CE35C9}" type="presOf" srcId="{F29CB3EB-83F5-4F75-8D5F-4721994D30B8}" destId="{13330E90-EC33-4B69-BB30-51E465A443D4}" srcOrd="1" destOrd="0" presId="urn:microsoft.com/office/officeart/2005/8/layout/orgChart1"/>
    <dgm:cxn modelId="{7942836C-2D29-41BB-9412-B12696B4225B}" type="presOf" srcId="{EA672D13-22D8-43D2-9613-4D34EB485415}" destId="{C774E741-79C8-4323-92D9-5F5891882757}" srcOrd="0" destOrd="0" presId="urn:microsoft.com/office/officeart/2005/8/layout/orgChart1"/>
    <dgm:cxn modelId="{742B906C-AF4D-4201-AEBB-0BA2C79BC363}" type="presOf" srcId="{E8DF32C6-022C-49D2-B332-950C5B891C3D}" destId="{4188F0DA-16C6-448E-B396-99EC2F6C4606}" srcOrd="0" destOrd="0" presId="urn:microsoft.com/office/officeart/2005/8/layout/orgChart1"/>
    <dgm:cxn modelId="{30ACCC4C-3AC9-4735-969D-02B1157795D2}" type="presOf" srcId="{A8CED537-1AB4-43A7-AD3B-609E91E16D55}" destId="{1561FC43-24A7-47A8-BDE4-8FED62E19005}" srcOrd="0" destOrd="0" presId="urn:microsoft.com/office/officeart/2005/8/layout/orgChart1"/>
    <dgm:cxn modelId="{BA07FF4D-157C-45A4-9F96-BF15388BB66E}" type="presOf" srcId="{75460344-79AE-4FF4-9959-B8084EDBEF8A}" destId="{B438C311-8E58-45DC-B37F-B3C7624882AA}" srcOrd="1" destOrd="0" presId="urn:microsoft.com/office/officeart/2005/8/layout/orgChart1"/>
    <dgm:cxn modelId="{6D2F664E-E5DF-4625-B727-A5C12064AB25}" type="presOf" srcId="{00BA9514-03D5-4C09-9943-8DED9699EF54}" destId="{7E88EB13-D13C-43D4-AAC2-91E420E46156}" srcOrd="0" destOrd="0" presId="urn:microsoft.com/office/officeart/2005/8/layout/orgChart1"/>
    <dgm:cxn modelId="{9DCF054F-1994-47A8-A4D7-B26207B17FE5}" type="presOf" srcId="{E29DE679-1A7D-4258-BFD0-FC01A1CC531D}" destId="{3EEDD608-7136-46C9-90BB-406DD5B54D5F}" srcOrd="0" destOrd="0" presId="urn:microsoft.com/office/officeart/2005/8/layout/orgChart1"/>
    <dgm:cxn modelId="{A9F2CC71-4383-47C0-8348-0E5214D0AAFA}" srcId="{7291A6E5-1E6A-49BD-924C-E0B62B2E6478}" destId="{4607D492-64FD-4BB3-87F1-BB3B3ECDEFB5}" srcOrd="0" destOrd="0" parTransId="{00ACDD10-32A4-4874-9306-0D45AA3BD4F2}" sibTransId="{5C1FCBB9-1959-4A7B-BA11-47B8C2C0B51F}"/>
    <dgm:cxn modelId="{EE0E0774-EBE0-41A0-8ACC-C543550A01FE}" srcId="{DD112E07-AA42-4118-926C-BA9511EF88B5}" destId="{5739A088-B97D-4E1D-B922-B1E10EB4CDC7}" srcOrd="0" destOrd="0" parTransId="{F513246A-AD29-468C-AA20-046FF1D609B7}" sibTransId="{A0114014-DA8A-4C25-92BF-4E544B31E148}"/>
    <dgm:cxn modelId="{C6316857-8C68-4F90-AF36-14E52C52DB9E}" type="presOf" srcId="{365B7FA9-403B-4D83-B7AB-4AB1CCF21059}" destId="{FB19C360-1761-4A0D-9379-B10C4EADA041}" srcOrd="1" destOrd="0" presId="urn:microsoft.com/office/officeart/2005/8/layout/orgChart1"/>
    <dgm:cxn modelId="{D5033879-BB32-4D2D-9608-8D60772E8FEE}" srcId="{DD112E07-AA42-4118-926C-BA9511EF88B5}" destId="{AC56ADE2-DA54-4028-8497-2F93DBABBF2C}" srcOrd="1" destOrd="0" parTransId="{C230159B-AB50-4B48-969B-FF19F5CEEED8}" sibTransId="{8AAB0AB0-C5A3-4D3C-BFB1-79A68294363E}"/>
    <dgm:cxn modelId="{D5D7E97D-1369-4850-95F3-B562A16ADA98}" srcId="{AC56ADE2-DA54-4028-8497-2F93DBABBF2C}" destId="{90CC56AA-CA01-475C-8C1E-CC57D43A4360}" srcOrd="0" destOrd="0" parTransId="{B87ABD0F-2763-4C25-B17D-12B2D5776F39}" sibTransId="{AF4E152F-772C-4686-8F50-20C517F737E8}"/>
    <dgm:cxn modelId="{8684F281-1ADA-4164-8237-5C558C7D9FC8}" type="presOf" srcId="{5739A088-B97D-4E1D-B922-B1E10EB4CDC7}" destId="{C0CC35A5-929B-4A52-B818-E02063079EAF}" srcOrd="1" destOrd="0" presId="urn:microsoft.com/office/officeart/2005/8/layout/orgChart1"/>
    <dgm:cxn modelId="{6343FC88-E671-4ACF-93E3-A44DA5101512}" type="presOf" srcId="{38ECD5FD-B67E-4F79-BDC2-50ADF3408A62}" destId="{6FB23E09-4C8D-44FF-BB66-87DA2427DBF4}" srcOrd="1" destOrd="0" presId="urn:microsoft.com/office/officeart/2005/8/layout/orgChart1"/>
    <dgm:cxn modelId="{7C54168A-2B7C-4F9B-A787-300C76D87562}" type="presOf" srcId="{0F0D91B9-2EF1-46A8-8AD2-F84DAFCA7889}" destId="{AF15888F-6660-48E1-9041-F8E743A15D7D}" srcOrd="0" destOrd="0" presId="urn:microsoft.com/office/officeart/2005/8/layout/orgChart1"/>
    <dgm:cxn modelId="{23F5048C-C965-46DD-A5C4-374CE8D8144B}" type="presOf" srcId="{4607D492-64FD-4BB3-87F1-BB3B3ECDEFB5}" destId="{68B23B5F-9615-43E8-99E4-FE1CBC554EE5}" srcOrd="0" destOrd="0" presId="urn:microsoft.com/office/officeart/2005/8/layout/orgChart1"/>
    <dgm:cxn modelId="{19C2029C-2217-4456-A401-A29B1FA57E6A}" srcId="{F29CB3EB-83F5-4F75-8D5F-4721994D30B8}" destId="{75460344-79AE-4FF4-9959-B8084EDBEF8A}" srcOrd="0" destOrd="0" parTransId="{00BA9514-03D5-4C09-9943-8DED9699EF54}" sibTransId="{284A0BE4-92EA-44D7-B1D6-C4F27705E5BD}"/>
    <dgm:cxn modelId="{7866B69E-7235-4EE3-8F79-21893C86E9B0}" type="presOf" srcId="{75460344-79AE-4FF4-9959-B8084EDBEF8A}" destId="{2CC5DDE9-0A14-4A7F-B01E-CEA75B8189E7}" srcOrd="0" destOrd="0" presId="urn:microsoft.com/office/officeart/2005/8/layout/orgChart1"/>
    <dgm:cxn modelId="{9044FBA3-1194-4B4A-8CF5-5617180177C3}" type="presOf" srcId="{5739A088-B97D-4E1D-B922-B1E10EB4CDC7}" destId="{17561D01-DDD4-4819-B917-D749FDE1C91D}" srcOrd="0" destOrd="0" presId="urn:microsoft.com/office/officeart/2005/8/layout/orgChart1"/>
    <dgm:cxn modelId="{F78AC0AC-3A56-4376-BE86-7C973BE57135}" type="presOf" srcId="{16920C1A-0ED5-4C7C-BF00-27084832C10B}" destId="{93B398C0-F052-40FB-818B-E53D1805AF73}" srcOrd="1" destOrd="0" presId="urn:microsoft.com/office/officeart/2005/8/layout/orgChart1"/>
    <dgm:cxn modelId="{776035AD-4FDD-42C5-B4AE-E90AD5097AD7}" type="presOf" srcId="{16920C1A-0ED5-4C7C-BF00-27084832C10B}" destId="{DA426167-047A-4ECD-BAE3-14F4EAF37344}" srcOrd="0" destOrd="0" presId="urn:microsoft.com/office/officeart/2005/8/layout/orgChart1"/>
    <dgm:cxn modelId="{541209B5-51CE-46AC-B53F-130767894CCC}" srcId="{56A7D3D2-6FB7-47B9-8BA3-384491DBF680}" destId="{365B7FA9-403B-4D83-B7AB-4AB1CCF21059}" srcOrd="0" destOrd="0" parTransId="{E2606702-309B-4F42-98AB-B1AFE85F8C53}" sibTransId="{314FBC08-AFCE-43BC-8E86-AF6780618253}"/>
    <dgm:cxn modelId="{C388DDB7-3A9E-4EE7-B621-060DFF8BAE46}" type="presOf" srcId="{38ECD5FD-B67E-4F79-BDC2-50ADF3408A62}" destId="{B8C540DB-9A48-4516-A06F-7047B1610858}" srcOrd="0" destOrd="0" presId="urn:microsoft.com/office/officeart/2005/8/layout/orgChart1"/>
    <dgm:cxn modelId="{F71FB6BD-E24D-432F-B18F-DDDA62E64B6C}" type="presOf" srcId="{4607D492-64FD-4BB3-87F1-BB3B3ECDEFB5}" destId="{49003DB9-6E8C-40D3-8E4C-AB0EE1466E3D}" srcOrd="1" destOrd="0" presId="urn:microsoft.com/office/officeart/2005/8/layout/orgChart1"/>
    <dgm:cxn modelId="{C6F7FDC2-1461-4C3E-A6DF-36964E202FA2}" srcId="{4607D492-64FD-4BB3-87F1-BB3B3ECDEFB5}" destId="{16920C1A-0ED5-4C7C-BF00-27084832C10B}" srcOrd="0" destOrd="0" parTransId="{0F0D91B9-2EF1-46A8-8AD2-F84DAFCA7889}" sibTransId="{D1F15B85-B8B7-428C-944B-630D6DBA01FB}"/>
    <dgm:cxn modelId="{B76BB7CC-1064-44B1-AD2E-8850301A9104}" type="presOf" srcId="{90CC56AA-CA01-475C-8C1E-CC57D43A4360}" destId="{42E134A6-0541-4B03-9625-6D45B8DA6F05}" srcOrd="1" destOrd="0" presId="urn:microsoft.com/office/officeart/2005/8/layout/orgChart1"/>
    <dgm:cxn modelId="{D59047CE-76D8-4D94-B0C2-22CBD2157BBC}" type="presOf" srcId="{B87ABD0F-2763-4C25-B17D-12B2D5776F39}" destId="{D80D707E-9E21-4744-BBEA-496F644EEB1E}" srcOrd="0" destOrd="0" presId="urn:microsoft.com/office/officeart/2005/8/layout/orgChart1"/>
    <dgm:cxn modelId="{33B701D7-659E-4991-BBE8-CCEE16276C5E}" type="presOf" srcId="{56A7D3D2-6FB7-47B9-8BA3-384491DBF680}" destId="{6D41FE46-229F-4E21-AC36-7DA18FBC6326}" srcOrd="0" destOrd="0" presId="urn:microsoft.com/office/officeart/2005/8/layout/orgChart1"/>
    <dgm:cxn modelId="{6F7622E6-7E2D-4119-9AE0-4DE63FE9DADC}" type="presOf" srcId="{AC56ADE2-DA54-4028-8497-2F93DBABBF2C}" destId="{6E58610C-2427-49A6-AA96-5270A830B814}" srcOrd="1" destOrd="0" presId="urn:microsoft.com/office/officeart/2005/8/layout/orgChart1"/>
    <dgm:cxn modelId="{5405E2EB-AEAD-41ED-BBEE-981DDA961CAA}" type="presOf" srcId="{90CC56AA-CA01-475C-8C1E-CC57D43A4360}" destId="{7C13A187-3585-49E0-866C-2C2D07856B46}" srcOrd="0" destOrd="0" presId="urn:microsoft.com/office/officeart/2005/8/layout/orgChart1"/>
    <dgm:cxn modelId="{970D0EEC-B420-49D9-B36F-12A84DA5D8B3}" srcId="{576199EE-0088-487E-9CFB-C3C01369FA3C}" destId="{56A7D3D2-6FB7-47B9-8BA3-384491DBF680}" srcOrd="0" destOrd="0" parTransId="{E29DE679-1A7D-4258-BFD0-FC01A1CC531D}" sibTransId="{48F3006D-FE15-4326-994C-A53A8CC19E1F}"/>
    <dgm:cxn modelId="{A83167FE-8C34-4AF4-B568-769C411C8EED}" type="presOf" srcId="{576199EE-0088-487E-9CFB-C3C01369FA3C}" destId="{DEE754C9-CDDE-450C-A90F-36E60EF9F0C9}" srcOrd="1" destOrd="0" presId="urn:microsoft.com/office/officeart/2005/8/layout/orgChart1"/>
    <dgm:cxn modelId="{F4ADDFE3-D642-44AD-8B08-F2BF0C61A156}" type="presParOf" srcId="{F343E4B4-D741-4066-822F-D5BD2B177454}" destId="{0320AC57-F26A-4B02-97D9-BBBBA872B2E6}" srcOrd="0" destOrd="0" presId="urn:microsoft.com/office/officeart/2005/8/layout/orgChart1"/>
    <dgm:cxn modelId="{093F0609-7F13-4DA0-AFFF-0549934765B2}" type="presParOf" srcId="{0320AC57-F26A-4B02-97D9-BBBBA872B2E6}" destId="{0F9E83FB-256F-42CA-8504-4FB1A4CAC894}" srcOrd="0" destOrd="0" presId="urn:microsoft.com/office/officeart/2005/8/layout/orgChart1"/>
    <dgm:cxn modelId="{F50E5A47-DA0C-40BB-B5FB-EC9869203B77}" type="presParOf" srcId="{0F9E83FB-256F-42CA-8504-4FB1A4CAC894}" destId="{68B23B5F-9615-43E8-99E4-FE1CBC554EE5}" srcOrd="0" destOrd="0" presId="urn:microsoft.com/office/officeart/2005/8/layout/orgChart1"/>
    <dgm:cxn modelId="{7C9064EF-EDE3-42E2-A77D-560F0E389237}" type="presParOf" srcId="{0F9E83FB-256F-42CA-8504-4FB1A4CAC894}" destId="{49003DB9-6E8C-40D3-8E4C-AB0EE1466E3D}" srcOrd="1" destOrd="0" presId="urn:microsoft.com/office/officeart/2005/8/layout/orgChart1"/>
    <dgm:cxn modelId="{17EACADF-19CC-47BF-96E0-1B4140C48926}" type="presParOf" srcId="{0320AC57-F26A-4B02-97D9-BBBBA872B2E6}" destId="{0B0FABA8-433E-4E16-A9ED-6150D0546AFD}" srcOrd="1" destOrd="0" presId="urn:microsoft.com/office/officeart/2005/8/layout/orgChart1"/>
    <dgm:cxn modelId="{F47C17D7-C801-4739-8AD8-94CDEFC2798A}" type="presParOf" srcId="{0B0FABA8-433E-4E16-A9ED-6150D0546AFD}" destId="{AF15888F-6660-48E1-9041-F8E743A15D7D}" srcOrd="0" destOrd="0" presId="urn:microsoft.com/office/officeart/2005/8/layout/orgChart1"/>
    <dgm:cxn modelId="{3E0D3FA9-14D0-4BAC-A7E3-A9725B77DE95}" type="presParOf" srcId="{0B0FABA8-433E-4E16-A9ED-6150D0546AFD}" destId="{8F4805E7-B019-484C-AFDE-30BFB4B2BE09}" srcOrd="1" destOrd="0" presId="urn:microsoft.com/office/officeart/2005/8/layout/orgChart1"/>
    <dgm:cxn modelId="{488CE4C3-F914-40A8-9EA9-35DED64A71A1}" type="presParOf" srcId="{8F4805E7-B019-484C-AFDE-30BFB4B2BE09}" destId="{6605938B-E624-4B0D-B486-C54ED043DD81}" srcOrd="0" destOrd="0" presId="urn:microsoft.com/office/officeart/2005/8/layout/orgChart1"/>
    <dgm:cxn modelId="{9007EA78-FA17-47B8-93DD-EB0B870A80B1}" type="presParOf" srcId="{6605938B-E624-4B0D-B486-C54ED043DD81}" destId="{DA426167-047A-4ECD-BAE3-14F4EAF37344}" srcOrd="0" destOrd="0" presId="urn:microsoft.com/office/officeart/2005/8/layout/orgChart1"/>
    <dgm:cxn modelId="{43779595-A2A9-42FB-AF2D-D56628B793D1}" type="presParOf" srcId="{6605938B-E624-4B0D-B486-C54ED043DD81}" destId="{93B398C0-F052-40FB-818B-E53D1805AF73}" srcOrd="1" destOrd="0" presId="urn:microsoft.com/office/officeart/2005/8/layout/orgChart1"/>
    <dgm:cxn modelId="{346897C7-C7F1-4391-A406-45ADFFD9E007}" type="presParOf" srcId="{8F4805E7-B019-484C-AFDE-30BFB4B2BE09}" destId="{EB2796D6-3D6B-433C-A206-581EAE02CE34}" srcOrd="1" destOrd="0" presId="urn:microsoft.com/office/officeart/2005/8/layout/orgChart1"/>
    <dgm:cxn modelId="{F0F36796-7F70-404F-BAF1-6FA4AEF54E10}" type="presParOf" srcId="{EB2796D6-3D6B-433C-A206-581EAE02CE34}" destId="{1561FC43-24A7-47A8-BDE4-8FED62E19005}" srcOrd="0" destOrd="0" presId="urn:microsoft.com/office/officeart/2005/8/layout/orgChart1"/>
    <dgm:cxn modelId="{35FB8915-0636-4170-877E-24F317F30E34}" type="presParOf" srcId="{EB2796D6-3D6B-433C-A206-581EAE02CE34}" destId="{2A96D1CB-8C35-4AE3-9BD9-8790C20B3E84}" srcOrd="1" destOrd="0" presId="urn:microsoft.com/office/officeart/2005/8/layout/orgChart1"/>
    <dgm:cxn modelId="{B01C9E1C-1079-488D-B266-2112A856EE8E}" type="presParOf" srcId="{2A96D1CB-8C35-4AE3-9BD9-8790C20B3E84}" destId="{AE9F153D-4D22-4FE3-88B1-3A25838AAE5F}" srcOrd="0" destOrd="0" presId="urn:microsoft.com/office/officeart/2005/8/layout/orgChart1"/>
    <dgm:cxn modelId="{E7C43784-D8AA-4391-88DE-E628E39FB7F2}" type="presParOf" srcId="{AE9F153D-4D22-4FE3-88B1-3A25838AAE5F}" destId="{21E07D6D-5835-44CA-8517-33C2C689A5B5}" srcOrd="0" destOrd="0" presId="urn:microsoft.com/office/officeart/2005/8/layout/orgChart1"/>
    <dgm:cxn modelId="{D9CE44BD-969A-4CDF-A7B2-9B63ABAABAF2}" type="presParOf" srcId="{AE9F153D-4D22-4FE3-88B1-3A25838AAE5F}" destId="{13330E90-EC33-4B69-BB30-51E465A443D4}" srcOrd="1" destOrd="0" presId="urn:microsoft.com/office/officeart/2005/8/layout/orgChart1"/>
    <dgm:cxn modelId="{6D564B8F-F04F-46E3-B486-A557232DDCDF}" type="presParOf" srcId="{2A96D1CB-8C35-4AE3-9BD9-8790C20B3E84}" destId="{A7F2206A-1129-4EFD-BAF4-795A7E14F3CE}" srcOrd="1" destOrd="0" presId="urn:microsoft.com/office/officeart/2005/8/layout/orgChart1"/>
    <dgm:cxn modelId="{EACD7258-C42C-43B6-96A7-1E5E505F7B88}" type="presParOf" srcId="{A7F2206A-1129-4EFD-BAF4-795A7E14F3CE}" destId="{7E88EB13-D13C-43D4-AAC2-91E420E46156}" srcOrd="0" destOrd="0" presId="urn:microsoft.com/office/officeart/2005/8/layout/orgChart1"/>
    <dgm:cxn modelId="{0E24984C-736E-43A0-8F31-6547BADCF10D}" type="presParOf" srcId="{A7F2206A-1129-4EFD-BAF4-795A7E14F3CE}" destId="{6832A611-8047-4E7E-A4A9-97A9B8ED07C7}" srcOrd="1" destOrd="0" presId="urn:microsoft.com/office/officeart/2005/8/layout/orgChart1"/>
    <dgm:cxn modelId="{5A516996-A34A-4689-A571-0944CC863DF1}" type="presParOf" srcId="{6832A611-8047-4E7E-A4A9-97A9B8ED07C7}" destId="{39B5ADEA-CB4F-4540-8DF6-3F5B74177678}" srcOrd="0" destOrd="0" presId="urn:microsoft.com/office/officeart/2005/8/layout/orgChart1"/>
    <dgm:cxn modelId="{F3C20062-1799-4B6A-AF07-C7D0D1EA4CC5}" type="presParOf" srcId="{39B5ADEA-CB4F-4540-8DF6-3F5B74177678}" destId="{2CC5DDE9-0A14-4A7F-B01E-CEA75B8189E7}" srcOrd="0" destOrd="0" presId="urn:microsoft.com/office/officeart/2005/8/layout/orgChart1"/>
    <dgm:cxn modelId="{0832DC35-544D-49EE-9DAF-E7AF411A5C1F}" type="presParOf" srcId="{39B5ADEA-CB4F-4540-8DF6-3F5B74177678}" destId="{B438C311-8E58-45DC-B37F-B3C7624882AA}" srcOrd="1" destOrd="0" presId="urn:microsoft.com/office/officeart/2005/8/layout/orgChart1"/>
    <dgm:cxn modelId="{CA7DAF62-C3FF-443C-A959-6303FF279D01}" type="presParOf" srcId="{6832A611-8047-4E7E-A4A9-97A9B8ED07C7}" destId="{0BC17A60-242B-4B77-B199-3451FB731BF8}" srcOrd="1" destOrd="0" presId="urn:microsoft.com/office/officeart/2005/8/layout/orgChart1"/>
    <dgm:cxn modelId="{E7FF9049-DA6A-45B9-9457-494259EC2006}" type="presParOf" srcId="{0BC17A60-242B-4B77-B199-3451FB731BF8}" destId="{C774E741-79C8-4323-92D9-5F5891882757}" srcOrd="0" destOrd="0" presId="urn:microsoft.com/office/officeart/2005/8/layout/orgChart1"/>
    <dgm:cxn modelId="{A9461FFE-954C-45F6-BD47-EF727411E5D8}" type="presParOf" srcId="{0BC17A60-242B-4B77-B199-3451FB731BF8}" destId="{A1026103-90EB-47C3-A688-1521EECD2D9A}" srcOrd="1" destOrd="0" presId="urn:microsoft.com/office/officeart/2005/8/layout/orgChart1"/>
    <dgm:cxn modelId="{D20A4EFE-6488-4323-ABCE-D958448C2229}" type="presParOf" srcId="{A1026103-90EB-47C3-A688-1521EECD2D9A}" destId="{FC04993F-C83D-4CBE-A6B4-FC30FED3E053}" srcOrd="0" destOrd="0" presId="urn:microsoft.com/office/officeart/2005/8/layout/orgChart1"/>
    <dgm:cxn modelId="{6F5BD182-7D37-4738-B033-7A678A080F8E}" type="presParOf" srcId="{FC04993F-C83D-4CBE-A6B4-FC30FED3E053}" destId="{B3CD9324-35A6-43ED-BD8C-95769501226D}" srcOrd="0" destOrd="0" presId="urn:microsoft.com/office/officeart/2005/8/layout/orgChart1"/>
    <dgm:cxn modelId="{119BC26B-5D76-43BA-B23B-D48B6B0E7B83}" type="presParOf" srcId="{FC04993F-C83D-4CBE-A6B4-FC30FED3E053}" destId="{55074D96-090A-4798-A48C-40C4C857C58B}" srcOrd="1" destOrd="0" presId="urn:microsoft.com/office/officeart/2005/8/layout/orgChart1"/>
    <dgm:cxn modelId="{238AF0DF-D3E2-4E23-BCC0-9D2C71A57BEF}" type="presParOf" srcId="{A1026103-90EB-47C3-A688-1521EECD2D9A}" destId="{8425D0F4-1AA4-42AA-93C8-4DA2A50C548F}" srcOrd="1" destOrd="0" presId="urn:microsoft.com/office/officeart/2005/8/layout/orgChart1"/>
    <dgm:cxn modelId="{B6A9FAD2-81C3-48CF-ABF2-A0C0B4817657}" type="presParOf" srcId="{A1026103-90EB-47C3-A688-1521EECD2D9A}" destId="{3299522E-C233-43A1-A322-624667311279}" srcOrd="2" destOrd="0" presId="urn:microsoft.com/office/officeart/2005/8/layout/orgChart1"/>
    <dgm:cxn modelId="{5D70C0B2-6FEB-4203-B1F0-3684326BB3D2}" type="presParOf" srcId="{3299522E-C233-43A1-A322-624667311279}" destId="{902B0A1C-BAAC-4F7C-9176-0FD563099A8F}" srcOrd="0" destOrd="0" presId="urn:microsoft.com/office/officeart/2005/8/layout/orgChart1"/>
    <dgm:cxn modelId="{00FC3975-73CC-4E09-974F-AE1067E39587}" type="presParOf" srcId="{3299522E-C233-43A1-A322-624667311279}" destId="{CA2C95EF-312B-48D8-9346-09069A827503}" srcOrd="1" destOrd="0" presId="urn:microsoft.com/office/officeart/2005/8/layout/orgChart1"/>
    <dgm:cxn modelId="{DA06B4D5-645F-4C35-8F44-E8DA7AC487AF}" type="presParOf" srcId="{CA2C95EF-312B-48D8-9346-09069A827503}" destId="{623632E6-6878-4B6E-A772-BEFD261B1618}" srcOrd="0" destOrd="0" presId="urn:microsoft.com/office/officeart/2005/8/layout/orgChart1"/>
    <dgm:cxn modelId="{B6EE63D1-BC16-4E75-A0DC-743201956343}" type="presParOf" srcId="{623632E6-6878-4B6E-A772-BEFD261B1618}" destId="{17561D01-DDD4-4819-B917-D749FDE1C91D}" srcOrd="0" destOrd="0" presId="urn:microsoft.com/office/officeart/2005/8/layout/orgChart1"/>
    <dgm:cxn modelId="{35B86CDE-CD5F-4F39-AE3B-9CEDF07A14AE}" type="presParOf" srcId="{623632E6-6878-4B6E-A772-BEFD261B1618}" destId="{C0CC35A5-929B-4A52-B818-E02063079EAF}" srcOrd="1" destOrd="0" presId="urn:microsoft.com/office/officeart/2005/8/layout/orgChart1"/>
    <dgm:cxn modelId="{BA9B5855-1C7C-41B1-9010-178CF80DA433}" type="presParOf" srcId="{CA2C95EF-312B-48D8-9346-09069A827503}" destId="{ED9F9D8D-53D7-426D-B0BB-7493AD052BD5}" srcOrd="1" destOrd="0" presId="urn:microsoft.com/office/officeart/2005/8/layout/orgChart1"/>
    <dgm:cxn modelId="{C8AE5775-8201-4D78-BE0A-01BEA5AC02C6}" type="presParOf" srcId="{CA2C95EF-312B-48D8-9346-09069A827503}" destId="{F7A64520-68C7-44EB-A8EB-E33A9BE1C420}" srcOrd="2" destOrd="0" presId="urn:microsoft.com/office/officeart/2005/8/layout/orgChart1"/>
    <dgm:cxn modelId="{66D33AE4-B4C0-4721-A0E0-FD8423250995}" type="presParOf" srcId="{F7A64520-68C7-44EB-A8EB-E33A9BE1C420}" destId="{93D62692-BEAC-4A47-B60E-08F6E4C1ED29}" srcOrd="0" destOrd="0" presId="urn:microsoft.com/office/officeart/2005/8/layout/orgChart1"/>
    <dgm:cxn modelId="{E60866F9-9181-41A7-9B65-AA2DAD790E1F}" type="presParOf" srcId="{F7A64520-68C7-44EB-A8EB-E33A9BE1C420}" destId="{C0A28824-A848-4532-B45D-9B9393A92C80}" srcOrd="1" destOrd="0" presId="urn:microsoft.com/office/officeart/2005/8/layout/orgChart1"/>
    <dgm:cxn modelId="{C1013180-C213-4B9F-B125-01C238C99C3F}" type="presParOf" srcId="{C0A28824-A848-4532-B45D-9B9393A92C80}" destId="{311C4C17-DB3E-4D4C-827F-10B06117D3DD}" srcOrd="0" destOrd="0" presId="urn:microsoft.com/office/officeart/2005/8/layout/orgChart1"/>
    <dgm:cxn modelId="{C72B0B80-61E2-4D7A-9C32-2DCEE19C4C48}" type="presParOf" srcId="{311C4C17-DB3E-4D4C-827F-10B06117D3DD}" destId="{B8C540DB-9A48-4516-A06F-7047B1610858}" srcOrd="0" destOrd="0" presId="urn:microsoft.com/office/officeart/2005/8/layout/orgChart1"/>
    <dgm:cxn modelId="{CA2BA5A1-6CE0-4A18-8D31-BDD4F749E158}" type="presParOf" srcId="{311C4C17-DB3E-4D4C-827F-10B06117D3DD}" destId="{6FB23E09-4C8D-44FF-BB66-87DA2427DBF4}" srcOrd="1" destOrd="0" presId="urn:microsoft.com/office/officeart/2005/8/layout/orgChart1"/>
    <dgm:cxn modelId="{00BAE3AE-F296-4A17-9DE2-B4C8E7E907DE}" type="presParOf" srcId="{C0A28824-A848-4532-B45D-9B9393A92C80}" destId="{B9EB0B0D-4F56-4680-816B-91CEAAB79A16}" srcOrd="1" destOrd="0" presId="urn:microsoft.com/office/officeart/2005/8/layout/orgChart1"/>
    <dgm:cxn modelId="{8348F017-C226-4723-8495-1C230EF03EC3}" type="presParOf" srcId="{C0A28824-A848-4532-B45D-9B9393A92C80}" destId="{7516FCE4-C149-4AFF-AB5A-4431F2052BBF}" srcOrd="2" destOrd="0" presId="urn:microsoft.com/office/officeart/2005/8/layout/orgChart1"/>
    <dgm:cxn modelId="{48862D8F-A52C-4FAB-9802-AAA67B7A9BFD}" type="presParOf" srcId="{3299522E-C233-43A1-A322-624667311279}" destId="{1D9D8296-4FE7-4A33-A8D8-538A497127A1}" srcOrd="2" destOrd="0" presId="urn:microsoft.com/office/officeart/2005/8/layout/orgChart1"/>
    <dgm:cxn modelId="{BEB7C3C3-6A48-4CA6-9BA2-45E2F7321AE7}" type="presParOf" srcId="{3299522E-C233-43A1-A322-624667311279}" destId="{A180627C-E460-44E9-88AE-838A925C5206}" srcOrd="3" destOrd="0" presId="urn:microsoft.com/office/officeart/2005/8/layout/orgChart1"/>
    <dgm:cxn modelId="{65B7169D-466F-45F9-8899-6AF252A358B9}" type="presParOf" srcId="{A180627C-E460-44E9-88AE-838A925C5206}" destId="{2AACD800-CEEE-4CF5-868D-A2C8CECF147C}" srcOrd="0" destOrd="0" presId="urn:microsoft.com/office/officeart/2005/8/layout/orgChart1"/>
    <dgm:cxn modelId="{5AF738FF-0ECD-433F-88DA-2E0677D48A1C}" type="presParOf" srcId="{2AACD800-CEEE-4CF5-868D-A2C8CECF147C}" destId="{EFCD9663-1FDB-4A21-A1E6-380687E4F86A}" srcOrd="0" destOrd="0" presId="urn:microsoft.com/office/officeart/2005/8/layout/orgChart1"/>
    <dgm:cxn modelId="{82CEAAE3-759C-4265-B009-341EB4E58AE5}" type="presParOf" srcId="{2AACD800-CEEE-4CF5-868D-A2C8CECF147C}" destId="{6E58610C-2427-49A6-AA96-5270A830B814}" srcOrd="1" destOrd="0" presId="urn:microsoft.com/office/officeart/2005/8/layout/orgChart1"/>
    <dgm:cxn modelId="{89D25C7D-86DA-41CE-A80F-3AC964926361}" type="presParOf" srcId="{A180627C-E460-44E9-88AE-838A925C5206}" destId="{8FC15096-3A56-4FC2-9943-A035D0277287}" srcOrd="1" destOrd="0" presId="urn:microsoft.com/office/officeart/2005/8/layout/orgChart1"/>
    <dgm:cxn modelId="{4B5CF6E6-9C30-4A0B-B5B6-54397AD95CF0}" type="presParOf" srcId="{8FC15096-3A56-4FC2-9943-A035D0277287}" destId="{D80D707E-9E21-4744-BBEA-496F644EEB1E}" srcOrd="0" destOrd="0" presId="urn:microsoft.com/office/officeart/2005/8/layout/orgChart1"/>
    <dgm:cxn modelId="{B3AFD1A2-A9C8-4384-91DE-CF93D579370F}" type="presParOf" srcId="{8FC15096-3A56-4FC2-9943-A035D0277287}" destId="{67285C74-F770-4B5D-8E0C-F74BC7EA594A}" srcOrd="1" destOrd="0" presId="urn:microsoft.com/office/officeart/2005/8/layout/orgChart1"/>
    <dgm:cxn modelId="{BA93F4E2-2283-44FE-AE3D-367CABB0C155}" type="presParOf" srcId="{67285C74-F770-4B5D-8E0C-F74BC7EA594A}" destId="{4CF3A928-1F80-48B9-B635-B55BB3A3B875}" srcOrd="0" destOrd="0" presId="urn:microsoft.com/office/officeart/2005/8/layout/orgChart1"/>
    <dgm:cxn modelId="{C2D23BD6-4C62-4240-ABCA-B6C70FD03DF2}" type="presParOf" srcId="{4CF3A928-1F80-48B9-B635-B55BB3A3B875}" destId="{7C13A187-3585-49E0-866C-2C2D07856B46}" srcOrd="0" destOrd="0" presId="urn:microsoft.com/office/officeart/2005/8/layout/orgChart1"/>
    <dgm:cxn modelId="{9764E407-D908-4CB7-84D0-D3569AB4F845}" type="presParOf" srcId="{4CF3A928-1F80-48B9-B635-B55BB3A3B875}" destId="{42E134A6-0541-4B03-9625-6D45B8DA6F05}" srcOrd="1" destOrd="0" presId="urn:microsoft.com/office/officeart/2005/8/layout/orgChart1"/>
    <dgm:cxn modelId="{B5F28B60-AA05-4C61-BCA8-738FD4F779FB}" type="presParOf" srcId="{67285C74-F770-4B5D-8E0C-F74BC7EA594A}" destId="{6CBD4707-899D-48C3-A3E2-26D066A7B2DF}" srcOrd="1" destOrd="0" presId="urn:microsoft.com/office/officeart/2005/8/layout/orgChart1"/>
    <dgm:cxn modelId="{5A949770-9C28-49D3-903C-0D7D7451737C}" type="presParOf" srcId="{6CBD4707-899D-48C3-A3E2-26D066A7B2DF}" destId="{4188F0DA-16C6-448E-B396-99EC2F6C4606}" srcOrd="0" destOrd="0" presId="urn:microsoft.com/office/officeart/2005/8/layout/orgChart1"/>
    <dgm:cxn modelId="{39F7CD5E-506A-44EE-A7BB-D48349CDD6D7}" type="presParOf" srcId="{6CBD4707-899D-48C3-A3E2-26D066A7B2DF}" destId="{E729C37B-FE20-41D9-8CB5-52673C97ED6B}" srcOrd="1" destOrd="0" presId="urn:microsoft.com/office/officeart/2005/8/layout/orgChart1"/>
    <dgm:cxn modelId="{D94E5D47-1230-4745-AF22-7126D9350361}" type="presParOf" srcId="{E729C37B-FE20-41D9-8CB5-52673C97ED6B}" destId="{1E50A4AA-C40D-4DFB-AD39-E06090740150}" srcOrd="0" destOrd="0" presId="urn:microsoft.com/office/officeart/2005/8/layout/orgChart1"/>
    <dgm:cxn modelId="{ACBC1664-271C-44C4-89DF-AC47F281F4E6}" type="presParOf" srcId="{1E50A4AA-C40D-4DFB-AD39-E06090740150}" destId="{44A8AA43-2627-4D1C-A054-F595B2840F08}" srcOrd="0" destOrd="0" presId="urn:microsoft.com/office/officeart/2005/8/layout/orgChart1"/>
    <dgm:cxn modelId="{79F7F99B-4CFB-45A3-839B-1525E0588E32}" type="presParOf" srcId="{1E50A4AA-C40D-4DFB-AD39-E06090740150}" destId="{DEE754C9-CDDE-450C-A90F-36E60EF9F0C9}" srcOrd="1" destOrd="0" presId="urn:microsoft.com/office/officeart/2005/8/layout/orgChart1"/>
    <dgm:cxn modelId="{FC393245-1C61-45A8-BFF1-625867D24991}" type="presParOf" srcId="{E729C37B-FE20-41D9-8CB5-52673C97ED6B}" destId="{2E752B7E-69E6-48CC-9974-823E032AF5ED}" srcOrd="1" destOrd="0" presId="urn:microsoft.com/office/officeart/2005/8/layout/orgChart1"/>
    <dgm:cxn modelId="{5C30383B-3DE7-4C6B-B6C5-72CE594627A2}" type="presParOf" srcId="{2E752B7E-69E6-48CC-9974-823E032AF5ED}" destId="{3EEDD608-7136-46C9-90BB-406DD5B54D5F}" srcOrd="0" destOrd="0" presId="urn:microsoft.com/office/officeart/2005/8/layout/orgChart1"/>
    <dgm:cxn modelId="{1F1A5ECA-7A41-4979-87BE-938D20590C08}" type="presParOf" srcId="{2E752B7E-69E6-48CC-9974-823E032AF5ED}" destId="{F559AC79-3DC3-456F-9D6C-B75A72F73879}" srcOrd="1" destOrd="0" presId="urn:microsoft.com/office/officeart/2005/8/layout/orgChart1"/>
    <dgm:cxn modelId="{FB6CF029-B71A-4899-A795-3C35B3BA88B0}" type="presParOf" srcId="{F559AC79-3DC3-456F-9D6C-B75A72F73879}" destId="{4589C3F5-8779-4868-9AAF-44193C3CB9CF}" srcOrd="0" destOrd="0" presId="urn:microsoft.com/office/officeart/2005/8/layout/orgChart1"/>
    <dgm:cxn modelId="{69D0B7A0-8703-4B2B-91BA-B2FA1FFCD38A}" type="presParOf" srcId="{4589C3F5-8779-4868-9AAF-44193C3CB9CF}" destId="{6D41FE46-229F-4E21-AC36-7DA18FBC6326}" srcOrd="0" destOrd="0" presId="urn:microsoft.com/office/officeart/2005/8/layout/orgChart1"/>
    <dgm:cxn modelId="{444686E5-FDF6-4589-884C-E029494D0F13}" type="presParOf" srcId="{4589C3F5-8779-4868-9AAF-44193C3CB9CF}" destId="{9D8B0BC2-BBC7-4460-9A45-AC195F498F11}" srcOrd="1" destOrd="0" presId="urn:microsoft.com/office/officeart/2005/8/layout/orgChart1"/>
    <dgm:cxn modelId="{B146A5A6-4434-4D2C-BAB7-ADD44327CFCA}" type="presParOf" srcId="{F559AC79-3DC3-456F-9D6C-B75A72F73879}" destId="{152B0F9A-F4C0-49D8-AA70-0A9FB2DB2E3C}" srcOrd="1" destOrd="0" presId="urn:microsoft.com/office/officeart/2005/8/layout/orgChart1"/>
    <dgm:cxn modelId="{EE0B2E4F-A6F3-4C3C-A95F-046E5618EAD7}" type="presParOf" srcId="{152B0F9A-F4C0-49D8-AA70-0A9FB2DB2E3C}" destId="{E7C9C206-9A9C-419B-A01F-138872103E1F}" srcOrd="0" destOrd="0" presId="urn:microsoft.com/office/officeart/2005/8/layout/orgChart1"/>
    <dgm:cxn modelId="{27AB27D1-CAFD-4402-95BF-05BAF97F5320}" type="presParOf" srcId="{152B0F9A-F4C0-49D8-AA70-0A9FB2DB2E3C}" destId="{B33AC622-DF94-4B59-BD86-D8C6B93591B8}" srcOrd="1" destOrd="0" presId="urn:microsoft.com/office/officeart/2005/8/layout/orgChart1"/>
    <dgm:cxn modelId="{12D52EE6-14CA-44DC-BDC1-34582ADAB5B9}" type="presParOf" srcId="{B33AC622-DF94-4B59-BD86-D8C6B93591B8}" destId="{17DFC44C-46FD-428B-BF4C-78D7144CB663}" srcOrd="0" destOrd="0" presId="urn:microsoft.com/office/officeart/2005/8/layout/orgChart1"/>
    <dgm:cxn modelId="{6BC5B973-F19C-4096-BDCA-F0259E14A034}" type="presParOf" srcId="{17DFC44C-46FD-428B-BF4C-78D7144CB663}" destId="{A98A5551-40CF-42E9-A7D6-F556FB79DD9B}" srcOrd="0" destOrd="0" presId="urn:microsoft.com/office/officeart/2005/8/layout/orgChart1"/>
    <dgm:cxn modelId="{2E295E91-D783-49C3-B37F-5AFF318EB4B8}" type="presParOf" srcId="{17DFC44C-46FD-428B-BF4C-78D7144CB663}" destId="{FB19C360-1761-4A0D-9379-B10C4EADA041}" srcOrd="1" destOrd="0" presId="urn:microsoft.com/office/officeart/2005/8/layout/orgChart1"/>
    <dgm:cxn modelId="{7AFE5D0A-F17B-4966-9C4D-234C625E20F8}" type="presParOf" srcId="{B33AC622-DF94-4B59-BD86-D8C6B93591B8}" destId="{3450DADF-49E7-4950-9251-11C61E9482D9}" srcOrd="1" destOrd="0" presId="urn:microsoft.com/office/officeart/2005/8/layout/orgChart1"/>
    <dgm:cxn modelId="{96F48093-80DD-465F-A36A-9543E0444B35}" type="presParOf" srcId="{B33AC622-DF94-4B59-BD86-D8C6B93591B8}" destId="{16EBF395-3F15-4B2B-8051-7C70D657CACD}" srcOrd="2" destOrd="0" presId="urn:microsoft.com/office/officeart/2005/8/layout/orgChart1"/>
    <dgm:cxn modelId="{F51AB579-A14A-4943-846E-C501212FBD6F}" type="presParOf" srcId="{F559AC79-3DC3-456F-9D6C-B75A72F73879}" destId="{83BD1848-069E-429A-9061-86A94C4CDBC3}" srcOrd="2" destOrd="0" presId="urn:microsoft.com/office/officeart/2005/8/layout/orgChart1"/>
    <dgm:cxn modelId="{BF509EAD-6A59-4C3F-A38B-98A84841EE4F}" type="presParOf" srcId="{E729C37B-FE20-41D9-8CB5-52673C97ED6B}" destId="{AE82D13B-4AAD-4C9D-A7E8-B15CA9D2E370}" srcOrd="2" destOrd="0" presId="urn:microsoft.com/office/officeart/2005/8/layout/orgChart1"/>
    <dgm:cxn modelId="{A8B0C0EC-6397-446E-8FDE-D2B3E2ECB36D}" type="presParOf" srcId="{67285C74-F770-4B5D-8E0C-F74BC7EA594A}" destId="{1EA183E0-3655-4A72-ABB4-B171CFBD85EE}" srcOrd="2" destOrd="0" presId="urn:microsoft.com/office/officeart/2005/8/layout/orgChart1"/>
    <dgm:cxn modelId="{86D6D6C4-A0EB-4579-B015-12534E176445}" type="presParOf" srcId="{A180627C-E460-44E9-88AE-838A925C5206}" destId="{86B35E82-F93F-46B5-8732-7E76EFFF5FB1}" srcOrd="2" destOrd="0" presId="urn:microsoft.com/office/officeart/2005/8/layout/orgChart1"/>
    <dgm:cxn modelId="{DF148893-9791-4B2D-BDC1-CA6879ABCF16}" type="presParOf" srcId="{6832A611-8047-4E7E-A4A9-97A9B8ED07C7}" destId="{67A169E6-E910-4300-952D-38D3C038FAB3}" srcOrd="2" destOrd="0" presId="urn:microsoft.com/office/officeart/2005/8/layout/orgChart1"/>
    <dgm:cxn modelId="{A09CB3DB-5168-4F35-AB8A-6348D0DCFF0B}" type="presParOf" srcId="{2A96D1CB-8C35-4AE3-9BD9-8790C20B3E84}" destId="{9D18E3B6-4E57-42AE-B67E-E144B1E097AE}" srcOrd="2" destOrd="0" presId="urn:microsoft.com/office/officeart/2005/8/layout/orgChart1"/>
    <dgm:cxn modelId="{4A106040-D757-41A3-B022-16A5E58168C7}" type="presParOf" srcId="{8F4805E7-B019-484C-AFDE-30BFB4B2BE09}" destId="{C01E4C9A-3A2A-46A7-94B7-D5EDAD3051FE}" srcOrd="2" destOrd="0" presId="urn:microsoft.com/office/officeart/2005/8/layout/orgChart1"/>
    <dgm:cxn modelId="{BA02C208-73A3-4747-B1D2-E68C0259A08B}" type="presParOf" srcId="{0320AC57-F26A-4B02-97D9-BBBBA872B2E6}" destId="{59EF9CE0-909B-44A1-85FB-A686AD219A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188BD-96C9-4601-B733-4FE95A42C1DA}"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65057FD9-E240-4EB7-8806-302F7848F469}">
      <dgm:prSet phldrT="[Text]" custT="1"/>
      <dgm:spPr/>
      <dgm:t>
        <a:bodyPr/>
        <a:lstStyle/>
        <a:p>
          <a:pPr marL="0" lvl="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Section 3 :</a:t>
          </a:r>
        </a:p>
        <a:p>
          <a:pPr marL="0" lvl="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OVERVIEW ON THE POSH ACTAND WORKING OF ICC</a:t>
          </a:r>
        </a:p>
      </dgm:t>
    </dgm:pt>
    <dgm:pt modelId="{AC484326-9ACD-4C05-BA3C-AE07A9265CD3}" type="parTrans" cxnId="{BB8D99CA-F13F-460A-A221-2D36DE9C2197}">
      <dgm:prSet/>
      <dgm:spPr/>
      <dgm:t>
        <a:bodyPr/>
        <a:lstStyle/>
        <a:p>
          <a:endParaRPr lang="en-US"/>
        </a:p>
      </dgm:t>
    </dgm:pt>
    <dgm:pt modelId="{D759ECA6-0B32-40C5-AE6B-4CDD64CE1BA9}" type="sibTrans" cxnId="{BB8D99CA-F13F-460A-A221-2D36DE9C2197}">
      <dgm:prSet/>
      <dgm:spPr/>
      <dgm:t>
        <a:bodyPr/>
        <a:lstStyle/>
        <a:p>
          <a:endParaRPr lang="en-US"/>
        </a:p>
      </dgm:t>
    </dgm:pt>
    <dgm:pt modelId="{639F0434-2C5E-4679-A656-D54577317319}">
      <dgm:prSet phldrT="[Tex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WHO IS AN AGGRIEVED WOMAN ?</a:t>
          </a:r>
          <a:endParaRPr lang="en-US" dirty="0"/>
        </a:p>
      </dgm:t>
    </dgm:pt>
    <dgm:pt modelId="{399E7BEE-408C-4CD9-A34D-5EBA72C7B98C}" type="parTrans" cxnId="{A2D950A9-1CC4-42AB-A6F2-CDE7A4DFC610}">
      <dgm:prSet/>
      <dgm:spPr/>
      <dgm:t>
        <a:bodyPr/>
        <a:lstStyle/>
        <a:p>
          <a:endParaRPr lang="en-US"/>
        </a:p>
      </dgm:t>
    </dgm:pt>
    <dgm:pt modelId="{B7015EE0-F19A-4800-910D-119B6F02B3D3}" type="sibTrans" cxnId="{A2D950A9-1CC4-42AB-A6F2-CDE7A4DFC610}">
      <dgm:prSet/>
      <dgm:spPr/>
      <dgm:t>
        <a:bodyPr/>
        <a:lstStyle/>
        <a:p>
          <a:endParaRPr lang="en-US"/>
        </a:p>
      </dgm:t>
    </dgm:pt>
    <dgm:pt modelId="{3B6AF606-044C-47E7-B82E-DDDC6B5EC11A}">
      <dgm:prSe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WHAT IS A WORKPLACE? </a:t>
          </a:r>
          <a:endPar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F728317B-D7A5-49EF-8E28-7F845531FE46}" type="parTrans" cxnId="{3EE83640-44AD-4826-9C1C-8344A49E02C6}">
      <dgm:prSet/>
      <dgm:spPr/>
      <dgm:t>
        <a:bodyPr/>
        <a:lstStyle/>
        <a:p>
          <a:endParaRPr lang="en-US"/>
        </a:p>
      </dgm:t>
    </dgm:pt>
    <dgm:pt modelId="{08924D58-A95A-410E-9E29-4E13937A2AAA}" type="sibTrans" cxnId="{3EE83640-44AD-4826-9C1C-8344A49E02C6}">
      <dgm:prSet/>
      <dgm:spPr/>
      <dgm:t>
        <a:bodyPr/>
        <a:lstStyle/>
        <a:p>
          <a:endParaRPr lang="en-US"/>
        </a:p>
      </dgm:t>
    </dgm:pt>
    <dgm:pt modelId="{6A370797-3F25-44E5-B40F-203AB1A2AFDD}">
      <dgm:prSe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WHAT IS SEXUAL HARASSMENT AT WORKPLACE?</a:t>
          </a:r>
          <a:endPar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62D3EC1-F64C-4335-8760-79C3C1B73128}" type="parTrans" cxnId="{CDE60330-28BB-473E-A96A-6C458F4777C1}">
      <dgm:prSet/>
      <dgm:spPr/>
      <dgm:t>
        <a:bodyPr/>
        <a:lstStyle/>
        <a:p>
          <a:endParaRPr lang="en-US"/>
        </a:p>
      </dgm:t>
    </dgm:pt>
    <dgm:pt modelId="{4F8E5468-51C6-4DC9-978D-42D42ED2B775}" type="sibTrans" cxnId="{CDE60330-28BB-473E-A96A-6C458F4777C1}">
      <dgm:prSet/>
      <dgm:spPr/>
      <dgm:t>
        <a:bodyPr/>
        <a:lstStyle/>
        <a:p>
          <a:endParaRPr lang="en-US"/>
        </a:p>
      </dgm:t>
    </dgm:pt>
    <dgm:pt modelId="{9B6BDAB0-9859-4594-ABF3-5A373735D750}">
      <dgm:prSe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WHO CAN COMPLAIN ?</a:t>
          </a:r>
          <a:endPar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CE05E81-A036-4610-8B45-E421CCD3CEA9}" type="parTrans" cxnId="{ABD0A404-7F80-45E3-BF4C-4EFB2CC277E1}">
      <dgm:prSet/>
      <dgm:spPr/>
      <dgm:t>
        <a:bodyPr/>
        <a:lstStyle/>
        <a:p>
          <a:endParaRPr lang="en-US"/>
        </a:p>
      </dgm:t>
    </dgm:pt>
    <dgm:pt modelId="{4DA1FB08-FF50-40B0-A6E3-88394C7EEC53}" type="sibTrans" cxnId="{ABD0A404-7F80-45E3-BF4C-4EFB2CC277E1}">
      <dgm:prSet/>
      <dgm:spPr/>
      <dgm:t>
        <a:bodyPr/>
        <a:lstStyle/>
        <a:p>
          <a:endParaRPr lang="en-US"/>
        </a:p>
      </dgm:t>
    </dgm:pt>
    <dgm:pt modelId="{2D21491A-4D8B-4F79-B772-331EA75353AC}">
      <dgm:prSet/>
      <dgm:spPr/>
      <dgm:t>
        <a:bodyPr/>
        <a:lstStyle/>
        <a:p>
          <a:pPr>
            <a:buChar char="•"/>
          </a:pPr>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RIGHTS OF THE COMPLAINANT</a:t>
          </a:r>
          <a:endPar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487A5EDC-98F9-4F78-8E7B-76481ACC7D09}" type="parTrans" cxnId="{40C3D8A1-AC6B-4F85-A09B-7E5FB9853077}">
      <dgm:prSet/>
      <dgm:spPr/>
      <dgm:t>
        <a:bodyPr/>
        <a:lstStyle/>
        <a:p>
          <a:endParaRPr lang="en-US"/>
        </a:p>
      </dgm:t>
    </dgm:pt>
    <dgm:pt modelId="{843184E9-DBF4-4DC7-8013-CEA56D524E15}" type="sibTrans" cxnId="{40C3D8A1-AC6B-4F85-A09B-7E5FB9853077}">
      <dgm:prSet/>
      <dgm:spPr/>
      <dgm:t>
        <a:bodyPr/>
        <a:lstStyle/>
        <a:p>
          <a:endParaRPr lang="en-US"/>
        </a:p>
      </dgm:t>
    </dgm:pt>
    <dgm:pt modelId="{0C890374-AF1D-41B4-A3A3-96936771A22F}">
      <dgm:prSet/>
      <dgm:spPr/>
      <dgm:t>
        <a:bodyPr/>
        <a:lstStyle/>
        <a:p>
          <a:r>
            <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RIGHTS OF THE RESPONDENT</a:t>
          </a:r>
        </a:p>
      </dgm:t>
    </dgm:pt>
    <dgm:pt modelId="{765FF7B3-38A5-4742-9367-6992283BA977}" type="parTrans" cxnId="{8FBE6FFF-9BAE-42DA-B8CC-F84CB105A538}">
      <dgm:prSet/>
      <dgm:spPr/>
      <dgm:t>
        <a:bodyPr/>
        <a:lstStyle/>
        <a:p>
          <a:endParaRPr lang="en-US"/>
        </a:p>
      </dgm:t>
    </dgm:pt>
    <dgm:pt modelId="{70D459DB-1396-4A61-8259-EDAE34B31246}" type="sibTrans" cxnId="{8FBE6FFF-9BAE-42DA-B8CC-F84CB105A538}">
      <dgm:prSet/>
      <dgm:spPr/>
      <dgm:t>
        <a:bodyPr/>
        <a:lstStyle/>
        <a:p>
          <a:endParaRPr lang="en-US"/>
        </a:p>
      </dgm:t>
    </dgm:pt>
    <dgm:pt modelId="{E4CD24A4-F0A4-4FAF-BA24-403079D4CED6}">
      <dgm:prSet/>
      <dgm:spPr/>
      <dgm:t>
        <a:bodyPr/>
        <a:lstStyle/>
        <a:p>
          <a:r>
            <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THE SEXUAL HARASSMENT COMPLAINT REDRESSAL PROCESS</a:t>
          </a:r>
          <a:endPar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232E671-6EDF-461C-A62A-331C56787B77}" type="parTrans" cxnId="{32ECFCDA-7D81-4D45-BE91-D0F30ED62C93}">
      <dgm:prSet/>
      <dgm:spPr/>
    </dgm:pt>
    <dgm:pt modelId="{156530B6-2AD9-4ED8-9CB1-8CAFD75B054B}" type="sibTrans" cxnId="{32ECFCDA-7D81-4D45-BE91-D0F30ED62C93}">
      <dgm:prSet/>
      <dgm:spPr/>
    </dgm:pt>
    <dgm:pt modelId="{CDD59BE8-693F-4510-8DDF-64C124EAC7D9}">
      <dgm:prSet/>
      <dgm:spPr/>
      <dgm:t>
        <a:bodyPr/>
        <a:lstStyle/>
        <a:p>
          <a:r>
            <a:rPr lang="en-IN"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CASE STUDIES</a:t>
          </a:r>
          <a:endParaRPr lang="en-US" b="1" i="0" u="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100AEEC2-9C6F-436F-859E-DD7D83339AA3}" type="parTrans" cxnId="{517833E1-555B-439A-9829-EF44EE16C285}">
      <dgm:prSet/>
      <dgm:spPr/>
    </dgm:pt>
    <dgm:pt modelId="{20892E76-1DAD-42E0-A3A4-238AC7BFD345}" type="sibTrans" cxnId="{517833E1-555B-439A-9829-EF44EE16C285}">
      <dgm:prSet/>
      <dgm:spPr/>
    </dgm:pt>
    <dgm:pt modelId="{DC80EC17-4F14-4D4B-80EE-DA55B217410F}" type="pres">
      <dgm:prSet presAssocID="{1EC188BD-96C9-4601-B733-4FE95A42C1DA}" presName="Name0" presStyleCnt="0">
        <dgm:presLayoutVars>
          <dgm:dir/>
          <dgm:animLvl val="lvl"/>
          <dgm:resizeHandles val="exact"/>
        </dgm:presLayoutVars>
      </dgm:prSet>
      <dgm:spPr/>
    </dgm:pt>
    <dgm:pt modelId="{137C9A47-C3AE-4FAC-94AF-BAD4F3D5A134}" type="pres">
      <dgm:prSet presAssocID="{65057FD9-E240-4EB7-8806-302F7848F469}" presName="linNode" presStyleCnt="0"/>
      <dgm:spPr/>
    </dgm:pt>
    <dgm:pt modelId="{AF2CE398-D265-4F66-96C3-DAD7534A7FA4}" type="pres">
      <dgm:prSet presAssocID="{65057FD9-E240-4EB7-8806-302F7848F469}" presName="parTx" presStyleLbl="revTx" presStyleIdx="0" presStyleCnt="1">
        <dgm:presLayoutVars>
          <dgm:chMax val="1"/>
          <dgm:bulletEnabled val="1"/>
        </dgm:presLayoutVars>
      </dgm:prSet>
      <dgm:spPr/>
    </dgm:pt>
    <dgm:pt modelId="{3EE33492-3827-4039-8A06-88A99FA4EBA2}" type="pres">
      <dgm:prSet presAssocID="{65057FD9-E240-4EB7-8806-302F7848F469}" presName="bracket" presStyleLbl="parChTrans1D1" presStyleIdx="0" presStyleCnt="1"/>
      <dgm:spPr/>
    </dgm:pt>
    <dgm:pt modelId="{F19F4B73-9A1C-4848-9ECD-23AFD410B8F3}" type="pres">
      <dgm:prSet presAssocID="{65057FD9-E240-4EB7-8806-302F7848F469}" presName="spH" presStyleCnt="0"/>
      <dgm:spPr/>
    </dgm:pt>
    <dgm:pt modelId="{FAD4E460-A3EB-4DD4-916A-3FA43E7DDDDE}" type="pres">
      <dgm:prSet presAssocID="{65057FD9-E240-4EB7-8806-302F7848F469}" presName="desTx" presStyleLbl="node1" presStyleIdx="0" presStyleCnt="1">
        <dgm:presLayoutVars>
          <dgm:bulletEnabled val="1"/>
        </dgm:presLayoutVars>
      </dgm:prSet>
      <dgm:spPr/>
    </dgm:pt>
  </dgm:ptLst>
  <dgm:cxnLst>
    <dgm:cxn modelId="{ABD0A404-7F80-45E3-BF4C-4EFB2CC277E1}" srcId="{65057FD9-E240-4EB7-8806-302F7848F469}" destId="{9B6BDAB0-9859-4594-ABF3-5A373735D750}" srcOrd="3" destOrd="0" parTransId="{BCE05E81-A036-4610-8B45-E421CCD3CEA9}" sibTransId="{4DA1FB08-FF50-40B0-A6E3-88394C7EEC53}"/>
    <dgm:cxn modelId="{77283919-2F17-42AA-A126-4653B433D4E9}" type="presOf" srcId="{1EC188BD-96C9-4601-B733-4FE95A42C1DA}" destId="{DC80EC17-4F14-4D4B-80EE-DA55B217410F}" srcOrd="0" destOrd="0" presId="urn:diagrams.loki3.com/BracketList"/>
    <dgm:cxn modelId="{CDE60330-28BB-473E-A96A-6C458F4777C1}" srcId="{65057FD9-E240-4EB7-8806-302F7848F469}" destId="{6A370797-3F25-44E5-B40F-203AB1A2AFDD}" srcOrd="2" destOrd="0" parTransId="{062D3EC1-F64C-4335-8760-79C3C1B73128}" sibTransId="{4F8E5468-51C6-4DC9-978D-42D42ED2B775}"/>
    <dgm:cxn modelId="{AD42973C-D2EA-4C1C-A73D-F14CF6373D0A}" type="presOf" srcId="{6A370797-3F25-44E5-B40F-203AB1A2AFDD}" destId="{FAD4E460-A3EB-4DD4-916A-3FA43E7DDDDE}" srcOrd="0" destOrd="2" presId="urn:diagrams.loki3.com/BracketList"/>
    <dgm:cxn modelId="{3EE83640-44AD-4826-9C1C-8344A49E02C6}" srcId="{65057FD9-E240-4EB7-8806-302F7848F469}" destId="{3B6AF606-044C-47E7-B82E-DDDC6B5EC11A}" srcOrd="1" destOrd="0" parTransId="{F728317B-D7A5-49EF-8E28-7F845531FE46}" sibTransId="{08924D58-A95A-410E-9E29-4E13937A2AAA}"/>
    <dgm:cxn modelId="{42FC7E69-93EC-4E8F-ACA1-FF944BC04600}" type="presOf" srcId="{0C890374-AF1D-41B4-A3A3-96936771A22F}" destId="{FAD4E460-A3EB-4DD4-916A-3FA43E7DDDDE}" srcOrd="0" destOrd="5" presId="urn:diagrams.loki3.com/BracketList"/>
    <dgm:cxn modelId="{4F4A9F5A-BABA-4B2D-B189-8EFE5E8C6E69}" type="presOf" srcId="{E4CD24A4-F0A4-4FAF-BA24-403079D4CED6}" destId="{FAD4E460-A3EB-4DD4-916A-3FA43E7DDDDE}" srcOrd="0" destOrd="6" presId="urn:diagrams.loki3.com/BracketList"/>
    <dgm:cxn modelId="{7326957D-A4DD-47C8-9C53-531A5DD3D814}" type="presOf" srcId="{9B6BDAB0-9859-4594-ABF3-5A373735D750}" destId="{FAD4E460-A3EB-4DD4-916A-3FA43E7DDDDE}" srcOrd="0" destOrd="3" presId="urn:diagrams.loki3.com/BracketList"/>
    <dgm:cxn modelId="{5E9E7B97-81DF-461A-A7EA-479BBA8C3783}" type="presOf" srcId="{3B6AF606-044C-47E7-B82E-DDDC6B5EC11A}" destId="{FAD4E460-A3EB-4DD4-916A-3FA43E7DDDDE}" srcOrd="0" destOrd="1" presId="urn:diagrams.loki3.com/BracketList"/>
    <dgm:cxn modelId="{40C3D8A1-AC6B-4F85-A09B-7E5FB9853077}" srcId="{65057FD9-E240-4EB7-8806-302F7848F469}" destId="{2D21491A-4D8B-4F79-B772-331EA75353AC}" srcOrd="4" destOrd="0" parTransId="{487A5EDC-98F9-4F78-8E7B-76481ACC7D09}" sibTransId="{843184E9-DBF4-4DC7-8013-CEA56D524E15}"/>
    <dgm:cxn modelId="{1E5D85A6-935F-4600-A820-6EF10C672C8F}" type="presOf" srcId="{65057FD9-E240-4EB7-8806-302F7848F469}" destId="{AF2CE398-D265-4F66-96C3-DAD7534A7FA4}" srcOrd="0" destOrd="0" presId="urn:diagrams.loki3.com/BracketList"/>
    <dgm:cxn modelId="{A2D950A9-1CC4-42AB-A6F2-CDE7A4DFC610}" srcId="{65057FD9-E240-4EB7-8806-302F7848F469}" destId="{639F0434-2C5E-4679-A656-D54577317319}" srcOrd="0" destOrd="0" parTransId="{399E7BEE-408C-4CD9-A34D-5EBA72C7B98C}" sibTransId="{B7015EE0-F19A-4800-910D-119B6F02B3D3}"/>
    <dgm:cxn modelId="{BB8D99CA-F13F-460A-A221-2D36DE9C2197}" srcId="{1EC188BD-96C9-4601-B733-4FE95A42C1DA}" destId="{65057FD9-E240-4EB7-8806-302F7848F469}" srcOrd="0" destOrd="0" parTransId="{AC484326-9ACD-4C05-BA3C-AE07A9265CD3}" sibTransId="{D759ECA6-0B32-40C5-AE6B-4CDD64CE1BA9}"/>
    <dgm:cxn modelId="{62A1FECE-EF46-489B-8945-3542BC783634}" type="presOf" srcId="{639F0434-2C5E-4679-A656-D54577317319}" destId="{FAD4E460-A3EB-4DD4-916A-3FA43E7DDDDE}" srcOrd="0" destOrd="0" presId="urn:diagrams.loki3.com/BracketList"/>
    <dgm:cxn modelId="{715FBAD3-75E2-4455-8779-8B5714FDD3FE}" type="presOf" srcId="{2D21491A-4D8B-4F79-B772-331EA75353AC}" destId="{FAD4E460-A3EB-4DD4-916A-3FA43E7DDDDE}" srcOrd="0" destOrd="4" presId="urn:diagrams.loki3.com/BracketList"/>
    <dgm:cxn modelId="{32ECFCDA-7D81-4D45-BE91-D0F30ED62C93}" srcId="{65057FD9-E240-4EB7-8806-302F7848F469}" destId="{E4CD24A4-F0A4-4FAF-BA24-403079D4CED6}" srcOrd="6" destOrd="0" parTransId="{D232E671-6EDF-461C-A62A-331C56787B77}" sibTransId="{156530B6-2AD9-4ED8-9CB1-8CAFD75B054B}"/>
    <dgm:cxn modelId="{517833E1-555B-439A-9829-EF44EE16C285}" srcId="{65057FD9-E240-4EB7-8806-302F7848F469}" destId="{CDD59BE8-693F-4510-8DDF-64C124EAC7D9}" srcOrd="7" destOrd="0" parTransId="{100AEEC2-9C6F-436F-859E-DD7D83339AA3}" sibTransId="{20892E76-1DAD-42E0-A3A4-238AC7BFD345}"/>
    <dgm:cxn modelId="{5EAC65EC-0C88-48A0-B3AE-89964388C5E4}" type="presOf" srcId="{CDD59BE8-693F-4510-8DDF-64C124EAC7D9}" destId="{FAD4E460-A3EB-4DD4-916A-3FA43E7DDDDE}" srcOrd="0" destOrd="7" presId="urn:diagrams.loki3.com/BracketList"/>
    <dgm:cxn modelId="{8FBE6FFF-9BAE-42DA-B8CC-F84CB105A538}" srcId="{65057FD9-E240-4EB7-8806-302F7848F469}" destId="{0C890374-AF1D-41B4-A3A3-96936771A22F}" srcOrd="5" destOrd="0" parTransId="{765FF7B3-38A5-4742-9367-6992283BA977}" sibTransId="{70D459DB-1396-4A61-8259-EDAE34B31246}"/>
    <dgm:cxn modelId="{7E6BE757-6806-4DEF-8E59-8B378A412156}" type="presParOf" srcId="{DC80EC17-4F14-4D4B-80EE-DA55B217410F}" destId="{137C9A47-C3AE-4FAC-94AF-BAD4F3D5A134}" srcOrd="0" destOrd="0" presId="urn:diagrams.loki3.com/BracketList"/>
    <dgm:cxn modelId="{B32996B4-1694-4819-9324-A8ADF27E9F6F}" type="presParOf" srcId="{137C9A47-C3AE-4FAC-94AF-BAD4F3D5A134}" destId="{AF2CE398-D265-4F66-96C3-DAD7534A7FA4}" srcOrd="0" destOrd="0" presId="urn:diagrams.loki3.com/BracketList"/>
    <dgm:cxn modelId="{C4967A19-F80C-4E1E-AF67-07E223E29B23}" type="presParOf" srcId="{137C9A47-C3AE-4FAC-94AF-BAD4F3D5A134}" destId="{3EE33492-3827-4039-8A06-88A99FA4EBA2}" srcOrd="1" destOrd="0" presId="urn:diagrams.loki3.com/BracketList"/>
    <dgm:cxn modelId="{BC0DD7AA-525D-4ABA-A245-0C73ED24A0C4}" type="presParOf" srcId="{137C9A47-C3AE-4FAC-94AF-BAD4F3D5A134}" destId="{F19F4B73-9A1C-4848-9ECD-23AFD410B8F3}" srcOrd="2" destOrd="0" presId="urn:diagrams.loki3.com/BracketList"/>
    <dgm:cxn modelId="{031F88C0-A634-4D21-92CC-25D555067CB7}" type="presParOf" srcId="{137C9A47-C3AE-4FAC-94AF-BAD4F3D5A134}" destId="{FAD4E460-A3EB-4DD4-916A-3FA43E7DDDD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C188BD-96C9-4601-B733-4FE95A42C1DA}"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1A5EA7F4-F44A-4325-9F68-16280F4A9DFB}">
      <dgm:prSet phldrT="[Text]"/>
      <dgm:spPr/>
      <dgm:t>
        <a:bodyPr/>
        <a:lstStyle/>
        <a:p>
          <a:pPr>
            <a:buClrTx/>
            <a:buSzTx/>
            <a:buFontTx/>
            <a:buNone/>
          </a:pPr>
          <a:r>
            <a:rPr kumimoji="0" lang="en-US" b="1" i="0" u="none" strike="noStrike" cap="none" normalizeH="0" baseline="0" dirty="0">
              <a:ln/>
              <a:effectLst/>
              <a:latin typeface="Calibri" pitchFamily="34" charset="0"/>
              <a:ea typeface="MS PGothic" pitchFamily="34" charset="-128"/>
            </a:rPr>
            <a:t>Section 1 : </a:t>
          </a:r>
        </a:p>
        <a:p>
          <a:pPr>
            <a:buClrTx/>
            <a:buSzTx/>
            <a:buFontTx/>
            <a:buNone/>
          </a:pPr>
          <a:r>
            <a:rPr kumimoji="0" lang="en-US" b="1" i="0" u="none" strike="noStrike" cap="none" normalizeH="0" baseline="0" dirty="0">
              <a:ln/>
              <a:effectLst/>
              <a:latin typeface="Calibri" pitchFamily="34" charset="0"/>
              <a:ea typeface="MS PGothic" pitchFamily="34" charset="-128"/>
            </a:rPr>
            <a:t>INTRODUCTION</a:t>
          </a:r>
          <a:endParaRPr lang="en-US" dirty="0"/>
        </a:p>
      </dgm:t>
    </dgm:pt>
    <dgm:pt modelId="{14D81689-E330-4FC5-BCC5-4AD10D870B98}" type="parTrans" cxnId="{127F178C-2DDA-481A-8E29-EADC10CBFB74}">
      <dgm:prSet/>
      <dgm:spPr/>
      <dgm:t>
        <a:bodyPr/>
        <a:lstStyle/>
        <a:p>
          <a:endParaRPr lang="en-US"/>
        </a:p>
      </dgm:t>
    </dgm:pt>
    <dgm:pt modelId="{07ACBE43-7EEC-45A7-B76F-BCE84989E835}" type="sibTrans" cxnId="{127F178C-2DDA-481A-8E29-EADC10CBFB74}">
      <dgm:prSet/>
      <dgm:spPr/>
      <dgm:t>
        <a:bodyPr/>
        <a:lstStyle/>
        <a:p>
          <a:endParaRPr lang="en-US"/>
        </a:p>
      </dgm:t>
    </dgm:pt>
    <dgm:pt modelId="{AD4D09E5-723A-40BB-9ED3-663DF6377D76}">
      <dgm:prSet phldrT="[Text]" custT="1"/>
      <dgm:spPr/>
      <dgm:t>
        <a:bodyPr/>
        <a:lstStyle/>
        <a:p>
          <a:pPr marL="228600" lvl="1" indent="0" algn="l" defTabSz="889000">
            <a:lnSpc>
              <a:spcPct val="90000"/>
            </a:lnSpc>
            <a:spcBef>
              <a:spcPct val="0"/>
            </a:spcBef>
            <a:spcAft>
              <a:spcPct val="15000"/>
            </a:spcAft>
          </a:pPr>
          <a:endParaRPr lang="en-US" sz="2000" kern="1200" dirty="0"/>
        </a:p>
      </dgm:t>
    </dgm:pt>
    <dgm:pt modelId="{1333E716-E235-4C58-A358-2CA9C90FFBD5}" type="parTrans" cxnId="{933C0F45-3C30-4E0D-B7BD-E7889F745F18}">
      <dgm:prSet/>
      <dgm:spPr/>
      <dgm:t>
        <a:bodyPr/>
        <a:lstStyle/>
        <a:p>
          <a:endParaRPr lang="en-US"/>
        </a:p>
      </dgm:t>
    </dgm:pt>
    <dgm:pt modelId="{5D7F89B6-B997-4F70-83F8-8C5BEF126B4A}" type="sibTrans" cxnId="{933C0F45-3C30-4E0D-B7BD-E7889F745F18}">
      <dgm:prSet/>
      <dgm:spPr/>
      <dgm:t>
        <a:bodyPr/>
        <a:lstStyle/>
        <a:p>
          <a:endParaRPr lang="en-US"/>
        </a:p>
      </dgm:t>
    </dgm:pt>
    <dgm:pt modelId="{A4D12DFE-4852-4F03-B5F0-14DB95399151}">
      <dgm:prSet/>
      <dgm:spPr/>
      <dgm:t>
        <a:bodyPr/>
        <a:lstStyle/>
        <a:p>
          <a:pPr marL="228600" lvl="1" indent="0" algn="l" defTabSz="889000">
            <a:lnSpc>
              <a:spcPct val="90000"/>
            </a:lnSpc>
            <a:spcBef>
              <a:spcPct val="0"/>
            </a:spcBef>
            <a:spcAft>
              <a:spcPct val="15000"/>
            </a:spcAft>
          </a:pPr>
          <a:r>
            <a:rPr lang="en-US" sz="2000" b="1" i="0" u="none" kern="1200" baseline="0" dirty="0">
              <a:latin typeface="Arial" panose="020B0604020202020204" pitchFamily="34" charset="0"/>
              <a:cs typeface="Arial" panose="020B0604020202020204" pitchFamily="34" charset="0"/>
            </a:rPr>
            <a:t>THE POSH LAW</a:t>
          </a:r>
          <a:endParaRPr lang="en-US" sz="20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8DC4FF3-D3EA-464C-B23B-C0A0D767DEC2}" type="parTrans" cxnId="{893EEE22-1C62-4C20-94B5-D3B98E736CD0}">
      <dgm:prSet/>
      <dgm:spPr/>
      <dgm:t>
        <a:bodyPr/>
        <a:lstStyle/>
        <a:p>
          <a:endParaRPr lang="en-US"/>
        </a:p>
      </dgm:t>
    </dgm:pt>
    <dgm:pt modelId="{56DC91AD-BB47-4D85-B2C5-278B8B358979}" type="sibTrans" cxnId="{893EEE22-1C62-4C20-94B5-D3B98E736CD0}">
      <dgm:prSet/>
      <dgm:spPr/>
      <dgm:t>
        <a:bodyPr/>
        <a:lstStyle/>
        <a:p>
          <a:endParaRPr lang="en-US"/>
        </a:p>
      </dgm:t>
    </dgm:pt>
    <dgm:pt modelId="{A0A58855-0F80-4C79-A1D3-3ECDF823CF82}">
      <dgm:prSet phldrT="[Text]" custT="1"/>
      <dgm:spPr/>
      <dgm:t>
        <a:bodyPr/>
        <a:lstStyle/>
        <a:p>
          <a:pPr marL="228600" lvl="1" indent="0" algn="l" defTabSz="889000">
            <a:lnSpc>
              <a:spcPct val="90000"/>
            </a:lnSpc>
            <a:spcBef>
              <a:spcPct val="0"/>
            </a:spcBef>
            <a:spcAft>
              <a:spcPct val="15000"/>
            </a:spcAft>
          </a:pPr>
          <a:r>
            <a:rPr lang="en-US" sz="2000" b="1" i="0" u="none" kern="1200" baseline="0" dirty="0">
              <a:solidFill>
                <a:prstClr val="black"/>
              </a:solidFill>
              <a:latin typeface="Arial" panose="020B0604020202020204" pitchFamily="34" charset="0"/>
              <a:ea typeface="+mn-ea"/>
              <a:cs typeface="Arial" panose="020B0604020202020204" pitchFamily="34" charset="0"/>
            </a:rPr>
            <a:t>LAWS COVERING SEXUAL HARRASEMENT</a:t>
          </a:r>
          <a:endParaRPr lang="en-US" sz="2000" kern="1200" dirty="0"/>
        </a:p>
      </dgm:t>
    </dgm:pt>
    <dgm:pt modelId="{7F61CF89-FE89-4D61-BCA3-C6CADF7C1B06}" type="parTrans" cxnId="{D0416BBB-551C-4B9B-9E54-CA5E1A9DC68E}">
      <dgm:prSet/>
      <dgm:spPr/>
      <dgm:t>
        <a:bodyPr/>
        <a:lstStyle/>
        <a:p>
          <a:endParaRPr lang="en-US"/>
        </a:p>
      </dgm:t>
    </dgm:pt>
    <dgm:pt modelId="{13E82CA4-4CBD-4818-B9A0-BCA7CCE160EE}" type="sibTrans" cxnId="{D0416BBB-551C-4B9B-9E54-CA5E1A9DC68E}">
      <dgm:prSet/>
      <dgm:spPr/>
      <dgm:t>
        <a:bodyPr/>
        <a:lstStyle/>
        <a:p>
          <a:endParaRPr lang="en-US"/>
        </a:p>
      </dgm:t>
    </dgm:pt>
    <dgm:pt modelId="{029FB9F7-2130-4485-9B8F-AF9E3774FCDE}">
      <dgm:prSet phldrT="[Text]" custT="1"/>
      <dgm:spPr/>
      <dgm:t>
        <a:bodyPr/>
        <a:lstStyle/>
        <a:p>
          <a:pPr marL="228600" lvl="1" indent="0" algn="l" defTabSz="889000">
            <a:lnSpc>
              <a:spcPct val="90000"/>
            </a:lnSpc>
            <a:spcBef>
              <a:spcPct val="0"/>
            </a:spcBef>
            <a:spcAft>
              <a:spcPct val="15000"/>
            </a:spcAft>
          </a:pPr>
          <a:r>
            <a:rPr lang="en-US" sz="2000" b="1" i="0" u="none" kern="1200" baseline="0" dirty="0">
              <a:latin typeface="Arial" panose="020B0604020202020204" pitchFamily="34" charset="0"/>
              <a:cs typeface="Arial" panose="020B0604020202020204" pitchFamily="34" charset="0"/>
            </a:rPr>
            <a:t>THE GENSIS</a:t>
          </a:r>
          <a:r>
            <a:rPr lang="en-US" sz="2000" b="1" i="0" u="none" kern="1200" baseline="0" dirty="0">
              <a:solidFill>
                <a:prstClr val="black"/>
              </a:solidFill>
              <a:latin typeface="Arial" panose="020B0604020202020204" pitchFamily="34" charset="0"/>
              <a:ea typeface="+mn-ea"/>
              <a:cs typeface="Arial" panose="020B0604020202020204" pitchFamily="34" charset="0"/>
            </a:rPr>
            <a:t> </a:t>
          </a:r>
          <a:endParaRPr lang="en-US" sz="2000" kern="1200" dirty="0"/>
        </a:p>
      </dgm:t>
    </dgm:pt>
    <dgm:pt modelId="{4E2E3A8F-E0BB-4DDE-AB46-2E37DDA2C929}" type="parTrans" cxnId="{83F4DF6F-C5F3-45C9-AB81-1865A735FBB9}">
      <dgm:prSet/>
      <dgm:spPr/>
      <dgm:t>
        <a:bodyPr/>
        <a:lstStyle/>
        <a:p>
          <a:endParaRPr lang="en-US"/>
        </a:p>
      </dgm:t>
    </dgm:pt>
    <dgm:pt modelId="{9A7DCEC1-ADE8-4781-8E60-1F867AD4D68F}" type="sibTrans" cxnId="{83F4DF6F-C5F3-45C9-AB81-1865A735FBB9}">
      <dgm:prSet/>
      <dgm:spPr/>
      <dgm:t>
        <a:bodyPr/>
        <a:lstStyle/>
        <a:p>
          <a:endParaRPr lang="en-US"/>
        </a:p>
      </dgm:t>
    </dgm:pt>
    <dgm:pt modelId="{63987C9A-C238-4703-ADAE-0D7194BC3C0E}">
      <dgm:prSet/>
      <dgm:spPr/>
      <dgm:t>
        <a:bodyPr/>
        <a:lstStyle/>
        <a:p>
          <a:pPr marL="228600" lvl="1" indent="0" algn="l" defTabSz="889000">
            <a:lnSpc>
              <a:spcPct val="90000"/>
            </a:lnSpc>
            <a:spcBef>
              <a:spcPct val="0"/>
            </a:spcBef>
            <a:spcAft>
              <a:spcPct val="15000"/>
            </a:spcAft>
          </a:pPr>
          <a:r>
            <a:rPr lang="en-US" sz="20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EMPLOYER RESPONSIBILITIES</a:t>
          </a:r>
        </a:p>
      </dgm:t>
    </dgm:pt>
    <dgm:pt modelId="{41EFDAA0-AF0E-4616-83AE-325C9B084DC0}" type="parTrans" cxnId="{F4D42F5A-D186-471B-8F4F-E5A4194F25F9}">
      <dgm:prSet/>
      <dgm:spPr/>
      <dgm:t>
        <a:bodyPr/>
        <a:lstStyle/>
        <a:p>
          <a:endParaRPr lang="en-US"/>
        </a:p>
      </dgm:t>
    </dgm:pt>
    <dgm:pt modelId="{6487FF74-8D40-4590-BE03-B186D7016A2E}" type="sibTrans" cxnId="{F4D42F5A-D186-471B-8F4F-E5A4194F25F9}">
      <dgm:prSet/>
      <dgm:spPr/>
      <dgm:t>
        <a:bodyPr/>
        <a:lstStyle/>
        <a:p>
          <a:endParaRPr lang="en-US"/>
        </a:p>
      </dgm:t>
    </dgm:pt>
    <dgm:pt modelId="{DC80EC17-4F14-4D4B-80EE-DA55B217410F}" type="pres">
      <dgm:prSet presAssocID="{1EC188BD-96C9-4601-B733-4FE95A42C1DA}" presName="Name0" presStyleCnt="0">
        <dgm:presLayoutVars>
          <dgm:dir/>
          <dgm:animLvl val="lvl"/>
          <dgm:resizeHandles val="exact"/>
        </dgm:presLayoutVars>
      </dgm:prSet>
      <dgm:spPr/>
    </dgm:pt>
    <dgm:pt modelId="{D93755A0-D828-433C-A71D-84ACE746699F}" type="pres">
      <dgm:prSet presAssocID="{1A5EA7F4-F44A-4325-9F68-16280F4A9DFB}" presName="linNode" presStyleCnt="0"/>
      <dgm:spPr/>
    </dgm:pt>
    <dgm:pt modelId="{34D48E1F-3860-4E28-BA70-84BFE7536DFC}" type="pres">
      <dgm:prSet presAssocID="{1A5EA7F4-F44A-4325-9F68-16280F4A9DFB}" presName="parTx" presStyleLbl="revTx" presStyleIdx="0" presStyleCnt="1">
        <dgm:presLayoutVars>
          <dgm:chMax val="1"/>
          <dgm:bulletEnabled val="1"/>
        </dgm:presLayoutVars>
      </dgm:prSet>
      <dgm:spPr/>
    </dgm:pt>
    <dgm:pt modelId="{294D4F19-6042-4CA7-AC31-B25F9BBDADEA}" type="pres">
      <dgm:prSet presAssocID="{1A5EA7F4-F44A-4325-9F68-16280F4A9DFB}" presName="bracket" presStyleLbl="parChTrans1D1" presStyleIdx="0" presStyleCnt="1"/>
      <dgm:spPr/>
    </dgm:pt>
    <dgm:pt modelId="{92586F37-9C99-42A2-9755-229B3EAA2EB2}" type="pres">
      <dgm:prSet presAssocID="{1A5EA7F4-F44A-4325-9F68-16280F4A9DFB}" presName="spH" presStyleCnt="0"/>
      <dgm:spPr/>
    </dgm:pt>
    <dgm:pt modelId="{08BAD47C-2D0F-4BF3-8468-37FEA5AB5A13}" type="pres">
      <dgm:prSet presAssocID="{1A5EA7F4-F44A-4325-9F68-16280F4A9DFB}" presName="desTx" presStyleLbl="node1" presStyleIdx="0" presStyleCnt="1" custLinFactNeighborX="2444" custLinFactNeighborY="-3239">
        <dgm:presLayoutVars>
          <dgm:bulletEnabled val="1"/>
        </dgm:presLayoutVars>
      </dgm:prSet>
      <dgm:spPr/>
    </dgm:pt>
  </dgm:ptLst>
  <dgm:cxnLst>
    <dgm:cxn modelId="{77283919-2F17-42AA-A126-4653B433D4E9}" type="presOf" srcId="{1EC188BD-96C9-4601-B733-4FE95A42C1DA}" destId="{DC80EC17-4F14-4D4B-80EE-DA55B217410F}" srcOrd="0" destOrd="0" presId="urn:diagrams.loki3.com/BracketList"/>
    <dgm:cxn modelId="{893EEE22-1C62-4C20-94B5-D3B98E736CD0}" srcId="{1A5EA7F4-F44A-4325-9F68-16280F4A9DFB}" destId="{A4D12DFE-4852-4F03-B5F0-14DB95399151}" srcOrd="3" destOrd="0" parTransId="{A8DC4FF3-D3EA-464C-B23B-C0A0D767DEC2}" sibTransId="{56DC91AD-BB47-4D85-B2C5-278B8B358979}"/>
    <dgm:cxn modelId="{933C0F45-3C30-4E0D-B7BD-E7889F745F18}" srcId="{1A5EA7F4-F44A-4325-9F68-16280F4A9DFB}" destId="{AD4D09E5-723A-40BB-9ED3-663DF6377D76}" srcOrd="0" destOrd="0" parTransId="{1333E716-E235-4C58-A358-2CA9C90FFBD5}" sibTransId="{5D7F89B6-B997-4F70-83F8-8C5BEF126B4A}"/>
    <dgm:cxn modelId="{9B681E45-F6FA-41DB-A892-587B55B48437}" type="presOf" srcId="{63987C9A-C238-4703-ADAE-0D7194BC3C0E}" destId="{08BAD47C-2D0F-4BF3-8468-37FEA5AB5A13}" srcOrd="0" destOrd="4" presId="urn:diagrams.loki3.com/BracketList"/>
    <dgm:cxn modelId="{D17F3B6B-99CF-4E2A-9547-BEB2A95E2B1F}" type="presOf" srcId="{029FB9F7-2130-4485-9B8F-AF9E3774FCDE}" destId="{08BAD47C-2D0F-4BF3-8468-37FEA5AB5A13}" srcOrd="0" destOrd="2" presId="urn:diagrams.loki3.com/BracketList"/>
    <dgm:cxn modelId="{83F4DF6F-C5F3-45C9-AB81-1865A735FBB9}" srcId="{1A5EA7F4-F44A-4325-9F68-16280F4A9DFB}" destId="{029FB9F7-2130-4485-9B8F-AF9E3774FCDE}" srcOrd="2" destOrd="0" parTransId="{4E2E3A8F-E0BB-4DDE-AB46-2E37DDA2C929}" sibTransId="{9A7DCEC1-ADE8-4781-8E60-1F867AD4D68F}"/>
    <dgm:cxn modelId="{63506078-8A1A-44CE-A12C-29209CDF0F1C}" type="presOf" srcId="{A4D12DFE-4852-4F03-B5F0-14DB95399151}" destId="{08BAD47C-2D0F-4BF3-8468-37FEA5AB5A13}" srcOrd="0" destOrd="3" presId="urn:diagrams.loki3.com/BracketList"/>
    <dgm:cxn modelId="{F4D42F5A-D186-471B-8F4F-E5A4194F25F9}" srcId="{1A5EA7F4-F44A-4325-9F68-16280F4A9DFB}" destId="{63987C9A-C238-4703-ADAE-0D7194BC3C0E}" srcOrd="4" destOrd="0" parTransId="{41EFDAA0-AF0E-4616-83AE-325C9B084DC0}" sibTransId="{6487FF74-8D40-4590-BE03-B186D7016A2E}"/>
    <dgm:cxn modelId="{0BF1417C-3AF4-4B03-B8CA-CE10A305987D}" type="presOf" srcId="{A0A58855-0F80-4C79-A1D3-3ECDF823CF82}" destId="{08BAD47C-2D0F-4BF3-8468-37FEA5AB5A13}" srcOrd="0" destOrd="1" presId="urn:diagrams.loki3.com/BracketList"/>
    <dgm:cxn modelId="{127F178C-2DDA-481A-8E29-EADC10CBFB74}" srcId="{1EC188BD-96C9-4601-B733-4FE95A42C1DA}" destId="{1A5EA7F4-F44A-4325-9F68-16280F4A9DFB}" srcOrd="0" destOrd="0" parTransId="{14D81689-E330-4FC5-BCC5-4AD10D870B98}" sibTransId="{07ACBE43-7EEC-45A7-B76F-BCE84989E835}"/>
    <dgm:cxn modelId="{D0416BBB-551C-4B9B-9E54-CA5E1A9DC68E}" srcId="{1A5EA7F4-F44A-4325-9F68-16280F4A9DFB}" destId="{A0A58855-0F80-4C79-A1D3-3ECDF823CF82}" srcOrd="1" destOrd="0" parTransId="{7F61CF89-FE89-4D61-BCA3-C6CADF7C1B06}" sibTransId="{13E82CA4-4CBD-4818-B9A0-BCA7CCE160EE}"/>
    <dgm:cxn modelId="{858EFDE7-4B33-4FC6-8810-BC4136533100}" type="presOf" srcId="{1A5EA7F4-F44A-4325-9F68-16280F4A9DFB}" destId="{34D48E1F-3860-4E28-BA70-84BFE7536DFC}" srcOrd="0" destOrd="0" presId="urn:diagrams.loki3.com/BracketList"/>
    <dgm:cxn modelId="{75C8C5FD-DA0D-45E6-8A80-3C98FCB2629B}" type="presOf" srcId="{AD4D09E5-723A-40BB-9ED3-663DF6377D76}" destId="{08BAD47C-2D0F-4BF3-8468-37FEA5AB5A13}" srcOrd="0" destOrd="0" presId="urn:diagrams.loki3.com/BracketList"/>
    <dgm:cxn modelId="{F5ADDC77-EA34-4DD0-9651-65B26CAD5809}" type="presParOf" srcId="{DC80EC17-4F14-4D4B-80EE-DA55B217410F}" destId="{D93755A0-D828-433C-A71D-84ACE746699F}" srcOrd="0" destOrd="0" presId="urn:diagrams.loki3.com/BracketList"/>
    <dgm:cxn modelId="{93EED2F5-C8AF-488A-A05F-6F7F09DA803A}" type="presParOf" srcId="{D93755A0-D828-433C-A71D-84ACE746699F}" destId="{34D48E1F-3860-4E28-BA70-84BFE7536DFC}" srcOrd="0" destOrd="0" presId="urn:diagrams.loki3.com/BracketList"/>
    <dgm:cxn modelId="{39565C9B-1935-49FC-992F-D5D99AF8AB8F}" type="presParOf" srcId="{D93755A0-D828-433C-A71D-84ACE746699F}" destId="{294D4F19-6042-4CA7-AC31-B25F9BBDADEA}" srcOrd="1" destOrd="0" presId="urn:diagrams.loki3.com/BracketList"/>
    <dgm:cxn modelId="{06618002-3631-4B7A-A29B-934E362128FD}" type="presParOf" srcId="{D93755A0-D828-433C-A71D-84ACE746699F}" destId="{92586F37-9C99-42A2-9755-229B3EAA2EB2}" srcOrd="2" destOrd="0" presId="urn:diagrams.loki3.com/BracketList"/>
    <dgm:cxn modelId="{E7985804-3080-423B-BBE5-B1DEC2C08CBC}" type="presParOf" srcId="{D93755A0-D828-433C-A71D-84ACE746699F}" destId="{08BAD47C-2D0F-4BF3-8468-37FEA5AB5A1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7161A4-8CC4-4C0A-AF61-8EB7945AB50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B0BB598-C848-4EBC-ACF4-4DAF28266947}" type="pres">
      <dgm:prSet presAssocID="{8C7161A4-8CC4-4C0A-AF61-8EB7945AB505}" presName="Name0" presStyleCnt="0">
        <dgm:presLayoutVars>
          <dgm:chMax/>
          <dgm:chPref val="3"/>
          <dgm:dir/>
          <dgm:animOne val="branch"/>
          <dgm:animLvl val="lvl"/>
        </dgm:presLayoutVars>
      </dgm:prSet>
      <dgm:spPr/>
    </dgm:pt>
  </dgm:ptLst>
  <dgm:cxnLst>
    <dgm:cxn modelId="{3F2C41EC-315E-47D7-929E-4C183604A6DB}" type="presOf" srcId="{8C7161A4-8CC4-4C0A-AF61-8EB7945AB505}" destId="{6B0BB598-C848-4EBC-ACF4-4DAF28266947}" srcOrd="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161A4-8CC4-4C0A-AF61-8EB7945AB50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B0BB598-C848-4EBC-ACF4-4DAF28266947}" type="pres">
      <dgm:prSet presAssocID="{8C7161A4-8CC4-4C0A-AF61-8EB7945AB505}" presName="Name0" presStyleCnt="0">
        <dgm:presLayoutVars>
          <dgm:chMax/>
          <dgm:chPref val="3"/>
          <dgm:dir/>
          <dgm:animOne val="branch"/>
          <dgm:animLvl val="lvl"/>
        </dgm:presLayoutVars>
      </dgm:prSet>
      <dgm:spPr/>
    </dgm:pt>
  </dgm:ptLst>
  <dgm:cxnLst>
    <dgm:cxn modelId="{3F2C41EC-315E-47D7-929E-4C183604A6DB}" type="presOf" srcId="{8C7161A4-8CC4-4C0A-AF61-8EB7945AB505}" destId="{6B0BB598-C848-4EBC-ACF4-4DAF28266947}" srcOrd="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161A4-8CC4-4C0A-AF61-8EB7945AB50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73C889C-A327-4B37-8A69-163E9DB3764B}">
      <dgm:prSet phldrT="[Text]"/>
      <dgm:spPr/>
      <dgm:t>
        <a:bodyPr/>
        <a:lstStyle/>
        <a:p>
          <a:r>
            <a:rPr lang="en-US" dirty="0"/>
            <a:t>Background</a:t>
          </a:r>
        </a:p>
      </dgm:t>
    </dgm:pt>
    <dgm:pt modelId="{31438E29-B79C-4E4B-B4F9-015AF04A9402}" type="parTrans" cxnId="{D472D471-5A29-4677-A102-EC33F4B6AF38}">
      <dgm:prSet/>
      <dgm:spPr/>
      <dgm:t>
        <a:bodyPr/>
        <a:lstStyle/>
        <a:p>
          <a:endParaRPr lang="en-US"/>
        </a:p>
      </dgm:t>
    </dgm:pt>
    <dgm:pt modelId="{058AA213-10D3-421F-9CDD-CC5D0B8F5969}" type="sibTrans" cxnId="{D472D471-5A29-4677-A102-EC33F4B6AF38}">
      <dgm:prSet/>
      <dgm:spPr/>
      <dgm:t>
        <a:bodyPr/>
        <a:lstStyle/>
        <a:p>
          <a:endParaRPr lang="en-US"/>
        </a:p>
      </dgm:t>
    </dgm:pt>
    <dgm:pt modelId="{967B0391-A424-415A-BA31-B31B0F37B371}">
      <dgm:prSet phldrT="[Text]"/>
      <dgm:spPr/>
      <dgm:t>
        <a:bodyPr/>
        <a:lstStyle/>
        <a:p>
          <a:endParaRPr lang="en-US" dirty="0"/>
        </a:p>
      </dgm:t>
    </dgm:pt>
    <dgm:pt modelId="{C84EEFF2-375D-4A1B-B855-6C4ACC4DC5CD}" type="parTrans" cxnId="{A4270EC1-C0D5-436C-BD5A-8F8C0F10ED7C}">
      <dgm:prSet/>
      <dgm:spPr/>
      <dgm:t>
        <a:bodyPr/>
        <a:lstStyle/>
        <a:p>
          <a:endParaRPr lang="en-US"/>
        </a:p>
      </dgm:t>
    </dgm:pt>
    <dgm:pt modelId="{B3D04942-497D-441F-BC1A-3B9840E66837}" type="sibTrans" cxnId="{A4270EC1-C0D5-436C-BD5A-8F8C0F10ED7C}">
      <dgm:prSet/>
      <dgm:spPr/>
      <dgm:t>
        <a:bodyPr/>
        <a:lstStyle/>
        <a:p>
          <a:endParaRPr lang="en-US"/>
        </a:p>
      </dgm:t>
    </dgm:pt>
    <dgm:pt modelId="{FF115409-2551-448B-9207-DB1B52A987D1}">
      <dgm:prSet phldrT="[Text]" custT="1"/>
      <dgm:spPr/>
      <dgm:t>
        <a:bodyPr/>
        <a:lstStyle/>
        <a:p>
          <a:pPr algn="just"/>
          <a:r>
            <a:rPr lang="en-US" sz="1600" dirty="0"/>
            <a:t>1992 </a:t>
          </a:r>
          <a:r>
            <a:rPr lang="en-US" sz="1600" dirty="0">
              <a:solidFill>
                <a:srgbClr val="002060"/>
              </a:solidFill>
              <a:latin typeface="Arial" pitchFamily="34" charset="0"/>
              <a:ea typeface="MS PGothic" pitchFamily="34" charset="-128"/>
              <a:cs typeface="Arial" pitchFamily="34" charset="0"/>
            </a:rPr>
            <a:t>A rural level change agent, </a:t>
          </a:r>
          <a:r>
            <a:rPr lang="en-US" sz="1600" dirty="0" err="1">
              <a:solidFill>
                <a:srgbClr val="002060"/>
              </a:solidFill>
              <a:latin typeface="Arial" pitchFamily="34" charset="0"/>
              <a:ea typeface="MS PGothic" pitchFamily="34" charset="-128"/>
              <a:cs typeface="Arial" pitchFamily="34" charset="0"/>
            </a:rPr>
            <a:t>Bhanwari</a:t>
          </a:r>
          <a:r>
            <a:rPr lang="en-US" sz="1600" dirty="0">
              <a:solidFill>
                <a:srgbClr val="002060"/>
              </a:solidFill>
              <a:latin typeface="Arial" pitchFamily="34" charset="0"/>
              <a:ea typeface="MS PGothic" pitchFamily="34" charset="-128"/>
              <a:cs typeface="Arial" pitchFamily="34" charset="0"/>
            </a:rPr>
            <a:t> Devi, was engaged by the state of Rajasthan as a </a:t>
          </a:r>
          <a:r>
            <a:rPr lang="en-US" sz="1600" dirty="0" err="1">
              <a:solidFill>
                <a:srgbClr val="002060"/>
              </a:solidFill>
              <a:latin typeface="Arial" pitchFamily="34" charset="0"/>
              <a:ea typeface="MS PGothic" pitchFamily="34" charset="-128"/>
              <a:cs typeface="Arial" pitchFamily="34" charset="0"/>
            </a:rPr>
            <a:t>Sathin</a:t>
          </a:r>
          <a:r>
            <a:rPr lang="en-US" sz="1600" dirty="0">
              <a:solidFill>
                <a:srgbClr val="002060"/>
              </a:solidFill>
              <a:latin typeface="Arial" pitchFamily="34" charset="0"/>
              <a:ea typeface="MS PGothic" pitchFamily="34" charset="-128"/>
              <a:cs typeface="Arial" pitchFamily="34" charset="0"/>
            </a:rPr>
            <a:t> to work towards the prevention of the practice of child marriages. During the course of her work, she prevented the marriage of a one-year old girl in the community. Her work was met with resentment and attracted harassment from men of that community. </a:t>
          </a:r>
          <a:r>
            <a:rPr lang="en-US" sz="1600" dirty="0" err="1">
              <a:solidFill>
                <a:srgbClr val="002060"/>
              </a:solidFill>
              <a:latin typeface="Arial" pitchFamily="34" charset="0"/>
              <a:ea typeface="MS PGothic" pitchFamily="34" charset="-128"/>
              <a:cs typeface="Arial" pitchFamily="34" charset="0"/>
            </a:rPr>
            <a:t>Bhanwari</a:t>
          </a:r>
          <a:r>
            <a:rPr lang="en-US" sz="1600" dirty="0">
              <a:solidFill>
                <a:srgbClr val="002060"/>
              </a:solidFill>
              <a:latin typeface="Arial" pitchFamily="34" charset="0"/>
              <a:ea typeface="MS PGothic" pitchFamily="34" charset="-128"/>
              <a:cs typeface="Arial" pitchFamily="34" charset="0"/>
            </a:rPr>
            <a:t> Devi reported this to the local authority but no action was taken. That omission came at great cost – </a:t>
          </a:r>
          <a:r>
            <a:rPr lang="en-US" sz="1600" dirty="0" err="1">
              <a:solidFill>
                <a:srgbClr val="002060"/>
              </a:solidFill>
              <a:latin typeface="Arial" pitchFamily="34" charset="0"/>
              <a:ea typeface="MS PGothic" pitchFamily="34" charset="-128"/>
              <a:cs typeface="Arial" pitchFamily="34" charset="0"/>
            </a:rPr>
            <a:t>Bhanwari</a:t>
          </a:r>
          <a:r>
            <a:rPr lang="en-US" sz="1600" dirty="0">
              <a:solidFill>
                <a:srgbClr val="002060"/>
              </a:solidFill>
              <a:latin typeface="Arial" pitchFamily="34" charset="0"/>
              <a:ea typeface="MS PGothic" pitchFamily="34" charset="-128"/>
              <a:cs typeface="Arial" pitchFamily="34" charset="0"/>
            </a:rPr>
            <a:t> was subsequently gang raped by those very men.</a:t>
          </a:r>
          <a:endParaRPr lang="en-US" sz="1600" dirty="0"/>
        </a:p>
      </dgm:t>
    </dgm:pt>
    <dgm:pt modelId="{A81829E1-4F04-425E-A227-48EFEC227303}" type="parTrans" cxnId="{077EA095-975E-48BC-BEF3-50E2037051C6}">
      <dgm:prSet/>
      <dgm:spPr/>
      <dgm:t>
        <a:bodyPr/>
        <a:lstStyle/>
        <a:p>
          <a:endParaRPr lang="en-US"/>
        </a:p>
      </dgm:t>
    </dgm:pt>
    <dgm:pt modelId="{C74486BA-E3DE-4F58-9787-CCF7972990D8}" type="sibTrans" cxnId="{077EA095-975E-48BC-BEF3-50E2037051C6}">
      <dgm:prSet/>
      <dgm:spPr/>
      <dgm:t>
        <a:bodyPr/>
        <a:lstStyle/>
        <a:p>
          <a:endParaRPr lang="en-US"/>
        </a:p>
      </dgm:t>
    </dgm:pt>
    <dgm:pt modelId="{A1F8D77B-A0F8-42DB-A3C9-E04238C33EA3}">
      <dgm:prSet phldrT="[Text]"/>
      <dgm:spPr/>
      <dgm:t>
        <a:bodyPr/>
        <a:lstStyle/>
        <a:p>
          <a:r>
            <a:rPr lang="en-US" dirty="0"/>
            <a:t>Judiciary</a:t>
          </a:r>
          <a:r>
            <a:rPr lang="en-US" baseline="0" dirty="0"/>
            <a:t> Approached </a:t>
          </a:r>
          <a:endParaRPr lang="en-US" dirty="0"/>
        </a:p>
      </dgm:t>
    </dgm:pt>
    <dgm:pt modelId="{F53C81BF-E5A4-404E-927B-64349AF56434}" type="parTrans" cxnId="{F35AA13D-4EAE-4915-9F44-0318C561B9AD}">
      <dgm:prSet/>
      <dgm:spPr/>
      <dgm:t>
        <a:bodyPr/>
        <a:lstStyle/>
        <a:p>
          <a:endParaRPr lang="en-US"/>
        </a:p>
      </dgm:t>
    </dgm:pt>
    <dgm:pt modelId="{90CDBAAD-7654-45CB-BA41-24043B148636}" type="sibTrans" cxnId="{F35AA13D-4EAE-4915-9F44-0318C561B9AD}">
      <dgm:prSet/>
      <dgm:spPr/>
      <dgm:t>
        <a:bodyPr/>
        <a:lstStyle/>
        <a:p>
          <a:endParaRPr lang="en-US"/>
        </a:p>
      </dgm:t>
    </dgm:pt>
    <dgm:pt modelId="{7983B760-3E4A-409F-994E-4C05C9C6F48C}">
      <dgm:prSet phldrT="[Text]"/>
      <dgm:spPr/>
      <dgm:t>
        <a:bodyPr/>
        <a:lstStyle/>
        <a:p>
          <a:endParaRPr lang="en-US" dirty="0"/>
        </a:p>
      </dgm:t>
    </dgm:pt>
    <dgm:pt modelId="{25E77637-2042-47C9-A8B3-5BF32DAAEDA3}" type="parTrans" cxnId="{57856DA8-2E61-4631-85DC-FA67123F905B}">
      <dgm:prSet/>
      <dgm:spPr/>
      <dgm:t>
        <a:bodyPr/>
        <a:lstStyle/>
        <a:p>
          <a:endParaRPr lang="en-US"/>
        </a:p>
      </dgm:t>
    </dgm:pt>
    <dgm:pt modelId="{1376F6AC-A5B2-4698-9752-29690066CF2D}" type="sibTrans" cxnId="{57856DA8-2E61-4631-85DC-FA67123F905B}">
      <dgm:prSet/>
      <dgm:spPr/>
      <dgm:t>
        <a:bodyPr/>
        <a:lstStyle/>
        <a:p>
          <a:endParaRPr lang="en-US"/>
        </a:p>
      </dgm:t>
    </dgm:pt>
    <dgm:pt modelId="{500BC6D4-FC6D-425A-B9DD-9714F0A73BEC}">
      <dgm:prSet phldrT="[Text]"/>
      <dgm:spPr/>
      <dgm:t>
        <a:bodyPr/>
        <a:lstStyle/>
        <a:p>
          <a:pPr algn="just">
            <a:buSzPct val="150000"/>
          </a:pPr>
          <a:r>
            <a:rPr lang="en-US" dirty="0">
              <a:solidFill>
                <a:srgbClr val="002060"/>
              </a:solidFill>
              <a:latin typeface="Arial" pitchFamily="34" charset="0"/>
              <a:ea typeface="MS PGothic" pitchFamily="34" charset="-128"/>
              <a:cs typeface="Arial" pitchFamily="34" charset="0"/>
            </a:rPr>
            <a:t>Based on the facts of </a:t>
          </a:r>
          <a:r>
            <a:rPr lang="en-US" dirty="0" err="1">
              <a:solidFill>
                <a:srgbClr val="002060"/>
              </a:solidFill>
              <a:latin typeface="Arial" pitchFamily="34" charset="0"/>
              <a:ea typeface="MS PGothic" pitchFamily="34" charset="-128"/>
              <a:cs typeface="Arial" pitchFamily="34" charset="0"/>
            </a:rPr>
            <a:t>Bhanwari</a:t>
          </a:r>
          <a:r>
            <a:rPr lang="en-US" dirty="0">
              <a:solidFill>
                <a:srgbClr val="002060"/>
              </a:solidFill>
              <a:latin typeface="Arial" pitchFamily="34" charset="0"/>
              <a:ea typeface="MS PGothic" pitchFamily="34" charset="-128"/>
              <a:cs typeface="Arial" pitchFamily="34" charset="0"/>
            </a:rPr>
            <a:t> Devi’s case, a Public Interest Litigation (PIL) was filed by </a:t>
          </a:r>
          <a:r>
            <a:rPr lang="en-US" dirty="0" err="1">
              <a:solidFill>
                <a:srgbClr val="002060"/>
              </a:solidFill>
              <a:latin typeface="Arial" pitchFamily="34" charset="0"/>
              <a:ea typeface="MS PGothic" pitchFamily="34" charset="-128"/>
              <a:cs typeface="Arial" pitchFamily="34" charset="0"/>
            </a:rPr>
            <a:t>Vishaka</a:t>
          </a:r>
          <a:r>
            <a:rPr lang="en-US" dirty="0">
              <a:solidFill>
                <a:srgbClr val="002060"/>
              </a:solidFill>
              <a:latin typeface="Arial" pitchFamily="34" charset="0"/>
              <a:ea typeface="MS PGothic" pitchFamily="34" charset="-128"/>
              <a:cs typeface="Arial" pitchFamily="34" charset="0"/>
            </a:rPr>
            <a:t> and other women groups against the State of Rajasthan and Union of India before the Supreme Court of India. It proposed that sexual harassment be recognized as a violation of women`s fundamental right to equality and that all workplaces/establishments/institutions be made accountable and responsible to uphold these rights</a:t>
          </a:r>
          <a:endParaRPr lang="en-US" dirty="0"/>
        </a:p>
      </dgm:t>
    </dgm:pt>
    <dgm:pt modelId="{47F97CB1-B964-4642-B93E-1F4DB8AD411D}" type="parTrans" cxnId="{CFD2EA88-1079-4FDC-A45D-7DC963E3E0F3}">
      <dgm:prSet/>
      <dgm:spPr/>
      <dgm:t>
        <a:bodyPr/>
        <a:lstStyle/>
        <a:p>
          <a:endParaRPr lang="en-US"/>
        </a:p>
      </dgm:t>
    </dgm:pt>
    <dgm:pt modelId="{41FD1722-A68B-43B9-B273-A5F46D98B61D}" type="sibTrans" cxnId="{CFD2EA88-1079-4FDC-A45D-7DC963E3E0F3}">
      <dgm:prSet/>
      <dgm:spPr/>
      <dgm:t>
        <a:bodyPr/>
        <a:lstStyle/>
        <a:p>
          <a:endParaRPr lang="en-US"/>
        </a:p>
      </dgm:t>
    </dgm:pt>
    <dgm:pt modelId="{6B0BB598-C848-4EBC-ACF4-4DAF28266947}" type="pres">
      <dgm:prSet presAssocID="{8C7161A4-8CC4-4C0A-AF61-8EB7945AB505}" presName="Name0" presStyleCnt="0">
        <dgm:presLayoutVars>
          <dgm:chMax/>
          <dgm:chPref val="3"/>
          <dgm:dir/>
          <dgm:animOne val="branch"/>
          <dgm:animLvl val="lvl"/>
        </dgm:presLayoutVars>
      </dgm:prSet>
      <dgm:spPr/>
    </dgm:pt>
    <dgm:pt modelId="{3ED9908B-6AA7-4079-A1F4-B004E22CA5E1}" type="pres">
      <dgm:prSet presAssocID="{173C889C-A327-4B37-8A69-163E9DB3764B}" presName="composite" presStyleCnt="0"/>
      <dgm:spPr/>
    </dgm:pt>
    <dgm:pt modelId="{598E87D5-ADAB-4F0B-9CFC-57226FABA8BF}" type="pres">
      <dgm:prSet presAssocID="{173C889C-A327-4B37-8A69-163E9DB3764B}" presName="FirstChild" presStyleLbl="revTx" presStyleIdx="0" presStyleCnt="4">
        <dgm:presLayoutVars>
          <dgm:chMax val="0"/>
          <dgm:chPref val="0"/>
          <dgm:bulletEnabled val="1"/>
        </dgm:presLayoutVars>
      </dgm:prSet>
      <dgm:spPr/>
    </dgm:pt>
    <dgm:pt modelId="{50FB25E9-1A47-43EF-BAFA-0BCFE8220AD1}" type="pres">
      <dgm:prSet presAssocID="{173C889C-A327-4B37-8A69-163E9DB3764B}" presName="Parent" presStyleLbl="alignNode1" presStyleIdx="0" presStyleCnt="2">
        <dgm:presLayoutVars>
          <dgm:chMax val="3"/>
          <dgm:chPref val="3"/>
          <dgm:bulletEnabled val="1"/>
        </dgm:presLayoutVars>
      </dgm:prSet>
      <dgm:spPr/>
    </dgm:pt>
    <dgm:pt modelId="{6DD9B490-8B19-4AD7-9FCB-0FD48CFAF544}" type="pres">
      <dgm:prSet presAssocID="{173C889C-A327-4B37-8A69-163E9DB3764B}" presName="Accent" presStyleLbl="parChTrans1D1" presStyleIdx="0" presStyleCnt="2"/>
      <dgm:spPr/>
    </dgm:pt>
    <dgm:pt modelId="{0B283217-3CBD-4A1B-858C-199A8CE44F20}" type="pres">
      <dgm:prSet presAssocID="{173C889C-A327-4B37-8A69-163E9DB3764B}" presName="Child" presStyleLbl="revTx" presStyleIdx="1" presStyleCnt="4">
        <dgm:presLayoutVars>
          <dgm:chMax val="0"/>
          <dgm:chPref val="0"/>
          <dgm:bulletEnabled val="1"/>
        </dgm:presLayoutVars>
      </dgm:prSet>
      <dgm:spPr/>
    </dgm:pt>
    <dgm:pt modelId="{360DAEF1-F752-4264-96AE-CE0D13F29462}" type="pres">
      <dgm:prSet presAssocID="{058AA213-10D3-421F-9CDD-CC5D0B8F5969}" presName="sibTrans" presStyleCnt="0"/>
      <dgm:spPr/>
    </dgm:pt>
    <dgm:pt modelId="{753412FB-9FAB-4C5C-8A74-EC0A6F2423CA}" type="pres">
      <dgm:prSet presAssocID="{A1F8D77B-A0F8-42DB-A3C9-E04238C33EA3}" presName="composite" presStyleCnt="0"/>
      <dgm:spPr/>
    </dgm:pt>
    <dgm:pt modelId="{77A0FC1F-DBCE-459F-9217-A974D930E16E}" type="pres">
      <dgm:prSet presAssocID="{A1F8D77B-A0F8-42DB-A3C9-E04238C33EA3}" presName="FirstChild" presStyleLbl="revTx" presStyleIdx="2" presStyleCnt="4">
        <dgm:presLayoutVars>
          <dgm:chMax val="0"/>
          <dgm:chPref val="0"/>
          <dgm:bulletEnabled val="1"/>
        </dgm:presLayoutVars>
      </dgm:prSet>
      <dgm:spPr/>
    </dgm:pt>
    <dgm:pt modelId="{31C07196-EECC-487C-A56D-3026CB7A7B42}" type="pres">
      <dgm:prSet presAssocID="{A1F8D77B-A0F8-42DB-A3C9-E04238C33EA3}" presName="Parent" presStyleLbl="alignNode1" presStyleIdx="1" presStyleCnt="2">
        <dgm:presLayoutVars>
          <dgm:chMax val="3"/>
          <dgm:chPref val="3"/>
          <dgm:bulletEnabled val="1"/>
        </dgm:presLayoutVars>
      </dgm:prSet>
      <dgm:spPr/>
    </dgm:pt>
    <dgm:pt modelId="{12A66553-949E-44F6-AC1C-2AEAF791B004}" type="pres">
      <dgm:prSet presAssocID="{A1F8D77B-A0F8-42DB-A3C9-E04238C33EA3}" presName="Accent" presStyleLbl="parChTrans1D1" presStyleIdx="1" presStyleCnt="2"/>
      <dgm:spPr/>
    </dgm:pt>
    <dgm:pt modelId="{2DC1317F-8F36-4221-BFE0-ADBC0FEA897F}" type="pres">
      <dgm:prSet presAssocID="{A1F8D77B-A0F8-42DB-A3C9-E04238C33EA3}" presName="Child" presStyleLbl="revTx" presStyleIdx="3" presStyleCnt="4">
        <dgm:presLayoutVars>
          <dgm:chMax val="0"/>
          <dgm:chPref val="0"/>
          <dgm:bulletEnabled val="1"/>
        </dgm:presLayoutVars>
      </dgm:prSet>
      <dgm:spPr/>
    </dgm:pt>
  </dgm:ptLst>
  <dgm:cxnLst>
    <dgm:cxn modelId="{FE9D7118-099C-41D5-82A0-F22E8B9FAD7A}" type="presOf" srcId="{173C889C-A327-4B37-8A69-163E9DB3764B}" destId="{50FB25E9-1A47-43EF-BAFA-0BCFE8220AD1}" srcOrd="0" destOrd="0" presId="urn:microsoft.com/office/officeart/2011/layout/TabList"/>
    <dgm:cxn modelId="{A9551B33-1F61-43F3-B109-1BFF2AF3565A}" type="presOf" srcId="{967B0391-A424-415A-BA31-B31B0F37B371}" destId="{598E87D5-ADAB-4F0B-9CFC-57226FABA8BF}" srcOrd="0" destOrd="0" presId="urn:microsoft.com/office/officeart/2011/layout/TabList"/>
    <dgm:cxn modelId="{E522773B-AE2A-401C-A663-C6A44AB1DC0D}" type="presOf" srcId="{500BC6D4-FC6D-425A-B9DD-9714F0A73BEC}" destId="{2DC1317F-8F36-4221-BFE0-ADBC0FEA897F}" srcOrd="0" destOrd="0" presId="urn:microsoft.com/office/officeart/2011/layout/TabList"/>
    <dgm:cxn modelId="{F35AA13D-4EAE-4915-9F44-0318C561B9AD}" srcId="{8C7161A4-8CC4-4C0A-AF61-8EB7945AB505}" destId="{A1F8D77B-A0F8-42DB-A3C9-E04238C33EA3}" srcOrd="1" destOrd="0" parTransId="{F53C81BF-E5A4-404E-927B-64349AF56434}" sibTransId="{90CDBAAD-7654-45CB-BA41-24043B148636}"/>
    <dgm:cxn modelId="{D472D471-5A29-4677-A102-EC33F4B6AF38}" srcId="{8C7161A4-8CC4-4C0A-AF61-8EB7945AB505}" destId="{173C889C-A327-4B37-8A69-163E9DB3764B}" srcOrd="0" destOrd="0" parTransId="{31438E29-B79C-4E4B-B4F9-015AF04A9402}" sibTransId="{058AA213-10D3-421F-9CDD-CC5D0B8F5969}"/>
    <dgm:cxn modelId="{D4911284-CFD3-419D-8FFE-7F086230B27A}" type="presOf" srcId="{A1F8D77B-A0F8-42DB-A3C9-E04238C33EA3}" destId="{31C07196-EECC-487C-A56D-3026CB7A7B42}" srcOrd="0" destOrd="0" presId="urn:microsoft.com/office/officeart/2011/layout/TabList"/>
    <dgm:cxn modelId="{CFD2EA88-1079-4FDC-A45D-7DC963E3E0F3}" srcId="{A1F8D77B-A0F8-42DB-A3C9-E04238C33EA3}" destId="{500BC6D4-FC6D-425A-B9DD-9714F0A73BEC}" srcOrd="1" destOrd="0" parTransId="{47F97CB1-B964-4642-B93E-1F4DB8AD411D}" sibTransId="{41FD1722-A68B-43B9-B273-A5F46D98B61D}"/>
    <dgm:cxn modelId="{E801A08D-D187-4D21-9724-529A972057EB}" type="presOf" srcId="{7983B760-3E4A-409F-994E-4C05C9C6F48C}" destId="{77A0FC1F-DBCE-459F-9217-A974D930E16E}" srcOrd="0" destOrd="0" presId="urn:microsoft.com/office/officeart/2011/layout/TabList"/>
    <dgm:cxn modelId="{077EA095-975E-48BC-BEF3-50E2037051C6}" srcId="{173C889C-A327-4B37-8A69-163E9DB3764B}" destId="{FF115409-2551-448B-9207-DB1B52A987D1}" srcOrd="1" destOrd="0" parTransId="{A81829E1-4F04-425E-A227-48EFEC227303}" sibTransId="{C74486BA-E3DE-4F58-9787-CCF7972990D8}"/>
    <dgm:cxn modelId="{57856DA8-2E61-4631-85DC-FA67123F905B}" srcId="{A1F8D77B-A0F8-42DB-A3C9-E04238C33EA3}" destId="{7983B760-3E4A-409F-994E-4C05C9C6F48C}" srcOrd="0" destOrd="0" parTransId="{25E77637-2042-47C9-A8B3-5BF32DAAEDA3}" sibTransId="{1376F6AC-A5B2-4698-9752-29690066CF2D}"/>
    <dgm:cxn modelId="{A4270EC1-C0D5-436C-BD5A-8F8C0F10ED7C}" srcId="{173C889C-A327-4B37-8A69-163E9DB3764B}" destId="{967B0391-A424-415A-BA31-B31B0F37B371}" srcOrd="0" destOrd="0" parTransId="{C84EEFF2-375D-4A1B-B855-6C4ACC4DC5CD}" sibTransId="{B3D04942-497D-441F-BC1A-3B9840E66837}"/>
    <dgm:cxn modelId="{8F2F28EA-EA47-415F-957C-3123C7EE10A9}" type="presOf" srcId="{FF115409-2551-448B-9207-DB1B52A987D1}" destId="{0B283217-3CBD-4A1B-858C-199A8CE44F20}" srcOrd="0" destOrd="0" presId="urn:microsoft.com/office/officeart/2011/layout/TabList"/>
    <dgm:cxn modelId="{3F2C41EC-315E-47D7-929E-4C183604A6DB}" type="presOf" srcId="{8C7161A4-8CC4-4C0A-AF61-8EB7945AB505}" destId="{6B0BB598-C848-4EBC-ACF4-4DAF28266947}" srcOrd="0" destOrd="0" presId="urn:microsoft.com/office/officeart/2011/layout/TabList"/>
    <dgm:cxn modelId="{3B19AC95-C5D3-4F97-BF63-5CACDAD1E13F}" type="presParOf" srcId="{6B0BB598-C848-4EBC-ACF4-4DAF28266947}" destId="{3ED9908B-6AA7-4079-A1F4-B004E22CA5E1}" srcOrd="0" destOrd="0" presId="urn:microsoft.com/office/officeart/2011/layout/TabList"/>
    <dgm:cxn modelId="{FAAFD8CE-13E8-4E91-B8BF-C58E880C9721}" type="presParOf" srcId="{3ED9908B-6AA7-4079-A1F4-B004E22CA5E1}" destId="{598E87D5-ADAB-4F0B-9CFC-57226FABA8BF}" srcOrd="0" destOrd="0" presId="urn:microsoft.com/office/officeart/2011/layout/TabList"/>
    <dgm:cxn modelId="{34089C2D-250F-404A-98D2-F75BD1EB6FD3}" type="presParOf" srcId="{3ED9908B-6AA7-4079-A1F4-B004E22CA5E1}" destId="{50FB25E9-1A47-43EF-BAFA-0BCFE8220AD1}" srcOrd="1" destOrd="0" presId="urn:microsoft.com/office/officeart/2011/layout/TabList"/>
    <dgm:cxn modelId="{8BBF5A85-5B2A-4C0D-9EA8-17096948E04D}" type="presParOf" srcId="{3ED9908B-6AA7-4079-A1F4-B004E22CA5E1}" destId="{6DD9B490-8B19-4AD7-9FCB-0FD48CFAF544}" srcOrd="2" destOrd="0" presId="urn:microsoft.com/office/officeart/2011/layout/TabList"/>
    <dgm:cxn modelId="{148B4532-E46F-4C67-9D27-8E4EF59A789D}" type="presParOf" srcId="{6B0BB598-C848-4EBC-ACF4-4DAF28266947}" destId="{0B283217-3CBD-4A1B-858C-199A8CE44F20}" srcOrd="1" destOrd="0" presId="urn:microsoft.com/office/officeart/2011/layout/TabList"/>
    <dgm:cxn modelId="{42D6A344-67AF-419A-A791-1FA9E106C764}" type="presParOf" srcId="{6B0BB598-C848-4EBC-ACF4-4DAF28266947}" destId="{360DAEF1-F752-4264-96AE-CE0D13F29462}" srcOrd="2" destOrd="0" presId="urn:microsoft.com/office/officeart/2011/layout/TabList"/>
    <dgm:cxn modelId="{086A9DAF-4F11-4F80-8BB0-204118499D0B}" type="presParOf" srcId="{6B0BB598-C848-4EBC-ACF4-4DAF28266947}" destId="{753412FB-9FAB-4C5C-8A74-EC0A6F2423CA}" srcOrd="3" destOrd="0" presId="urn:microsoft.com/office/officeart/2011/layout/TabList"/>
    <dgm:cxn modelId="{0061BDC2-132A-471B-B616-AABE07D55462}" type="presParOf" srcId="{753412FB-9FAB-4C5C-8A74-EC0A6F2423CA}" destId="{77A0FC1F-DBCE-459F-9217-A974D930E16E}" srcOrd="0" destOrd="0" presId="urn:microsoft.com/office/officeart/2011/layout/TabList"/>
    <dgm:cxn modelId="{2C5EE4DC-9440-4D05-B009-9C50D149D5AA}" type="presParOf" srcId="{753412FB-9FAB-4C5C-8A74-EC0A6F2423CA}" destId="{31C07196-EECC-487C-A56D-3026CB7A7B42}" srcOrd="1" destOrd="0" presId="urn:microsoft.com/office/officeart/2011/layout/TabList"/>
    <dgm:cxn modelId="{EEE320D8-3CA5-4042-A890-D486EEB9C800}" type="presParOf" srcId="{753412FB-9FAB-4C5C-8A74-EC0A6F2423CA}" destId="{12A66553-949E-44F6-AC1C-2AEAF791B004}" srcOrd="2" destOrd="0" presId="urn:microsoft.com/office/officeart/2011/layout/TabList"/>
    <dgm:cxn modelId="{514C069B-28E0-402B-8726-4F10CB7A1A6B}" type="presParOf" srcId="{6B0BB598-C848-4EBC-ACF4-4DAF28266947}" destId="{2DC1317F-8F36-4221-BFE0-ADBC0FEA897F}"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7161A4-8CC4-4C0A-AF61-8EB7945AB50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73C889C-A327-4B37-8A69-163E9DB3764B}">
      <dgm:prSet phldrT="[Text]"/>
      <dgm:spPr/>
      <dgm:t>
        <a:bodyPr/>
        <a:lstStyle/>
        <a:p>
          <a:r>
            <a:rPr lang="en-US" dirty="0"/>
            <a:t>Justice Obtained from Judiciary  </a:t>
          </a:r>
        </a:p>
      </dgm:t>
    </dgm:pt>
    <dgm:pt modelId="{31438E29-B79C-4E4B-B4F9-015AF04A9402}" type="parTrans" cxnId="{D472D471-5A29-4677-A102-EC33F4B6AF38}">
      <dgm:prSet/>
      <dgm:spPr/>
      <dgm:t>
        <a:bodyPr/>
        <a:lstStyle/>
        <a:p>
          <a:endParaRPr lang="en-US"/>
        </a:p>
      </dgm:t>
    </dgm:pt>
    <dgm:pt modelId="{058AA213-10D3-421F-9CDD-CC5D0B8F5969}" type="sibTrans" cxnId="{D472D471-5A29-4677-A102-EC33F4B6AF38}">
      <dgm:prSet/>
      <dgm:spPr/>
      <dgm:t>
        <a:bodyPr/>
        <a:lstStyle/>
        <a:p>
          <a:endParaRPr lang="en-US"/>
        </a:p>
      </dgm:t>
    </dgm:pt>
    <dgm:pt modelId="{967B0391-A424-415A-BA31-B31B0F37B371}">
      <dgm:prSet phldrT="[Text]"/>
      <dgm:spPr/>
      <dgm:t>
        <a:bodyPr/>
        <a:lstStyle/>
        <a:p>
          <a:endParaRPr lang="en-US" dirty="0"/>
        </a:p>
      </dgm:t>
    </dgm:pt>
    <dgm:pt modelId="{C84EEFF2-375D-4A1B-B855-6C4ACC4DC5CD}" type="parTrans" cxnId="{A4270EC1-C0D5-436C-BD5A-8F8C0F10ED7C}">
      <dgm:prSet/>
      <dgm:spPr/>
      <dgm:t>
        <a:bodyPr/>
        <a:lstStyle/>
        <a:p>
          <a:endParaRPr lang="en-US"/>
        </a:p>
      </dgm:t>
    </dgm:pt>
    <dgm:pt modelId="{B3D04942-497D-441F-BC1A-3B9840E66837}" type="sibTrans" cxnId="{A4270EC1-C0D5-436C-BD5A-8F8C0F10ED7C}">
      <dgm:prSet/>
      <dgm:spPr/>
      <dgm:t>
        <a:bodyPr/>
        <a:lstStyle/>
        <a:p>
          <a:endParaRPr lang="en-US"/>
        </a:p>
      </dgm:t>
    </dgm:pt>
    <dgm:pt modelId="{FF115409-2551-448B-9207-DB1B52A987D1}">
      <dgm:prSet phldrT="[Text]" custT="1"/>
      <dgm:spPr/>
      <dgm:t>
        <a:bodyPr/>
        <a:lstStyle/>
        <a:p>
          <a:pPr algn="just">
            <a:buSzPct val="150000"/>
            <a:buFont typeface="Wingdings" panose="05000000000000000000" pitchFamily="2" charset="2"/>
            <a:buNone/>
          </a:pPr>
          <a:r>
            <a:rPr lang="en-US" sz="1600" dirty="0">
              <a:solidFill>
                <a:srgbClr val="002060"/>
              </a:solidFill>
              <a:latin typeface="Arial" pitchFamily="34" charset="0"/>
              <a:ea typeface="MS PGothic" pitchFamily="34" charset="-128"/>
              <a:cs typeface="Arial" pitchFamily="34" charset="0"/>
            </a:rPr>
            <a:t>In a landmark judgment, </a:t>
          </a:r>
          <a:r>
            <a:rPr lang="en-US" sz="1600" dirty="0" err="1">
              <a:solidFill>
                <a:srgbClr val="002060"/>
              </a:solidFill>
              <a:latin typeface="Arial" pitchFamily="34" charset="0"/>
              <a:ea typeface="MS PGothic" pitchFamily="34" charset="-128"/>
              <a:cs typeface="Arial" pitchFamily="34" charset="0"/>
            </a:rPr>
            <a:t>Vishaka</a:t>
          </a:r>
          <a:r>
            <a:rPr lang="en-US" sz="1600" dirty="0">
              <a:solidFill>
                <a:srgbClr val="002060"/>
              </a:solidFill>
              <a:latin typeface="Arial" pitchFamily="34" charset="0"/>
              <a:ea typeface="MS PGothic" pitchFamily="34" charset="-128"/>
              <a:cs typeface="Arial" pitchFamily="34" charset="0"/>
            </a:rPr>
            <a:t> vs. State of Rajasthan (1997)4, the Supreme Court of India created legally binding guidelines basing it on the right to equality and dignity accorded under the Indian Constitution as well as by the UN Convention on the Elimination of All Forms of Discrimination against Women (CEDAW).</a:t>
          </a:r>
        </a:p>
        <a:p>
          <a:pPr algn="l">
            <a:buSzPct val="150000"/>
            <a:buFont typeface="Wingdings" panose="05000000000000000000" pitchFamily="2" charset="2"/>
            <a:buChar char="ü"/>
          </a:pPr>
          <a:r>
            <a:rPr lang="en-US" sz="1600" dirty="0">
              <a:solidFill>
                <a:srgbClr val="002060"/>
              </a:solidFill>
              <a:latin typeface="Arial" pitchFamily="34" charset="0"/>
              <a:ea typeface="MS PGothic" pitchFamily="34" charset="-128"/>
              <a:cs typeface="Arial" pitchFamily="34" charset="0"/>
            </a:rPr>
            <a:t>It included:</a:t>
          </a:r>
        </a:p>
        <a:p>
          <a:pPr algn="l">
            <a:buSzPct val="150000"/>
            <a:buFont typeface="Wingdings" panose="05000000000000000000" pitchFamily="2" charset="2"/>
            <a:buChar char="ü"/>
          </a:pPr>
          <a:r>
            <a:rPr lang="en-US" sz="1600" dirty="0">
              <a:solidFill>
                <a:srgbClr val="002060"/>
              </a:solidFill>
              <a:latin typeface="Arial" pitchFamily="34" charset="0"/>
              <a:ea typeface="MS PGothic" pitchFamily="34" charset="-128"/>
              <a:cs typeface="Arial" pitchFamily="34" charset="0"/>
            </a:rPr>
            <a:t>A definition of sexual harassment</a:t>
          </a:r>
        </a:p>
        <a:p>
          <a:pPr algn="l">
            <a:buSzPct val="150000"/>
            <a:buFont typeface="Wingdings" panose="05000000000000000000" pitchFamily="2" charset="2"/>
            <a:buChar char="ü"/>
          </a:pPr>
          <a:r>
            <a:rPr lang="en-US" sz="1600" dirty="0">
              <a:solidFill>
                <a:srgbClr val="002060"/>
              </a:solidFill>
              <a:latin typeface="Arial" pitchFamily="34" charset="0"/>
              <a:ea typeface="MS PGothic" pitchFamily="34" charset="-128"/>
              <a:cs typeface="Arial" pitchFamily="34" charset="0"/>
            </a:rPr>
            <a:t>Shifting accountability from individuals to institutions</a:t>
          </a:r>
        </a:p>
        <a:p>
          <a:pPr algn="l">
            <a:buSzPct val="150000"/>
            <a:buFont typeface="Wingdings" panose="05000000000000000000" pitchFamily="2" charset="2"/>
            <a:buChar char="ü"/>
          </a:pPr>
          <a:r>
            <a:rPr lang="en-US" sz="1600" dirty="0">
              <a:solidFill>
                <a:srgbClr val="002060"/>
              </a:solidFill>
              <a:latin typeface="Arial" pitchFamily="34" charset="0"/>
              <a:ea typeface="MS PGothic" pitchFamily="34" charset="-128"/>
              <a:cs typeface="Arial" pitchFamily="34" charset="0"/>
            </a:rPr>
            <a:t>Prioritizing prevention</a:t>
          </a:r>
        </a:p>
        <a:p>
          <a:pPr algn="l">
            <a:buSzPct val="150000"/>
            <a:buFont typeface="Wingdings" panose="05000000000000000000" pitchFamily="2" charset="2"/>
            <a:buChar char="ü"/>
          </a:pPr>
          <a:r>
            <a:rPr lang="en-US" sz="1600" dirty="0">
              <a:solidFill>
                <a:srgbClr val="002060"/>
              </a:solidFill>
              <a:latin typeface="Arial" pitchFamily="34" charset="0"/>
              <a:ea typeface="MS PGothic" pitchFamily="34" charset="-128"/>
              <a:cs typeface="Arial" pitchFamily="34" charset="0"/>
            </a:rPr>
            <a:t>Provision of an innovative redress mechanism</a:t>
          </a:r>
          <a:endParaRPr lang="en-US" sz="1600" dirty="0"/>
        </a:p>
      </dgm:t>
    </dgm:pt>
    <dgm:pt modelId="{A81829E1-4F04-425E-A227-48EFEC227303}" type="parTrans" cxnId="{077EA095-975E-48BC-BEF3-50E2037051C6}">
      <dgm:prSet/>
      <dgm:spPr/>
      <dgm:t>
        <a:bodyPr/>
        <a:lstStyle/>
        <a:p>
          <a:endParaRPr lang="en-US"/>
        </a:p>
      </dgm:t>
    </dgm:pt>
    <dgm:pt modelId="{C74486BA-E3DE-4F58-9787-CCF7972990D8}" type="sibTrans" cxnId="{077EA095-975E-48BC-BEF3-50E2037051C6}">
      <dgm:prSet/>
      <dgm:spPr/>
      <dgm:t>
        <a:bodyPr/>
        <a:lstStyle/>
        <a:p>
          <a:endParaRPr lang="en-US"/>
        </a:p>
      </dgm:t>
    </dgm:pt>
    <dgm:pt modelId="{DBD6D2F0-EC43-40F4-BC68-CFB093977B25}">
      <dgm:prSet phldrT="[Text]" custT="1"/>
      <dgm:spPr/>
      <dgm:t>
        <a:bodyPr/>
        <a:lstStyle/>
        <a:p>
          <a:pPr algn="l">
            <a:buSzPct val="150000"/>
            <a:buFont typeface="Wingdings" panose="05000000000000000000" pitchFamily="2" charset="2"/>
            <a:buChar char="ü"/>
          </a:pPr>
          <a:endParaRPr lang="en-US" sz="1600" dirty="0"/>
        </a:p>
      </dgm:t>
    </dgm:pt>
    <dgm:pt modelId="{BDACCD97-DADA-4188-8B83-A3B9B1FE4051}" type="parTrans" cxnId="{BFDE1B7B-1123-47AC-8293-7F0A775D47DF}">
      <dgm:prSet/>
      <dgm:spPr/>
      <dgm:t>
        <a:bodyPr/>
        <a:lstStyle/>
        <a:p>
          <a:endParaRPr lang="en-US"/>
        </a:p>
      </dgm:t>
    </dgm:pt>
    <dgm:pt modelId="{79A995DD-CDC4-4CBD-8C81-E03A45428063}" type="sibTrans" cxnId="{BFDE1B7B-1123-47AC-8293-7F0A775D47DF}">
      <dgm:prSet/>
      <dgm:spPr/>
      <dgm:t>
        <a:bodyPr/>
        <a:lstStyle/>
        <a:p>
          <a:endParaRPr lang="en-US"/>
        </a:p>
      </dgm:t>
    </dgm:pt>
    <dgm:pt modelId="{6B0BB598-C848-4EBC-ACF4-4DAF28266947}" type="pres">
      <dgm:prSet presAssocID="{8C7161A4-8CC4-4C0A-AF61-8EB7945AB505}" presName="Name0" presStyleCnt="0">
        <dgm:presLayoutVars>
          <dgm:chMax/>
          <dgm:chPref val="3"/>
          <dgm:dir/>
          <dgm:animOne val="branch"/>
          <dgm:animLvl val="lvl"/>
        </dgm:presLayoutVars>
      </dgm:prSet>
      <dgm:spPr/>
    </dgm:pt>
    <dgm:pt modelId="{3ED9908B-6AA7-4079-A1F4-B004E22CA5E1}" type="pres">
      <dgm:prSet presAssocID="{173C889C-A327-4B37-8A69-163E9DB3764B}" presName="composite" presStyleCnt="0"/>
      <dgm:spPr/>
    </dgm:pt>
    <dgm:pt modelId="{598E87D5-ADAB-4F0B-9CFC-57226FABA8BF}" type="pres">
      <dgm:prSet presAssocID="{173C889C-A327-4B37-8A69-163E9DB3764B}" presName="FirstChild" presStyleLbl="revTx" presStyleIdx="0" presStyleCnt="2">
        <dgm:presLayoutVars>
          <dgm:chMax val="0"/>
          <dgm:chPref val="0"/>
          <dgm:bulletEnabled val="1"/>
        </dgm:presLayoutVars>
      </dgm:prSet>
      <dgm:spPr/>
    </dgm:pt>
    <dgm:pt modelId="{50FB25E9-1A47-43EF-BAFA-0BCFE8220AD1}" type="pres">
      <dgm:prSet presAssocID="{173C889C-A327-4B37-8A69-163E9DB3764B}" presName="Parent" presStyleLbl="alignNode1" presStyleIdx="0" presStyleCnt="1">
        <dgm:presLayoutVars>
          <dgm:chMax val="3"/>
          <dgm:chPref val="3"/>
          <dgm:bulletEnabled val="1"/>
        </dgm:presLayoutVars>
      </dgm:prSet>
      <dgm:spPr/>
    </dgm:pt>
    <dgm:pt modelId="{6DD9B490-8B19-4AD7-9FCB-0FD48CFAF544}" type="pres">
      <dgm:prSet presAssocID="{173C889C-A327-4B37-8A69-163E9DB3764B}" presName="Accent" presStyleLbl="parChTrans1D1" presStyleIdx="0" presStyleCnt="1"/>
      <dgm:spPr/>
    </dgm:pt>
    <dgm:pt modelId="{0B283217-3CBD-4A1B-858C-199A8CE44F20}" type="pres">
      <dgm:prSet presAssocID="{173C889C-A327-4B37-8A69-163E9DB3764B}" presName="Child" presStyleLbl="revTx" presStyleIdx="1" presStyleCnt="2">
        <dgm:presLayoutVars>
          <dgm:chMax val="0"/>
          <dgm:chPref val="0"/>
          <dgm:bulletEnabled val="1"/>
        </dgm:presLayoutVars>
      </dgm:prSet>
      <dgm:spPr/>
    </dgm:pt>
  </dgm:ptLst>
  <dgm:cxnLst>
    <dgm:cxn modelId="{FE9D7118-099C-41D5-82A0-F22E8B9FAD7A}" type="presOf" srcId="{173C889C-A327-4B37-8A69-163E9DB3764B}" destId="{50FB25E9-1A47-43EF-BAFA-0BCFE8220AD1}" srcOrd="0" destOrd="0" presId="urn:microsoft.com/office/officeart/2011/layout/TabList"/>
    <dgm:cxn modelId="{A9551B33-1F61-43F3-B109-1BFF2AF3565A}" type="presOf" srcId="{967B0391-A424-415A-BA31-B31B0F37B371}" destId="{598E87D5-ADAB-4F0B-9CFC-57226FABA8BF}" srcOrd="0" destOrd="0" presId="urn:microsoft.com/office/officeart/2011/layout/TabList"/>
    <dgm:cxn modelId="{D472D471-5A29-4677-A102-EC33F4B6AF38}" srcId="{8C7161A4-8CC4-4C0A-AF61-8EB7945AB505}" destId="{173C889C-A327-4B37-8A69-163E9DB3764B}" srcOrd="0" destOrd="0" parTransId="{31438E29-B79C-4E4B-B4F9-015AF04A9402}" sibTransId="{058AA213-10D3-421F-9CDD-CC5D0B8F5969}"/>
    <dgm:cxn modelId="{BFDE1B7B-1123-47AC-8293-7F0A775D47DF}" srcId="{173C889C-A327-4B37-8A69-163E9DB3764B}" destId="{DBD6D2F0-EC43-40F4-BC68-CFB093977B25}" srcOrd="1" destOrd="0" parTransId="{BDACCD97-DADA-4188-8B83-A3B9B1FE4051}" sibTransId="{79A995DD-CDC4-4CBD-8C81-E03A45428063}"/>
    <dgm:cxn modelId="{077EA095-975E-48BC-BEF3-50E2037051C6}" srcId="{173C889C-A327-4B37-8A69-163E9DB3764B}" destId="{FF115409-2551-448B-9207-DB1B52A987D1}" srcOrd="2" destOrd="0" parTransId="{A81829E1-4F04-425E-A227-48EFEC227303}" sibTransId="{C74486BA-E3DE-4F58-9787-CCF7972990D8}"/>
    <dgm:cxn modelId="{A4270EC1-C0D5-436C-BD5A-8F8C0F10ED7C}" srcId="{173C889C-A327-4B37-8A69-163E9DB3764B}" destId="{967B0391-A424-415A-BA31-B31B0F37B371}" srcOrd="0" destOrd="0" parTransId="{C84EEFF2-375D-4A1B-B855-6C4ACC4DC5CD}" sibTransId="{B3D04942-497D-441F-BC1A-3B9840E66837}"/>
    <dgm:cxn modelId="{01EC0BE2-A328-4388-814C-9BCB2DAE4B61}" type="presOf" srcId="{DBD6D2F0-EC43-40F4-BC68-CFB093977B25}" destId="{0B283217-3CBD-4A1B-858C-199A8CE44F20}" srcOrd="0" destOrd="0" presId="urn:microsoft.com/office/officeart/2011/layout/TabList"/>
    <dgm:cxn modelId="{8F2F28EA-EA47-415F-957C-3123C7EE10A9}" type="presOf" srcId="{FF115409-2551-448B-9207-DB1B52A987D1}" destId="{0B283217-3CBD-4A1B-858C-199A8CE44F20}" srcOrd="0" destOrd="1" presId="urn:microsoft.com/office/officeart/2011/layout/TabList"/>
    <dgm:cxn modelId="{3F2C41EC-315E-47D7-929E-4C183604A6DB}" type="presOf" srcId="{8C7161A4-8CC4-4C0A-AF61-8EB7945AB505}" destId="{6B0BB598-C848-4EBC-ACF4-4DAF28266947}" srcOrd="0" destOrd="0" presId="urn:microsoft.com/office/officeart/2011/layout/TabList"/>
    <dgm:cxn modelId="{3B19AC95-C5D3-4F97-BF63-5CACDAD1E13F}" type="presParOf" srcId="{6B0BB598-C848-4EBC-ACF4-4DAF28266947}" destId="{3ED9908B-6AA7-4079-A1F4-B004E22CA5E1}" srcOrd="0" destOrd="0" presId="urn:microsoft.com/office/officeart/2011/layout/TabList"/>
    <dgm:cxn modelId="{FAAFD8CE-13E8-4E91-B8BF-C58E880C9721}" type="presParOf" srcId="{3ED9908B-6AA7-4079-A1F4-B004E22CA5E1}" destId="{598E87D5-ADAB-4F0B-9CFC-57226FABA8BF}" srcOrd="0" destOrd="0" presId="urn:microsoft.com/office/officeart/2011/layout/TabList"/>
    <dgm:cxn modelId="{34089C2D-250F-404A-98D2-F75BD1EB6FD3}" type="presParOf" srcId="{3ED9908B-6AA7-4079-A1F4-B004E22CA5E1}" destId="{50FB25E9-1A47-43EF-BAFA-0BCFE8220AD1}" srcOrd="1" destOrd="0" presId="urn:microsoft.com/office/officeart/2011/layout/TabList"/>
    <dgm:cxn modelId="{8BBF5A85-5B2A-4C0D-9EA8-17096948E04D}" type="presParOf" srcId="{3ED9908B-6AA7-4079-A1F4-B004E22CA5E1}" destId="{6DD9B490-8B19-4AD7-9FCB-0FD48CFAF544}" srcOrd="2" destOrd="0" presId="urn:microsoft.com/office/officeart/2011/layout/TabList"/>
    <dgm:cxn modelId="{148B4532-E46F-4C67-9D27-8E4EF59A789D}" type="presParOf" srcId="{6B0BB598-C848-4EBC-ACF4-4DAF28266947}" destId="{0B283217-3CBD-4A1B-858C-199A8CE44F20}"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4F168A-758C-4B1E-9D10-1A90614E28D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C020AC3-74CD-43D0-8C08-176B76814D33}">
      <dgm:prSet phldrT="[Text]"/>
      <dgm:spPr/>
      <dgm:t>
        <a:bodyPr/>
        <a:lstStyle/>
        <a:p>
          <a:r>
            <a:rPr lang="en-US" dirty="0"/>
            <a:t>Safe</a:t>
          </a:r>
          <a:r>
            <a:rPr lang="en-US" baseline="0" dirty="0"/>
            <a:t> Workplace </a:t>
          </a:r>
          <a:endParaRPr lang="en-US" dirty="0"/>
        </a:p>
      </dgm:t>
    </dgm:pt>
    <dgm:pt modelId="{2DC14C1E-A638-4671-B021-AF4D2ECD58E0}" type="parTrans" cxnId="{B2D309BB-7BF8-4F39-BDD0-FFF9C279334D}">
      <dgm:prSet/>
      <dgm:spPr/>
      <dgm:t>
        <a:bodyPr/>
        <a:lstStyle/>
        <a:p>
          <a:endParaRPr lang="en-US"/>
        </a:p>
      </dgm:t>
    </dgm:pt>
    <dgm:pt modelId="{9EBD5955-3E3F-4540-9066-A09178A40801}" type="sibTrans" cxnId="{B2D309BB-7BF8-4F39-BDD0-FFF9C279334D}">
      <dgm:prSet/>
      <dgm:spPr/>
      <dgm:t>
        <a:bodyPr/>
        <a:lstStyle/>
        <a:p>
          <a:endParaRPr lang="en-US"/>
        </a:p>
      </dgm:t>
    </dgm:pt>
    <dgm:pt modelId="{4D2D7D55-AC56-4ECD-9DC2-9F081979E9DF}">
      <dgm:prSet phldrT="[Text]"/>
      <dgm:spPr/>
      <dgm:t>
        <a:bodyPr/>
        <a:lstStyle/>
        <a:p>
          <a:pPr>
            <a:buSzPct val="150000"/>
          </a:pPr>
          <a:r>
            <a:rPr lang="en-US" dirty="0">
              <a:solidFill>
                <a:srgbClr val="002060"/>
              </a:solidFill>
              <a:latin typeface="Arial" pitchFamily="34" charset="0"/>
              <a:ea typeface="MS PGothic" pitchFamily="34" charset="-128"/>
              <a:cs typeface="Arial" pitchFamily="34" charset="0"/>
            </a:rPr>
            <a:t>Prohibition</a:t>
          </a:r>
          <a:endParaRPr lang="en-US" dirty="0"/>
        </a:p>
      </dgm:t>
    </dgm:pt>
    <dgm:pt modelId="{649EC53E-29EB-44B5-B828-5031221ADD36}" type="parTrans" cxnId="{58BB2340-5232-4BA6-A088-2512A0AD6875}">
      <dgm:prSet/>
      <dgm:spPr/>
      <dgm:t>
        <a:bodyPr/>
        <a:lstStyle/>
        <a:p>
          <a:endParaRPr lang="en-US"/>
        </a:p>
      </dgm:t>
    </dgm:pt>
    <dgm:pt modelId="{EED5997C-89A8-46C6-A204-943B22C44218}" type="sibTrans" cxnId="{58BB2340-5232-4BA6-A088-2512A0AD6875}">
      <dgm:prSet/>
      <dgm:spPr/>
      <dgm:t>
        <a:bodyPr/>
        <a:lstStyle/>
        <a:p>
          <a:endParaRPr lang="en-US"/>
        </a:p>
      </dgm:t>
    </dgm:pt>
    <dgm:pt modelId="{B7C54B8D-9532-415A-AE4E-8D88E762B806}">
      <dgm:prSet phldrT="[Text]"/>
      <dgm:spPr/>
      <dgm:t>
        <a:bodyPr/>
        <a:lstStyle/>
        <a:p>
          <a:pPr>
            <a:buSzPct val="150000"/>
          </a:pPr>
          <a:r>
            <a:rPr lang="en-US" dirty="0">
              <a:solidFill>
                <a:srgbClr val="002060"/>
              </a:solidFill>
              <a:latin typeface="Arial" pitchFamily="34" charset="0"/>
              <a:ea typeface="MS PGothic" pitchFamily="34" charset="-128"/>
              <a:cs typeface="Arial" pitchFamily="34" charset="0"/>
            </a:rPr>
            <a:t>Prevention</a:t>
          </a:r>
          <a:endParaRPr lang="en-US" dirty="0"/>
        </a:p>
      </dgm:t>
    </dgm:pt>
    <dgm:pt modelId="{DB7B0C8A-AD83-4FA9-A475-0B97504CF128}" type="parTrans" cxnId="{FA3D4AA3-D3C7-4BD7-B7CB-0A9E8E69B37D}">
      <dgm:prSet/>
      <dgm:spPr/>
      <dgm:t>
        <a:bodyPr/>
        <a:lstStyle/>
        <a:p>
          <a:endParaRPr lang="en-US"/>
        </a:p>
      </dgm:t>
    </dgm:pt>
    <dgm:pt modelId="{22EC0DE4-C2D0-4751-8556-3921E6922704}" type="sibTrans" cxnId="{FA3D4AA3-D3C7-4BD7-B7CB-0A9E8E69B37D}">
      <dgm:prSet/>
      <dgm:spPr/>
      <dgm:t>
        <a:bodyPr/>
        <a:lstStyle/>
        <a:p>
          <a:endParaRPr lang="en-US"/>
        </a:p>
      </dgm:t>
    </dgm:pt>
    <dgm:pt modelId="{EF66A896-692F-4110-BD5B-8F702A45BDDD}">
      <dgm:prSet phldrT="[Text]"/>
      <dgm:spPr/>
      <dgm:t>
        <a:bodyPr/>
        <a:lstStyle/>
        <a:p>
          <a:pPr>
            <a:buSzPct val="150000"/>
          </a:pPr>
          <a:r>
            <a:rPr lang="en-US" dirty="0">
              <a:solidFill>
                <a:srgbClr val="002060"/>
              </a:solidFill>
              <a:latin typeface="Arial" pitchFamily="34" charset="0"/>
              <a:ea typeface="MS PGothic" pitchFamily="34" charset="-128"/>
              <a:cs typeface="Arial" pitchFamily="34" charset="0"/>
            </a:rPr>
            <a:t>Redress</a:t>
          </a:r>
          <a:endParaRPr lang="en-US" dirty="0"/>
        </a:p>
      </dgm:t>
    </dgm:pt>
    <dgm:pt modelId="{FB8FA68E-BBEA-4F09-ABA8-D627F55E666C}" type="parTrans" cxnId="{5626AA08-97CA-490E-AB03-8F13B218F646}">
      <dgm:prSet/>
      <dgm:spPr/>
      <dgm:t>
        <a:bodyPr/>
        <a:lstStyle/>
        <a:p>
          <a:endParaRPr lang="en-US"/>
        </a:p>
      </dgm:t>
    </dgm:pt>
    <dgm:pt modelId="{724F01A2-5037-4CAA-BA0F-1741CA3FC6CB}" type="sibTrans" cxnId="{5626AA08-97CA-490E-AB03-8F13B218F646}">
      <dgm:prSet/>
      <dgm:spPr/>
      <dgm:t>
        <a:bodyPr/>
        <a:lstStyle/>
        <a:p>
          <a:endParaRPr lang="en-US"/>
        </a:p>
      </dgm:t>
    </dgm:pt>
    <dgm:pt modelId="{568B2C58-1D9F-45F5-A126-443CB6770702}" type="pres">
      <dgm:prSet presAssocID="{E94F168A-758C-4B1E-9D10-1A90614E28DE}" presName="cycle" presStyleCnt="0">
        <dgm:presLayoutVars>
          <dgm:chMax val="1"/>
          <dgm:dir/>
          <dgm:animLvl val="ctr"/>
          <dgm:resizeHandles val="exact"/>
        </dgm:presLayoutVars>
      </dgm:prSet>
      <dgm:spPr/>
    </dgm:pt>
    <dgm:pt modelId="{64468F77-804C-42B6-98D5-BB4191B87711}" type="pres">
      <dgm:prSet presAssocID="{8C020AC3-74CD-43D0-8C08-176B76814D33}" presName="centerShape" presStyleLbl="node0" presStyleIdx="0" presStyleCnt="1"/>
      <dgm:spPr/>
    </dgm:pt>
    <dgm:pt modelId="{9F540149-5697-4291-BAF7-55A62A23526F}" type="pres">
      <dgm:prSet presAssocID="{649EC53E-29EB-44B5-B828-5031221ADD36}" presName="parTrans" presStyleLbl="bgSibTrans2D1" presStyleIdx="0" presStyleCnt="3"/>
      <dgm:spPr/>
    </dgm:pt>
    <dgm:pt modelId="{3430AF91-D78C-4023-8256-C784D8F4B47B}" type="pres">
      <dgm:prSet presAssocID="{4D2D7D55-AC56-4ECD-9DC2-9F081979E9DF}" presName="node" presStyleLbl="node1" presStyleIdx="0" presStyleCnt="3">
        <dgm:presLayoutVars>
          <dgm:bulletEnabled val="1"/>
        </dgm:presLayoutVars>
      </dgm:prSet>
      <dgm:spPr/>
    </dgm:pt>
    <dgm:pt modelId="{4C481FFC-45AE-4E79-AB38-09E5DBF16F73}" type="pres">
      <dgm:prSet presAssocID="{DB7B0C8A-AD83-4FA9-A475-0B97504CF128}" presName="parTrans" presStyleLbl="bgSibTrans2D1" presStyleIdx="1" presStyleCnt="3"/>
      <dgm:spPr/>
    </dgm:pt>
    <dgm:pt modelId="{BD64D5D6-97B3-4E28-A890-C8938F288C00}" type="pres">
      <dgm:prSet presAssocID="{B7C54B8D-9532-415A-AE4E-8D88E762B806}" presName="node" presStyleLbl="node1" presStyleIdx="1" presStyleCnt="3">
        <dgm:presLayoutVars>
          <dgm:bulletEnabled val="1"/>
        </dgm:presLayoutVars>
      </dgm:prSet>
      <dgm:spPr/>
    </dgm:pt>
    <dgm:pt modelId="{62FBF578-F44D-411B-8300-C21931732761}" type="pres">
      <dgm:prSet presAssocID="{FB8FA68E-BBEA-4F09-ABA8-D627F55E666C}" presName="parTrans" presStyleLbl="bgSibTrans2D1" presStyleIdx="2" presStyleCnt="3"/>
      <dgm:spPr/>
    </dgm:pt>
    <dgm:pt modelId="{E2B23D61-A493-454E-B6B3-C55D354B4FE1}" type="pres">
      <dgm:prSet presAssocID="{EF66A896-692F-4110-BD5B-8F702A45BDDD}" presName="node" presStyleLbl="node1" presStyleIdx="2" presStyleCnt="3">
        <dgm:presLayoutVars>
          <dgm:bulletEnabled val="1"/>
        </dgm:presLayoutVars>
      </dgm:prSet>
      <dgm:spPr/>
    </dgm:pt>
  </dgm:ptLst>
  <dgm:cxnLst>
    <dgm:cxn modelId="{5626AA08-97CA-490E-AB03-8F13B218F646}" srcId="{8C020AC3-74CD-43D0-8C08-176B76814D33}" destId="{EF66A896-692F-4110-BD5B-8F702A45BDDD}" srcOrd="2" destOrd="0" parTransId="{FB8FA68E-BBEA-4F09-ABA8-D627F55E666C}" sibTransId="{724F01A2-5037-4CAA-BA0F-1741CA3FC6CB}"/>
    <dgm:cxn modelId="{C380911F-3F1D-46F0-BA25-82371A6C081C}" type="presOf" srcId="{E94F168A-758C-4B1E-9D10-1A90614E28DE}" destId="{568B2C58-1D9F-45F5-A126-443CB6770702}" srcOrd="0" destOrd="0" presId="urn:microsoft.com/office/officeart/2005/8/layout/radial4"/>
    <dgm:cxn modelId="{16E1D724-A933-4024-90F1-F29F2FF08FD3}" type="presOf" srcId="{FB8FA68E-BBEA-4F09-ABA8-D627F55E666C}" destId="{62FBF578-F44D-411B-8300-C21931732761}" srcOrd="0" destOrd="0" presId="urn:microsoft.com/office/officeart/2005/8/layout/radial4"/>
    <dgm:cxn modelId="{58BB2340-5232-4BA6-A088-2512A0AD6875}" srcId="{8C020AC3-74CD-43D0-8C08-176B76814D33}" destId="{4D2D7D55-AC56-4ECD-9DC2-9F081979E9DF}" srcOrd="0" destOrd="0" parTransId="{649EC53E-29EB-44B5-B828-5031221ADD36}" sibTransId="{EED5997C-89A8-46C6-A204-943B22C44218}"/>
    <dgm:cxn modelId="{DAEA0B52-4668-4991-8D4F-52A3150507B8}" type="presOf" srcId="{4D2D7D55-AC56-4ECD-9DC2-9F081979E9DF}" destId="{3430AF91-D78C-4023-8256-C784D8F4B47B}" srcOrd="0" destOrd="0" presId="urn:microsoft.com/office/officeart/2005/8/layout/radial4"/>
    <dgm:cxn modelId="{CDC17953-F9FB-4BE4-ABB7-5872BA85BB58}" type="presOf" srcId="{EF66A896-692F-4110-BD5B-8F702A45BDDD}" destId="{E2B23D61-A493-454E-B6B3-C55D354B4FE1}" srcOrd="0" destOrd="0" presId="urn:microsoft.com/office/officeart/2005/8/layout/radial4"/>
    <dgm:cxn modelId="{C6023F55-07B3-429F-A97F-677CE6C646EE}" type="presOf" srcId="{649EC53E-29EB-44B5-B828-5031221ADD36}" destId="{9F540149-5697-4291-BAF7-55A62A23526F}" srcOrd="0" destOrd="0" presId="urn:microsoft.com/office/officeart/2005/8/layout/radial4"/>
    <dgm:cxn modelId="{CF599D96-3C9B-4A54-BDF2-4CB5A813D4DF}" type="presOf" srcId="{8C020AC3-74CD-43D0-8C08-176B76814D33}" destId="{64468F77-804C-42B6-98D5-BB4191B87711}" srcOrd="0" destOrd="0" presId="urn:microsoft.com/office/officeart/2005/8/layout/radial4"/>
    <dgm:cxn modelId="{AA6EE8A0-4DC1-4D0D-AD74-98CC3D3F2A11}" type="presOf" srcId="{DB7B0C8A-AD83-4FA9-A475-0B97504CF128}" destId="{4C481FFC-45AE-4E79-AB38-09E5DBF16F73}" srcOrd="0" destOrd="0" presId="urn:microsoft.com/office/officeart/2005/8/layout/radial4"/>
    <dgm:cxn modelId="{FA3D4AA3-D3C7-4BD7-B7CB-0A9E8E69B37D}" srcId="{8C020AC3-74CD-43D0-8C08-176B76814D33}" destId="{B7C54B8D-9532-415A-AE4E-8D88E762B806}" srcOrd="1" destOrd="0" parTransId="{DB7B0C8A-AD83-4FA9-A475-0B97504CF128}" sibTransId="{22EC0DE4-C2D0-4751-8556-3921E6922704}"/>
    <dgm:cxn modelId="{8CC27FB6-976A-41AF-A602-00B1D6A6E10D}" type="presOf" srcId="{B7C54B8D-9532-415A-AE4E-8D88E762B806}" destId="{BD64D5D6-97B3-4E28-A890-C8938F288C00}" srcOrd="0" destOrd="0" presId="urn:microsoft.com/office/officeart/2005/8/layout/radial4"/>
    <dgm:cxn modelId="{B2D309BB-7BF8-4F39-BDD0-FFF9C279334D}" srcId="{E94F168A-758C-4B1E-9D10-1A90614E28DE}" destId="{8C020AC3-74CD-43D0-8C08-176B76814D33}" srcOrd="0" destOrd="0" parTransId="{2DC14C1E-A638-4671-B021-AF4D2ECD58E0}" sibTransId="{9EBD5955-3E3F-4540-9066-A09178A40801}"/>
    <dgm:cxn modelId="{F2A4AF50-5092-413C-8AE6-E76E54781FD1}" type="presParOf" srcId="{568B2C58-1D9F-45F5-A126-443CB6770702}" destId="{64468F77-804C-42B6-98D5-BB4191B87711}" srcOrd="0" destOrd="0" presId="urn:microsoft.com/office/officeart/2005/8/layout/radial4"/>
    <dgm:cxn modelId="{4A07CBC8-207B-4349-8CA5-4310EF077DB8}" type="presParOf" srcId="{568B2C58-1D9F-45F5-A126-443CB6770702}" destId="{9F540149-5697-4291-BAF7-55A62A23526F}" srcOrd="1" destOrd="0" presId="urn:microsoft.com/office/officeart/2005/8/layout/radial4"/>
    <dgm:cxn modelId="{7D36F630-EB8C-4552-9DB5-AB8B7CE863CB}" type="presParOf" srcId="{568B2C58-1D9F-45F5-A126-443CB6770702}" destId="{3430AF91-D78C-4023-8256-C784D8F4B47B}" srcOrd="2" destOrd="0" presId="urn:microsoft.com/office/officeart/2005/8/layout/radial4"/>
    <dgm:cxn modelId="{CE702C9E-87CD-4ABB-9F2F-60805A8CAFD9}" type="presParOf" srcId="{568B2C58-1D9F-45F5-A126-443CB6770702}" destId="{4C481FFC-45AE-4E79-AB38-09E5DBF16F73}" srcOrd="3" destOrd="0" presId="urn:microsoft.com/office/officeart/2005/8/layout/radial4"/>
    <dgm:cxn modelId="{22315ABA-4445-4BFD-A485-AFCCCA161B7D}" type="presParOf" srcId="{568B2C58-1D9F-45F5-A126-443CB6770702}" destId="{BD64D5D6-97B3-4E28-A890-C8938F288C00}" srcOrd="4" destOrd="0" presId="urn:microsoft.com/office/officeart/2005/8/layout/radial4"/>
    <dgm:cxn modelId="{7C0C41A3-BA40-4CE7-A63B-841041ABBDE4}" type="presParOf" srcId="{568B2C58-1D9F-45F5-A126-443CB6770702}" destId="{62FBF578-F44D-411B-8300-C21931732761}" srcOrd="5" destOrd="0" presId="urn:microsoft.com/office/officeart/2005/8/layout/radial4"/>
    <dgm:cxn modelId="{1D205FAE-566A-4400-AFBC-5AF99BAAD1B5}" type="presParOf" srcId="{568B2C58-1D9F-45F5-A126-443CB6770702}" destId="{E2B23D61-A493-454E-B6B3-C55D354B4FE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C188BD-96C9-4601-B733-4FE95A42C1DA}"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65057FD9-E240-4EB7-8806-302F7848F469}">
      <dgm:prSet phldrT="[Text]" custT="1"/>
      <dgm:spPr/>
      <dgm:t>
        <a:bodyPr/>
        <a:lstStyle/>
        <a:p>
          <a:pPr marL="0" lvl="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Section 2 :</a:t>
          </a:r>
        </a:p>
        <a:p>
          <a:pPr marL="0" lvl="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INTRODUCTION TO ICC?</a:t>
          </a:r>
        </a:p>
      </dgm:t>
    </dgm:pt>
    <dgm:pt modelId="{AC484326-9ACD-4C05-BA3C-AE07A9265CD3}" type="parTrans" cxnId="{BB8D99CA-F13F-460A-A221-2D36DE9C2197}">
      <dgm:prSet/>
      <dgm:spPr/>
      <dgm:t>
        <a:bodyPr/>
        <a:lstStyle/>
        <a:p>
          <a:endParaRPr lang="en-US"/>
        </a:p>
      </dgm:t>
    </dgm:pt>
    <dgm:pt modelId="{D759ECA6-0B32-40C5-AE6B-4CDD64CE1BA9}" type="sibTrans" cxnId="{BB8D99CA-F13F-460A-A221-2D36DE9C2197}">
      <dgm:prSet/>
      <dgm:spPr/>
      <dgm:t>
        <a:bodyPr/>
        <a:lstStyle/>
        <a:p>
          <a:endParaRPr lang="en-US"/>
        </a:p>
      </dgm:t>
    </dgm:pt>
    <dgm:pt modelId="{639F0434-2C5E-4679-A656-D54577317319}">
      <dgm:prSet phldrT="[Text]" custT="1"/>
      <dgm:spPr/>
      <dgm:t>
        <a:bodyPr/>
        <a:lstStyle/>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CONSTITUTION OF ICC</a:t>
          </a:r>
        </a:p>
      </dgm:t>
    </dgm:pt>
    <dgm:pt modelId="{399E7BEE-408C-4CD9-A34D-5EBA72C7B98C}" type="parTrans" cxnId="{A2D950A9-1CC4-42AB-A6F2-CDE7A4DFC610}">
      <dgm:prSet/>
      <dgm:spPr/>
      <dgm:t>
        <a:bodyPr/>
        <a:lstStyle/>
        <a:p>
          <a:endParaRPr lang="en-US"/>
        </a:p>
      </dgm:t>
    </dgm:pt>
    <dgm:pt modelId="{B7015EE0-F19A-4800-910D-119B6F02B3D3}" type="sibTrans" cxnId="{A2D950A9-1CC4-42AB-A6F2-CDE7A4DFC610}">
      <dgm:prSet/>
      <dgm:spPr/>
      <dgm:t>
        <a:bodyPr/>
        <a:lstStyle/>
        <a:p>
          <a:endParaRPr lang="en-US"/>
        </a:p>
      </dgm:t>
    </dgm:pt>
    <dgm:pt modelId="{DE65EE52-3383-4994-B82D-90161F302688}">
      <dgm:prSet phldrT="[Text]"/>
      <dgm:spPr/>
      <dgm:t>
        <a:bodyPr/>
        <a:lstStyle/>
        <a:p>
          <a:pPr marL="228600" lvl="1" indent="0" algn="l" defTabSz="889000">
            <a:lnSpc>
              <a:spcPct val="90000"/>
            </a:lnSpc>
            <a:spcBef>
              <a:spcPct val="0"/>
            </a:spcBef>
            <a:spcAft>
              <a:spcPct val="15000"/>
            </a:spcAft>
          </a:pPr>
          <a:endParaRPr lang="en-US" sz="2000" kern="1200" dirty="0"/>
        </a:p>
      </dgm:t>
    </dgm:pt>
    <dgm:pt modelId="{AFA07EE5-C3B0-40EF-9951-7D2C48F0EAA1}" type="parTrans" cxnId="{2F303EAA-488D-4F25-9635-6B2833A7D724}">
      <dgm:prSet/>
      <dgm:spPr/>
      <dgm:t>
        <a:bodyPr/>
        <a:lstStyle/>
        <a:p>
          <a:endParaRPr lang="en-US"/>
        </a:p>
      </dgm:t>
    </dgm:pt>
    <dgm:pt modelId="{46728FE8-3987-4DD6-B780-D41A8BF48CA0}" type="sibTrans" cxnId="{2F303EAA-488D-4F25-9635-6B2833A7D724}">
      <dgm:prSet/>
      <dgm:spPr/>
      <dgm:t>
        <a:bodyPr/>
        <a:lstStyle/>
        <a:p>
          <a:endParaRPr lang="en-US"/>
        </a:p>
      </dgm:t>
    </dgm:pt>
    <dgm:pt modelId="{E8C31755-0A1D-4673-B5B4-3A240B3B8A20}">
      <dgm:prSet phldrT="[Text]" custT="1"/>
      <dgm:spPr/>
      <dgm:t>
        <a:bodyPr/>
        <a:lstStyle/>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RESPONSIBILITIES OF ICC</a:t>
          </a:r>
        </a:p>
      </dgm:t>
    </dgm:pt>
    <dgm:pt modelId="{F0603197-6752-4F27-8DD9-10271B0A836F}" type="parTrans" cxnId="{71ED815D-764A-4A6E-8B5E-E174230890EB}">
      <dgm:prSet/>
      <dgm:spPr/>
      <dgm:t>
        <a:bodyPr/>
        <a:lstStyle/>
        <a:p>
          <a:endParaRPr lang="en-US"/>
        </a:p>
      </dgm:t>
    </dgm:pt>
    <dgm:pt modelId="{EA05D859-77B5-4532-9B28-F7507936ADA1}" type="sibTrans" cxnId="{71ED815D-764A-4A6E-8B5E-E174230890EB}">
      <dgm:prSet/>
      <dgm:spPr/>
      <dgm:t>
        <a:bodyPr/>
        <a:lstStyle/>
        <a:p>
          <a:endParaRPr lang="en-US"/>
        </a:p>
      </dgm:t>
    </dgm:pt>
    <dgm:pt modelId="{9864D900-AAF3-49CE-B651-77DBBE9AA21A}">
      <dgm:prSet phldrT="[Text]" custT="1"/>
      <dgm:spPr/>
      <dgm:t>
        <a:bodyPr/>
        <a:lstStyle/>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DO’S AND DON’T OF ICC</a:t>
          </a:r>
        </a:p>
      </dgm:t>
    </dgm:pt>
    <dgm:pt modelId="{C25C3F81-4870-420A-A6A6-A0BE6F457417}" type="parTrans" cxnId="{4B39E55E-793A-4EAB-8A9C-4ABB5CF820A8}">
      <dgm:prSet/>
      <dgm:spPr/>
      <dgm:t>
        <a:bodyPr/>
        <a:lstStyle/>
        <a:p>
          <a:endParaRPr lang="en-US"/>
        </a:p>
      </dgm:t>
    </dgm:pt>
    <dgm:pt modelId="{B3AC205F-A5D9-47D5-BBF3-B85991A1A073}" type="sibTrans" cxnId="{4B39E55E-793A-4EAB-8A9C-4ABB5CF820A8}">
      <dgm:prSet/>
      <dgm:spPr/>
      <dgm:t>
        <a:bodyPr/>
        <a:lstStyle/>
        <a:p>
          <a:endParaRPr lang="en-US"/>
        </a:p>
      </dgm:t>
    </dgm:pt>
    <dgm:pt modelId="{DC80EC17-4F14-4D4B-80EE-DA55B217410F}" type="pres">
      <dgm:prSet presAssocID="{1EC188BD-96C9-4601-B733-4FE95A42C1DA}" presName="Name0" presStyleCnt="0">
        <dgm:presLayoutVars>
          <dgm:dir/>
          <dgm:animLvl val="lvl"/>
          <dgm:resizeHandles val="exact"/>
        </dgm:presLayoutVars>
      </dgm:prSet>
      <dgm:spPr/>
    </dgm:pt>
    <dgm:pt modelId="{137C9A47-C3AE-4FAC-94AF-BAD4F3D5A134}" type="pres">
      <dgm:prSet presAssocID="{65057FD9-E240-4EB7-8806-302F7848F469}" presName="linNode" presStyleCnt="0"/>
      <dgm:spPr/>
    </dgm:pt>
    <dgm:pt modelId="{AF2CE398-D265-4F66-96C3-DAD7534A7FA4}" type="pres">
      <dgm:prSet presAssocID="{65057FD9-E240-4EB7-8806-302F7848F469}" presName="parTx" presStyleLbl="revTx" presStyleIdx="0" presStyleCnt="1">
        <dgm:presLayoutVars>
          <dgm:chMax val="1"/>
          <dgm:bulletEnabled val="1"/>
        </dgm:presLayoutVars>
      </dgm:prSet>
      <dgm:spPr/>
    </dgm:pt>
    <dgm:pt modelId="{3EE33492-3827-4039-8A06-88A99FA4EBA2}" type="pres">
      <dgm:prSet presAssocID="{65057FD9-E240-4EB7-8806-302F7848F469}" presName="bracket" presStyleLbl="parChTrans1D1" presStyleIdx="0" presStyleCnt="1"/>
      <dgm:spPr/>
    </dgm:pt>
    <dgm:pt modelId="{F19F4B73-9A1C-4848-9ECD-23AFD410B8F3}" type="pres">
      <dgm:prSet presAssocID="{65057FD9-E240-4EB7-8806-302F7848F469}" presName="spH" presStyleCnt="0"/>
      <dgm:spPr/>
    </dgm:pt>
    <dgm:pt modelId="{FAD4E460-A3EB-4DD4-916A-3FA43E7DDDDE}" type="pres">
      <dgm:prSet presAssocID="{65057FD9-E240-4EB7-8806-302F7848F469}" presName="desTx" presStyleLbl="node1" presStyleIdx="0" presStyleCnt="1" custLinFactNeighborX="2444" custLinFactNeighborY="6365">
        <dgm:presLayoutVars>
          <dgm:bulletEnabled val="1"/>
        </dgm:presLayoutVars>
      </dgm:prSet>
      <dgm:spPr/>
    </dgm:pt>
  </dgm:ptLst>
  <dgm:cxnLst>
    <dgm:cxn modelId="{77283919-2F17-42AA-A126-4653B433D4E9}" type="presOf" srcId="{1EC188BD-96C9-4601-B733-4FE95A42C1DA}" destId="{DC80EC17-4F14-4D4B-80EE-DA55B217410F}" srcOrd="0" destOrd="0" presId="urn:diagrams.loki3.com/BracketList"/>
    <dgm:cxn modelId="{00D03F30-4F82-4C16-BFC0-F5EEDCBF0A64}" type="presOf" srcId="{9864D900-AAF3-49CE-B651-77DBBE9AA21A}" destId="{FAD4E460-A3EB-4DD4-916A-3FA43E7DDDDE}" srcOrd="0" destOrd="2" presId="urn:diagrams.loki3.com/BracketList"/>
    <dgm:cxn modelId="{59B5285D-0AF9-4D1F-ABAC-82F6EEC54649}" type="presOf" srcId="{E8C31755-0A1D-4673-B5B4-3A240B3B8A20}" destId="{FAD4E460-A3EB-4DD4-916A-3FA43E7DDDDE}" srcOrd="0" destOrd="1" presId="urn:diagrams.loki3.com/BracketList"/>
    <dgm:cxn modelId="{71ED815D-764A-4A6E-8B5E-E174230890EB}" srcId="{65057FD9-E240-4EB7-8806-302F7848F469}" destId="{E8C31755-0A1D-4673-B5B4-3A240B3B8A20}" srcOrd="1" destOrd="0" parTransId="{F0603197-6752-4F27-8DD9-10271B0A836F}" sibTransId="{EA05D859-77B5-4532-9B28-F7507936ADA1}"/>
    <dgm:cxn modelId="{4B39E55E-793A-4EAB-8A9C-4ABB5CF820A8}" srcId="{65057FD9-E240-4EB7-8806-302F7848F469}" destId="{9864D900-AAF3-49CE-B651-77DBBE9AA21A}" srcOrd="2" destOrd="0" parTransId="{C25C3F81-4870-420A-A6A6-A0BE6F457417}" sibTransId="{B3AC205F-A5D9-47D5-BBF3-B85991A1A073}"/>
    <dgm:cxn modelId="{1E5D85A6-935F-4600-A820-6EF10C672C8F}" type="presOf" srcId="{65057FD9-E240-4EB7-8806-302F7848F469}" destId="{AF2CE398-D265-4F66-96C3-DAD7534A7FA4}" srcOrd="0" destOrd="0" presId="urn:diagrams.loki3.com/BracketList"/>
    <dgm:cxn modelId="{A2D950A9-1CC4-42AB-A6F2-CDE7A4DFC610}" srcId="{65057FD9-E240-4EB7-8806-302F7848F469}" destId="{639F0434-2C5E-4679-A656-D54577317319}" srcOrd="0" destOrd="0" parTransId="{399E7BEE-408C-4CD9-A34D-5EBA72C7B98C}" sibTransId="{B7015EE0-F19A-4800-910D-119B6F02B3D3}"/>
    <dgm:cxn modelId="{2F303EAA-488D-4F25-9635-6B2833A7D724}" srcId="{65057FD9-E240-4EB7-8806-302F7848F469}" destId="{DE65EE52-3383-4994-B82D-90161F302688}" srcOrd="3" destOrd="0" parTransId="{AFA07EE5-C3B0-40EF-9951-7D2C48F0EAA1}" sibTransId="{46728FE8-3987-4DD6-B780-D41A8BF48CA0}"/>
    <dgm:cxn modelId="{BB8D99CA-F13F-460A-A221-2D36DE9C2197}" srcId="{1EC188BD-96C9-4601-B733-4FE95A42C1DA}" destId="{65057FD9-E240-4EB7-8806-302F7848F469}" srcOrd="0" destOrd="0" parTransId="{AC484326-9ACD-4C05-BA3C-AE07A9265CD3}" sibTransId="{D759ECA6-0B32-40C5-AE6B-4CDD64CE1BA9}"/>
    <dgm:cxn modelId="{62A1FECE-EF46-489B-8945-3542BC783634}" type="presOf" srcId="{639F0434-2C5E-4679-A656-D54577317319}" destId="{FAD4E460-A3EB-4DD4-916A-3FA43E7DDDDE}" srcOrd="0" destOrd="0" presId="urn:diagrams.loki3.com/BracketList"/>
    <dgm:cxn modelId="{FCA8E5E1-A557-47AF-AD99-AF71C124DFD5}" type="presOf" srcId="{DE65EE52-3383-4994-B82D-90161F302688}" destId="{FAD4E460-A3EB-4DD4-916A-3FA43E7DDDDE}" srcOrd="0" destOrd="3" presId="urn:diagrams.loki3.com/BracketList"/>
    <dgm:cxn modelId="{7E6BE757-6806-4DEF-8E59-8B378A412156}" type="presParOf" srcId="{DC80EC17-4F14-4D4B-80EE-DA55B217410F}" destId="{137C9A47-C3AE-4FAC-94AF-BAD4F3D5A134}" srcOrd="0" destOrd="0" presId="urn:diagrams.loki3.com/BracketList"/>
    <dgm:cxn modelId="{B32996B4-1694-4819-9324-A8ADF27E9F6F}" type="presParOf" srcId="{137C9A47-C3AE-4FAC-94AF-BAD4F3D5A134}" destId="{AF2CE398-D265-4F66-96C3-DAD7534A7FA4}" srcOrd="0" destOrd="0" presId="urn:diagrams.loki3.com/BracketList"/>
    <dgm:cxn modelId="{C4967A19-F80C-4E1E-AF67-07E223E29B23}" type="presParOf" srcId="{137C9A47-C3AE-4FAC-94AF-BAD4F3D5A134}" destId="{3EE33492-3827-4039-8A06-88A99FA4EBA2}" srcOrd="1" destOrd="0" presId="urn:diagrams.loki3.com/BracketList"/>
    <dgm:cxn modelId="{BC0DD7AA-525D-4ABA-A245-0C73ED24A0C4}" type="presParOf" srcId="{137C9A47-C3AE-4FAC-94AF-BAD4F3D5A134}" destId="{F19F4B73-9A1C-4848-9ECD-23AFD410B8F3}" srcOrd="2" destOrd="0" presId="urn:diagrams.loki3.com/BracketList"/>
    <dgm:cxn modelId="{031F88C0-A634-4D21-92CC-25D555067CB7}" type="presParOf" srcId="{137C9A47-C3AE-4FAC-94AF-BAD4F3D5A134}" destId="{FAD4E460-A3EB-4DD4-916A-3FA43E7DDDD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8E1F-3860-4E28-BA70-84BFE7536DFC}">
      <dsp:nvSpPr>
        <dsp:cNvPr id="0" name=""/>
        <dsp:cNvSpPr/>
      </dsp:nvSpPr>
      <dsp:spPr>
        <a:xfrm>
          <a:off x="0" y="1068071"/>
          <a:ext cx="1969749" cy="77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effectLst/>
              <a:latin typeface="Calibri" pitchFamily="34" charset="0"/>
              <a:ea typeface="MS PGothic" pitchFamily="34" charset="-128"/>
            </a:rPr>
            <a:t>Section 1 : </a:t>
          </a:r>
        </a:p>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effectLst/>
              <a:latin typeface="Calibri" pitchFamily="34" charset="0"/>
              <a:ea typeface="MS PGothic" pitchFamily="34" charset="-128"/>
            </a:rPr>
            <a:t>INTRODUCTION</a:t>
          </a:r>
          <a:endParaRPr lang="en-US" sz="2000" kern="1200" dirty="0"/>
        </a:p>
      </dsp:txBody>
      <dsp:txXfrm>
        <a:off x="0" y="1068071"/>
        <a:ext cx="1969749" cy="779625"/>
      </dsp:txXfrm>
    </dsp:sp>
    <dsp:sp modelId="{294D4F19-6042-4CA7-AC31-B25F9BBDADEA}">
      <dsp:nvSpPr>
        <dsp:cNvPr id="0" name=""/>
        <dsp:cNvSpPr/>
      </dsp:nvSpPr>
      <dsp:spPr>
        <a:xfrm>
          <a:off x="1969749" y="458989"/>
          <a:ext cx="393949" cy="199778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BAD47C-2D0F-4BF3-8468-37FEA5AB5A13}">
      <dsp:nvSpPr>
        <dsp:cNvPr id="0" name=""/>
        <dsp:cNvSpPr/>
      </dsp:nvSpPr>
      <dsp:spPr>
        <a:xfrm>
          <a:off x="2525130" y="394280"/>
          <a:ext cx="5357718" cy="19977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0" algn="l" defTabSz="889000">
            <a:lnSpc>
              <a:spcPct val="90000"/>
            </a:lnSpc>
            <a:spcBef>
              <a:spcPct val="0"/>
            </a:spcBef>
            <a:spcAft>
              <a:spcPct val="15000"/>
            </a:spcAft>
            <a:buChar char="•"/>
          </a:pPr>
          <a:endParaRPr lang="en-US" sz="2000" kern="1200" dirty="0"/>
        </a:p>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LAWS COVERING SEXUAL HARRASEMENT</a:t>
          </a:r>
          <a:endParaRPr lang="en-US" sz="2000" kern="1200" dirty="0"/>
        </a:p>
        <a:p>
          <a:pPr marL="228600" lvl="1" indent="0" algn="l" defTabSz="889000">
            <a:lnSpc>
              <a:spcPct val="90000"/>
            </a:lnSpc>
            <a:spcBef>
              <a:spcPct val="0"/>
            </a:spcBef>
            <a:spcAft>
              <a:spcPct val="15000"/>
            </a:spcAft>
            <a:buChar char="•"/>
          </a:pPr>
          <a:r>
            <a:rPr lang="en-US" sz="2000" b="1" i="0" u="none" kern="1200" baseline="0" dirty="0">
              <a:latin typeface="Arial" panose="020B0604020202020204" pitchFamily="34" charset="0"/>
              <a:cs typeface="Arial" panose="020B0604020202020204" pitchFamily="34" charset="0"/>
            </a:rPr>
            <a:t>THE GENSIS</a:t>
          </a:r>
          <a:r>
            <a:rPr lang="en-US" sz="2000" b="1" i="0" u="none" kern="1200" baseline="0" dirty="0">
              <a:solidFill>
                <a:prstClr val="black"/>
              </a:solidFill>
              <a:latin typeface="Arial" panose="020B0604020202020204" pitchFamily="34" charset="0"/>
              <a:ea typeface="+mn-ea"/>
              <a:cs typeface="Arial" panose="020B0604020202020204" pitchFamily="34" charset="0"/>
            </a:rPr>
            <a:t> </a:t>
          </a:r>
          <a:endParaRPr lang="en-US" sz="2000" kern="1200" dirty="0"/>
        </a:p>
        <a:p>
          <a:pPr marL="228600" lvl="1" indent="0" algn="l" defTabSz="889000">
            <a:lnSpc>
              <a:spcPct val="90000"/>
            </a:lnSpc>
            <a:spcBef>
              <a:spcPct val="0"/>
            </a:spcBef>
            <a:spcAft>
              <a:spcPct val="15000"/>
            </a:spcAft>
            <a:buChar char="•"/>
          </a:pPr>
          <a:r>
            <a:rPr lang="en-US" sz="2000" b="1" i="0" u="none" kern="1200" baseline="0" dirty="0">
              <a:latin typeface="Arial" panose="020B0604020202020204" pitchFamily="34" charset="0"/>
              <a:cs typeface="Arial" panose="020B0604020202020204" pitchFamily="34" charset="0"/>
            </a:rPr>
            <a:t>THE POSH LAW</a:t>
          </a:r>
          <a:endParaRPr lang="en-US" sz="20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0" algn="l" defTabSz="889000">
            <a:lnSpc>
              <a:spcPct val="90000"/>
            </a:lnSpc>
            <a:spcBef>
              <a:spcPct val="0"/>
            </a:spcBef>
            <a:spcAft>
              <a:spcPct val="15000"/>
            </a:spcAft>
            <a:buChar char="•"/>
          </a:pPr>
          <a:r>
            <a:rPr lang="en-US" sz="20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EMPLOYER RESPONSIBILITIES</a:t>
          </a:r>
        </a:p>
      </dsp:txBody>
      <dsp:txXfrm>
        <a:off x="2525130" y="394280"/>
        <a:ext cx="5357718" cy="1997789"/>
      </dsp:txXfrm>
    </dsp:sp>
    <dsp:sp modelId="{AF2CE398-D265-4F66-96C3-DAD7534A7FA4}">
      <dsp:nvSpPr>
        <dsp:cNvPr id="0" name=""/>
        <dsp:cNvSpPr/>
      </dsp:nvSpPr>
      <dsp:spPr>
        <a:xfrm>
          <a:off x="0" y="2678438"/>
          <a:ext cx="1971675" cy="10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Section 2 :</a:t>
          </a:r>
        </a:p>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INTRODUCTION TO ICC?</a:t>
          </a:r>
        </a:p>
      </dsp:txBody>
      <dsp:txXfrm>
        <a:off x="0" y="2678438"/>
        <a:ext cx="1971675" cy="1064250"/>
      </dsp:txXfrm>
    </dsp:sp>
    <dsp:sp modelId="{3EE33492-3827-4039-8A06-88A99FA4EBA2}">
      <dsp:nvSpPr>
        <dsp:cNvPr id="0" name=""/>
        <dsp:cNvSpPr/>
      </dsp:nvSpPr>
      <dsp:spPr>
        <a:xfrm>
          <a:off x="1971674" y="2528778"/>
          <a:ext cx="394335" cy="136357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4E460-A3EB-4DD4-916A-3FA43E7DDDDE}">
      <dsp:nvSpPr>
        <dsp:cNvPr id="0" name=""/>
        <dsp:cNvSpPr/>
      </dsp:nvSpPr>
      <dsp:spPr>
        <a:xfrm>
          <a:off x="2523743" y="2615569"/>
          <a:ext cx="5362956" cy="136357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CONSTITUTION OF ICC</a:t>
          </a:r>
        </a:p>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RESPONSIBILITIES OF ICC</a:t>
          </a:r>
        </a:p>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DO’S AND DON’T OF ICC</a:t>
          </a:r>
        </a:p>
        <a:p>
          <a:pPr marL="228600" lvl="1" indent="0" algn="l" defTabSz="889000">
            <a:lnSpc>
              <a:spcPct val="90000"/>
            </a:lnSpc>
            <a:spcBef>
              <a:spcPct val="0"/>
            </a:spcBef>
            <a:spcAft>
              <a:spcPct val="15000"/>
            </a:spcAft>
            <a:buChar char="•"/>
          </a:pPr>
          <a:endParaRPr lang="en-US" sz="2000" kern="1200" dirty="0"/>
        </a:p>
      </dsp:txBody>
      <dsp:txXfrm>
        <a:off x="2523743" y="2615569"/>
        <a:ext cx="5362956" cy="13635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E398-D265-4F66-96C3-DAD7534A7FA4}">
      <dsp:nvSpPr>
        <dsp:cNvPr id="0" name=""/>
        <dsp:cNvSpPr/>
      </dsp:nvSpPr>
      <dsp:spPr>
        <a:xfrm>
          <a:off x="3850" y="1207944"/>
          <a:ext cx="1969749" cy="1935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Section 3 :</a:t>
          </a:r>
        </a:p>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OVERVIEW ON THE POSH ACTAND WORKING OF ICC</a:t>
          </a:r>
        </a:p>
      </dsp:txBody>
      <dsp:txXfrm>
        <a:off x="3850" y="1207944"/>
        <a:ext cx="1969749" cy="1935450"/>
      </dsp:txXfrm>
    </dsp:sp>
    <dsp:sp modelId="{3EE33492-3827-4039-8A06-88A99FA4EBA2}">
      <dsp:nvSpPr>
        <dsp:cNvPr id="0" name=""/>
        <dsp:cNvSpPr/>
      </dsp:nvSpPr>
      <dsp:spPr>
        <a:xfrm>
          <a:off x="1973600" y="179736"/>
          <a:ext cx="393949" cy="399186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4E460-A3EB-4DD4-916A-3FA43E7DDDDE}">
      <dsp:nvSpPr>
        <dsp:cNvPr id="0" name=""/>
        <dsp:cNvSpPr/>
      </dsp:nvSpPr>
      <dsp:spPr>
        <a:xfrm>
          <a:off x="2525130" y="179736"/>
          <a:ext cx="5357718" cy="399186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WHO IS AN AGGRIEVED WOMAN ?</a:t>
          </a:r>
          <a:endParaRPr lang="en-US" sz="2300" kern="1200" dirty="0"/>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WHAT IS A WORKPLACE? </a:t>
          </a:r>
          <a:endPar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WHAT IS SEXUAL HARASSMENT AT WORKPLACE?</a:t>
          </a:r>
          <a:endPar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WHO CAN COMPLAIN ?</a:t>
          </a:r>
          <a:endPar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RIGHTS OF THE COMPLAINANT</a:t>
          </a:r>
          <a:endPar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RIGHTS OF THE RESPONDENT</a:t>
          </a:r>
        </a:p>
        <a:p>
          <a:pPr marL="228600" lvl="1" indent="-228600" algn="l" defTabSz="1022350">
            <a:lnSpc>
              <a:spcPct val="90000"/>
            </a:lnSpc>
            <a:spcBef>
              <a:spcPct val="0"/>
            </a:spcBef>
            <a:spcAft>
              <a:spcPct val="15000"/>
            </a:spcAft>
            <a:buChar char="•"/>
          </a:pPr>
          <a:r>
            <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THE SEXUAL HARASSMENT COMPLAINT REDRESSAL PROCESS</a:t>
          </a:r>
          <a:endPar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CASE STUDIES</a:t>
          </a:r>
          <a:endPar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2525130" y="179736"/>
        <a:ext cx="5357718" cy="39918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D90DB-F899-4110-B112-A8FEF28C74AC}">
      <dsp:nvSpPr>
        <dsp:cNvPr id="0" name=""/>
        <dsp:cNvSpPr/>
      </dsp:nvSpPr>
      <dsp:spPr>
        <a:xfrm>
          <a:off x="1251272" y="1100"/>
          <a:ext cx="6489055" cy="838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itchFamily="34" charset="0"/>
              <a:ea typeface="MS PGothic" pitchFamily="34" charset="-128"/>
              <a:cs typeface="Arial" pitchFamily="34" charset="0"/>
            </a:rPr>
            <a:t>The Act recognizes the right of every woman to a safe and secure workplace environment irrespective of her age or employment/work status</a:t>
          </a:r>
          <a:r>
            <a:rPr lang="en-US" sz="1800" kern="1200" dirty="0">
              <a:solidFill>
                <a:srgbClr val="002060"/>
              </a:solidFill>
              <a:latin typeface="Arial" pitchFamily="34" charset="0"/>
              <a:ea typeface="MS PGothic" pitchFamily="34" charset="-128"/>
              <a:cs typeface="Arial" pitchFamily="34" charset="0"/>
            </a:rPr>
            <a:t>. </a:t>
          </a:r>
          <a:endParaRPr lang="en-US" sz="1800" kern="1200" dirty="0"/>
        </a:p>
      </dsp:txBody>
      <dsp:txXfrm>
        <a:off x="1275835" y="25663"/>
        <a:ext cx="6439929" cy="789501"/>
      </dsp:txXfrm>
    </dsp:sp>
    <dsp:sp modelId="{D551BC2D-33F8-4FF3-B66F-0C5030C930A9}">
      <dsp:nvSpPr>
        <dsp:cNvPr id="0" name=""/>
        <dsp:cNvSpPr/>
      </dsp:nvSpPr>
      <dsp:spPr>
        <a:xfrm>
          <a:off x="1251272" y="990681"/>
          <a:ext cx="838627" cy="838627"/>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7730E-BAD4-489B-ABA1-4A9A555861E9}">
      <dsp:nvSpPr>
        <dsp:cNvPr id="0" name=""/>
        <dsp:cNvSpPr/>
      </dsp:nvSpPr>
      <dsp:spPr>
        <a:xfrm>
          <a:off x="2140218" y="990681"/>
          <a:ext cx="5600109" cy="8386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SzPct val="150000"/>
            <a:buNone/>
          </a:pPr>
          <a:r>
            <a:rPr lang="en-US" sz="1600" kern="1200" dirty="0">
              <a:solidFill>
                <a:schemeClr val="bg1"/>
              </a:solidFill>
              <a:latin typeface="Arial" pitchFamily="34" charset="0"/>
              <a:ea typeface="MS PGothic" pitchFamily="34" charset="-128"/>
              <a:cs typeface="Arial" pitchFamily="34" charset="0"/>
            </a:rPr>
            <a:t>Women </a:t>
          </a:r>
          <a:r>
            <a:rPr lang="en-US" sz="1600" b="1" u="sng" kern="1200" dirty="0">
              <a:solidFill>
                <a:schemeClr val="bg1"/>
              </a:solidFill>
              <a:latin typeface="Arial" pitchFamily="34" charset="0"/>
              <a:ea typeface="MS PGothic" pitchFamily="34" charset="-128"/>
              <a:cs typeface="Arial" pitchFamily="34" charset="0"/>
            </a:rPr>
            <a:t>working </a:t>
          </a:r>
          <a:r>
            <a:rPr lang="en-US" sz="1600" kern="1200" dirty="0">
              <a:solidFill>
                <a:schemeClr val="bg1"/>
              </a:solidFill>
              <a:latin typeface="Arial" pitchFamily="34" charset="0"/>
              <a:ea typeface="MS PGothic" pitchFamily="34" charset="-128"/>
              <a:cs typeface="Arial" pitchFamily="34" charset="0"/>
            </a:rPr>
            <a:t>or </a:t>
          </a:r>
          <a:r>
            <a:rPr lang="en-US" sz="1600" b="1" u="sng" kern="1200" dirty="0">
              <a:solidFill>
                <a:schemeClr val="bg1"/>
              </a:solidFill>
              <a:latin typeface="Arial" pitchFamily="34" charset="0"/>
              <a:ea typeface="MS PGothic" pitchFamily="34" charset="-128"/>
              <a:cs typeface="Arial" pitchFamily="34" charset="0"/>
            </a:rPr>
            <a:t>visiting </a:t>
          </a:r>
          <a:r>
            <a:rPr lang="en-US" sz="1600" kern="1200" dirty="0">
              <a:solidFill>
                <a:schemeClr val="bg1"/>
              </a:solidFill>
              <a:latin typeface="Arial" pitchFamily="34" charset="0"/>
              <a:ea typeface="MS PGothic" pitchFamily="34" charset="-128"/>
              <a:cs typeface="Arial" pitchFamily="34" charset="0"/>
            </a:rPr>
            <a:t>any workplace whether in the capacity of regular, temporary, </a:t>
          </a:r>
          <a:r>
            <a:rPr lang="en-US" sz="1600" kern="1200" dirty="0" err="1">
              <a:solidFill>
                <a:schemeClr val="bg1"/>
              </a:solidFill>
              <a:latin typeface="Arial" pitchFamily="34" charset="0"/>
              <a:ea typeface="MS PGothic" pitchFamily="34" charset="-128"/>
              <a:cs typeface="Arial" pitchFamily="34" charset="0"/>
            </a:rPr>
            <a:t>adhoc</a:t>
          </a:r>
          <a:r>
            <a:rPr lang="en-US" sz="1600" kern="1200" dirty="0">
              <a:solidFill>
                <a:schemeClr val="bg1"/>
              </a:solidFill>
              <a:latin typeface="Arial" pitchFamily="34" charset="0"/>
              <a:ea typeface="MS PGothic" pitchFamily="34" charset="-128"/>
              <a:cs typeface="Arial" pitchFamily="34" charset="0"/>
            </a:rPr>
            <a:t>, or daily wages basis is protected under the Act.</a:t>
          </a:r>
          <a:endParaRPr lang="en-US" sz="1600" kern="1200" dirty="0">
            <a:solidFill>
              <a:schemeClr val="bg1"/>
            </a:solidFill>
          </a:endParaRPr>
        </a:p>
      </dsp:txBody>
      <dsp:txXfrm>
        <a:off x="2181164" y="1031627"/>
        <a:ext cx="5518217" cy="756735"/>
      </dsp:txXfrm>
    </dsp:sp>
    <dsp:sp modelId="{F4C878AE-1DCE-4E48-B030-0249A856DD40}">
      <dsp:nvSpPr>
        <dsp:cNvPr id="0" name=""/>
        <dsp:cNvSpPr/>
      </dsp:nvSpPr>
      <dsp:spPr>
        <a:xfrm>
          <a:off x="1251272" y="1929944"/>
          <a:ext cx="838627" cy="838627"/>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3F237-B4D3-4A29-A6EC-0F056CD66199}">
      <dsp:nvSpPr>
        <dsp:cNvPr id="0" name=""/>
        <dsp:cNvSpPr/>
      </dsp:nvSpPr>
      <dsp:spPr>
        <a:xfrm>
          <a:off x="2140218" y="1929944"/>
          <a:ext cx="5600109" cy="8386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bg1"/>
              </a:solidFill>
              <a:latin typeface="Arial" pitchFamily="34" charset="0"/>
              <a:ea typeface="MS PGothic" pitchFamily="34" charset="-128"/>
              <a:cs typeface="Arial" pitchFamily="34" charset="0"/>
            </a:rPr>
            <a:t>All women whether </a:t>
          </a:r>
          <a:r>
            <a:rPr lang="en-US" sz="1600" u="sng" kern="1200" dirty="0">
              <a:solidFill>
                <a:schemeClr val="bg1"/>
              </a:solidFill>
              <a:latin typeface="Arial" pitchFamily="34" charset="0"/>
              <a:ea typeface="MS PGothic" pitchFamily="34" charset="-128"/>
              <a:cs typeface="Arial" pitchFamily="34" charset="0"/>
            </a:rPr>
            <a:t>engaged directly or through an agent including a contractor, </a:t>
          </a:r>
          <a:r>
            <a:rPr lang="en-US" sz="1600" kern="1200" dirty="0">
              <a:solidFill>
                <a:schemeClr val="bg1"/>
              </a:solidFill>
              <a:latin typeface="Arial" pitchFamily="34" charset="0"/>
              <a:ea typeface="MS PGothic" pitchFamily="34" charset="-128"/>
              <a:cs typeface="Arial" pitchFamily="34" charset="0"/>
            </a:rPr>
            <a:t>with or without the knowledge of the principal employer. </a:t>
          </a:r>
        </a:p>
      </dsp:txBody>
      <dsp:txXfrm>
        <a:off x="2181164" y="1970890"/>
        <a:ext cx="5518217" cy="756735"/>
      </dsp:txXfrm>
    </dsp:sp>
    <dsp:sp modelId="{650978A6-51E9-44AD-B109-8A6496D86FC2}">
      <dsp:nvSpPr>
        <dsp:cNvPr id="0" name=""/>
        <dsp:cNvSpPr/>
      </dsp:nvSpPr>
      <dsp:spPr>
        <a:xfrm>
          <a:off x="1251272" y="2869208"/>
          <a:ext cx="838627" cy="838627"/>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92160-BC0C-46EC-BFC0-91354E4A61F1}">
      <dsp:nvSpPr>
        <dsp:cNvPr id="0" name=""/>
        <dsp:cNvSpPr/>
      </dsp:nvSpPr>
      <dsp:spPr>
        <a:xfrm>
          <a:off x="2140218" y="2869208"/>
          <a:ext cx="5600109" cy="8386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SzPct val="150000"/>
            <a:buNone/>
          </a:pPr>
          <a:r>
            <a:rPr lang="en-US" sz="1600" kern="1200" dirty="0">
              <a:solidFill>
                <a:schemeClr val="bg1"/>
              </a:solidFill>
              <a:latin typeface="Arial" pitchFamily="34" charset="0"/>
              <a:ea typeface="MS PGothic" pitchFamily="34" charset="-128"/>
              <a:cs typeface="Arial" pitchFamily="34" charset="0"/>
            </a:rPr>
            <a:t>They may be </a:t>
          </a:r>
          <a:r>
            <a:rPr lang="en-US" sz="1600" b="1" u="sng" kern="1200" dirty="0">
              <a:solidFill>
                <a:schemeClr val="bg1"/>
              </a:solidFill>
              <a:latin typeface="Arial" pitchFamily="34" charset="0"/>
              <a:ea typeface="MS PGothic" pitchFamily="34" charset="-128"/>
              <a:cs typeface="Arial" pitchFamily="34" charset="0"/>
            </a:rPr>
            <a:t>working for remuneration, on a voluntary basis</a:t>
          </a:r>
          <a:r>
            <a:rPr lang="en-US" sz="1600" kern="1200" dirty="0">
              <a:solidFill>
                <a:schemeClr val="bg1"/>
              </a:solidFill>
              <a:latin typeface="Arial" pitchFamily="34" charset="0"/>
              <a:ea typeface="MS PGothic" pitchFamily="34" charset="-128"/>
              <a:cs typeface="Arial" pitchFamily="34" charset="0"/>
            </a:rPr>
            <a:t> or otherwise</a:t>
          </a:r>
          <a:r>
            <a:rPr lang="en-US" sz="1800" kern="1200" dirty="0">
              <a:solidFill>
                <a:schemeClr val="bg1"/>
              </a:solidFill>
              <a:latin typeface="Arial" pitchFamily="34" charset="0"/>
              <a:ea typeface="MS PGothic" pitchFamily="34" charset="-128"/>
              <a:cs typeface="Arial" pitchFamily="34" charset="0"/>
            </a:rPr>
            <a:t>.</a:t>
          </a:r>
          <a:endParaRPr lang="en-US" sz="1800" kern="1200" dirty="0">
            <a:solidFill>
              <a:schemeClr val="bg1"/>
            </a:solidFill>
          </a:endParaRPr>
        </a:p>
      </dsp:txBody>
      <dsp:txXfrm>
        <a:off x="2181164" y="2910154"/>
        <a:ext cx="5518217" cy="756735"/>
      </dsp:txXfrm>
    </dsp:sp>
    <dsp:sp modelId="{D7D2252B-FA0A-4065-B638-0E5EF8DCDE91}">
      <dsp:nvSpPr>
        <dsp:cNvPr id="0" name=""/>
        <dsp:cNvSpPr/>
      </dsp:nvSpPr>
      <dsp:spPr>
        <a:xfrm>
          <a:off x="1251272" y="3808471"/>
          <a:ext cx="838627" cy="838627"/>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18D95-FCE8-42CD-B79A-F330E84463A4}">
      <dsp:nvSpPr>
        <dsp:cNvPr id="0" name=""/>
        <dsp:cNvSpPr/>
      </dsp:nvSpPr>
      <dsp:spPr>
        <a:xfrm>
          <a:off x="2140218" y="3808471"/>
          <a:ext cx="5600109" cy="8386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SzPct val="150000"/>
            <a:buNone/>
          </a:pPr>
          <a:r>
            <a:rPr lang="en-IN" sz="1600" kern="1200" dirty="0">
              <a:solidFill>
                <a:schemeClr val="bg1"/>
              </a:solidFill>
              <a:latin typeface="Arial" pitchFamily="34" charset="0"/>
              <a:ea typeface="MS PGothic" pitchFamily="34" charset="-128"/>
              <a:cs typeface="Arial" pitchFamily="34" charset="0"/>
            </a:rPr>
            <a:t>Their terms of employment </a:t>
          </a:r>
          <a:r>
            <a:rPr lang="en-IN" sz="1600" b="1" u="sng" kern="1200" dirty="0">
              <a:solidFill>
                <a:schemeClr val="bg1"/>
              </a:solidFill>
              <a:latin typeface="Arial" pitchFamily="34" charset="0"/>
              <a:ea typeface="MS PGothic" pitchFamily="34" charset="-128"/>
              <a:cs typeface="Arial" pitchFamily="34" charset="0"/>
            </a:rPr>
            <a:t>can be express or implied.</a:t>
          </a:r>
          <a:endParaRPr lang="en-US" sz="1600" b="1" u="sng" kern="1200" dirty="0">
            <a:solidFill>
              <a:schemeClr val="bg1"/>
            </a:solidFill>
            <a:latin typeface="Arial" pitchFamily="34" charset="0"/>
            <a:ea typeface="MS PGothic" pitchFamily="34" charset="-128"/>
            <a:cs typeface="Arial" pitchFamily="34" charset="0"/>
          </a:endParaRPr>
        </a:p>
      </dsp:txBody>
      <dsp:txXfrm>
        <a:off x="2181164" y="3849417"/>
        <a:ext cx="5518217" cy="7567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C29B6-F4A1-44D1-88B3-09E87A9C5628}">
      <dsp:nvSpPr>
        <dsp:cNvPr id="0" name=""/>
        <dsp:cNvSpPr/>
      </dsp:nvSpPr>
      <dsp:spPr>
        <a:xfrm>
          <a:off x="0" y="382686"/>
          <a:ext cx="7467599" cy="10933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SzPct val="150000"/>
            <a:buNone/>
          </a:pPr>
          <a:r>
            <a:rPr lang="en-US" sz="1800" kern="1200" dirty="0">
              <a:solidFill>
                <a:schemeClr val="bg1"/>
              </a:solidFill>
              <a:latin typeface="Arial" pitchFamily="34" charset="0"/>
              <a:ea typeface="MS PGothic" pitchFamily="34" charset="-128"/>
              <a:cs typeface="Arial" pitchFamily="34" charset="0"/>
            </a:rPr>
            <a:t>A workplace is defined as “any place visited by the employee arising out of or during the course of employment, including transportation provided by the employer for undertaking such a journey.”</a:t>
          </a:r>
          <a:endParaRPr lang="en-US" sz="1800" kern="1200" dirty="0">
            <a:solidFill>
              <a:schemeClr val="bg1"/>
            </a:solidFill>
          </a:endParaRPr>
        </a:p>
      </dsp:txBody>
      <dsp:txXfrm>
        <a:off x="32024" y="414710"/>
        <a:ext cx="7403551" cy="1029342"/>
      </dsp:txXfrm>
    </dsp:sp>
    <dsp:sp modelId="{33440232-E68A-4CD8-BCC8-0558E15DE92D}">
      <dsp:nvSpPr>
        <dsp:cNvPr id="0" name=""/>
        <dsp:cNvSpPr/>
      </dsp:nvSpPr>
      <dsp:spPr>
        <a:xfrm>
          <a:off x="0" y="1672887"/>
          <a:ext cx="1093390" cy="1093390"/>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85372-CE9A-4C9B-A7E4-B4CC625D1428}">
      <dsp:nvSpPr>
        <dsp:cNvPr id="0" name=""/>
        <dsp:cNvSpPr/>
      </dsp:nvSpPr>
      <dsp:spPr>
        <a:xfrm>
          <a:off x="1158994" y="1672887"/>
          <a:ext cx="6308605" cy="109339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622300">
            <a:lnSpc>
              <a:spcPct val="90000"/>
            </a:lnSpc>
            <a:spcBef>
              <a:spcPct val="0"/>
            </a:spcBef>
            <a:spcAft>
              <a:spcPct val="35000"/>
            </a:spcAft>
            <a:buNone/>
          </a:pPr>
          <a:r>
            <a:rPr lang="en-US" sz="1600" kern="1200" dirty="0">
              <a:solidFill>
                <a:prstClr val="white"/>
              </a:solidFill>
              <a:latin typeface="Arial" pitchFamily="34" charset="0"/>
              <a:ea typeface="MS PGothic" pitchFamily="34" charset="-128"/>
              <a:cs typeface="Arial" pitchFamily="34" charset="0"/>
            </a:rPr>
            <a:t>Private sector organizations, Government owned/controlled, establishments, Sports institutes, stadiums, training institutes, School ,College ,Universities, institutions, the organized and un-organized sectors , Hospitals/Nursing homes</a:t>
          </a:r>
        </a:p>
      </dsp:txBody>
      <dsp:txXfrm>
        <a:off x="1212379" y="1726272"/>
        <a:ext cx="6201835" cy="986620"/>
      </dsp:txXfrm>
    </dsp:sp>
    <dsp:sp modelId="{77AB4D2B-DFC4-491B-A3FE-FD2FF565EB54}">
      <dsp:nvSpPr>
        <dsp:cNvPr id="0" name=""/>
        <dsp:cNvSpPr/>
      </dsp:nvSpPr>
      <dsp:spPr>
        <a:xfrm>
          <a:off x="0" y="2897485"/>
          <a:ext cx="1093390" cy="1093390"/>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8E382E-932C-43F5-A74A-2299A939C7BE}">
      <dsp:nvSpPr>
        <dsp:cNvPr id="0" name=""/>
        <dsp:cNvSpPr/>
      </dsp:nvSpPr>
      <dsp:spPr>
        <a:xfrm>
          <a:off x="1158994" y="2897485"/>
          <a:ext cx="6308605" cy="109339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622300">
            <a:lnSpc>
              <a:spcPct val="90000"/>
            </a:lnSpc>
            <a:spcBef>
              <a:spcPct val="0"/>
            </a:spcBef>
            <a:spcAft>
              <a:spcPct val="35000"/>
            </a:spcAft>
            <a:buNone/>
          </a:pPr>
          <a:r>
            <a:rPr lang="en-US" sz="1600" kern="1200" dirty="0">
              <a:solidFill>
                <a:prstClr val="white"/>
              </a:solidFill>
              <a:latin typeface="Arial" pitchFamily="34" charset="0"/>
              <a:ea typeface="MS PGothic" pitchFamily="34" charset="-128"/>
              <a:cs typeface="Arial" pitchFamily="34" charset="0"/>
            </a:rPr>
            <a:t>Extended workplace like parties at outside venue organized by employer, transport provided by employer, training seminar at outside venue organized by employer, hotel while staying for a business trip  </a:t>
          </a:r>
        </a:p>
      </dsp:txBody>
      <dsp:txXfrm>
        <a:off x="1212379" y="2950870"/>
        <a:ext cx="6201835" cy="9866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9098C-4346-4692-AD28-7DC0EBDB15F0}">
      <dsp:nvSpPr>
        <dsp:cNvPr id="0" name=""/>
        <dsp:cNvSpPr/>
      </dsp:nvSpPr>
      <dsp:spPr>
        <a:xfrm>
          <a:off x="408384" y="2014"/>
          <a:ext cx="7717631" cy="121149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just" defTabSz="800100">
            <a:lnSpc>
              <a:spcPct val="90000"/>
            </a:lnSpc>
            <a:spcBef>
              <a:spcPct val="0"/>
            </a:spcBef>
            <a:spcAft>
              <a:spcPct val="35000"/>
            </a:spcAft>
            <a:buSzPct val="150000"/>
            <a:buNone/>
          </a:pPr>
          <a:r>
            <a:rPr lang="en-US" sz="1000" kern="1200" dirty="0"/>
            <a:t>“</a:t>
          </a:r>
          <a:r>
            <a:rPr lang="en-US" sz="1800" kern="1200" dirty="0">
              <a:latin typeface="Arial" pitchFamily="34" charset="0"/>
              <a:ea typeface="MS PGothic" pitchFamily="34" charset="-128"/>
              <a:cs typeface="Arial" pitchFamily="34" charset="0"/>
            </a:rPr>
            <a:t>Sexual Harassment” includes anyone or more of the following unwelcome acts or behavior (whether directly or by implication), namely: Physical contact or advances; A demand or request for sexual </a:t>
          </a:r>
          <a:r>
            <a:rPr lang="en-US" sz="1800" kern="1200" dirty="0" err="1">
              <a:latin typeface="Arial" pitchFamily="34" charset="0"/>
              <a:ea typeface="MS PGothic" pitchFamily="34" charset="-128"/>
              <a:cs typeface="Arial" pitchFamily="34" charset="0"/>
            </a:rPr>
            <a:t>favours</a:t>
          </a:r>
          <a:r>
            <a:rPr lang="en-US" sz="1800" kern="1200" dirty="0">
              <a:latin typeface="Arial" pitchFamily="34" charset="0"/>
              <a:ea typeface="MS PGothic" pitchFamily="34" charset="-128"/>
              <a:cs typeface="Arial" pitchFamily="34" charset="0"/>
            </a:rPr>
            <a:t>; Making sexually </a:t>
          </a:r>
          <a:r>
            <a:rPr lang="en-US" sz="1800" kern="1200" dirty="0" err="1">
              <a:latin typeface="Arial" pitchFamily="34" charset="0"/>
              <a:ea typeface="MS PGothic" pitchFamily="34" charset="-128"/>
              <a:cs typeface="Arial" pitchFamily="34" charset="0"/>
            </a:rPr>
            <a:t>coloured</a:t>
          </a:r>
          <a:r>
            <a:rPr lang="en-US" sz="1800" kern="1200" dirty="0">
              <a:latin typeface="Arial" pitchFamily="34" charset="0"/>
              <a:ea typeface="MS PGothic" pitchFamily="34" charset="-128"/>
              <a:cs typeface="Arial" pitchFamily="34" charset="0"/>
            </a:rPr>
            <a:t> remarks; Showing pornography; Any other unwelcome physical, verbal or non-verbal conduct of a sexual nature</a:t>
          </a:r>
        </a:p>
      </dsp:txBody>
      <dsp:txXfrm>
        <a:off x="443867" y="37497"/>
        <a:ext cx="7646665" cy="1140526"/>
      </dsp:txXfrm>
    </dsp:sp>
    <dsp:sp modelId="{09E82CCD-382E-4E7D-9F9A-77F3C285C16D}">
      <dsp:nvSpPr>
        <dsp:cNvPr id="0" name=""/>
        <dsp:cNvSpPr/>
      </dsp:nvSpPr>
      <dsp:spPr>
        <a:xfrm>
          <a:off x="408384" y="1431575"/>
          <a:ext cx="1211492" cy="121149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1C38C-8204-4A8F-A3BF-36AFDE9F268E}">
      <dsp:nvSpPr>
        <dsp:cNvPr id="0" name=""/>
        <dsp:cNvSpPr/>
      </dsp:nvSpPr>
      <dsp:spPr>
        <a:xfrm>
          <a:off x="1706204" y="1476485"/>
          <a:ext cx="6433449" cy="1211492"/>
        </a:xfrm>
        <a:prstGeom prst="roundRect">
          <a:avLst>
            <a:gd name="adj" fmla="val 166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Clr>
              <a:srgbClr val="BF1313"/>
            </a:buClr>
            <a:buSzPts val="1800"/>
            <a:buFont typeface="Arial" panose="020B0604020202020204" pitchFamily="34" charset="0"/>
            <a:buNone/>
          </a:pPr>
          <a:r>
            <a:rPr lang="en-US" sz="1400" b="1" kern="1200" dirty="0">
              <a:latin typeface="Calibri" panose="020F0502020204030204"/>
              <a:ea typeface="+mn-ea"/>
              <a:cs typeface="+mn-cs"/>
            </a:rPr>
            <a:t>What is Meant by ‘Unwelcome’</a:t>
          </a:r>
        </a:p>
        <a:p>
          <a:pPr marL="0" lvl="0" indent="0" algn="l" defTabSz="622300">
            <a:lnSpc>
              <a:spcPct val="90000"/>
            </a:lnSpc>
            <a:spcBef>
              <a:spcPct val="0"/>
            </a:spcBef>
            <a:spcAft>
              <a:spcPct val="35000"/>
            </a:spcAft>
            <a:buClr>
              <a:srgbClr val="BF1313"/>
            </a:buClr>
            <a:buSzPts val="1800"/>
            <a:buFont typeface="Arial" panose="020B0604020202020204" pitchFamily="34" charset="0"/>
            <a:buNone/>
          </a:pPr>
          <a:r>
            <a:rPr lang="en-US" sz="1400" kern="1200" dirty="0">
              <a:latin typeface="Calibri" panose="020F0502020204030204"/>
              <a:ea typeface="+mn-ea"/>
              <a:cs typeface="+mn-cs"/>
            </a:rPr>
            <a:t>Any conduct or behavior is unwelcome if the recipient does not consent to it and regards it as offensive. The recipient or victim not complaining, does not necessarily mean or imply that the conduct is welcome. </a:t>
          </a:r>
        </a:p>
      </dsp:txBody>
      <dsp:txXfrm>
        <a:off x="1765355" y="1535636"/>
        <a:ext cx="6315147" cy="1093190"/>
      </dsp:txXfrm>
    </dsp:sp>
    <dsp:sp modelId="{053D2FE3-6AF5-4C85-971C-E3C9AD43B4F1}">
      <dsp:nvSpPr>
        <dsp:cNvPr id="0" name=""/>
        <dsp:cNvSpPr/>
      </dsp:nvSpPr>
      <dsp:spPr>
        <a:xfrm>
          <a:off x="408384" y="2788446"/>
          <a:ext cx="1211492" cy="1211492"/>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AC5F5-A85B-4C8B-B10D-F883CA2B66FE}">
      <dsp:nvSpPr>
        <dsp:cNvPr id="0" name=""/>
        <dsp:cNvSpPr/>
      </dsp:nvSpPr>
      <dsp:spPr>
        <a:xfrm>
          <a:off x="1692566" y="2788446"/>
          <a:ext cx="6433449" cy="1211492"/>
        </a:xfrm>
        <a:prstGeom prst="roundRect">
          <a:avLst>
            <a:gd name="adj" fmla="val 166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IN" sz="1400" b="1" kern="1200" dirty="0"/>
            <a:t>Quid Pro Quo (literally ‘this for that’) </a:t>
          </a:r>
        </a:p>
        <a:p>
          <a:pPr marL="0" lvl="0" indent="0" algn="l" defTabSz="622300">
            <a:lnSpc>
              <a:spcPct val="90000"/>
            </a:lnSpc>
            <a:spcBef>
              <a:spcPct val="0"/>
            </a:spcBef>
            <a:spcAft>
              <a:spcPct val="35000"/>
            </a:spcAft>
            <a:buNone/>
          </a:pPr>
          <a:r>
            <a:rPr lang="en-IN" sz="1400" kern="1200" dirty="0"/>
            <a:t> Implied or explicit promise of preferential/detrimental treatment in employment</a:t>
          </a:r>
        </a:p>
        <a:p>
          <a:pPr marL="0" lvl="0" indent="0" algn="l" defTabSz="622300">
            <a:lnSpc>
              <a:spcPct val="90000"/>
            </a:lnSpc>
            <a:spcBef>
              <a:spcPct val="0"/>
            </a:spcBef>
            <a:spcAft>
              <a:spcPct val="35000"/>
            </a:spcAft>
            <a:buNone/>
          </a:pPr>
          <a:r>
            <a:rPr lang="en-IN" sz="1400" kern="1200" dirty="0"/>
            <a:t> Implied or express threat about her present or future employment status</a:t>
          </a:r>
          <a:endParaRPr lang="en-US" sz="1400" kern="1200" dirty="0"/>
        </a:p>
      </dsp:txBody>
      <dsp:txXfrm>
        <a:off x="1751717" y="2847597"/>
        <a:ext cx="6315147" cy="1093190"/>
      </dsp:txXfrm>
    </dsp:sp>
    <dsp:sp modelId="{E6F727C6-56EA-4A8E-BC56-81B32AD536CE}">
      <dsp:nvSpPr>
        <dsp:cNvPr id="0" name=""/>
        <dsp:cNvSpPr/>
      </dsp:nvSpPr>
      <dsp:spPr>
        <a:xfrm>
          <a:off x="408384" y="4145318"/>
          <a:ext cx="1211492" cy="1211492"/>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8485F-C950-421B-A74F-3E46A94CD35B}">
      <dsp:nvSpPr>
        <dsp:cNvPr id="0" name=""/>
        <dsp:cNvSpPr/>
      </dsp:nvSpPr>
      <dsp:spPr>
        <a:xfrm>
          <a:off x="1692566" y="4145318"/>
          <a:ext cx="6433449" cy="1211492"/>
        </a:xfrm>
        <a:prstGeom prst="roundRect">
          <a:avLst>
            <a:gd name="adj" fmla="val 166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Clr>
              <a:schemeClr val="accent1"/>
            </a:buClr>
            <a:buFont typeface="Arial" pitchFamily="34" charset="0"/>
            <a:buNone/>
          </a:pPr>
          <a:r>
            <a:rPr lang="en-US" sz="1600" b="1" kern="1200" dirty="0">
              <a:latin typeface="Calibri" panose="020F0502020204030204"/>
              <a:ea typeface="+mn-ea"/>
              <a:cs typeface="+mn-cs"/>
            </a:rPr>
            <a:t>Hostile Work Environment</a:t>
          </a:r>
        </a:p>
        <a:p>
          <a:pPr marL="0" lvl="0" indent="0" algn="l" defTabSz="711200">
            <a:lnSpc>
              <a:spcPct val="90000"/>
            </a:lnSpc>
            <a:spcBef>
              <a:spcPct val="0"/>
            </a:spcBef>
            <a:spcAft>
              <a:spcPct val="35000"/>
            </a:spcAft>
            <a:buClr>
              <a:schemeClr val="accent1"/>
            </a:buClr>
            <a:buFont typeface="Arial" pitchFamily="34" charset="0"/>
            <a:buNone/>
          </a:pPr>
          <a:r>
            <a:rPr lang="en-US" sz="1600" kern="1200" dirty="0">
              <a:latin typeface="Calibri" panose="020F0502020204030204"/>
              <a:ea typeface="+mn-ea"/>
              <a:cs typeface="+mn-cs"/>
            </a:rPr>
            <a:t>Creating a hostile, intimidating or an offensive work environment</a:t>
          </a:r>
        </a:p>
        <a:p>
          <a:pPr marL="0" lvl="0" indent="0" algn="l" defTabSz="711200">
            <a:lnSpc>
              <a:spcPct val="90000"/>
            </a:lnSpc>
            <a:spcBef>
              <a:spcPct val="0"/>
            </a:spcBef>
            <a:spcAft>
              <a:spcPct val="35000"/>
            </a:spcAft>
            <a:buClr>
              <a:schemeClr val="accent1"/>
            </a:buClr>
            <a:buFont typeface="Arial" pitchFamily="34" charset="0"/>
            <a:buNone/>
          </a:pPr>
          <a:r>
            <a:rPr lang="en-US" sz="1600" kern="1200" dirty="0">
              <a:latin typeface="Calibri" panose="020F0502020204030204"/>
              <a:ea typeface="+mn-ea"/>
              <a:cs typeface="+mn-cs"/>
            </a:rPr>
            <a:t>Humiliating treatment likely to affect her health or safety</a:t>
          </a:r>
        </a:p>
      </dsp:txBody>
      <dsp:txXfrm>
        <a:off x="1751717" y="4204469"/>
        <a:ext cx="6315147" cy="1093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CF513-E55A-4C04-B681-7BAAE0DD15FA}">
      <dsp:nvSpPr>
        <dsp:cNvPr id="0" name=""/>
        <dsp:cNvSpPr/>
      </dsp:nvSpPr>
      <dsp:spPr>
        <a:xfrm>
          <a:off x="614" y="878237"/>
          <a:ext cx="2642604" cy="317112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kern="1200" dirty="0"/>
            <a:t>Physical Incapacity</a:t>
          </a:r>
        </a:p>
      </dsp:txBody>
      <dsp:txXfrm rot="16200000">
        <a:off x="-1035286" y="1914138"/>
        <a:ext cx="2600323" cy="528520"/>
      </dsp:txXfrm>
    </dsp:sp>
    <dsp:sp modelId="{C02360ED-B732-41AB-9611-58B7782B0FAB}">
      <dsp:nvSpPr>
        <dsp:cNvPr id="0" name=""/>
        <dsp:cNvSpPr/>
      </dsp:nvSpPr>
      <dsp:spPr>
        <a:xfrm>
          <a:off x="529135" y="878237"/>
          <a:ext cx="1968740" cy="31711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kern="1200" dirty="0"/>
            <a:t>Complainant’s Relative/Friend</a:t>
          </a:r>
        </a:p>
        <a:p>
          <a:pPr marL="0" lvl="0" indent="0" algn="l" defTabSz="622300">
            <a:lnSpc>
              <a:spcPct val="90000"/>
            </a:lnSpc>
            <a:spcBef>
              <a:spcPct val="0"/>
            </a:spcBef>
            <a:spcAft>
              <a:spcPct val="35000"/>
            </a:spcAft>
            <a:buFont typeface="Arial" panose="020B0604020202020204" pitchFamily="34" charset="0"/>
            <a:buNone/>
          </a:pPr>
          <a:r>
            <a:rPr lang="en-US" sz="1400" kern="1200" dirty="0"/>
            <a:t>Complainant Coworker </a:t>
          </a:r>
        </a:p>
        <a:p>
          <a:pPr marL="0" lvl="0" indent="0" algn="l" defTabSz="622300">
            <a:lnSpc>
              <a:spcPct val="90000"/>
            </a:lnSpc>
            <a:spcBef>
              <a:spcPct val="0"/>
            </a:spcBef>
            <a:spcAft>
              <a:spcPct val="35000"/>
            </a:spcAft>
            <a:buFont typeface="Arial" panose="020B0604020202020204" pitchFamily="34" charset="0"/>
            <a:buNone/>
          </a:pPr>
          <a:r>
            <a:rPr lang="en-US" sz="1400" kern="1200" dirty="0"/>
            <a:t>Officer of NCW/SCW</a:t>
          </a:r>
        </a:p>
        <a:p>
          <a:pPr marL="0" lvl="0" indent="0" algn="l" defTabSz="622300">
            <a:lnSpc>
              <a:spcPct val="90000"/>
            </a:lnSpc>
            <a:spcBef>
              <a:spcPct val="0"/>
            </a:spcBef>
            <a:spcAft>
              <a:spcPct val="35000"/>
            </a:spcAft>
            <a:buFont typeface="Arial" panose="020B0604020202020204" pitchFamily="34" charset="0"/>
            <a:buNone/>
          </a:pPr>
          <a:r>
            <a:rPr lang="en-US" sz="1400" kern="1200" dirty="0"/>
            <a:t>Any other person who has knowledge of incident with written consent of complainant </a:t>
          </a:r>
        </a:p>
        <a:p>
          <a:pPr marL="0" lvl="0" indent="0" algn="l" defTabSz="622300">
            <a:lnSpc>
              <a:spcPct val="90000"/>
            </a:lnSpc>
            <a:spcBef>
              <a:spcPct val="0"/>
            </a:spcBef>
            <a:spcAft>
              <a:spcPct val="35000"/>
            </a:spcAft>
            <a:buFont typeface="Arial" panose="020B0604020202020204" pitchFamily="34" charset="0"/>
            <a:buNone/>
          </a:pPr>
          <a:r>
            <a:rPr lang="en-US" sz="1500" kern="1200" dirty="0"/>
            <a:t> </a:t>
          </a:r>
        </a:p>
        <a:p>
          <a:pPr marL="0" lvl="0" indent="0" algn="l" defTabSz="622300">
            <a:lnSpc>
              <a:spcPct val="90000"/>
            </a:lnSpc>
            <a:spcBef>
              <a:spcPct val="0"/>
            </a:spcBef>
            <a:spcAft>
              <a:spcPct val="35000"/>
            </a:spcAft>
            <a:buFont typeface="Arial" panose="020B0604020202020204" pitchFamily="34" charset="0"/>
            <a:buNone/>
          </a:pPr>
          <a:endParaRPr lang="en-US" sz="1500" kern="1200" dirty="0"/>
        </a:p>
      </dsp:txBody>
      <dsp:txXfrm>
        <a:off x="529135" y="878237"/>
        <a:ext cx="1968740" cy="3171125"/>
      </dsp:txXfrm>
    </dsp:sp>
    <dsp:sp modelId="{E622F482-EC5B-4967-AAF3-C2A4115BF4E8}">
      <dsp:nvSpPr>
        <dsp:cNvPr id="0" name=""/>
        <dsp:cNvSpPr/>
      </dsp:nvSpPr>
      <dsp:spPr>
        <a:xfrm>
          <a:off x="2735710" y="878237"/>
          <a:ext cx="2642604" cy="317112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kern="1200" dirty="0"/>
            <a:t>Mental Incapacity</a:t>
          </a:r>
        </a:p>
      </dsp:txBody>
      <dsp:txXfrm rot="16200000">
        <a:off x="1699808" y="1914138"/>
        <a:ext cx="2600323" cy="528520"/>
      </dsp:txXfrm>
    </dsp:sp>
    <dsp:sp modelId="{C3E88E8E-2889-4E2A-8CAD-4A9106A09102}">
      <dsp:nvSpPr>
        <dsp:cNvPr id="0" name=""/>
        <dsp:cNvSpPr/>
      </dsp:nvSpPr>
      <dsp:spPr>
        <a:xfrm rot="5400000">
          <a:off x="2516006" y="3397401"/>
          <a:ext cx="465833" cy="39639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2D04F-69B7-44AA-8C6F-6A70D2FD226C}">
      <dsp:nvSpPr>
        <dsp:cNvPr id="0" name=""/>
        <dsp:cNvSpPr/>
      </dsp:nvSpPr>
      <dsp:spPr>
        <a:xfrm>
          <a:off x="3264231" y="878237"/>
          <a:ext cx="1968740" cy="31711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kern="1200" dirty="0"/>
            <a:t>Complainant’s Relative/Friend</a:t>
          </a:r>
        </a:p>
        <a:p>
          <a:pPr marL="0" lvl="0" indent="0" algn="l" defTabSz="666750">
            <a:lnSpc>
              <a:spcPct val="90000"/>
            </a:lnSpc>
            <a:spcBef>
              <a:spcPct val="0"/>
            </a:spcBef>
            <a:spcAft>
              <a:spcPct val="35000"/>
            </a:spcAft>
            <a:buNone/>
          </a:pPr>
          <a:r>
            <a:rPr lang="en-US" sz="1500" kern="1200" dirty="0"/>
            <a:t>Complainant Coworker </a:t>
          </a:r>
        </a:p>
        <a:p>
          <a:pPr marL="0" lvl="0" indent="0" algn="l" defTabSz="666750">
            <a:lnSpc>
              <a:spcPct val="90000"/>
            </a:lnSpc>
            <a:spcBef>
              <a:spcPct val="0"/>
            </a:spcBef>
            <a:spcAft>
              <a:spcPct val="35000"/>
            </a:spcAft>
            <a:buNone/>
          </a:pPr>
          <a:r>
            <a:rPr lang="en-US" sz="1500" kern="1200" dirty="0"/>
            <a:t>Guardian / Authority under who the complainant is receiving care/ treatment </a:t>
          </a:r>
        </a:p>
        <a:p>
          <a:pPr marL="0" lvl="0" indent="0" algn="l" defTabSz="666750">
            <a:lnSpc>
              <a:spcPct val="90000"/>
            </a:lnSpc>
            <a:spcBef>
              <a:spcPct val="0"/>
            </a:spcBef>
            <a:spcAft>
              <a:spcPct val="35000"/>
            </a:spcAft>
            <a:buNone/>
          </a:pPr>
          <a:r>
            <a:rPr lang="en-US" sz="1500" kern="1200" dirty="0"/>
            <a:t>Any other person who has knowledge of incident jointly ,with any person mentioned above </a:t>
          </a:r>
        </a:p>
      </dsp:txBody>
      <dsp:txXfrm>
        <a:off x="3264231" y="878237"/>
        <a:ext cx="1968740" cy="3171125"/>
      </dsp:txXfrm>
    </dsp:sp>
    <dsp:sp modelId="{7C197906-D816-489A-B6A6-F9F20CE5B9C5}">
      <dsp:nvSpPr>
        <dsp:cNvPr id="0" name=""/>
        <dsp:cNvSpPr/>
      </dsp:nvSpPr>
      <dsp:spPr>
        <a:xfrm>
          <a:off x="5470806" y="878237"/>
          <a:ext cx="2642604" cy="317112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kern="1200" dirty="0"/>
            <a:t>Incase Of Death </a:t>
          </a:r>
        </a:p>
      </dsp:txBody>
      <dsp:txXfrm rot="16200000">
        <a:off x="4434904" y="1914138"/>
        <a:ext cx="2600323" cy="528520"/>
      </dsp:txXfrm>
    </dsp:sp>
    <dsp:sp modelId="{12EDB5E8-5C56-4254-87E8-1CC63FD32A37}">
      <dsp:nvSpPr>
        <dsp:cNvPr id="0" name=""/>
        <dsp:cNvSpPr/>
      </dsp:nvSpPr>
      <dsp:spPr>
        <a:xfrm rot="5400000">
          <a:off x="5251102" y="3397401"/>
          <a:ext cx="465833" cy="39639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14EA63-6356-484F-8EDA-6456C3727F9D}">
      <dsp:nvSpPr>
        <dsp:cNvPr id="0" name=""/>
        <dsp:cNvSpPr/>
      </dsp:nvSpPr>
      <dsp:spPr>
        <a:xfrm>
          <a:off x="5999327" y="878237"/>
          <a:ext cx="1968740" cy="31711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en-US" sz="1500" kern="1200" dirty="0"/>
            <a:t>Any  person who has knowledge of incident with written consent of her legal heir</a:t>
          </a:r>
        </a:p>
        <a:p>
          <a:pPr marL="0" lvl="0" indent="0" algn="l" defTabSz="666750">
            <a:lnSpc>
              <a:spcPct val="90000"/>
            </a:lnSpc>
            <a:spcBef>
              <a:spcPct val="0"/>
            </a:spcBef>
            <a:spcAft>
              <a:spcPct val="35000"/>
            </a:spcAft>
            <a:buNone/>
          </a:pPr>
          <a:r>
            <a:rPr lang="en-US" sz="1500" kern="1200" dirty="0"/>
            <a:t>Any  person who has knowledge of incident with written consent of her legal heir</a:t>
          </a:r>
        </a:p>
      </dsp:txBody>
      <dsp:txXfrm>
        <a:off x="5999327" y="878237"/>
        <a:ext cx="1968740" cy="31711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CB3A3-6ADB-46D7-9FBB-1FBEB52F50F6}">
      <dsp:nvSpPr>
        <dsp:cNvPr id="0" name=""/>
        <dsp:cNvSpPr/>
      </dsp:nvSpPr>
      <dsp:spPr>
        <a:xfrm>
          <a:off x="4120" y="419500"/>
          <a:ext cx="1779546" cy="132839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solidFill>
                <a:schemeClr val="accent1"/>
              </a:solidFill>
              <a:latin typeface="+mj-lt"/>
            </a:rPr>
            <a:t>Principles of natural justice to be followed</a:t>
          </a:r>
          <a:endParaRPr lang="en-US" sz="2100" kern="1200" dirty="0">
            <a:solidFill>
              <a:schemeClr val="accent1"/>
            </a:solidFill>
          </a:endParaRPr>
        </a:p>
      </dsp:txBody>
      <dsp:txXfrm>
        <a:off x="35246" y="450626"/>
        <a:ext cx="1717294" cy="1297267"/>
      </dsp:txXfrm>
    </dsp:sp>
    <dsp:sp modelId="{15D36F91-D0CE-4D77-A4BB-BD904212E685}">
      <dsp:nvSpPr>
        <dsp:cNvPr id="0" name=""/>
        <dsp:cNvSpPr/>
      </dsp:nvSpPr>
      <dsp:spPr>
        <a:xfrm>
          <a:off x="4120" y="1747894"/>
          <a:ext cx="1779546" cy="5712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b="1" kern="1200" dirty="0">
            <a:latin typeface="+mj-lt"/>
          </a:endParaRPr>
        </a:p>
      </dsp:txBody>
      <dsp:txXfrm>
        <a:off x="4120" y="1747894"/>
        <a:ext cx="1253201" cy="571209"/>
      </dsp:txXfrm>
    </dsp:sp>
    <dsp:sp modelId="{EDC79B56-5836-4311-8D8F-6FD00F40A47C}">
      <dsp:nvSpPr>
        <dsp:cNvPr id="0" name=""/>
        <dsp:cNvSpPr/>
      </dsp:nvSpPr>
      <dsp:spPr>
        <a:xfrm>
          <a:off x="1307662" y="1838625"/>
          <a:ext cx="622841" cy="6228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7E785-6971-4162-93C9-C8C8108A22A3}">
      <dsp:nvSpPr>
        <dsp:cNvPr id="0" name=""/>
        <dsp:cNvSpPr/>
      </dsp:nvSpPr>
      <dsp:spPr>
        <a:xfrm>
          <a:off x="2084808" y="419500"/>
          <a:ext cx="1779546" cy="132839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rgbClr val="4472C4"/>
              </a:solidFill>
              <a:latin typeface="Calibri Light" panose="020F0302020204030204"/>
              <a:ea typeface="+mn-ea"/>
              <a:cs typeface="+mn-cs"/>
            </a:rPr>
            <a:t>Assure Confidentiality </a:t>
          </a:r>
        </a:p>
      </dsp:txBody>
      <dsp:txXfrm>
        <a:off x="2115934" y="450626"/>
        <a:ext cx="1717294" cy="1297267"/>
      </dsp:txXfrm>
    </dsp:sp>
    <dsp:sp modelId="{C267D327-6AA8-4D62-BDB7-3C42EE428B4A}">
      <dsp:nvSpPr>
        <dsp:cNvPr id="0" name=""/>
        <dsp:cNvSpPr/>
      </dsp:nvSpPr>
      <dsp:spPr>
        <a:xfrm>
          <a:off x="2084808" y="1747894"/>
          <a:ext cx="1779546" cy="5712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endParaRPr lang="en-US" sz="4000" kern="1200" dirty="0"/>
        </a:p>
      </dsp:txBody>
      <dsp:txXfrm>
        <a:off x="2084808" y="1747894"/>
        <a:ext cx="1253201" cy="571209"/>
      </dsp:txXfrm>
    </dsp:sp>
    <dsp:sp modelId="{DB3136BB-C3F2-4614-815F-FC0B11C50DB8}">
      <dsp:nvSpPr>
        <dsp:cNvPr id="0" name=""/>
        <dsp:cNvSpPr/>
      </dsp:nvSpPr>
      <dsp:spPr>
        <a:xfrm>
          <a:off x="3388350" y="1838625"/>
          <a:ext cx="622841" cy="62284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0FE21-74D3-4489-B46E-7203DC68663F}">
      <dsp:nvSpPr>
        <dsp:cNvPr id="0" name=""/>
        <dsp:cNvSpPr/>
      </dsp:nvSpPr>
      <dsp:spPr>
        <a:xfrm>
          <a:off x="4165496" y="419500"/>
          <a:ext cx="1779546" cy="132839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rgbClr val="4472C4"/>
              </a:solidFill>
              <a:latin typeface="Calibri Light" panose="020F0302020204030204"/>
              <a:ea typeface="+mn-ea"/>
              <a:cs typeface="+mn-cs"/>
            </a:rPr>
            <a:t>Assure Non- Retaliation </a:t>
          </a:r>
        </a:p>
      </dsp:txBody>
      <dsp:txXfrm>
        <a:off x="4196622" y="450626"/>
        <a:ext cx="1717294" cy="1297267"/>
      </dsp:txXfrm>
    </dsp:sp>
    <dsp:sp modelId="{2A944BCD-1D6F-40D5-80F9-E9346B4502E8}">
      <dsp:nvSpPr>
        <dsp:cNvPr id="0" name=""/>
        <dsp:cNvSpPr/>
      </dsp:nvSpPr>
      <dsp:spPr>
        <a:xfrm>
          <a:off x="4165496" y="1747894"/>
          <a:ext cx="1779546" cy="5712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endParaRPr lang="en-US" sz="4000" kern="1200" dirty="0"/>
        </a:p>
      </dsp:txBody>
      <dsp:txXfrm>
        <a:off x="4165496" y="1747894"/>
        <a:ext cx="1253201" cy="571209"/>
      </dsp:txXfrm>
    </dsp:sp>
    <dsp:sp modelId="{7D6E563D-CF10-410E-98BD-B5A59764D4E9}">
      <dsp:nvSpPr>
        <dsp:cNvPr id="0" name=""/>
        <dsp:cNvSpPr/>
      </dsp:nvSpPr>
      <dsp:spPr>
        <a:xfrm>
          <a:off x="5469038" y="1838625"/>
          <a:ext cx="622841" cy="62284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C206-9A9C-419B-A01F-138872103E1F}">
      <dsp:nvSpPr>
        <dsp:cNvPr id="0" name=""/>
        <dsp:cNvSpPr/>
      </dsp:nvSpPr>
      <dsp:spPr>
        <a:xfrm>
          <a:off x="3213512" y="4039098"/>
          <a:ext cx="518540" cy="328375"/>
        </a:xfrm>
        <a:custGeom>
          <a:avLst/>
          <a:gdLst/>
          <a:ahLst/>
          <a:cxnLst/>
          <a:rect l="0" t="0" r="0" b="0"/>
          <a:pathLst>
            <a:path>
              <a:moveTo>
                <a:pt x="0" y="0"/>
              </a:moveTo>
              <a:lnTo>
                <a:pt x="0" y="328375"/>
              </a:lnTo>
              <a:lnTo>
                <a:pt x="518540" y="3283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EDD608-7136-46C9-90BB-406DD5B54D5F}">
      <dsp:nvSpPr>
        <dsp:cNvPr id="0" name=""/>
        <dsp:cNvSpPr/>
      </dsp:nvSpPr>
      <dsp:spPr>
        <a:xfrm>
          <a:off x="4368268" y="3352674"/>
          <a:ext cx="389299" cy="511326"/>
        </a:xfrm>
        <a:custGeom>
          <a:avLst/>
          <a:gdLst/>
          <a:ahLst/>
          <a:cxnLst/>
          <a:rect l="0" t="0" r="0" b="0"/>
          <a:pathLst>
            <a:path>
              <a:moveTo>
                <a:pt x="389299" y="0"/>
              </a:moveTo>
              <a:lnTo>
                <a:pt x="389299" y="474556"/>
              </a:lnTo>
              <a:lnTo>
                <a:pt x="0" y="474556"/>
              </a:lnTo>
              <a:lnTo>
                <a:pt x="0" y="5113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88F0DA-16C6-448E-B396-99EC2F6C4606}">
      <dsp:nvSpPr>
        <dsp:cNvPr id="0" name=""/>
        <dsp:cNvSpPr/>
      </dsp:nvSpPr>
      <dsp:spPr>
        <a:xfrm>
          <a:off x="4706746" y="2904530"/>
          <a:ext cx="91440" cy="147373"/>
        </a:xfrm>
        <a:custGeom>
          <a:avLst/>
          <a:gdLst/>
          <a:ahLst/>
          <a:cxnLst/>
          <a:rect l="0" t="0" r="0" b="0"/>
          <a:pathLst>
            <a:path>
              <a:moveTo>
                <a:pt x="45720" y="0"/>
              </a:moveTo>
              <a:lnTo>
                <a:pt x="45720" y="110603"/>
              </a:lnTo>
              <a:lnTo>
                <a:pt x="50822" y="110603"/>
              </a:lnTo>
              <a:lnTo>
                <a:pt x="50822" y="1473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0D707E-9E21-4744-BBEA-496F644EEB1E}">
      <dsp:nvSpPr>
        <dsp:cNvPr id="0" name=""/>
        <dsp:cNvSpPr/>
      </dsp:nvSpPr>
      <dsp:spPr>
        <a:xfrm>
          <a:off x="4666428" y="2384179"/>
          <a:ext cx="91440" cy="238786"/>
        </a:xfrm>
        <a:custGeom>
          <a:avLst/>
          <a:gdLst/>
          <a:ahLst/>
          <a:cxnLst/>
          <a:rect l="0" t="0" r="0" b="0"/>
          <a:pathLst>
            <a:path>
              <a:moveTo>
                <a:pt x="45720" y="0"/>
              </a:moveTo>
              <a:lnTo>
                <a:pt x="45720" y="202016"/>
              </a:lnTo>
              <a:lnTo>
                <a:pt x="86037" y="202016"/>
              </a:lnTo>
              <a:lnTo>
                <a:pt x="86037" y="2387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D8296-4FE7-4A33-A8D8-538A497127A1}">
      <dsp:nvSpPr>
        <dsp:cNvPr id="0" name=""/>
        <dsp:cNvSpPr/>
      </dsp:nvSpPr>
      <dsp:spPr>
        <a:xfrm>
          <a:off x="3107672" y="1990951"/>
          <a:ext cx="91440" cy="233383"/>
        </a:xfrm>
        <a:custGeom>
          <a:avLst/>
          <a:gdLst/>
          <a:ahLst/>
          <a:cxnLst/>
          <a:rect l="0" t="0" r="0" b="0"/>
          <a:pathLst>
            <a:path>
              <a:moveTo>
                <a:pt x="45720" y="0"/>
              </a:moveTo>
              <a:lnTo>
                <a:pt x="45720" y="233383"/>
              </a:lnTo>
              <a:lnTo>
                <a:pt x="82490" y="2333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62692-BEAC-4A47-B60E-08F6E4C1ED29}">
      <dsp:nvSpPr>
        <dsp:cNvPr id="0" name=""/>
        <dsp:cNvSpPr/>
      </dsp:nvSpPr>
      <dsp:spPr>
        <a:xfrm>
          <a:off x="1561417" y="2399237"/>
          <a:ext cx="91440" cy="1076651"/>
        </a:xfrm>
        <a:custGeom>
          <a:avLst/>
          <a:gdLst/>
          <a:ahLst/>
          <a:cxnLst/>
          <a:rect l="0" t="0" r="0" b="0"/>
          <a:pathLst>
            <a:path>
              <a:moveTo>
                <a:pt x="88119" y="0"/>
              </a:moveTo>
              <a:lnTo>
                <a:pt x="88119" y="1076651"/>
              </a:lnTo>
              <a:lnTo>
                <a:pt x="45720" y="1076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2B0A1C-BAAC-4F7C-9176-0FD563099A8F}">
      <dsp:nvSpPr>
        <dsp:cNvPr id="0" name=""/>
        <dsp:cNvSpPr/>
      </dsp:nvSpPr>
      <dsp:spPr>
        <a:xfrm>
          <a:off x="3070902" y="1990951"/>
          <a:ext cx="91440" cy="240913"/>
        </a:xfrm>
        <a:custGeom>
          <a:avLst/>
          <a:gdLst/>
          <a:ahLst/>
          <a:cxnLst/>
          <a:rect l="0" t="0" r="0" b="0"/>
          <a:pathLst>
            <a:path>
              <a:moveTo>
                <a:pt x="82490" y="0"/>
              </a:moveTo>
              <a:lnTo>
                <a:pt x="82490" y="240913"/>
              </a:lnTo>
              <a:lnTo>
                <a:pt x="45720" y="240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74E741-79C8-4323-92D9-5F5891882757}">
      <dsp:nvSpPr>
        <dsp:cNvPr id="0" name=""/>
        <dsp:cNvSpPr/>
      </dsp:nvSpPr>
      <dsp:spPr>
        <a:xfrm>
          <a:off x="3107672" y="1526897"/>
          <a:ext cx="91440" cy="91440"/>
        </a:xfrm>
        <a:custGeom>
          <a:avLst/>
          <a:gdLst/>
          <a:ahLst/>
          <a:cxnLst/>
          <a:rect l="0" t="0" r="0" b="0"/>
          <a:pathLst>
            <a:path>
              <a:moveTo>
                <a:pt x="45720" y="45720"/>
              </a:moveTo>
              <a:lnTo>
                <a:pt x="45720" y="1192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88EB13-D13C-43D4-AAC2-91E420E46156}">
      <dsp:nvSpPr>
        <dsp:cNvPr id="0" name=""/>
        <dsp:cNvSpPr/>
      </dsp:nvSpPr>
      <dsp:spPr>
        <a:xfrm>
          <a:off x="3074474" y="1168293"/>
          <a:ext cx="91440" cy="91440"/>
        </a:xfrm>
        <a:custGeom>
          <a:avLst/>
          <a:gdLst/>
          <a:ahLst/>
          <a:cxnLst/>
          <a:rect l="0" t="0" r="0" b="0"/>
          <a:pathLst>
            <a:path>
              <a:moveTo>
                <a:pt x="45720" y="45720"/>
              </a:moveTo>
              <a:lnTo>
                <a:pt x="45720" y="75043"/>
              </a:lnTo>
              <a:lnTo>
                <a:pt x="78918" y="75043"/>
              </a:lnTo>
              <a:lnTo>
                <a:pt x="78918" y="111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61FC43-24A7-47A8-BDE4-8FED62E19005}">
      <dsp:nvSpPr>
        <dsp:cNvPr id="0" name=""/>
        <dsp:cNvSpPr/>
      </dsp:nvSpPr>
      <dsp:spPr>
        <a:xfrm>
          <a:off x="3074474" y="795993"/>
          <a:ext cx="91440" cy="91440"/>
        </a:xfrm>
        <a:custGeom>
          <a:avLst/>
          <a:gdLst/>
          <a:ahLst/>
          <a:cxnLst/>
          <a:rect l="0" t="0" r="0" b="0"/>
          <a:pathLst>
            <a:path>
              <a:moveTo>
                <a:pt x="78918" y="45720"/>
              </a:moveTo>
              <a:lnTo>
                <a:pt x="78918" y="89937"/>
              </a:lnTo>
              <a:lnTo>
                <a:pt x="45720" y="89937"/>
              </a:lnTo>
              <a:lnTo>
                <a:pt x="45720" y="1267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15888F-6660-48E1-9041-F8E743A15D7D}">
      <dsp:nvSpPr>
        <dsp:cNvPr id="0" name=""/>
        <dsp:cNvSpPr/>
      </dsp:nvSpPr>
      <dsp:spPr>
        <a:xfrm>
          <a:off x="3107672" y="458302"/>
          <a:ext cx="91440" cy="91440"/>
        </a:xfrm>
        <a:custGeom>
          <a:avLst/>
          <a:gdLst/>
          <a:ahLst/>
          <a:cxnLst/>
          <a:rect l="0" t="0" r="0" b="0"/>
          <a:pathLst>
            <a:path>
              <a:moveTo>
                <a:pt x="45720" y="45720"/>
              </a:moveTo>
              <a:lnTo>
                <a:pt x="45720" y="119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B23B5F-9615-43E8-99E4-FE1CBC554EE5}">
      <dsp:nvSpPr>
        <dsp:cNvPr id="0" name=""/>
        <dsp:cNvSpPr/>
      </dsp:nvSpPr>
      <dsp:spPr>
        <a:xfrm>
          <a:off x="1430399" y="256070"/>
          <a:ext cx="3445986" cy="247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schemeClr val="bg1"/>
              </a:solidFill>
            </a:rPr>
            <a:t>Incident Of Sexual</a:t>
          </a:r>
          <a:r>
            <a:rPr lang="en-IN" sz="1050" b="1" kern="1200" baseline="0" dirty="0">
              <a:solidFill>
                <a:schemeClr val="bg1"/>
              </a:solidFill>
            </a:rPr>
            <a:t> Harassment </a:t>
          </a:r>
          <a:endParaRPr lang="en-US" sz="1050" kern="1200" dirty="0">
            <a:solidFill>
              <a:schemeClr val="bg1"/>
            </a:solidFill>
          </a:endParaRPr>
        </a:p>
      </dsp:txBody>
      <dsp:txXfrm>
        <a:off x="1430399" y="256070"/>
        <a:ext cx="3445986" cy="247951"/>
      </dsp:txXfrm>
    </dsp:sp>
    <dsp:sp modelId="{DA426167-047A-4ECD-BAE3-14F4EAF37344}">
      <dsp:nvSpPr>
        <dsp:cNvPr id="0" name=""/>
        <dsp:cNvSpPr/>
      </dsp:nvSpPr>
      <dsp:spPr>
        <a:xfrm>
          <a:off x="1441962" y="577562"/>
          <a:ext cx="3422860" cy="264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Complaint to the IC (within 3 months) </a:t>
          </a:r>
          <a:endParaRPr lang="en-US" sz="1050" b="1" kern="1200" dirty="0">
            <a:solidFill>
              <a:prstClr val="white"/>
            </a:solidFill>
            <a:latin typeface="Calibri" panose="020F0502020204030204"/>
            <a:ea typeface="+mn-ea"/>
            <a:cs typeface="+mn-cs"/>
          </a:endParaRPr>
        </a:p>
      </dsp:txBody>
      <dsp:txXfrm>
        <a:off x="1441962" y="577562"/>
        <a:ext cx="3422860" cy="264151"/>
      </dsp:txXfrm>
    </dsp:sp>
    <dsp:sp modelId="{21E07D6D-5835-44CA-8517-33C2C689A5B5}">
      <dsp:nvSpPr>
        <dsp:cNvPr id="0" name=""/>
        <dsp:cNvSpPr/>
      </dsp:nvSpPr>
      <dsp:spPr>
        <a:xfrm>
          <a:off x="1441962" y="922701"/>
          <a:ext cx="3356463" cy="291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IC to send a copy of complaint to respondent(within 7 days) </a:t>
          </a:r>
          <a:endParaRPr lang="en-US" sz="1050" b="1" kern="1200" dirty="0">
            <a:solidFill>
              <a:prstClr val="white"/>
            </a:solidFill>
            <a:latin typeface="Calibri" panose="020F0502020204030204"/>
            <a:ea typeface="+mn-ea"/>
            <a:cs typeface="+mn-cs"/>
          </a:endParaRPr>
        </a:p>
      </dsp:txBody>
      <dsp:txXfrm>
        <a:off x="1441962" y="922701"/>
        <a:ext cx="3356463" cy="291312"/>
      </dsp:txXfrm>
    </dsp:sp>
    <dsp:sp modelId="{2CC5DDE9-0A14-4A7F-B01E-CEA75B8189E7}">
      <dsp:nvSpPr>
        <dsp:cNvPr id="0" name=""/>
        <dsp:cNvSpPr/>
      </dsp:nvSpPr>
      <dsp:spPr>
        <a:xfrm>
          <a:off x="1441962" y="1280107"/>
          <a:ext cx="3422860" cy="292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Respondent to File a response  (Within 10days)</a:t>
          </a:r>
          <a:endParaRPr lang="en-US" sz="1050" b="1" kern="1200" dirty="0">
            <a:solidFill>
              <a:prstClr val="white"/>
            </a:solidFill>
            <a:latin typeface="Calibri" panose="020F0502020204030204"/>
            <a:ea typeface="+mn-ea"/>
            <a:cs typeface="+mn-cs"/>
          </a:endParaRPr>
        </a:p>
      </dsp:txBody>
      <dsp:txXfrm>
        <a:off x="1441962" y="1280107"/>
        <a:ext cx="3422860" cy="292509"/>
      </dsp:txXfrm>
    </dsp:sp>
    <dsp:sp modelId="{B3CD9324-35A6-43ED-BD8C-95769501226D}">
      <dsp:nvSpPr>
        <dsp:cNvPr id="0" name=""/>
        <dsp:cNvSpPr/>
      </dsp:nvSpPr>
      <dsp:spPr>
        <a:xfrm>
          <a:off x="576497" y="1646157"/>
          <a:ext cx="5153790" cy="3447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ICC initiates process of meeting complainant  and respondents</a:t>
          </a:r>
          <a:endParaRPr lang="en-US" sz="1050" b="1" kern="1200" dirty="0">
            <a:solidFill>
              <a:prstClr val="white"/>
            </a:solidFill>
            <a:latin typeface="Calibri" panose="020F0502020204030204"/>
            <a:ea typeface="+mn-ea"/>
            <a:cs typeface="+mn-cs"/>
          </a:endParaRPr>
        </a:p>
      </dsp:txBody>
      <dsp:txXfrm>
        <a:off x="576497" y="1646157"/>
        <a:ext cx="5153790" cy="344793"/>
      </dsp:txXfrm>
    </dsp:sp>
    <dsp:sp modelId="{17561D01-DDD4-4819-B917-D749FDE1C91D}">
      <dsp:nvSpPr>
        <dsp:cNvPr id="0" name=""/>
        <dsp:cNvSpPr/>
      </dsp:nvSpPr>
      <dsp:spPr>
        <a:xfrm>
          <a:off x="182450" y="2064492"/>
          <a:ext cx="2934171" cy="3347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Complainant Requests  Settlement </a:t>
          </a:r>
          <a:endParaRPr lang="en-US" sz="1050" b="1" kern="1200" dirty="0">
            <a:solidFill>
              <a:prstClr val="white"/>
            </a:solidFill>
            <a:latin typeface="Calibri" panose="020F0502020204030204"/>
            <a:ea typeface="+mn-ea"/>
            <a:cs typeface="+mn-cs"/>
          </a:endParaRPr>
        </a:p>
      </dsp:txBody>
      <dsp:txXfrm>
        <a:off x="182450" y="2064492"/>
        <a:ext cx="2934171" cy="334744"/>
      </dsp:txXfrm>
    </dsp:sp>
    <dsp:sp modelId="{B8C540DB-9A48-4516-A06F-7047B1610858}">
      <dsp:nvSpPr>
        <dsp:cNvPr id="0" name=""/>
        <dsp:cNvSpPr/>
      </dsp:nvSpPr>
      <dsp:spPr>
        <a:xfrm>
          <a:off x="0" y="2462237"/>
          <a:ext cx="1607137" cy="2027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prstClr val="white"/>
              </a:solidFill>
              <a:latin typeface="Calibri" panose="020F0502020204030204"/>
              <a:ea typeface="+mn-ea"/>
              <a:cs typeface="+mn-cs"/>
            </a:rPr>
            <a:t>Settlement </a:t>
          </a:r>
          <a:endParaRPr lang="en-IN" sz="1050" b="1" kern="1200" dirty="0">
            <a:solidFill>
              <a:prstClr val="white"/>
            </a:solidFill>
            <a:latin typeface="Calibri" panose="020F0502020204030204"/>
            <a:ea typeface="+mn-ea"/>
            <a:cs typeface="+mn-cs"/>
          </a:endParaRPr>
        </a:p>
        <a:p>
          <a:pPr marL="0" lvl="0" indent="0" algn="ctr" defTabSz="466725">
            <a:lnSpc>
              <a:spcPct val="90000"/>
            </a:lnSpc>
            <a:spcBef>
              <a:spcPct val="0"/>
            </a:spcBef>
            <a:spcAft>
              <a:spcPct val="35000"/>
            </a:spcAft>
            <a:buNone/>
          </a:pPr>
          <a:r>
            <a:rPr lang="en-US" sz="1050" b="1" kern="1200" dirty="0">
              <a:solidFill>
                <a:prstClr val="white"/>
              </a:solidFill>
              <a:latin typeface="Calibri" panose="020F0502020204030204"/>
              <a:ea typeface="+mn-ea"/>
              <a:cs typeface="+mn-cs"/>
            </a:rPr>
            <a:t>1.Not monetary;</a:t>
          </a:r>
          <a:endParaRPr lang="en-IN" sz="1050" b="1" kern="1200" dirty="0">
            <a:solidFill>
              <a:prstClr val="white"/>
            </a:solidFill>
            <a:latin typeface="Calibri" panose="020F0502020204030204"/>
            <a:ea typeface="+mn-ea"/>
            <a:cs typeface="+mn-cs"/>
          </a:endParaRPr>
        </a:p>
        <a:p>
          <a:pPr marL="0" lvl="0" indent="0" algn="ctr" defTabSz="466725">
            <a:lnSpc>
              <a:spcPct val="90000"/>
            </a:lnSpc>
            <a:spcBef>
              <a:spcPct val="0"/>
            </a:spcBef>
            <a:spcAft>
              <a:spcPct val="35000"/>
            </a:spcAft>
            <a:buNone/>
          </a:pPr>
          <a:r>
            <a:rPr lang="en-US" sz="1050" b="1" kern="1200" dirty="0">
              <a:solidFill>
                <a:prstClr val="white"/>
              </a:solidFill>
              <a:latin typeface="Calibri" panose="020F0502020204030204"/>
              <a:ea typeface="+mn-ea"/>
              <a:cs typeface="+mn-cs"/>
            </a:rPr>
            <a:t>2.IC to record  settlement and forward to  parties and employer</a:t>
          </a:r>
          <a:endParaRPr lang="en-IN" sz="1050" b="1" kern="1200" dirty="0">
            <a:solidFill>
              <a:prstClr val="white"/>
            </a:solidFill>
            <a:latin typeface="Calibri" panose="020F0502020204030204"/>
            <a:ea typeface="+mn-ea"/>
            <a:cs typeface="+mn-cs"/>
          </a:endParaRPr>
        </a:p>
        <a:p>
          <a:pPr marL="0" lvl="0" indent="0" algn="ctr" defTabSz="466725">
            <a:lnSpc>
              <a:spcPct val="90000"/>
            </a:lnSpc>
            <a:spcBef>
              <a:spcPct val="0"/>
            </a:spcBef>
            <a:spcAft>
              <a:spcPct val="35000"/>
            </a:spcAft>
            <a:buNone/>
          </a:pPr>
          <a:r>
            <a:rPr lang="en-US" sz="1050" b="1" kern="1200" dirty="0">
              <a:solidFill>
                <a:prstClr val="white"/>
              </a:solidFill>
              <a:latin typeface="Calibri" panose="020F0502020204030204"/>
              <a:ea typeface="+mn-ea"/>
              <a:cs typeface="+mn-cs"/>
            </a:rPr>
            <a:t>3.No further  inquiry</a:t>
          </a:r>
        </a:p>
      </dsp:txBody>
      <dsp:txXfrm>
        <a:off x="0" y="2462237"/>
        <a:ext cx="1607137" cy="2027303"/>
      </dsp:txXfrm>
    </dsp:sp>
    <dsp:sp modelId="{EFCD9663-1FDB-4A21-A1E6-380687E4F86A}">
      <dsp:nvSpPr>
        <dsp:cNvPr id="0" name=""/>
        <dsp:cNvSpPr/>
      </dsp:nvSpPr>
      <dsp:spPr>
        <a:xfrm>
          <a:off x="3190162" y="2064492"/>
          <a:ext cx="3043971" cy="3196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Complainant  does  not Requests  Settlement </a:t>
          </a:r>
          <a:endParaRPr lang="en-US" sz="1050" b="1" kern="1200" dirty="0">
            <a:solidFill>
              <a:prstClr val="white"/>
            </a:solidFill>
            <a:latin typeface="Calibri" panose="020F0502020204030204"/>
            <a:ea typeface="+mn-ea"/>
            <a:cs typeface="+mn-cs"/>
          </a:endParaRPr>
        </a:p>
      </dsp:txBody>
      <dsp:txXfrm>
        <a:off x="3190162" y="2064492"/>
        <a:ext cx="3043971" cy="319686"/>
      </dsp:txXfrm>
    </dsp:sp>
    <dsp:sp modelId="{7C13A187-3585-49E0-866C-2C2D07856B46}">
      <dsp:nvSpPr>
        <dsp:cNvPr id="0" name=""/>
        <dsp:cNvSpPr/>
      </dsp:nvSpPr>
      <dsp:spPr>
        <a:xfrm>
          <a:off x="3277714" y="2622965"/>
          <a:ext cx="2949503" cy="281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IC Proceeds with Inquiry-Complete the Inquiry and evaluate the recommendation</a:t>
          </a:r>
          <a:endParaRPr lang="en-US" sz="1050" b="1" kern="1200" dirty="0">
            <a:solidFill>
              <a:prstClr val="white"/>
            </a:solidFill>
            <a:latin typeface="Calibri" panose="020F0502020204030204"/>
            <a:ea typeface="+mn-ea"/>
            <a:cs typeface="+mn-cs"/>
          </a:endParaRPr>
        </a:p>
      </dsp:txBody>
      <dsp:txXfrm>
        <a:off x="3277714" y="2622965"/>
        <a:ext cx="2949503" cy="281564"/>
      </dsp:txXfrm>
    </dsp:sp>
    <dsp:sp modelId="{44A8AA43-2627-4D1C-A054-F595B2840F08}">
      <dsp:nvSpPr>
        <dsp:cNvPr id="0" name=""/>
        <dsp:cNvSpPr/>
      </dsp:nvSpPr>
      <dsp:spPr>
        <a:xfrm>
          <a:off x="3282817" y="3051903"/>
          <a:ext cx="2949503" cy="3007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IN" sz="1050" b="1" kern="1200" dirty="0">
              <a:solidFill>
                <a:prstClr val="white"/>
              </a:solidFill>
              <a:latin typeface="Calibri" panose="020F0502020204030204"/>
              <a:ea typeface="+mn-ea"/>
              <a:cs typeface="+mn-cs"/>
            </a:rPr>
            <a:t>Prepare the report and share with employer for implementation</a:t>
          </a:r>
          <a:endParaRPr lang="en-US" sz="1050" b="1" kern="1200" dirty="0">
            <a:solidFill>
              <a:prstClr val="white"/>
            </a:solidFill>
            <a:latin typeface="Calibri" panose="020F0502020204030204"/>
            <a:ea typeface="+mn-ea"/>
            <a:cs typeface="+mn-cs"/>
          </a:endParaRPr>
        </a:p>
      </dsp:txBody>
      <dsp:txXfrm>
        <a:off x="3282817" y="3051903"/>
        <a:ext cx="2949503" cy="300770"/>
      </dsp:txXfrm>
    </dsp:sp>
    <dsp:sp modelId="{6D41FE46-229F-4E21-AC36-7DA18FBC6326}">
      <dsp:nvSpPr>
        <dsp:cNvPr id="0" name=""/>
        <dsp:cNvSpPr/>
      </dsp:nvSpPr>
      <dsp:spPr>
        <a:xfrm>
          <a:off x="2924822" y="3864001"/>
          <a:ext cx="2886892" cy="175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Employer takes the steps /actions recommended </a:t>
          </a:r>
          <a:endParaRPr lang="en-US" sz="1100" kern="1200" dirty="0"/>
        </a:p>
      </dsp:txBody>
      <dsp:txXfrm>
        <a:off x="2924822" y="3864001"/>
        <a:ext cx="2886892" cy="175096"/>
      </dsp:txXfrm>
    </dsp:sp>
    <dsp:sp modelId="{A98A5551-40CF-42E9-A7D6-F556FB79DD9B}">
      <dsp:nvSpPr>
        <dsp:cNvPr id="0" name=""/>
        <dsp:cNvSpPr/>
      </dsp:nvSpPr>
      <dsp:spPr>
        <a:xfrm>
          <a:off x="3732052" y="4246768"/>
          <a:ext cx="3890645" cy="2414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Appeal in Court</a:t>
          </a:r>
          <a:endParaRPr lang="en-US" sz="1100" kern="1200" dirty="0"/>
        </a:p>
      </dsp:txBody>
      <dsp:txXfrm>
        <a:off x="3732052" y="4246768"/>
        <a:ext cx="3890645" cy="241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E398-D265-4F66-96C3-DAD7534A7FA4}">
      <dsp:nvSpPr>
        <dsp:cNvPr id="0" name=""/>
        <dsp:cNvSpPr/>
      </dsp:nvSpPr>
      <dsp:spPr>
        <a:xfrm>
          <a:off x="3850" y="1207944"/>
          <a:ext cx="1969749" cy="1935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Section 3 :</a:t>
          </a:r>
        </a:p>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OVERVIEW ON THE POSH ACTAND WORKING OF ICC</a:t>
          </a:r>
        </a:p>
      </dsp:txBody>
      <dsp:txXfrm>
        <a:off x="3850" y="1207944"/>
        <a:ext cx="1969749" cy="1935450"/>
      </dsp:txXfrm>
    </dsp:sp>
    <dsp:sp modelId="{3EE33492-3827-4039-8A06-88A99FA4EBA2}">
      <dsp:nvSpPr>
        <dsp:cNvPr id="0" name=""/>
        <dsp:cNvSpPr/>
      </dsp:nvSpPr>
      <dsp:spPr>
        <a:xfrm>
          <a:off x="1973600" y="179736"/>
          <a:ext cx="393949" cy="399186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4E460-A3EB-4DD4-916A-3FA43E7DDDDE}">
      <dsp:nvSpPr>
        <dsp:cNvPr id="0" name=""/>
        <dsp:cNvSpPr/>
      </dsp:nvSpPr>
      <dsp:spPr>
        <a:xfrm>
          <a:off x="2525130" y="179736"/>
          <a:ext cx="5357718" cy="399186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WHO IS AN AGGRIEVED WOMAN ?</a:t>
          </a:r>
          <a:endParaRPr lang="en-US" sz="2300" kern="1200" dirty="0"/>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WHAT IS A WORKPLACE? </a:t>
          </a:r>
          <a:endPar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WHAT IS SEXUAL HARASSMENT AT WORKPLACE?</a:t>
          </a:r>
          <a:endPar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WHO CAN COMPLAIN ?</a:t>
          </a:r>
          <a:endPar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RIGHTS OF THE COMPLAINANT</a:t>
          </a:r>
          <a:endPar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RIGHTS OF THE RESPONDENT</a:t>
          </a:r>
        </a:p>
        <a:p>
          <a:pPr marL="228600" lvl="1" indent="-228600" algn="l" defTabSz="1022350">
            <a:lnSpc>
              <a:spcPct val="90000"/>
            </a:lnSpc>
            <a:spcBef>
              <a:spcPct val="0"/>
            </a:spcBef>
            <a:spcAft>
              <a:spcPct val="15000"/>
            </a:spcAft>
            <a:buChar char="•"/>
          </a:pPr>
          <a:r>
            <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THE SEXUAL HARASSMENT COMPLAINT REDRESSAL PROCESS</a:t>
          </a:r>
          <a:endPar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1022350">
            <a:lnSpc>
              <a:spcPct val="90000"/>
            </a:lnSpc>
            <a:spcBef>
              <a:spcPct val="0"/>
            </a:spcBef>
            <a:spcAft>
              <a:spcPct val="15000"/>
            </a:spcAft>
            <a:buChar char="•"/>
          </a:pPr>
          <a:r>
            <a:rPr lang="en-IN"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CASE STUDIES</a:t>
          </a:r>
          <a:endParaRPr lang="en-US" sz="23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2525130" y="179736"/>
        <a:ext cx="5357718" cy="3991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8E1F-3860-4E28-BA70-84BFE7536DFC}">
      <dsp:nvSpPr>
        <dsp:cNvPr id="0" name=""/>
        <dsp:cNvSpPr/>
      </dsp:nvSpPr>
      <dsp:spPr>
        <a:xfrm>
          <a:off x="3850" y="1785856"/>
          <a:ext cx="1969749" cy="77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effectLst/>
              <a:latin typeface="Calibri" pitchFamily="34" charset="0"/>
              <a:ea typeface="MS PGothic" pitchFamily="34" charset="-128"/>
            </a:rPr>
            <a:t>Section 1 : </a:t>
          </a:r>
        </a:p>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effectLst/>
              <a:latin typeface="Calibri" pitchFamily="34" charset="0"/>
              <a:ea typeface="MS PGothic" pitchFamily="34" charset="-128"/>
            </a:rPr>
            <a:t>INTRODUCTION</a:t>
          </a:r>
          <a:endParaRPr lang="en-US" sz="2000" kern="1200" dirty="0"/>
        </a:p>
      </dsp:txBody>
      <dsp:txXfrm>
        <a:off x="3850" y="1785856"/>
        <a:ext cx="1969749" cy="779625"/>
      </dsp:txXfrm>
    </dsp:sp>
    <dsp:sp modelId="{294D4F19-6042-4CA7-AC31-B25F9BBDADEA}">
      <dsp:nvSpPr>
        <dsp:cNvPr id="0" name=""/>
        <dsp:cNvSpPr/>
      </dsp:nvSpPr>
      <dsp:spPr>
        <a:xfrm>
          <a:off x="1973600" y="1176774"/>
          <a:ext cx="393949" cy="199778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BAD47C-2D0F-4BF3-8468-37FEA5AB5A13}">
      <dsp:nvSpPr>
        <dsp:cNvPr id="0" name=""/>
        <dsp:cNvSpPr/>
      </dsp:nvSpPr>
      <dsp:spPr>
        <a:xfrm>
          <a:off x="2528981" y="1112066"/>
          <a:ext cx="5357718" cy="19977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0" algn="l" defTabSz="889000">
            <a:lnSpc>
              <a:spcPct val="90000"/>
            </a:lnSpc>
            <a:spcBef>
              <a:spcPct val="0"/>
            </a:spcBef>
            <a:spcAft>
              <a:spcPct val="15000"/>
            </a:spcAft>
            <a:buChar char="•"/>
          </a:pPr>
          <a:endParaRPr lang="en-US" sz="2000" kern="1200" dirty="0"/>
        </a:p>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LAWS COVERING SEXUAL HARRASEMENT</a:t>
          </a:r>
          <a:endParaRPr lang="en-US" sz="2000" kern="1200" dirty="0"/>
        </a:p>
        <a:p>
          <a:pPr marL="228600" lvl="1" indent="0" algn="l" defTabSz="889000">
            <a:lnSpc>
              <a:spcPct val="90000"/>
            </a:lnSpc>
            <a:spcBef>
              <a:spcPct val="0"/>
            </a:spcBef>
            <a:spcAft>
              <a:spcPct val="15000"/>
            </a:spcAft>
            <a:buChar char="•"/>
          </a:pPr>
          <a:r>
            <a:rPr lang="en-US" sz="2000" b="1" i="0" u="none" kern="1200" baseline="0" dirty="0">
              <a:latin typeface="Arial" panose="020B0604020202020204" pitchFamily="34" charset="0"/>
              <a:cs typeface="Arial" panose="020B0604020202020204" pitchFamily="34" charset="0"/>
            </a:rPr>
            <a:t>THE GENSIS</a:t>
          </a:r>
          <a:r>
            <a:rPr lang="en-US" sz="2000" b="1" i="0" u="none" kern="1200" baseline="0" dirty="0">
              <a:solidFill>
                <a:prstClr val="black"/>
              </a:solidFill>
              <a:latin typeface="Arial" panose="020B0604020202020204" pitchFamily="34" charset="0"/>
              <a:ea typeface="+mn-ea"/>
              <a:cs typeface="Arial" panose="020B0604020202020204" pitchFamily="34" charset="0"/>
            </a:rPr>
            <a:t> </a:t>
          </a:r>
          <a:endParaRPr lang="en-US" sz="2000" kern="1200" dirty="0"/>
        </a:p>
        <a:p>
          <a:pPr marL="228600" lvl="1" indent="0" algn="l" defTabSz="889000">
            <a:lnSpc>
              <a:spcPct val="90000"/>
            </a:lnSpc>
            <a:spcBef>
              <a:spcPct val="0"/>
            </a:spcBef>
            <a:spcAft>
              <a:spcPct val="15000"/>
            </a:spcAft>
            <a:buChar char="•"/>
          </a:pPr>
          <a:r>
            <a:rPr lang="en-US" sz="2000" b="1" i="0" u="none" kern="1200" baseline="0" dirty="0">
              <a:latin typeface="Arial" panose="020B0604020202020204" pitchFamily="34" charset="0"/>
              <a:cs typeface="Arial" panose="020B0604020202020204" pitchFamily="34" charset="0"/>
            </a:rPr>
            <a:t>THE POSH LAW</a:t>
          </a:r>
          <a:endParaRPr lang="en-US" sz="20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0" algn="l" defTabSz="889000">
            <a:lnSpc>
              <a:spcPct val="90000"/>
            </a:lnSpc>
            <a:spcBef>
              <a:spcPct val="0"/>
            </a:spcBef>
            <a:spcAft>
              <a:spcPct val="15000"/>
            </a:spcAft>
            <a:buChar char="•"/>
          </a:pPr>
          <a:r>
            <a:rPr lang="en-US" sz="2000" b="1" i="0" u="none" kern="1200"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EMPLOYER RESPONSIBILITIES</a:t>
          </a:r>
        </a:p>
      </dsp:txBody>
      <dsp:txXfrm>
        <a:off x="2528981" y="1112066"/>
        <a:ext cx="5357718" cy="1997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66553-949E-44F6-AC1C-2AEAF791B004}">
      <dsp:nvSpPr>
        <dsp:cNvPr id="0" name=""/>
        <dsp:cNvSpPr/>
      </dsp:nvSpPr>
      <dsp:spPr>
        <a:xfrm>
          <a:off x="0" y="3213113"/>
          <a:ext cx="78867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D9B490-8B19-4AD7-9FCB-0FD48CFAF544}">
      <dsp:nvSpPr>
        <dsp:cNvPr id="0" name=""/>
        <dsp:cNvSpPr/>
      </dsp:nvSpPr>
      <dsp:spPr>
        <a:xfrm>
          <a:off x="0" y="794260"/>
          <a:ext cx="78867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8E87D5-ADAB-4F0B-9CFC-57226FABA8BF}">
      <dsp:nvSpPr>
        <dsp:cNvPr id="0" name=""/>
        <dsp:cNvSpPr/>
      </dsp:nvSpPr>
      <dsp:spPr>
        <a:xfrm>
          <a:off x="2050541" y="1271"/>
          <a:ext cx="5836158" cy="79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endParaRPr lang="en-US" sz="2300" kern="1200" dirty="0"/>
        </a:p>
      </dsp:txBody>
      <dsp:txXfrm>
        <a:off x="2050541" y="1271"/>
        <a:ext cx="5836158" cy="792988"/>
      </dsp:txXfrm>
    </dsp:sp>
    <dsp:sp modelId="{50FB25E9-1A47-43EF-BAFA-0BCFE8220AD1}">
      <dsp:nvSpPr>
        <dsp:cNvPr id="0" name=""/>
        <dsp:cNvSpPr/>
      </dsp:nvSpPr>
      <dsp:spPr>
        <a:xfrm>
          <a:off x="0" y="1271"/>
          <a:ext cx="2050542" cy="79298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Background</a:t>
          </a:r>
        </a:p>
      </dsp:txBody>
      <dsp:txXfrm>
        <a:off x="38717" y="39988"/>
        <a:ext cx="1973108" cy="754271"/>
      </dsp:txXfrm>
    </dsp:sp>
    <dsp:sp modelId="{0B283217-3CBD-4A1B-858C-199A8CE44F20}">
      <dsp:nvSpPr>
        <dsp:cNvPr id="0" name=""/>
        <dsp:cNvSpPr/>
      </dsp:nvSpPr>
      <dsp:spPr>
        <a:xfrm>
          <a:off x="0" y="794260"/>
          <a:ext cx="7886700" cy="158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a:t>1992 </a:t>
          </a:r>
          <a:r>
            <a:rPr lang="en-US" sz="1600" kern="1200" dirty="0">
              <a:solidFill>
                <a:srgbClr val="002060"/>
              </a:solidFill>
              <a:latin typeface="Arial" pitchFamily="34" charset="0"/>
              <a:ea typeface="MS PGothic" pitchFamily="34" charset="-128"/>
              <a:cs typeface="Arial" pitchFamily="34" charset="0"/>
            </a:rPr>
            <a:t>A rural level change agent, </a:t>
          </a:r>
          <a:r>
            <a:rPr lang="en-US" sz="1600" kern="1200" dirty="0" err="1">
              <a:solidFill>
                <a:srgbClr val="002060"/>
              </a:solidFill>
              <a:latin typeface="Arial" pitchFamily="34" charset="0"/>
              <a:ea typeface="MS PGothic" pitchFamily="34" charset="-128"/>
              <a:cs typeface="Arial" pitchFamily="34" charset="0"/>
            </a:rPr>
            <a:t>Bhanwari</a:t>
          </a:r>
          <a:r>
            <a:rPr lang="en-US" sz="1600" kern="1200" dirty="0">
              <a:solidFill>
                <a:srgbClr val="002060"/>
              </a:solidFill>
              <a:latin typeface="Arial" pitchFamily="34" charset="0"/>
              <a:ea typeface="MS PGothic" pitchFamily="34" charset="-128"/>
              <a:cs typeface="Arial" pitchFamily="34" charset="0"/>
            </a:rPr>
            <a:t> Devi, was engaged by the state of Rajasthan as a </a:t>
          </a:r>
          <a:r>
            <a:rPr lang="en-US" sz="1600" kern="1200" dirty="0" err="1">
              <a:solidFill>
                <a:srgbClr val="002060"/>
              </a:solidFill>
              <a:latin typeface="Arial" pitchFamily="34" charset="0"/>
              <a:ea typeface="MS PGothic" pitchFamily="34" charset="-128"/>
              <a:cs typeface="Arial" pitchFamily="34" charset="0"/>
            </a:rPr>
            <a:t>Sathin</a:t>
          </a:r>
          <a:r>
            <a:rPr lang="en-US" sz="1600" kern="1200" dirty="0">
              <a:solidFill>
                <a:srgbClr val="002060"/>
              </a:solidFill>
              <a:latin typeface="Arial" pitchFamily="34" charset="0"/>
              <a:ea typeface="MS PGothic" pitchFamily="34" charset="-128"/>
              <a:cs typeface="Arial" pitchFamily="34" charset="0"/>
            </a:rPr>
            <a:t> to work towards the prevention of the practice of child marriages. During the course of her work, she prevented the marriage of a one-year old girl in the community. Her work was met with resentment and attracted harassment from men of that community. </a:t>
          </a:r>
          <a:r>
            <a:rPr lang="en-US" sz="1600" kern="1200" dirty="0" err="1">
              <a:solidFill>
                <a:srgbClr val="002060"/>
              </a:solidFill>
              <a:latin typeface="Arial" pitchFamily="34" charset="0"/>
              <a:ea typeface="MS PGothic" pitchFamily="34" charset="-128"/>
              <a:cs typeface="Arial" pitchFamily="34" charset="0"/>
            </a:rPr>
            <a:t>Bhanwari</a:t>
          </a:r>
          <a:r>
            <a:rPr lang="en-US" sz="1600" kern="1200" dirty="0">
              <a:solidFill>
                <a:srgbClr val="002060"/>
              </a:solidFill>
              <a:latin typeface="Arial" pitchFamily="34" charset="0"/>
              <a:ea typeface="MS PGothic" pitchFamily="34" charset="-128"/>
              <a:cs typeface="Arial" pitchFamily="34" charset="0"/>
            </a:rPr>
            <a:t> Devi reported this to the local authority but no action was taken. That omission came at great cost – </a:t>
          </a:r>
          <a:r>
            <a:rPr lang="en-US" sz="1600" kern="1200" dirty="0" err="1">
              <a:solidFill>
                <a:srgbClr val="002060"/>
              </a:solidFill>
              <a:latin typeface="Arial" pitchFamily="34" charset="0"/>
              <a:ea typeface="MS PGothic" pitchFamily="34" charset="-128"/>
              <a:cs typeface="Arial" pitchFamily="34" charset="0"/>
            </a:rPr>
            <a:t>Bhanwari</a:t>
          </a:r>
          <a:r>
            <a:rPr lang="en-US" sz="1600" kern="1200" dirty="0">
              <a:solidFill>
                <a:srgbClr val="002060"/>
              </a:solidFill>
              <a:latin typeface="Arial" pitchFamily="34" charset="0"/>
              <a:ea typeface="MS PGothic" pitchFamily="34" charset="-128"/>
              <a:cs typeface="Arial" pitchFamily="34" charset="0"/>
            </a:rPr>
            <a:t> was subsequently gang raped by those very men.</a:t>
          </a:r>
          <a:endParaRPr lang="en-US" sz="1600" kern="1200" dirty="0"/>
        </a:p>
      </dsp:txBody>
      <dsp:txXfrm>
        <a:off x="0" y="794260"/>
        <a:ext cx="7886700" cy="1586215"/>
      </dsp:txXfrm>
    </dsp:sp>
    <dsp:sp modelId="{77A0FC1F-DBCE-459F-9217-A974D930E16E}">
      <dsp:nvSpPr>
        <dsp:cNvPr id="0" name=""/>
        <dsp:cNvSpPr/>
      </dsp:nvSpPr>
      <dsp:spPr>
        <a:xfrm>
          <a:off x="2050541" y="2420124"/>
          <a:ext cx="5836158" cy="79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endParaRPr lang="en-US" sz="2300" kern="1200" dirty="0"/>
        </a:p>
      </dsp:txBody>
      <dsp:txXfrm>
        <a:off x="2050541" y="2420124"/>
        <a:ext cx="5836158" cy="792988"/>
      </dsp:txXfrm>
    </dsp:sp>
    <dsp:sp modelId="{31C07196-EECC-487C-A56D-3026CB7A7B42}">
      <dsp:nvSpPr>
        <dsp:cNvPr id="0" name=""/>
        <dsp:cNvSpPr/>
      </dsp:nvSpPr>
      <dsp:spPr>
        <a:xfrm>
          <a:off x="0" y="2420124"/>
          <a:ext cx="2050542" cy="79298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Judiciary</a:t>
          </a:r>
          <a:r>
            <a:rPr lang="en-US" sz="2300" kern="1200" baseline="0" dirty="0"/>
            <a:t> Approached </a:t>
          </a:r>
          <a:endParaRPr lang="en-US" sz="2300" kern="1200" dirty="0"/>
        </a:p>
      </dsp:txBody>
      <dsp:txXfrm>
        <a:off x="38717" y="2458841"/>
        <a:ext cx="1973108" cy="754271"/>
      </dsp:txXfrm>
    </dsp:sp>
    <dsp:sp modelId="{2DC1317F-8F36-4221-BFE0-ADBC0FEA897F}">
      <dsp:nvSpPr>
        <dsp:cNvPr id="0" name=""/>
        <dsp:cNvSpPr/>
      </dsp:nvSpPr>
      <dsp:spPr>
        <a:xfrm>
          <a:off x="0" y="3213113"/>
          <a:ext cx="7886700" cy="158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171450" lvl="1" indent="-171450" algn="just" defTabSz="755650">
            <a:lnSpc>
              <a:spcPct val="90000"/>
            </a:lnSpc>
            <a:spcBef>
              <a:spcPct val="0"/>
            </a:spcBef>
            <a:spcAft>
              <a:spcPct val="15000"/>
            </a:spcAft>
            <a:buSzPct val="150000"/>
            <a:buChar char="•"/>
          </a:pPr>
          <a:r>
            <a:rPr lang="en-US" sz="1700" kern="1200" dirty="0">
              <a:solidFill>
                <a:srgbClr val="002060"/>
              </a:solidFill>
              <a:latin typeface="Arial" pitchFamily="34" charset="0"/>
              <a:ea typeface="MS PGothic" pitchFamily="34" charset="-128"/>
              <a:cs typeface="Arial" pitchFamily="34" charset="0"/>
            </a:rPr>
            <a:t>Based on the facts of </a:t>
          </a:r>
          <a:r>
            <a:rPr lang="en-US" sz="1700" kern="1200" dirty="0" err="1">
              <a:solidFill>
                <a:srgbClr val="002060"/>
              </a:solidFill>
              <a:latin typeface="Arial" pitchFamily="34" charset="0"/>
              <a:ea typeface="MS PGothic" pitchFamily="34" charset="-128"/>
              <a:cs typeface="Arial" pitchFamily="34" charset="0"/>
            </a:rPr>
            <a:t>Bhanwari</a:t>
          </a:r>
          <a:r>
            <a:rPr lang="en-US" sz="1700" kern="1200" dirty="0">
              <a:solidFill>
                <a:srgbClr val="002060"/>
              </a:solidFill>
              <a:latin typeface="Arial" pitchFamily="34" charset="0"/>
              <a:ea typeface="MS PGothic" pitchFamily="34" charset="-128"/>
              <a:cs typeface="Arial" pitchFamily="34" charset="0"/>
            </a:rPr>
            <a:t> Devi’s case, a Public Interest Litigation (PIL) was filed by </a:t>
          </a:r>
          <a:r>
            <a:rPr lang="en-US" sz="1700" kern="1200" dirty="0" err="1">
              <a:solidFill>
                <a:srgbClr val="002060"/>
              </a:solidFill>
              <a:latin typeface="Arial" pitchFamily="34" charset="0"/>
              <a:ea typeface="MS PGothic" pitchFamily="34" charset="-128"/>
              <a:cs typeface="Arial" pitchFamily="34" charset="0"/>
            </a:rPr>
            <a:t>Vishaka</a:t>
          </a:r>
          <a:r>
            <a:rPr lang="en-US" sz="1700" kern="1200" dirty="0">
              <a:solidFill>
                <a:srgbClr val="002060"/>
              </a:solidFill>
              <a:latin typeface="Arial" pitchFamily="34" charset="0"/>
              <a:ea typeface="MS PGothic" pitchFamily="34" charset="-128"/>
              <a:cs typeface="Arial" pitchFamily="34" charset="0"/>
            </a:rPr>
            <a:t> and other women groups against the State of Rajasthan and Union of India before the Supreme Court of India. It proposed that sexual harassment be recognized as a violation of women`s fundamental right to equality and that all workplaces/establishments/institutions be made accountable and responsible to uphold these rights</a:t>
          </a:r>
          <a:endParaRPr lang="en-US" sz="1700" kern="1200" dirty="0"/>
        </a:p>
      </dsp:txBody>
      <dsp:txXfrm>
        <a:off x="0" y="3213113"/>
        <a:ext cx="7886700" cy="1586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9B490-8B19-4AD7-9FCB-0FD48CFAF544}">
      <dsp:nvSpPr>
        <dsp:cNvPr id="0" name=""/>
        <dsp:cNvSpPr/>
      </dsp:nvSpPr>
      <dsp:spPr>
        <a:xfrm>
          <a:off x="0" y="1450300"/>
          <a:ext cx="78867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8E87D5-ADAB-4F0B-9CFC-57226FABA8BF}">
      <dsp:nvSpPr>
        <dsp:cNvPr id="0" name=""/>
        <dsp:cNvSpPr/>
      </dsp:nvSpPr>
      <dsp:spPr>
        <a:xfrm>
          <a:off x="2050541" y="0"/>
          <a:ext cx="5836158" cy="145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p>
      </dsp:txBody>
      <dsp:txXfrm>
        <a:off x="2050541" y="0"/>
        <a:ext cx="5836158" cy="1450300"/>
      </dsp:txXfrm>
    </dsp:sp>
    <dsp:sp modelId="{50FB25E9-1A47-43EF-BAFA-0BCFE8220AD1}">
      <dsp:nvSpPr>
        <dsp:cNvPr id="0" name=""/>
        <dsp:cNvSpPr/>
      </dsp:nvSpPr>
      <dsp:spPr>
        <a:xfrm>
          <a:off x="0" y="0"/>
          <a:ext cx="2050542" cy="145030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Justice Obtained from Judiciary  </a:t>
          </a:r>
        </a:p>
      </dsp:txBody>
      <dsp:txXfrm>
        <a:off x="70811" y="70811"/>
        <a:ext cx="1908920" cy="1379489"/>
      </dsp:txXfrm>
    </dsp:sp>
    <dsp:sp modelId="{0B283217-3CBD-4A1B-858C-199A8CE44F20}">
      <dsp:nvSpPr>
        <dsp:cNvPr id="0" name=""/>
        <dsp:cNvSpPr/>
      </dsp:nvSpPr>
      <dsp:spPr>
        <a:xfrm>
          <a:off x="0" y="1450300"/>
          <a:ext cx="7886700" cy="2901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SzPct val="150000"/>
            <a:buFont typeface="Wingdings" panose="05000000000000000000" pitchFamily="2" charset="2"/>
            <a:buChar char="ü"/>
          </a:pPr>
          <a:endParaRPr lang="en-US" sz="1600" kern="1200" dirty="0"/>
        </a:p>
        <a:p>
          <a:pPr marL="171450" lvl="1" indent="-171450" algn="just" defTabSz="711200">
            <a:lnSpc>
              <a:spcPct val="90000"/>
            </a:lnSpc>
            <a:spcBef>
              <a:spcPct val="0"/>
            </a:spcBef>
            <a:spcAft>
              <a:spcPct val="15000"/>
            </a:spcAft>
            <a:buSzPct val="150000"/>
            <a:buFont typeface="Wingdings" panose="05000000000000000000" pitchFamily="2" charset="2"/>
            <a:buNone/>
          </a:pPr>
          <a:r>
            <a:rPr lang="en-US" sz="1600" kern="1200" dirty="0">
              <a:solidFill>
                <a:srgbClr val="002060"/>
              </a:solidFill>
              <a:latin typeface="Arial" pitchFamily="34" charset="0"/>
              <a:ea typeface="MS PGothic" pitchFamily="34" charset="-128"/>
              <a:cs typeface="Arial" pitchFamily="34" charset="0"/>
            </a:rPr>
            <a:t>In a landmark judgment, </a:t>
          </a:r>
          <a:r>
            <a:rPr lang="en-US" sz="1600" kern="1200" dirty="0" err="1">
              <a:solidFill>
                <a:srgbClr val="002060"/>
              </a:solidFill>
              <a:latin typeface="Arial" pitchFamily="34" charset="0"/>
              <a:ea typeface="MS PGothic" pitchFamily="34" charset="-128"/>
              <a:cs typeface="Arial" pitchFamily="34" charset="0"/>
            </a:rPr>
            <a:t>Vishaka</a:t>
          </a:r>
          <a:r>
            <a:rPr lang="en-US" sz="1600" kern="1200" dirty="0">
              <a:solidFill>
                <a:srgbClr val="002060"/>
              </a:solidFill>
              <a:latin typeface="Arial" pitchFamily="34" charset="0"/>
              <a:ea typeface="MS PGothic" pitchFamily="34" charset="-128"/>
              <a:cs typeface="Arial" pitchFamily="34" charset="0"/>
            </a:rPr>
            <a:t> vs. State of Rajasthan (1997)4, the Supreme Court of India created legally binding guidelines basing it on the right to equality and dignity accorded under the Indian Constitution as well as by the UN Convention on the Elimination of All Forms of Discrimination against Women (CEDAW).</a:t>
          </a:r>
        </a:p>
        <a:p>
          <a:pPr marL="171450" lvl="1" indent="-171450" algn="l" defTabSz="711200">
            <a:lnSpc>
              <a:spcPct val="90000"/>
            </a:lnSpc>
            <a:spcBef>
              <a:spcPct val="0"/>
            </a:spcBef>
            <a:spcAft>
              <a:spcPct val="15000"/>
            </a:spcAft>
            <a:buSzPct val="150000"/>
            <a:buFont typeface="Wingdings" panose="05000000000000000000" pitchFamily="2" charset="2"/>
            <a:buChar char="ü"/>
          </a:pPr>
          <a:r>
            <a:rPr lang="en-US" sz="1600" kern="1200" dirty="0">
              <a:solidFill>
                <a:srgbClr val="002060"/>
              </a:solidFill>
              <a:latin typeface="Arial" pitchFamily="34" charset="0"/>
              <a:ea typeface="MS PGothic" pitchFamily="34" charset="-128"/>
              <a:cs typeface="Arial" pitchFamily="34" charset="0"/>
            </a:rPr>
            <a:t>It included:</a:t>
          </a:r>
        </a:p>
        <a:p>
          <a:pPr marL="171450" lvl="1" indent="-171450" algn="l" defTabSz="711200">
            <a:lnSpc>
              <a:spcPct val="90000"/>
            </a:lnSpc>
            <a:spcBef>
              <a:spcPct val="0"/>
            </a:spcBef>
            <a:spcAft>
              <a:spcPct val="15000"/>
            </a:spcAft>
            <a:buSzPct val="150000"/>
            <a:buFont typeface="Wingdings" panose="05000000000000000000" pitchFamily="2" charset="2"/>
            <a:buChar char="ü"/>
          </a:pPr>
          <a:r>
            <a:rPr lang="en-US" sz="1600" kern="1200" dirty="0">
              <a:solidFill>
                <a:srgbClr val="002060"/>
              </a:solidFill>
              <a:latin typeface="Arial" pitchFamily="34" charset="0"/>
              <a:ea typeface="MS PGothic" pitchFamily="34" charset="-128"/>
              <a:cs typeface="Arial" pitchFamily="34" charset="0"/>
            </a:rPr>
            <a:t>A definition of sexual harassment</a:t>
          </a:r>
        </a:p>
        <a:p>
          <a:pPr marL="171450" lvl="1" indent="-171450" algn="l" defTabSz="711200">
            <a:lnSpc>
              <a:spcPct val="90000"/>
            </a:lnSpc>
            <a:spcBef>
              <a:spcPct val="0"/>
            </a:spcBef>
            <a:spcAft>
              <a:spcPct val="15000"/>
            </a:spcAft>
            <a:buSzPct val="150000"/>
            <a:buFont typeface="Wingdings" panose="05000000000000000000" pitchFamily="2" charset="2"/>
            <a:buChar char="ü"/>
          </a:pPr>
          <a:r>
            <a:rPr lang="en-US" sz="1600" kern="1200" dirty="0">
              <a:solidFill>
                <a:srgbClr val="002060"/>
              </a:solidFill>
              <a:latin typeface="Arial" pitchFamily="34" charset="0"/>
              <a:ea typeface="MS PGothic" pitchFamily="34" charset="-128"/>
              <a:cs typeface="Arial" pitchFamily="34" charset="0"/>
            </a:rPr>
            <a:t>Shifting accountability from individuals to institutions</a:t>
          </a:r>
        </a:p>
        <a:p>
          <a:pPr marL="171450" lvl="1" indent="-171450" algn="l" defTabSz="711200">
            <a:lnSpc>
              <a:spcPct val="90000"/>
            </a:lnSpc>
            <a:spcBef>
              <a:spcPct val="0"/>
            </a:spcBef>
            <a:spcAft>
              <a:spcPct val="15000"/>
            </a:spcAft>
            <a:buSzPct val="150000"/>
            <a:buFont typeface="Wingdings" panose="05000000000000000000" pitchFamily="2" charset="2"/>
            <a:buChar char="ü"/>
          </a:pPr>
          <a:r>
            <a:rPr lang="en-US" sz="1600" kern="1200" dirty="0">
              <a:solidFill>
                <a:srgbClr val="002060"/>
              </a:solidFill>
              <a:latin typeface="Arial" pitchFamily="34" charset="0"/>
              <a:ea typeface="MS PGothic" pitchFamily="34" charset="-128"/>
              <a:cs typeface="Arial" pitchFamily="34" charset="0"/>
            </a:rPr>
            <a:t>Prioritizing prevention</a:t>
          </a:r>
        </a:p>
        <a:p>
          <a:pPr marL="171450" lvl="1" indent="-171450" algn="l" defTabSz="711200">
            <a:lnSpc>
              <a:spcPct val="90000"/>
            </a:lnSpc>
            <a:spcBef>
              <a:spcPct val="0"/>
            </a:spcBef>
            <a:spcAft>
              <a:spcPct val="15000"/>
            </a:spcAft>
            <a:buSzPct val="150000"/>
            <a:buFont typeface="Wingdings" panose="05000000000000000000" pitchFamily="2" charset="2"/>
            <a:buChar char="ü"/>
          </a:pPr>
          <a:r>
            <a:rPr lang="en-US" sz="1600" kern="1200" dirty="0">
              <a:solidFill>
                <a:srgbClr val="002060"/>
              </a:solidFill>
              <a:latin typeface="Arial" pitchFamily="34" charset="0"/>
              <a:ea typeface="MS PGothic" pitchFamily="34" charset="-128"/>
              <a:cs typeface="Arial" pitchFamily="34" charset="0"/>
            </a:rPr>
            <a:t>Provision of an innovative redress mechanism</a:t>
          </a:r>
          <a:endParaRPr lang="en-US" sz="1600" kern="1200" dirty="0"/>
        </a:p>
      </dsp:txBody>
      <dsp:txXfrm>
        <a:off x="0" y="1450300"/>
        <a:ext cx="7886700" cy="29010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68F77-804C-42B6-98D5-BB4191B87711}">
      <dsp:nvSpPr>
        <dsp:cNvPr id="0" name=""/>
        <dsp:cNvSpPr/>
      </dsp:nvSpPr>
      <dsp:spPr>
        <a:xfrm>
          <a:off x="3177558" y="1325500"/>
          <a:ext cx="1112482" cy="1112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Safe</a:t>
          </a:r>
          <a:r>
            <a:rPr lang="en-US" sz="1300" kern="1200" baseline="0" dirty="0"/>
            <a:t> Workplace </a:t>
          </a:r>
          <a:endParaRPr lang="en-US" sz="1300" kern="1200" dirty="0"/>
        </a:p>
      </dsp:txBody>
      <dsp:txXfrm>
        <a:off x="3340477" y="1488419"/>
        <a:ext cx="786644" cy="786644"/>
      </dsp:txXfrm>
    </dsp:sp>
    <dsp:sp modelId="{9F540149-5697-4291-BAF7-55A62A23526F}">
      <dsp:nvSpPr>
        <dsp:cNvPr id="0" name=""/>
        <dsp:cNvSpPr/>
      </dsp:nvSpPr>
      <dsp:spPr>
        <a:xfrm rot="12900000">
          <a:off x="2461894" y="1131152"/>
          <a:ext cx="852711" cy="317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0AF91-D78C-4023-8256-C784D8F4B47B}">
      <dsp:nvSpPr>
        <dsp:cNvPr id="0" name=""/>
        <dsp:cNvSpPr/>
      </dsp:nvSpPr>
      <dsp:spPr>
        <a:xfrm>
          <a:off x="2010570" y="622390"/>
          <a:ext cx="1056858" cy="845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SzPct val="150000"/>
            <a:buNone/>
          </a:pPr>
          <a:r>
            <a:rPr lang="en-US" sz="1500" kern="1200" dirty="0">
              <a:solidFill>
                <a:srgbClr val="002060"/>
              </a:solidFill>
              <a:latin typeface="Arial" pitchFamily="34" charset="0"/>
              <a:ea typeface="MS PGothic" pitchFamily="34" charset="-128"/>
              <a:cs typeface="Arial" pitchFamily="34" charset="0"/>
            </a:rPr>
            <a:t>Prohibition</a:t>
          </a:r>
          <a:endParaRPr lang="en-US" sz="1500" kern="1200" dirty="0"/>
        </a:p>
      </dsp:txBody>
      <dsp:txXfrm>
        <a:off x="2035333" y="647153"/>
        <a:ext cx="1007332" cy="795960"/>
      </dsp:txXfrm>
    </dsp:sp>
    <dsp:sp modelId="{4C481FFC-45AE-4E79-AB38-09E5DBF16F73}">
      <dsp:nvSpPr>
        <dsp:cNvPr id="0" name=""/>
        <dsp:cNvSpPr/>
      </dsp:nvSpPr>
      <dsp:spPr>
        <a:xfrm rot="16200000">
          <a:off x="3307443" y="690987"/>
          <a:ext cx="852711" cy="317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4D5D6-97B3-4E28-A890-C8938F288C00}">
      <dsp:nvSpPr>
        <dsp:cNvPr id="0" name=""/>
        <dsp:cNvSpPr/>
      </dsp:nvSpPr>
      <dsp:spPr>
        <a:xfrm>
          <a:off x="3205370" y="416"/>
          <a:ext cx="1056858" cy="845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SzPct val="150000"/>
            <a:buNone/>
          </a:pPr>
          <a:r>
            <a:rPr lang="en-US" sz="1500" kern="1200" dirty="0">
              <a:solidFill>
                <a:srgbClr val="002060"/>
              </a:solidFill>
              <a:latin typeface="Arial" pitchFamily="34" charset="0"/>
              <a:ea typeface="MS PGothic" pitchFamily="34" charset="-128"/>
              <a:cs typeface="Arial" pitchFamily="34" charset="0"/>
            </a:rPr>
            <a:t>Prevention</a:t>
          </a:r>
          <a:endParaRPr lang="en-US" sz="1500" kern="1200" dirty="0"/>
        </a:p>
      </dsp:txBody>
      <dsp:txXfrm>
        <a:off x="3230133" y="25179"/>
        <a:ext cx="1007332" cy="795960"/>
      </dsp:txXfrm>
    </dsp:sp>
    <dsp:sp modelId="{62FBF578-F44D-411B-8300-C21931732761}">
      <dsp:nvSpPr>
        <dsp:cNvPr id="0" name=""/>
        <dsp:cNvSpPr/>
      </dsp:nvSpPr>
      <dsp:spPr>
        <a:xfrm rot="19500000">
          <a:off x="4152993" y="1131152"/>
          <a:ext cx="852711" cy="317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B23D61-A493-454E-B6B3-C55D354B4FE1}">
      <dsp:nvSpPr>
        <dsp:cNvPr id="0" name=""/>
        <dsp:cNvSpPr/>
      </dsp:nvSpPr>
      <dsp:spPr>
        <a:xfrm>
          <a:off x="4400170" y="622390"/>
          <a:ext cx="1056858" cy="845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SzPct val="150000"/>
            <a:buNone/>
          </a:pPr>
          <a:r>
            <a:rPr lang="en-US" sz="1500" kern="1200" dirty="0">
              <a:solidFill>
                <a:srgbClr val="002060"/>
              </a:solidFill>
              <a:latin typeface="Arial" pitchFamily="34" charset="0"/>
              <a:ea typeface="MS PGothic" pitchFamily="34" charset="-128"/>
              <a:cs typeface="Arial" pitchFamily="34" charset="0"/>
            </a:rPr>
            <a:t>Redress</a:t>
          </a:r>
          <a:endParaRPr lang="en-US" sz="1500" kern="1200" dirty="0"/>
        </a:p>
      </dsp:txBody>
      <dsp:txXfrm>
        <a:off x="4424933" y="647153"/>
        <a:ext cx="1007332" cy="795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E398-D265-4F66-96C3-DAD7534A7FA4}">
      <dsp:nvSpPr>
        <dsp:cNvPr id="0" name=""/>
        <dsp:cNvSpPr/>
      </dsp:nvSpPr>
      <dsp:spPr>
        <a:xfrm>
          <a:off x="0" y="1532169"/>
          <a:ext cx="19716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Section 2 :</a:t>
          </a:r>
        </a:p>
        <a:p>
          <a:pPr marL="0" lvl="0" indent="0" algn="r" defTabSz="889000">
            <a:lnSpc>
              <a:spcPct val="90000"/>
            </a:lnSpc>
            <a:spcBef>
              <a:spcPct val="0"/>
            </a:spcBef>
            <a:spcAft>
              <a:spcPct val="35000"/>
            </a:spcAft>
            <a:buClrTx/>
            <a:buSzTx/>
            <a:buFontTx/>
            <a:buNone/>
          </a:pPr>
          <a:r>
            <a:rPr kumimoji="0" lang="en-US" sz="2000" b="1" i="0" u="none" strike="noStrike" kern="1200" cap="none" normalizeH="0" baseline="0" dirty="0">
              <a:ln/>
              <a:solidFill>
                <a:prstClr val="black">
                  <a:hueOff val="0"/>
                  <a:satOff val="0"/>
                  <a:lumOff val="0"/>
                  <a:alphaOff val="0"/>
                </a:prstClr>
              </a:solidFill>
              <a:effectLst/>
              <a:latin typeface="Calibri" pitchFamily="34" charset="0"/>
              <a:ea typeface="MS PGothic" pitchFamily="34" charset="-128"/>
              <a:cs typeface="+mn-cs"/>
            </a:rPr>
            <a:t>INTRODUCTION TO ICC?</a:t>
          </a:r>
        </a:p>
      </dsp:txBody>
      <dsp:txXfrm>
        <a:off x="0" y="1532169"/>
        <a:ext cx="1971675" cy="1287000"/>
      </dsp:txXfrm>
    </dsp:sp>
    <dsp:sp modelId="{3EE33492-3827-4039-8A06-88A99FA4EBA2}">
      <dsp:nvSpPr>
        <dsp:cNvPr id="0" name=""/>
        <dsp:cNvSpPr/>
      </dsp:nvSpPr>
      <dsp:spPr>
        <a:xfrm>
          <a:off x="1971674" y="1491950"/>
          <a:ext cx="394335" cy="136743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4E460-A3EB-4DD4-916A-3FA43E7DDDDE}">
      <dsp:nvSpPr>
        <dsp:cNvPr id="0" name=""/>
        <dsp:cNvSpPr/>
      </dsp:nvSpPr>
      <dsp:spPr>
        <a:xfrm>
          <a:off x="2523743" y="1578987"/>
          <a:ext cx="5362956" cy="136743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CONSTITUTION OF ICC</a:t>
          </a:r>
        </a:p>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RESPONSIBILITIES OF ICC</a:t>
          </a:r>
        </a:p>
        <a:p>
          <a:pPr marL="228600" lvl="1" indent="0" algn="l" defTabSz="889000">
            <a:lnSpc>
              <a:spcPct val="90000"/>
            </a:lnSpc>
            <a:spcBef>
              <a:spcPct val="0"/>
            </a:spcBef>
            <a:spcAft>
              <a:spcPct val="15000"/>
            </a:spcAft>
            <a:buChar char="•"/>
          </a:pPr>
          <a:r>
            <a:rPr lang="en-US" sz="2000" b="1" i="0" u="none" kern="1200" baseline="0" dirty="0">
              <a:solidFill>
                <a:prstClr val="black"/>
              </a:solidFill>
              <a:latin typeface="Arial" panose="020B0604020202020204" pitchFamily="34" charset="0"/>
              <a:ea typeface="+mn-ea"/>
              <a:cs typeface="Arial" panose="020B0604020202020204" pitchFamily="34" charset="0"/>
            </a:rPr>
            <a:t>DO’S AND DON’T OF ICC</a:t>
          </a:r>
        </a:p>
        <a:p>
          <a:pPr marL="228600" lvl="1" indent="0" algn="l" defTabSz="889000">
            <a:lnSpc>
              <a:spcPct val="90000"/>
            </a:lnSpc>
            <a:spcBef>
              <a:spcPct val="0"/>
            </a:spcBef>
            <a:spcAft>
              <a:spcPct val="15000"/>
            </a:spcAft>
            <a:buChar char="•"/>
          </a:pPr>
          <a:endParaRPr lang="en-US" sz="2000" kern="1200" dirty="0"/>
        </a:p>
      </dsp:txBody>
      <dsp:txXfrm>
        <a:off x="2523743" y="1578987"/>
        <a:ext cx="5362956" cy="1367437"/>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558B4-6D16-428D-8450-29E35E48228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E9EA1AC9-B1CC-4478-AD0A-2B4547899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B86087B-6B8B-4283-92CB-C2D00A2153BA}" type="datetimeFigureOut">
              <a:rPr lang="en-IN" smtClean="0"/>
              <a:t>29-07-2024</a:t>
            </a:fld>
            <a:endParaRPr lang="en-IN"/>
          </a:p>
        </p:txBody>
      </p:sp>
      <p:sp>
        <p:nvSpPr>
          <p:cNvPr id="4" name="Footer Placeholder 3">
            <a:extLst>
              <a:ext uri="{FF2B5EF4-FFF2-40B4-BE49-F238E27FC236}">
                <a16:creationId xmlns:a16="http://schemas.microsoft.com/office/drawing/2014/main" id="{1514A872-0581-4B33-AC30-E267F95301B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CC3D194-1F5D-499D-BB51-828DE0699DA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6BD91F1-FBE2-46FE-808D-87E28788009D}" type="slidenum">
              <a:rPr lang="en-IN" smtClean="0"/>
              <a:t>‹#›</a:t>
            </a:fld>
            <a:endParaRPr lang="en-IN"/>
          </a:p>
        </p:txBody>
      </p:sp>
    </p:spTree>
    <p:extLst>
      <p:ext uri="{BB962C8B-B14F-4D97-AF65-F5344CB8AC3E}">
        <p14:creationId xmlns:p14="http://schemas.microsoft.com/office/powerpoint/2010/main" val="17056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7202CB8-732C-472C-A726-E84EA7D4BBBC}" type="datetimeFigureOut">
              <a:rPr lang="en-US" smtClean="0"/>
              <a:t>7/29/2024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BBEFCA4-7D42-48D2-B6BC-C1D02C76F940}" type="slidenum">
              <a:rPr lang="en-US" smtClean="0"/>
              <a:t>‹#›</a:t>
            </a:fld>
            <a:endParaRPr lang="en-US"/>
          </a:p>
        </p:txBody>
      </p:sp>
    </p:spTree>
    <p:extLst>
      <p:ext uri="{BB962C8B-B14F-4D97-AF65-F5344CB8AC3E}">
        <p14:creationId xmlns:p14="http://schemas.microsoft.com/office/powerpoint/2010/main" val="218461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1</a:t>
            </a:fld>
            <a:endParaRPr lang="en-US"/>
          </a:p>
        </p:txBody>
      </p:sp>
    </p:spTree>
    <p:extLst>
      <p:ext uri="{BB962C8B-B14F-4D97-AF65-F5344CB8AC3E}">
        <p14:creationId xmlns:p14="http://schemas.microsoft.com/office/powerpoint/2010/main" val="905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10</a:t>
            </a:fld>
            <a:endParaRPr lang="en-US"/>
          </a:p>
        </p:txBody>
      </p:sp>
    </p:spTree>
    <p:extLst>
      <p:ext uri="{BB962C8B-B14F-4D97-AF65-F5344CB8AC3E}">
        <p14:creationId xmlns:p14="http://schemas.microsoft.com/office/powerpoint/2010/main" val="164808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3850443" y="9428272"/>
            <a:ext cx="2945659" cy="496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3200">
                <a:solidFill>
                  <a:srgbClr val="777777"/>
                </a:solidFill>
                <a:latin typeface="GE Inspira Pitch" pitchFamily="34" charset="0"/>
              </a:defRPr>
            </a:lvl1pPr>
            <a:lvl2pPr marL="742950" indent="-285750" defTabSz="917575">
              <a:defRPr sz="3200">
                <a:solidFill>
                  <a:srgbClr val="777777"/>
                </a:solidFill>
                <a:latin typeface="GE Inspira Pitch" pitchFamily="34" charset="0"/>
              </a:defRPr>
            </a:lvl2pPr>
            <a:lvl3pPr marL="1143000" indent="-228600" defTabSz="917575">
              <a:defRPr sz="3200">
                <a:solidFill>
                  <a:srgbClr val="777777"/>
                </a:solidFill>
                <a:latin typeface="GE Inspira Pitch" pitchFamily="34" charset="0"/>
              </a:defRPr>
            </a:lvl3pPr>
            <a:lvl4pPr marL="1600200" indent="-228600" defTabSz="917575">
              <a:defRPr sz="3200">
                <a:solidFill>
                  <a:srgbClr val="777777"/>
                </a:solidFill>
                <a:latin typeface="GE Inspira Pitch" pitchFamily="34" charset="0"/>
              </a:defRPr>
            </a:lvl4pPr>
            <a:lvl5pPr marL="2057400" indent="-228600" defTabSz="917575">
              <a:defRPr sz="3200">
                <a:solidFill>
                  <a:srgbClr val="777777"/>
                </a:solidFill>
                <a:latin typeface="GE Inspira Pitch" pitchFamily="34" charset="0"/>
              </a:defRPr>
            </a:lvl5pPr>
            <a:lvl6pPr marL="2514600" indent="-228600" defTabSz="917575" eaLnBrk="0" fontAlgn="base" hangingPunct="0">
              <a:spcBef>
                <a:spcPct val="0"/>
              </a:spcBef>
              <a:spcAft>
                <a:spcPct val="0"/>
              </a:spcAft>
              <a:defRPr sz="3200">
                <a:solidFill>
                  <a:srgbClr val="777777"/>
                </a:solidFill>
                <a:latin typeface="GE Inspira Pitch" pitchFamily="34" charset="0"/>
              </a:defRPr>
            </a:lvl6pPr>
            <a:lvl7pPr marL="2971800" indent="-228600" defTabSz="917575" eaLnBrk="0" fontAlgn="base" hangingPunct="0">
              <a:spcBef>
                <a:spcPct val="0"/>
              </a:spcBef>
              <a:spcAft>
                <a:spcPct val="0"/>
              </a:spcAft>
              <a:defRPr sz="3200">
                <a:solidFill>
                  <a:srgbClr val="777777"/>
                </a:solidFill>
                <a:latin typeface="GE Inspira Pitch" pitchFamily="34" charset="0"/>
              </a:defRPr>
            </a:lvl7pPr>
            <a:lvl8pPr marL="3429000" indent="-228600" defTabSz="917575" eaLnBrk="0" fontAlgn="base" hangingPunct="0">
              <a:spcBef>
                <a:spcPct val="0"/>
              </a:spcBef>
              <a:spcAft>
                <a:spcPct val="0"/>
              </a:spcAft>
              <a:defRPr sz="3200">
                <a:solidFill>
                  <a:srgbClr val="777777"/>
                </a:solidFill>
                <a:latin typeface="GE Inspira Pitch" pitchFamily="34" charset="0"/>
              </a:defRPr>
            </a:lvl8pPr>
            <a:lvl9pPr marL="3886200" indent="-228600" defTabSz="917575" eaLnBrk="0" fontAlgn="base" hangingPunct="0">
              <a:spcBef>
                <a:spcPct val="0"/>
              </a:spcBef>
              <a:spcAft>
                <a:spcPct val="0"/>
              </a:spcAft>
              <a:defRPr sz="3200">
                <a:solidFill>
                  <a:srgbClr val="777777"/>
                </a:solidFill>
                <a:latin typeface="GE Inspira Pitch" pitchFamily="34" charset="0"/>
              </a:defRPr>
            </a:lvl9pPr>
          </a:lstStyle>
          <a:p>
            <a:fld id="{4AF5DFA2-2828-4DE9-B27E-69A1B89C4BD7}" type="slidenum">
              <a:rPr lang="en-GB" sz="1200">
                <a:solidFill>
                  <a:schemeClr val="tx1"/>
                </a:solidFill>
                <a:latin typeface="Times New Roman" pitchFamily="18" charset="0"/>
              </a:rPr>
              <a:pPr/>
              <a:t>11</a:t>
            </a:fld>
            <a:endParaRPr lang="en-GB" sz="1200">
              <a:solidFill>
                <a:schemeClr val="tx1"/>
              </a:solidFill>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275492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3850443" y="9428272"/>
            <a:ext cx="2945659" cy="496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3200">
                <a:solidFill>
                  <a:srgbClr val="777777"/>
                </a:solidFill>
                <a:latin typeface="GE Inspira Pitch" pitchFamily="34" charset="0"/>
              </a:defRPr>
            </a:lvl1pPr>
            <a:lvl2pPr marL="742950" indent="-285750" defTabSz="917575">
              <a:defRPr sz="3200">
                <a:solidFill>
                  <a:srgbClr val="777777"/>
                </a:solidFill>
                <a:latin typeface="GE Inspira Pitch" pitchFamily="34" charset="0"/>
              </a:defRPr>
            </a:lvl2pPr>
            <a:lvl3pPr marL="1143000" indent="-228600" defTabSz="917575">
              <a:defRPr sz="3200">
                <a:solidFill>
                  <a:srgbClr val="777777"/>
                </a:solidFill>
                <a:latin typeface="GE Inspira Pitch" pitchFamily="34" charset="0"/>
              </a:defRPr>
            </a:lvl3pPr>
            <a:lvl4pPr marL="1600200" indent="-228600" defTabSz="917575">
              <a:defRPr sz="3200">
                <a:solidFill>
                  <a:srgbClr val="777777"/>
                </a:solidFill>
                <a:latin typeface="GE Inspira Pitch" pitchFamily="34" charset="0"/>
              </a:defRPr>
            </a:lvl4pPr>
            <a:lvl5pPr marL="2057400" indent="-228600" defTabSz="917575">
              <a:defRPr sz="3200">
                <a:solidFill>
                  <a:srgbClr val="777777"/>
                </a:solidFill>
                <a:latin typeface="GE Inspira Pitch" pitchFamily="34" charset="0"/>
              </a:defRPr>
            </a:lvl5pPr>
            <a:lvl6pPr marL="2514600" indent="-228600" defTabSz="917575" eaLnBrk="0" fontAlgn="base" hangingPunct="0">
              <a:spcBef>
                <a:spcPct val="0"/>
              </a:spcBef>
              <a:spcAft>
                <a:spcPct val="0"/>
              </a:spcAft>
              <a:defRPr sz="3200">
                <a:solidFill>
                  <a:srgbClr val="777777"/>
                </a:solidFill>
                <a:latin typeface="GE Inspira Pitch" pitchFamily="34" charset="0"/>
              </a:defRPr>
            </a:lvl6pPr>
            <a:lvl7pPr marL="2971800" indent="-228600" defTabSz="917575" eaLnBrk="0" fontAlgn="base" hangingPunct="0">
              <a:spcBef>
                <a:spcPct val="0"/>
              </a:spcBef>
              <a:spcAft>
                <a:spcPct val="0"/>
              </a:spcAft>
              <a:defRPr sz="3200">
                <a:solidFill>
                  <a:srgbClr val="777777"/>
                </a:solidFill>
                <a:latin typeface="GE Inspira Pitch" pitchFamily="34" charset="0"/>
              </a:defRPr>
            </a:lvl7pPr>
            <a:lvl8pPr marL="3429000" indent="-228600" defTabSz="917575" eaLnBrk="0" fontAlgn="base" hangingPunct="0">
              <a:spcBef>
                <a:spcPct val="0"/>
              </a:spcBef>
              <a:spcAft>
                <a:spcPct val="0"/>
              </a:spcAft>
              <a:defRPr sz="3200">
                <a:solidFill>
                  <a:srgbClr val="777777"/>
                </a:solidFill>
                <a:latin typeface="GE Inspira Pitch" pitchFamily="34" charset="0"/>
              </a:defRPr>
            </a:lvl8pPr>
            <a:lvl9pPr marL="3886200" indent="-228600" defTabSz="917575" eaLnBrk="0" fontAlgn="base" hangingPunct="0">
              <a:spcBef>
                <a:spcPct val="0"/>
              </a:spcBef>
              <a:spcAft>
                <a:spcPct val="0"/>
              </a:spcAft>
              <a:defRPr sz="3200">
                <a:solidFill>
                  <a:srgbClr val="777777"/>
                </a:solidFill>
                <a:latin typeface="GE Inspira Pitch" pitchFamily="34" charset="0"/>
              </a:defRPr>
            </a:lvl9pPr>
          </a:lstStyle>
          <a:p>
            <a:fld id="{4AF5DFA2-2828-4DE9-B27E-69A1B89C4BD7}" type="slidenum">
              <a:rPr lang="en-GB" sz="1200">
                <a:solidFill>
                  <a:schemeClr val="tx1"/>
                </a:solidFill>
                <a:latin typeface="Times New Roman" pitchFamily="18" charset="0"/>
              </a:rPr>
              <a:pPr/>
              <a:t>12</a:t>
            </a:fld>
            <a:endParaRPr lang="en-GB" sz="1200">
              <a:solidFill>
                <a:schemeClr val="tx1"/>
              </a:solidFill>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9253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13</a:t>
            </a:fld>
            <a:endParaRPr lang="en-US"/>
          </a:p>
        </p:txBody>
      </p:sp>
    </p:spTree>
    <p:extLst>
      <p:ext uri="{BB962C8B-B14F-4D97-AF65-F5344CB8AC3E}">
        <p14:creationId xmlns:p14="http://schemas.microsoft.com/office/powerpoint/2010/main" val="385119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3850443" y="9428272"/>
            <a:ext cx="2945659" cy="496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3200">
                <a:solidFill>
                  <a:srgbClr val="777777"/>
                </a:solidFill>
                <a:latin typeface="GE Inspira Pitch" pitchFamily="34" charset="0"/>
              </a:defRPr>
            </a:lvl1pPr>
            <a:lvl2pPr marL="742950" indent="-285750" defTabSz="917575">
              <a:defRPr sz="3200">
                <a:solidFill>
                  <a:srgbClr val="777777"/>
                </a:solidFill>
                <a:latin typeface="GE Inspira Pitch" pitchFamily="34" charset="0"/>
              </a:defRPr>
            </a:lvl2pPr>
            <a:lvl3pPr marL="1143000" indent="-228600" defTabSz="917575">
              <a:defRPr sz="3200">
                <a:solidFill>
                  <a:srgbClr val="777777"/>
                </a:solidFill>
                <a:latin typeface="GE Inspira Pitch" pitchFamily="34" charset="0"/>
              </a:defRPr>
            </a:lvl3pPr>
            <a:lvl4pPr marL="1600200" indent="-228600" defTabSz="917575">
              <a:defRPr sz="3200">
                <a:solidFill>
                  <a:srgbClr val="777777"/>
                </a:solidFill>
                <a:latin typeface="GE Inspira Pitch" pitchFamily="34" charset="0"/>
              </a:defRPr>
            </a:lvl4pPr>
            <a:lvl5pPr marL="2057400" indent="-228600" defTabSz="917575">
              <a:defRPr sz="3200">
                <a:solidFill>
                  <a:srgbClr val="777777"/>
                </a:solidFill>
                <a:latin typeface="GE Inspira Pitch" pitchFamily="34" charset="0"/>
              </a:defRPr>
            </a:lvl5pPr>
            <a:lvl6pPr marL="2514600" indent="-228600" defTabSz="917575" eaLnBrk="0" fontAlgn="base" hangingPunct="0">
              <a:spcBef>
                <a:spcPct val="0"/>
              </a:spcBef>
              <a:spcAft>
                <a:spcPct val="0"/>
              </a:spcAft>
              <a:defRPr sz="3200">
                <a:solidFill>
                  <a:srgbClr val="777777"/>
                </a:solidFill>
                <a:latin typeface="GE Inspira Pitch" pitchFamily="34" charset="0"/>
              </a:defRPr>
            </a:lvl6pPr>
            <a:lvl7pPr marL="2971800" indent="-228600" defTabSz="917575" eaLnBrk="0" fontAlgn="base" hangingPunct="0">
              <a:spcBef>
                <a:spcPct val="0"/>
              </a:spcBef>
              <a:spcAft>
                <a:spcPct val="0"/>
              </a:spcAft>
              <a:defRPr sz="3200">
                <a:solidFill>
                  <a:srgbClr val="777777"/>
                </a:solidFill>
                <a:latin typeface="GE Inspira Pitch" pitchFamily="34" charset="0"/>
              </a:defRPr>
            </a:lvl7pPr>
            <a:lvl8pPr marL="3429000" indent="-228600" defTabSz="917575" eaLnBrk="0" fontAlgn="base" hangingPunct="0">
              <a:spcBef>
                <a:spcPct val="0"/>
              </a:spcBef>
              <a:spcAft>
                <a:spcPct val="0"/>
              </a:spcAft>
              <a:defRPr sz="3200">
                <a:solidFill>
                  <a:srgbClr val="777777"/>
                </a:solidFill>
                <a:latin typeface="GE Inspira Pitch" pitchFamily="34" charset="0"/>
              </a:defRPr>
            </a:lvl8pPr>
            <a:lvl9pPr marL="3886200" indent="-228600" defTabSz="917575" eaLnBrk="0" fontAlgn="base" hangingPunct="0">
              <a:spcBef>
                <a:spcPct val="0"/>
              </a:spcBef>
              <a:spcAft>
                <a:spcPct val="0"/>
              </a:spcAft>
              <a:defRPr sz="3200">
                <a:solidFill>
                  <a:srgbClr val="777777"/>
                </a:solidFill>
                <a:latin typeface="GE Inspira Pitch" pitchFamily="34" charset="0"/>
              </a:defRPr>
            </a:lvl9pPr>
          </a:lstStyle>
          <a:p>
            <a:fld id="{4AF5DFA2-2828-4DE9-B27E-69A1B89C4BD7}" type="slidenum">
              <a:rPr lang="en-GB" sz="1200">
                <a:solidFill>
                  <a:schemeClr val="tx1"/>
                </a:solidFill>
                <a:latin typeface="Times New Roman" pitchFamily="18" charset="0"/>
              </a:rPr>
              <a:pPr/>
              <a:t>14</a:t>
            </a:fld>
            <a:endParaRPr lang="en-GB" sz="1200">
              <a:solidFill>
                <a:schemeClr val="tx1"/>
              </a:solidFill>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89931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15</a:t>
            </a:fld>
            <a:endParaRPr lang="en-US"/>
          </a:p>
        </p:txBody>
      </p:sp>
    </p:spTree>
    <p:extLst>
      <p:ext uri="{BB962C8B-B14F-4D97-AF65-F5344CB8AC3E}">
        <p14:creationId xmlns:p14="http://schemas.microsoft.com/office/powerpoint/2010/main" val="327192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16</a:t>
            </a:fld>
            <a:endParaRPr lang="en-US"/>
          </a:p>
        </p:txBody>
      </p:sp>
    </p:spTree>
    <p:extLst>
      <p:ext uri="{BB962C8B-B14F-4D97-AF65-F5344CB8AC3E}">
        <p14:creationId xmlns:p14="http://schemas.microsoft.com/office/powerpoint/2010/main" val="183691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17</a:t>
            </a:fld>
            <a:endParaRPr lang="en-US"/>
          </a:p>
        </p:txBody>
      </p:sp>
    </p:spTree>
    <p:extLst>
      <p:ext uri="{BB962C8B-B14F-4D97-AF65-F5344CB8AC3E}">
        <p14:creationId xmlns:p14="http://schemas.microsoft.com/office/powerpoint/2010/main" val="1670854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18</a:t>
            </a:fld>
            <a:endParaRPr lang="en-US"/>
          </a:p>
        </p:txBody>
      </p:sp>
    </p:spTree>
    <p:extLst>
      <p:ext uri="{BB962C8B-B14F-4D97-AF65-F5344CB8AC3E}">
        <p14:creationId xmlns:p14="http://schemas.microsoft.com/office/powerpoint/2010/main" val="256184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19</a:t>
            </a:fld>
            <a:endParaRPr lang="en-US"/>
          </a:p>
        </p:txBody>
      </p:sp>
    </p:spTree>
    <p:extLst>
      <p:ext uri="{BB962C8B-B14F-4D97-AF65-F5344CB8AC3E}">
        <p14:creationId xmlns:p14="http://schemas.microsoft.com/office/powerpoint/2010/main" val="163075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BBEFCA4-7D42-48D2-B6BC-C1D02C76F940}" type="slidenum">
              <a:rPr lang="en-US" smtClean="0"/>
              <a:t>2</a:t>
            </a:fld>
            <a:endParaRPr lang="en-US" dirty="0"/>
          </a:p>
        </p:txBody>
      </p:sp>
    </p:spTree>
    <p:extLst>
      <p:ext uri="{BB962C8B-B14F-4D97-AF65-F5344CB8AC3E}">
        <p14:creationId xmlns:p14="http://schemas.microsoft.com/office/powerpoint/2010/main" val="1910620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20000"/>
              </a:lnSpc>
            </a:pPr>
            <a:r>
              <a:rPr lang="en-US" sz="1200" dirty="0">
                <a:solidFill>
                  <a:srgbClr val="002060"/>
                </a:solidFill>
                <a:latin typeface="Arial" pitchFamily="34" charset="0"/>
                <a:ea typeface="MS PGothic" pitchFamily="34" charset="-128"/>
                <a:cs typeface="Arial" pitchFamily="34" charset="0"/>
              </a:rPr>
              <a:t>Very often situations that start off innocently end up in inappropriate and unprofessional </a:t>
            </a:r>
            <a:r>
              <a:rPr lang="en-US" sz="1200" dirty="0" err="1">
                <a:solidFill>
                  <a:srgbClr val="002060"/>
                </a:solidFill>
                <a:latin typeface="Arial" pitchFamily="34" charset="0"/>
                <a:ea typeface="MS PGothic" pitchFamily="34" charset="-128"/>
                <a:cs typeface="Arial" pitchFamily="34" charset="0"/>
              </a:rPr>
              <a:t>behaviours</a:t>
            </a:r>
            <a:r>
              <a:rPr lang="en-US" sz="1200" dirty="0">
                <a:solidFill>
                  <a:srgbClr val="002060"/>
                </a:solidFill>
                <a:latin typeface="Arial" pitchFamily="34" charset="0"/>
                <a:ea typeface="MS PGothic" pitchFamily="34" charset="-128"/>
                <a:cs typeface="Arial" pitchFamily="34" charset="0"/>
              </a:rPr>
              <a:t>. </a:t>
            </a:r>
          </a:p>
          <a:p>
            <a:pPr>
              <a:lnSpc>
                <a:spcPct val="220000"/>
              </a:lnSpc>
            </a:pPr>
            <a:r>
              <a:rPr lang="en-US" sz="1200" dirty="0">
                <a:solidFill>
                  <a:srgbClr val="002060"/>
                </a:solidFill>
                <a:latin typeface="Arial" pitchFamily="34" charset="0"/>
                <a:ea typeface="MS PGothic" pitchFamily="34" charset="-128"/>
                <a:cs typeface="Arial" pitchFamily="34" charset="0"/>
              </a:rPr>
              <a:t>It is important to remember that workplace sexual harassment is sexual, unwelcome and the experience is subjective.</a:t>
            </a:r>
          </a:p>
          <a:p>
            <a:pPr>
              <a:lnSpc>
                <a:spcPct val="220000"/>
              </a:lnSpc>
            </a:pPr>
            <a:r>
              <a:rPr lang="en-US" sz="1200" dirty="0">
                <a:solidFill>
                  <a:srgbClr val="002060"/>
                </a:solidFill>
                <a:latin typeface="Arial" pitchFamily="34" charset="0"/>
                <a:ea typeface="MS PGothic" pitchFamily="34" charset="-128"/>
                <a:cs typeface="Arial" pitchFamily="34" charset="0"/>
              </a:rPr>
              <a:t> It is the impact and not the intent that matters and it almost always occurs in a matrix of power. </a:t>
            </a:r>
          </a:p>
          <a:p>
            <a:pPr>
              <a:lnSpc>
                <a:spcPct val="220000"/>
              </a:lnSpc>
            </a:pPr>
            <a:r>
              <a:rPr lang="en-US" sz="1200" dirty="0">
                <a:solidFill>
                  <a:srgbClr val="002060"/>
                </a:solidFill>
                <a:latin typeface="Arial" pitchFamily="34" charset="0"/>
                <a:ea typeface="MS PGothic" pitchFamily="34" charset="-128"/>
                <a:cs typeface="Arial" pitchFamily="34" charset="0"/>
              </a:rPr>
              <a:t>It is possible that a woman may experience a single instance of sexual harassment or a series of incidents over a period of time. </a:t>
            </a:r>
          </a:p>
          <a:p>
            <a:pPr>
              <a:lnSpc>
                <a:spcPct val="220000"/>
              </a:lnSpc>
            </a:pPr>
            <a:r>
              <a:rPr lang="en-US" sz="1200" dirty="0">
                <a:solidFill>
                  <a:srgbClr val="002060"/>
                </a:solidFill>
                <a:latin typeface="Arial" pitchFamily="34" charset="0"/>
                <a:ea typeface="MS PGothic" pitchFamily="34" charset="-128"/>
                <a:cs typeface="Arial" pitchFamily="34" charset="0"/>
              </a:rPr>
              <a:t>Remember  each case is unique and should be examined in its own context and according to the surrounding circumstances as a whole.</a:t>
            </a:r>
          </a:p>
          <a:p>
            <a:endParaRPr lang="en-IN" dirty="0"/>
          </a:p>
        </p:txBody>
      </p:sp>
      <p:sp>
        <p:nvSpPr>
          <p:cNvPr id="4" name="Slide Number Placeholder 3"/>
          <p:cNvSpPr>
            <a:spLocks noGrp="1"/>
          </p:cNvSpPr>
          <p:nvPr>
            <p:ph type="sldNum" sz="quarter" idx="10"/>
          </p:nvPr>
        </p:nvSpPr>
        <p:spPr/>
        <p:txBody>
          <a:bodyPr/>
          <a:lstStyle/>
          <a:p>
            <a:fld id="{0BBEFCA4-7D42-48D2-B6BC-C1D02C76F940}" type="slidenum">
              <a:rPr lang="en-US" smtClean="0"/>
              <a:t>20</a:t>
            </a:fld>
            <a:endParaRPr lang="en-US"/>
          </a:p>
        </p:txBody>
      </p:sp>
    </p:spTree>
    <p:extLst>
      <p:ext uri="{BB962C8B-B14F-4D97-AF65-F5344CB8AC3E}">
        <p14:creationId xmlns:p14="http://schemas.microsoft.com/office/powerpoint/2010/main" val="272248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27</a:t>
            </a:fld>
            <a:endParaRPr lang="en-US"/>
          </a:p>
        </p:txBody>
      </p:sp>
    </p:spTree>
    <p:extLst>
      <p:ext uri="{BB962C8B-B14F-4D97-AF65-F5344CB8AC3E}">
        <p14:creationId xmlns:p14="http://schemas.microsoft.com/office/powerpoint/2010/main" val="1106013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3200">
                <a:solidFill>
                  <a:srgbClr val="777777"/>
                </a:solidFill>
                <a:latin typeface="GE Inspira Pitch" pitchFamily="34" charset="0"/>
              </a:defRPr>
            </a:lvl1pPr>
            <a:lvl2pPr marL="742950" indent="-285750" defTabSz="917575">
              <a:defRPr sz="3200">
                <a:solidFill>
                  <a:srgbClr val="777777"/>
                </a:solidFill>
                <a:latin typeface="GE Inspira Pitch" pitchFamily="34" charset="0"/>
              </a:defRPr>
            </a:lvl2pPr>
            <a:lvl3pPr marL="1143000" indent="-228600" defTabSz="917575">
              <a:defRPr sz="3200">
                <a:solidFill>
                  <a:srgbClr val="777777"/>
                </a:solidFill>
                <a:latin typeface="GE Inspira Pitch" pitchFamily="34" charset="0"/>
              </a:defRPr>
            </a:lvl3pPr>
            <a:lvl4pPr marL="1600200" indent="-228600" defTabSz="917575">
              <a:defRPr sz="3200">
                <a:solidFill>
                  <a:srgbClr val="777777"/>
                </a:solidFill>
                <a:latin typeface="GE Inspira Pitch" pitchFamily="34" charset="0"/>
              </a:defRPr>
            </a:lvl4pPr>
            <a:lvl5pPr marL="2057400" indent="-228600" defTabSz="917575">
              <a:defRPr sz="3200">
                <a:solidFill>
                  <a:srgbClr val="777777"/>
                </a:solidFill>
                <a:latin typeface="GE Inspira Pitch" pitchFamily="34" charset="0"/>
              </a:defRPr>
            </a:lvl5pPr>
            <a:lvl6pPr marL="2514600" indent="-228600" defTabSz="917575" eaLnBrk="0" fontAlgn="base" hangingPunct="0">
              <a:spcBef>
                <a:spcPct val="0"/>
              </a:spcBef>
              <a:spcAft>
                <a:spcPct val="0"/>
              </a:spcAft>
              <a:defRPr sz="3200">
                <a:solidFill>
                  <a:srgbClr val="777777"/>
                </a:solidFill>
                <a:latin typeface="GE Inspira Pitch" pitchFamily="34" charset="0"/>
              </a:defRPr>
            </a:lvl6pPr>
            <a:lvl7pPr marL="2971800" indent="-228600" defTabSz="917575" eaLnBrk="0" fontAlgn="base" hangingPunct="0">
              <a:spcBef>
                <a:spcPct val="0"/>
              </a:spcBef>
              <a:spcAft>
                <a:spcPct val="0"/>
              </a:spcAft>
              <a:defRPr sz="3200">
                <a:solidFill>
                  <a:srgbClr val="777777"/>
                </a:solidFill>
                <a:latin typeface="GE Inspira Pitch" pitchFamily="34" charset="0"/>
              </a:defRPr>
            </a:lvl7pPr>
            <a:lvl8pPr marL="3429000" indent="-228600" defTabSz="917575" eaLnBrk="0" fontAlgn="base" hangingPunct="0">
              <a:spcBef>
                <a:spcPct val="0"/>
              </a:spcBef>
              <a:spcAft>
                <a:spcPct val="0"/>
              </a:spcAft>
              <a:defRPr sz="3200">
                <a:solidFill>
                  <a:srgbClr val="777777"/>
                </a:solidFill>
                <a:latin typeface="GE Inspira Pitch" pitchFamily="34" charset="0"/>
              </a:defRPr>
            </a:lvl8pPr>
            <a:lvl9pPr marL="3886200" indent="-228600" defTabSz="917575" eaLnBrk="0" fontAlgn="base" hangingPunct="0">
              <a:spcBef>
                <a:spcPct val="0"/>
              </a:spcBef>
              <a:spcAft>
                <a:spcPct val="0"/>
              </a:spcAft>
              <a:defRPr sz="3200">
                <a:solidFill>
                  <a:srgbClr val="777777"/>
                </a:solidFill>
                <a:latin typeface="GE Inspira Pitch" pitchFamily="34" charset="0"/>
              </a:defRPr>
            </a:lvl9pPr>
          </a:lstStyle>
          <a:p>
            <a:fld id="{4AF5DFA2-2828-4DE9-B27E-69A1B89C4BD7}" type="slidenum">
              <a:rPr lang="en-GB" sz="1200">
                <a:solidFill>
                  <a:schemeClr val="tx1"/>
                </a:solidFill>
                <a:latin typeface="Times New Roman" pitchFamily="18" charset="0"/>
              </a:rPr>
              <a:pPr/>
              <a:t>32</a:t>
            </a:fld>
            <a:endParaRPr lang="en-GB" sz="1200">
              <a:solidFill>
                <a:schemeClr val="tx1"/>
              </a:solidFill>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8096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38</a:t>
            </a:fld>
            <a:endParaRPr lang="en-US"/>
          </a:p>
        </p:txBody>
      </p:sp>
    </p:spTree>
    <p:extLst>
      <p:ext uri="{BB962C8B-B14F-4D97-AF65-F5344CB8AC3E}">
        <p14:creationId xmlns:p14="http://schemas.microsoft.com/office/powerpoint/2010/main" val="2984859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40</a:t>
            </a:fld>
            <a:endParaRPr lang="en-US"/>
          </a:p>
        </p:txBody>
      </p:sp>
    </p:spTree>
    <p:extLst>
      <p:ext uri="{BB962C8B-B14F-4D97-AF65-F5344CB8AC3E}">
        <p14:creationId xmlns:p14="http://schemas.microsoft.com/office/powerpoint/2010/main" val="2033391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41</a:t>
            </a:fld>
            <a:endParaRPr lang="en-US"/>
          </a:p>
        </p:txBody>
      </p:sp>
    </p:spTree>
    <p:extLst>
      <p:ext uri="{BB962C8B-B14F-4D97-AF65-F5344CB8AC3E}">
        <p14:creationId xmlns:p14="http://schemas.microsoft.com/office/powerpoint/2010/main" val="1503280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42</a:t>
            </a:fld>
            <a:endParaRPr lang="en-US"/>
          </a:p>
        </p:txBody>
      </p:sp>
    </p:spTree>
    <p:extLst>
      <p:ext uri="{BB962C8B-B14F-4D97-AF65-F5344CB8AC3E}">
        <p14:creationId xmlns:p14="http://schemas.microsoft.com/office/powerpoint/2010/main" val="403889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43</a:t>
            </a:fld>
            <a:endParaRPr lang="en-US"/>
          </a:p>
        </p:txBody>
      </p:sp>
    </p:spTree>
    <p:extLst>
      <p:ext uri="{BB962C8B-B14F-4D97-AF65-F5344CB8AC3E}">
        <p14:creationId xmlns:p14="http://schemas.microsoft.com/office/powerpoint/2010/main" val="86599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44</a:t>
            </a:fld>
            <a:endParaRPr lang="en-US"/>
          </a:p>
        </p:txBody>
      </p:sp>
    </p:spTree>
    <p:extLst>
      <p:ext uri="{BB962C8B-B14F-4D97-AF65-F5344CB8AC3E}">
        <p14:creationId xmlns:p14="http://schemas.microsoft.com/office/powerpoint/2010/main" val="1426869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45</a:t>
            </a:fld>
            <a:endParaRPr lang="en-US"/>
          </a:p>
        </p:txBody>
      </p:sp>
    </p:spTree>
    <p:extLst>
      <p:ext uri="{BB962C8B-B14F-4D97-AF65-F5344CB8AC3E}">
        <p14:creationId xmlns:p14="http://schemas.microsoft.com/office/powerpoint/2010/main" val="129387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3</a:t>
            </a:fld>
            <a:endParaRPr lang="en-US"/>
          </a:p>
        </p:txBody>
      </p:sp>
    </p:spTree>
    <p:extLst>
      <p:ext uri="{BB962C8B-B14F-4D97-AF65-F5344CB8AC3E}">
        <p14:creationId xmlns:p14="http://schemas.microsoft.com/office/powerpoint/2010/main" val="1606311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46</a:t>
            </a:fld>
            <a:endParaRPr lang="en-US"/>
          </a:p>
        </p:txBody>
      </p:sp>
    </p:spTree>
    <p:extLst>
      <p:ext uri="{BB962C8B-B14F-4D97-AF65-F5344CB8AC3E}">
        <p14:creationId xmlns:p14="http://schemas.microsoft.com/office/powerpoint/2010/main" val="282081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47</a:t>
            </a:fld>
            <a:endParaRPr lang="en-US"/>
          </a:p>
        </p:txBody>
      </p:sp>
    </p:spTree>
    <p:extLst>
      <p:ext uri="{BB962C8B-B14F-4D97-AF65-F5344CB8AC3E}">
        <p14:creationId xmlns:p14="http://schemas.microsoft.com/office/powerpoint/2010/main" val="2429811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48</a:t>
            </a:fld>
            <a:endParaRPr lang="en-US"/>
          </a:p>
        </p:txBody>
      </p:sp>
    </p:spTree>
    <p:extLst>
      <p:ext uri="{BB962C8B-B14F-4D97-AF65-F5344CB8AC3E}">
        <p14:creationId xmlns:p14="http://schemas.microsoft.com/office/powerpoint/2010/main" val="3163895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49</a:t>
            </a:fld>
            <a:endParaRPr lang="en-US"/>
          </a:p>
        </p:txBody>
      </p:sp>
    </p:spTree>
    <p:extLst>
      <p:ext uri="{BB962C8B-B14F-4D97-AF65-F5344CB8AC3E}">
        <p14:creationId xmlns:p14="http://schemas.microsoft.com/office/powerpoint/2010/main" val="1703218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50</a:t>
            </a:fld>
            <a:endParaRPr lang="en-US"/>
          </a:p>
        </p:txBody>
      </p:sp>
    </p:spTree>
    <p:extLst>
      <p:ext uri="{BB962C8B-B14F-4D97-AF65-F5344CB8AC3E}">
        <p14:creationId xmlns:p14="http://schemas.microsoft.com/office/powerpoint/2010/main" val="1781226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51</a:t>
            </a:fld>
            <a:endParaRPr lang="en-US"/>
          </a:p>
        </p:txBody>
      </p:sp>
    </p:spTree>
    <p:extLst>
      <p:ext uri="{BB962C8B-B14F-4D97-AF65-F5344CB8AC3E}">
        <p14:creationId xmlns:p14="http://schemas.microsoft.com/office/powerpoint/2010/main" val="166923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4</a:t>
            </a:fld>
            <a:endParaRPr lang="en-US"/>
          </a:p>
        </p:txBody>
      </p:sp>
    </p:spTree>
    <p:extLst>
      <p:ext uri="{BB962C8B-B14F-4D97-AF65-F5344CB8AC3E}">
        <p14:creationId xmlns:p14="http://schemas.microsoft.com/office/powerpoint/2010/main" val="155736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5</a:t>
            </a:fld>
            <a:endParaRPr lang="en-US"/>
          </a:p>
        </p:txBody>
      </p:sp>
    </p:spTree>
    <p:extLst>
      <p:ext uri="{BB962C8B-B14F-4D97-AF65-F5344CB8AC3E}">
        <p14:creationId xmlns:p14="http://schemas.microsoft.com/office/powerpoint/2010/main" val="309946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6</a:t>
            </a:fld>
            <a:endParaRPr lang="en-US"/>
          </a:p>
        </p:txBody>
      </p:sp>
    </p:spTree>
    <p:extLst>
      <p:ext uri="{BB962C8B-B14F-4D97-AF65-F5344CB8AC3E}">
        <p14:creationId xmlns:p14="http://schemas.microsoft.com/office/powerpoint/2010/main" val="336510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7</a:t>
            </a:fld>
            <a:endParaRPr lang="en-US"/>
          </a:p>
        </p:txBody>
      </p:sp>
    </p:spTree>
    <p:extLst>
      <p:ext uri="{BB962C8B-B14F-4D97-AF65-F5344CB8AC3E}">
        <p14:creationId xmlns:p14="http://schemas.microsoft.com/office/powerpoint/2010/main" val="402444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8</a:t>
            </a:fld>
            <a:endParaRPr lang="en-US"/>
          </a:p>
        </p:txBody>
      </p:sp>
    </p:spTree>
    <p:extLst>
      <p:ext uri="{BB962C8B-B14F-4D97-AF65-F5344CB8AC3E}">
        <p14:creationId xmlns:p14="http://schemas.microsoft.com/office/powerpoint/2010/main" val="399130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BEFCA4-7D42-48D2-B6BC-C1D02C76F940}" type="slidenum">
              <a:rPr lang="en-US" smtClean="0"/>
              <a:t>9</a:t>
            </a:fld>
            <a:endParaRPr lang="en-US"/>
          </a:p>
        </p:txBody>
      </p:sp>
    </p:spTree>
    <p:extLst>
      <p:ext uri="{BB962C8B-B14F-4D97-AF65-F5344CB8AC3E}">
        <p14:creationId xmlns:p14="http://schemas.microsoft.com/office/powerpoint/2010/main" val="4526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269D148-451C-4783-B64D-9D69DD2D96E0}" type="datetime1">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8060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6F74C6C-4C13-40A0-A39B-335A8CD440C9}" type="datetime1">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907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2FFF7D5-1FC5-4F9D-9D84-21BE1A9F00E4}" type="datetime1">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660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26FF26C-AE88-4E2F-A4FC-5C3952385B64}" type="datetime1">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2122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36955A-3C3E-4609-AF73-C38D857D709E}" type="datetime1">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2740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3C70C22-2848-4639-9BF1-FF695A19C436}" type="datetime1">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842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B466355-F92B-4138-8F46-62C3859524D6}" type="datetime1">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357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8864EDE-111A-4A62-A840-041B90D62F46}" type="datetime1">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843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70C6C-EFF5-40DA-B486-9C96F2167558}" type="datetime1">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54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F6188F1-75CA-4991-9337-A9005A66798E}" type="datetime1">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0165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BBB400-2A88-415E-8E08-C375A33E3581}" type="datetime1">
              <a:rPr lang="en-US" smtClean="0"/>
              <a:t>7/29/2024</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341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30C453C-729A-4713-AB1C-3392BE4A3E3A}" type="datetime1">
              <a:rPr lang="en-US" smtClean="0"/>
              <a:t>7/29/2024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044354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83884"/>
            <a:ext cx="9137517" cy="2101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847163" y="4280426"/>
            <a:ext cx="7467600" cy="1569660"/>
          </a:xfrm>
          <a:prstGeom prst="rect">
            <a:avLst/>
          </a:prstGeom>
        </p:spPr>
        <p:txBody>
          <a:bodyPr wrap="square">
            <a:spAutoFit/>
          </a:bodyPr>
          <a:lstStyle/>
          <a:p>
            <a:pPr algn="ctr"/>
            <a:r>
              <a:rPr lang="en-US" sz="3200" b="1" dirty="0">
                <a:solidFill>
                  <a:srgbClr val="FF0000"/>
                </a:solidFill>
                <a:latin typeface="Arial" panose="020B0604020202020204" pitchFamily="34" charset="0"/>
                <a:cs typeface="Arial" panose="020B0604020202020204" pitchFamily="34" charset="0"/>
              </a:rPr>
              <a:t>Creation of a respectful workplace:</a:t>
            </a:r>
          </a:p>
          <a:p>
            <a:pPr algn="ctr"/>
            <a:r>
              <a:rPr lang="en-US" sz="3200" b="1" dirty="0">
                <a:solidFill>
                  <a:schemeClr val="bg1"/>
                </a:solidFill>
                <a:latin typeface="Arial" panose="020B0604020202020204" pitchFamily="34" charset="0"/>
                <a:cs typeface="Arial" panose="020B0604020202020204" pitchFamily="34" charset="0"/>
              </a:rPr>
              <a:t>Prevention and Redressal of Sexual</a:t>
            </a:r>
          </a:p>
          <a:p>
            <a:pPr algn="ctr"/>
            <a:r>
              <a:rPr lang="en-US" sz="3200" b="1" dirty="0">
                <a:solidFill>
                  <a:schemeClr val="bg1"/>
                </a:solidFill>
                <a:latin typeface="Arial" panose="020B0604020202020204" pitchFamily="34" charset="0"/>
                <a:cs typeface="Arial" panose="020B0604020202020204" pitchFamily="34" charset="0"/>
              </a:rPr>
              <a:t>Harassment at the Workplace.</a:t>
            </a:r>
          </a:p>
        </p:txBody>
      </p:sp>
      <p:pic>
        <p:nvPicPr>
          <p:cNvPr id="8" name="Picture 2" descr="D:\NDA-TEMP\NDA PPT\New folder\NDA PPT\NDA PP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410842"/>
            <a:ext cx="4495183" cy="251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06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98437"/>
            <a:ext cx="7886700" cy="1325563"/>
          </a:xfrm>
        </p:spPr>
        <p:txBody>
          <a:bodyPr vert="horz" lIns="91440" tIns="45720" rIns="91440" bIns="45720" rtlCol="0" anchor="ctr">
            <a:normAutofit/>
          </a:bodyPr>
          <a:lstStyle/>
          <a:p>
            <a:r>
              <a:rPr lang="en-US" sz="3600" b="1" dirty="0"/>
              <a:t>THE POSH LAW </a:t>
            </a:r>
            <a:endParaRPr lang="en-IN" sz="3600" b="1" dirty="0"/>
          </a:p>
        </p:txBody>
      </p:sp>
      <p:sp>
        <p:nvSpPr>
          <p:cNvPr id="7" name="TextBox 6"/>
          <p:cNvSpPr txBox="1"/>
          <p:nvPr/>
        </p:nvSpPr>
        <p:spPr>
          <a:xfrm>
            <a:off x="628650" y="1176278"/>
            <a:ext cx="7753350" cy="2585323"/>
          </a:xfrm>
          <a:prstGeom prst="rect">
            <a:avLst/>
          </a:prstGeom>
          <a:noFill/>
        </p:spPr>
        <p:txBody>
          <a:bodyPr wrap="square" rtlCol="0">
            <a:spAutoFit/>
          </a:bodyPr>
          <a:lstStyle/>
          <a:p>
            <a:pPr algn="just"/>
            <a:r>
              <a:rPr lang="en-US" dirty="0">
                <a:solidFill>
                  <a:srgbClr val="002060"/>
                </a:solidFill>
                <a:latin typeface="Arial" pitchFamily="34" charset="0"/>
                <a:ea typeface="MS PGothic" pitchFamily="34" charset="-128"/>
                <a:cs typeface="Arial" pitchFamily="34" charset="0"/>
              </a:rPr>
              <a:t>In 2013, the Government of India notified the Sexual Harassment of Women at Workplace (Prevention, Prohibition and Redressal) Act (referred to as Act hereinafter). Consistent with the </a:t>
            </a:r>
            <a:r>
              <a:rPr lang="en-US" dirty="0" err="1">
                <a:solidFill>
                  <a:srgbClr val="002060"/>
                </a:solidFill>
                <a:latin typeface="Arial" pitchFamily="34" charset="0"/>
                <a:ea typeface="MS PGothic" pitchFamily="34" charset="-128"/>
                <a:cs typeface="Arial" pitchFamily="34" charset="0"/>
              </a:rPr>
              <a:t>Vishaka</a:t>
            </a:r>
            <a:r>
              <a:rPr lang="en-US" dirty="0">
                <a:solidFill>
                  <a:srgbClr val="002060"/>
                </a:solidFill>
                <a:latin typeface="Arial" pitchFamily="34" charset="0"/>
                <a:ea typeface="MS PGothic" pitchFamily="34" charset="-128"/>
                <a:cs typeface="Arial" pitchFamily="34" charset="0"/>
              </a:rPr>
              <a:t> judgment, the Act aspires to ensure women’s right to workplace equality, free from sexual harassment.</a:t>
            </a:r>
          </a:p>
          <a:p>
            <a:pPr algn="just"/>
            <a:endParaRPr lang="en-US" dirty="0">
              <a:solidFill>
                <a:srgbClr val="002060"/>
              </a:solidFill>
              <a:latin typeface="Arial" pitchFamily="34" charset="0"/>
              <a:ea typeface="MS PGothic" pitchFamily="34" charset="-128"/>
              <a:cs typeface="Arial" pitchFamily="34" charset="0"/>
            </a:endParaRPr>
          </a:p>
          <a:p>
            <a:pPr algn="just"/>
            <a:r>
              <a:rPr lang="en-US" dirty="0">
                <a:solidFill>
                  <a:srgbClr val="002060"/>
                </a:solidFill>
                <a:latin typeface="Arial" pitchFamily="34" charset="0"/>
                <a:ea typeface="MS PGothic" pitchFamily="34" charset="-128"/>
                <a:cs typeface="Arial" pitchFamily="34" charset="0"/>
              </a:rPr>
              <a:t>It is important to note any woman who wishes to report instances of sexual harassment at the workplace has the right to take recourse of both civil and criminal proceedings</a:t>
            </a:r>
          </a:p>
        </p:txBody>
      </p:sp>
      <p:graphicFrame>
        <p:nvGraphicFramePr>
          <p:cNvPr id="9" name="Diagram 8"/>
          <p:cNvGraphicFramePr/>
          <p:nvPr>
            <p:extLst>
              <p:ext uri="{D42A27DB-BD31-4B8C-83A1-F6EECF244321}">
                <p14:modId xmlns:p14="http://schemas.microsoft.com/office/powerpoint/2010/main" val="1149056249"/>
              </p:ext>
            </p:extLst>
          </p:nvPr>
        </p:nvGraphicFramePr>
        <p:xfrm>
          <a:off x="771525" y="3787588"/>
          <a:ext cx="7467599"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1398762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41315"/>
            <a:ext cx="8229600" cy="864096"/>
          </a:xfrm>
          <a:no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26988" rIns="19050" bIns="26988" rtlCol="0" anchor="ctr">
            <a:normAutofit fontScale="97500"/>
          </a:bodyPr>
          <a:lstStyle/>
          <a:p>
            <a:pPr>
              <a:lnSpc>
                <a:spcPts val="4300"/>
              </a:lnSpc>
            </a:pPr>
            <a:r>
              <a:rPr lang="en-US" sz="3200" b="1" dirty="0"/>
              <a:t>THE POSH LAW -EMPLOYER RESPONSIBILITIES </a:t>
            </a:r>
            <a:endParaRPr lang="en-GB" sz="3200" b="1" dirty="0">
              <a:latin typeface="Calibri" pitchFamily="34" charset="0"/>
              <a:ea typeface="MS PGothic" pitchFamily="34" charset="-128"/>
            </a:endParaRPr>
          </a:p>
        </p:txBody>
      </p:sp>
      <p:sp>
        <p:nvSpPr>
          <p:cNvPr id="2" name="Rectangle: Rounded Corners 1"/>
          <p:cNvSpPr/>
          <p:nvPr/>
        </p:nvSpPr>
        <p:spPr>
          <a:xfrm>
            <a:off x="453958" y="1219200"/>
            <a:ext cx="8229600" cy="5108240"/>
          </a:xfrm>
          <a:prstGeom prst="roundRect">
            <a:avLst>
              <a:gd name="adj" fmla="val 7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Provide a safe working environment;</a:t>
            </a:r>
          </a:p>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Formulate and widely disseminate an internal policy or charter or resolution or declaration for prohibition, prevention and redressal of sexual harassment at the workplace;</a:t>
            </a:r>
          </a:p>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Display conspicuously at the workplace, the penal consequences of indulging in acts that may constitute sexual harassment and the composition of the ICC;</a:t>
            </a:r>
          </a:p>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Declare the names and contact details of all members of the ICC;</a:t>
            </a:r>
          </a:p>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Organize workshops and awareness programmes at regular intervals for sensitizing employees on the issues and implications of workplace sexual harassment and organizing orientation programmes for members of the ICC;</a:t>
            </a:r>
          </a:p>
          <a:p>
            <a:pPr algn="ctr"/>
            <a:endParaRPr lang="en-IN" dirty="0"/>
          </a:p>
        </p:txBody>
      </p:sp>
      <p:sp>
        <p:nvSpPr>
          <p:cNvPr id="4" name="Rectangle 3"/>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416560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41315"/>
            <a:ext cx="8229600" cy="864096"/>
          </a:xfrm>
          <a:no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26988" rIns="19050" bIns="26988" rtlCol="0" anchor="ctr">
            <a:normAutofit fontScale="97500"/>
          </a:bodyPr>
          <a:lstStyle/>
          <a:p>
            <a:pPr>
              <a:lnSpc>
                <a:spcPts val="4300"/>
              </a:lnSpc>
            </a:pPr>
            <a:r>
              <a:rPr lang="en-US" sz="3200" b="1" dirty="0"/>
              <a:t>THE POSH LAW -EMPLOYER RESPONSIBILITIES </a:t>
            </a:r>
            <a:endParaRPr lang="en-GB" sz="3200" b="1" dirty="0">
              <a:latin typeface="Calibri" pitchFamily="34" charset="0"/>
              <a:ea typeface="MS PGothic" pitchFamily="34" charset="-128"/>
            </a:endParaRPr>
          </a:p>
        </p:txBody>
      </p:sp>
      <p:sp>
        <p:nvSpPr>
          <p:cNvPr id="2" name="Rectangle: Rounded Corners 1"/>
          <p:cNvSpPr/>
          <p:nvPr/>
        </p:nvSpPr>
        <p:spPr>
          <a:xfrm>
            <a:off x="453958" y="759160"/>
            <a:ext cx="8229600" cy="5568280"/>
          </a:xfrm>
          <a:prstGeom prst="roundRect">
            <a:avLst>
              <a:gd name="adj" fmla="val 7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Provide necessary facilities to the ICC for dealing with the complaint and conducting an inquiry;</a:t>
            </a:r>
          </a:p>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Cause to initiate action, under the Indian Penal Code, 1860 (“IPC”) or any other law in force, against the perpetrator, or if the aggrieved woman so desires, where the perpetrator is not an employee, in the workplace at which the incident of sexual harassment took place;</a:t>
            </a:r>
          </a:p>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Provide assistance to the aggrieved woman if she so chooses to file a complaint in relation to the offence under the IPC or any other law for the time being in force;</a:t>
            </a:r>
          </a:p>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Treat sexual harassment as a misconduct under the service rules and initiate action for misconduct;</a:t>
            </a:r>
          </a:p>
          <a:p>
            <a:pPr marL="285750" indent="-285750">
              <a:lnSpc>
                <a:spcPct val="150000"/>
              </a:lnSpc>
              <a:buFont typeface="Wingdings" panose="05000000000000000000" pitchFamily="2" charset="2"/>
              <a:buChar char="ü"/>
            </a:pPr>
            <a:r>
              <a:rPr lang="en-IN" sz="1500" dirty="0">
                <a:latin typeface="Arial" panose="020B0604020202020204" pitchFamily="34" charset="0"/>
                <a:cs typeface="Arial" panose="020B0604020202020204" pitchFamily="34" charset="0"/>
              </a:rPr>
              <a:t>Prepare an annual report with details on the number of cases filed and their disposal and submit the same to the District Officer. Monitor the timely submission of reports by the IC.</a:t>
            </a:r>
          </a:p>
          <a:p>
            <a:pPr algn="ctr"/>
            <a:endParaRPr lang="en-IN" dirty="0"/>
          </a:p>
        </p:txBody>
      </p:sp>
      <p:sp>
        <p:nvSpPr>
          <p:cNvPr id="4" name="Rectangle 3"/>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127579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CONTENT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260479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1295400"/>
            <a:ext cx="1524000" cy="1054444"/>
          </a:xfrm>
          <a:prstGeom prst="rect">
            <a:avLst/>
          </a:prstGeom>
        </p:spPr>
      </p:pic>
    </p:spTree>
    <p:extLst>
      <p:ext uri="{BB962C8B-B14F-4D97-AF65-F5344CB8AC3E}">
        <p14:creationId xmlns:p14="http://schemas.microsoft.com/office/powerpoint/2010/main" val="2749983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9757"/>
            <a:ext cx="8229600" cy="864096"/>
          </a:xfrm>
          <a:no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26988" rIns="19050" bIns="26988" rtlCol="0" anchor="ctr">
            <a:normAutofit fontScale="97500"/>
          </a:bodyPr>
          <a:lstStyle/>
          <a:p>
            <a:pPr>
              <a:lnSpc>
                <a:spcPts val="4300"/>
              </a:lnSpc>
            </a:pPr>
            <a:r>
              <a:rPr lang="en-GB" sz="3200" b="1" dirty="0">
                <a:latin typeface="Calibri" pitchFamily="34" charset="0"/>
                <a:ea typeface="MS PGothic" pitchFamily="34" charset="-128"/>
              </a:rPr>
              <a:t>CONSTITUTION OF ICC </a:t>
            </a:r>
          </a:p>
        </p:txBody>
      </p:sp>
      <p:sp>
        <p:nvSpPr>
          <p:cNvPr id="4" name="Rectangle 3"/>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3" name="Table 2"/>
          <p:cNvGraphicFramePr>
            <a:graphicFrameLocks noGrp="1"/>
          </p:cNvGraphicFramePr>
          <p:nvPr>
            <p:extLst>
              <p:ext uri="{D42A27DB-BD31-4B8C-83A1-F6EECF244321}">
                <p14:modId xmlns:p14="http://schemas.microsoft.com/office/powerpoint/2010/main" val="1549172632"/>
              </p:ext>
            </p:extLst>
          </p:nvPr>
        </p:nvGraphicFramePr>
        <p:xfrm>
          <a:off x="838199" y="1906704"/>
          <a:ext cx="7848601" cy="4297680"/>
        </p:xfrm>
        <a:graphic>
          <a:graphicData uri="http://schemas.openxmlformats.org/drawingml/2006/table">
            <a:tbl>
              <a:tblPr firstRow="1" bandRow="1">
                <a:tableStyleId>{5C22544A-7EE6-4342-B048-85BDC9FD1C3A}</a:tableStyleId>
              </a:tblPr>
              <a:tblGrid>
                <a:gridCol w="686753">
                  <a:extLst>
                    <a:ext uri="{9D8B030D-6E8A-4147-A177-3AD203B41FA5}">
                      <a16:colId xmlns:a16="http://schemas.microsoft.com/office/drawing/2014/main" val="1998124571"/>
                    </a:ext>
                  </a:extLst>
                </a:gridCol>
                <a:gridCol w="1827847">
                  <a:extLst>
                    <a:ext uri="{9D8B030D-6E8A-4147-A177-3AD203B41FA5}">
                      <a16:colId xmlns:a16="http://schemas.microsoft.com/office/drawing/2014/main" val="2840135426"/>
                    </a:ext>
                  </a:extLst>
                </a:gridCol>
                <a:gridCol w="5334001">
                  <a:extLst>
                    <a:ext uri="{9D8B030D-6E8A-4147-A177-3AD203B41FA5}">
                      <a16:colId xmlns:a16="http://schemas.microsoft.com/office/drawing/2014/main" val="2072624865"/>
                    </a:ext>
                  </a:extLst>
                </a:gridCol>
              </a:tblGrid>
              <a:tr h="609600">
                <a:tc>
                  <a:txBody>
                    <a:bodyPr/>
                    <a:lstStyle/>
                    <a:p>
                      <a:r>
                        <a:rPr lang="en-IN" sz="1600" dirty="0">
                          <a:latin typeface="Arial" panose="020B0604020202020204" pitchFamily="34" charset="0"/>
                          <a:cs typeface="Arial" panose="020B0604020202020204" pitchFamily="34" charset="0"/>
                        </a:rPr>
                        <a:t>No</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Member</a:t>
                      </a:r>
                    </a:p>
                    <a:p>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Eligibility</a:t>
                      </a:r>
                    </a:p>
                    <a:p>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7291001"/>
                  </a:ext>
                </a:extLst>
              </a:tr>
              <a:tr h="507281">
                <a:tc>
                  <a:txBody>
                    <a:bodyPr/>
                    <a:lstStyle/>
                    <a:p>
                      <a:r>
                        <a:rPr lang="en-IN" sz="1600" dirty="0">
                          <a:latin typeface="Arial" panose="020B0604020202020204" pitchFamily="34" charset="0"/>
                          <a:cs typeface="Arial" panose="020B0604020202020204" pitchFamily="34" charset="0"/>
                        </a:rPr>
                        <a:t>1.</a:t>
                      </a:r>
                    </a:p>
                  </a:txBody>
                  <a:tcPr/>
                </a:tc>
                <a:tc>
                  <a:txBody>
                    <a:bodyPr/>
                    <a:lstStyle/>
                    <a:p>
                      <a:r>
                        <a:rPr lang="en-IN" sz="1600" dirty="0">
                          <a:latin typeface="Arial" panose="020B0604020202020204" pitchFamily="34" charset="0"/>
                          <a:cs typeface="Arial" panose="020B0604020202020204" pitchFamily="34" charset="0"/>
                        </a:rPr>
                        <a:t>Chairperson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Women working at senior level as employee; if not available then nominated from other office/units/ department/ workplace of the same employer</a:t>
                      </a:r>
                    </a:p>
                  </a:txBody>
                  <a:tcPr/>
                </a:tc>
                <a:extLst>
                  <a:ext uri="{0D108BD9-81ED-4DB2-BD59-A6C34878D82A}">
                    <a16:rowId xmlns:a16="http://schemas.microsoft.com/office/drawing/2014/main" val="1627087930"/>
                  </a:ext>
                </a:extLst>
              </a:tr>
              <a:tr h="507281">
                <a:tc>
                  <a:txBody>
                    <a:bodyPr/>
                    <a:lstStyle/>
                    <a:p>
                      <a:r>
                        <a:rPr lang="en-IN" sz="1600" dirty="0">
                          <a:latin typeface="Arial" panose="020B0604020202020204" pitchFamily="34" charset="0"/>
                          <a:cs typeface="Arial" panose="020B0604020202020204" pitchFamily="34" charset="0"/>
                        </a:rPr>
                        <a:t>2.</a:t>
                      </a:r>
                    </a:p>
                  </a:txBody>
                  <a:tcPr/>
                </a:tc>
                <a:tc>
                  <a:txBody>
                    <a:bodyPr/>
                    <a:lstStyle/>
                    <a:p>
                      <a:r>
                        <a:rPr lang="en-IN" sz="1600" dirty="0">
                          <a:latin typeface="Arial" panose="020B0604020202020204" pitchFamily="34" charset="0"/>
                          <a:cs typeface="Arial" panose="020B0604020202020204" pitchFamily="34" charset="0"/>
                        </a:rPr>
                        <a:t>2 Members (minimum)</a:t>
                      </a:r>
                    </a:p>
                    <a:p>
                      <a:endParaRPr lang="en-IN" sz="16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From amongst employees committed to the cause of women/ having legal knowledge/experience in social work</a:t>
                      </a:r>
                    </a:p>
                  </a:txBody>
                  <a:tcPr/>
                </a:tc>
                <a:extLst>
                  <a:ext uri="{0D108BD9-81ED-4DB2-BD59-A6C34878D82A}">
                    <a16:rowId xmlns:a16="http://schemas.microsoft.com/office/drawing/2014/main" val="3024469530"/>
                  </a:ext>
                </a:extLst>
              </a:tr>
              <a:tr h="507281">
                <a:tc>
                  <a:txBody>
                    <a:bodyPr/>
                    <a:lstStyle/>
                    <a:p>
                      <a:r>
                        <a:rPr lang="en-IN" sz="1600" dirty="0">
                          <a:latin typeface="Arial" panose="020B0604020202020204" pitchFamily="34" charset="0"/>
                          <a:cs typeface="Arial" panose="020B0604020202020204" pitchFamily="34" charset="0"/>
                        </a:rPr>
                        <a:t>3.</a:t>
                      </a:r>
                    </a:p>
                  </a:txBody>
                  <a:tcPr/>
                </a:tc>
                <a:tc>
                  <a:txBody>
                    <a:bodyPr/>
                    <a:lstStyle/>
                    <a:p>
                      <a:r>
                        <a:rPr lang="en-IN" sz="1600" dirty="0">
                          <a:latin typeface="Arial" panose="020B0604020202020204" pitchFamily="34" charset="0"/>
                          <a:cs typeface="Arial" panose="020B0604020202020204" pitchFamily="34" charset="0"/>
                        </a:rPr>
                        <a:t>External Member</a:t>
                      </a:r>
                    </a:p>
                  </a:txBody>
                  <a:tcPr/>
                </a:tc>
                <a:tc>
                  <a:txBody>
                    <a:bodyPr/>
                    <a:lstStyle/>
                    <a:p>
                      <a:r>
                        <a:rPr lang="en-IN" sz="1600" dirty="0">
                          <a:latin typeface="Arial" panose="020B0604020202020204" pitchFamily="34" charset="0"/>
                          <a:cs typeface="Arial" panose="020B0604020202020204" pitchFamily="34" charset="0"/>
                        </a:rPr>
                        <a:t>A ‘person familiar with issues relating to women’ would mean such persons who have expertise in issues related to sexual harassment and may include any of the following: </a:t>
                      </a:r>
                    </a:p>
                    <a:p>
                      <a:r>
                        <a:rPr lang="en-IN" sz="1600" dirty="0">
                          <a:latin typeface="Arial" panose="020B0604020202020204" pitchFamily="34" charset="0"/>
                          <a:cs typeface="Arial" panose="020B0604020202020204" pitchFamily="34" charset="0"/>
                        </a:rPr>
                        <a:t>• At least 5 years of experience as a social worker, working towards women’s empowerment and in particular, addressing workplace sexual harassment;</a:t>
                      </a:r>
                    </a:p>
                    <a:p>
                      <a:r>
                        <a:rPr lang="en-IN" sz="1600" dirty="0">
                          <a:latin typeface="Arial" panose="020B0604020202020204" pitchFamily="34" charset="0"/>
                          <a:cs typeface="Arial" panose="020B0604020202020204" pitchFamily="34" charset="0"/>
                        </a:rPr>
                        <a:t> • Familiarity with labour, service, civil or criminal law.</a:t>
                      </a:r>
                    </a:p>
                  </a:txBody>
                  <a:tcPr/>
                </a:tc>
                <a:extLst>
                  <a:ext uri="{0D108BD9-81ED-4DB2-BD59-A6C34878D82A}">
                    <a16:rowId xmlns:a16="http://schemas.microsoft.com/office/drawing/2014/main" val="2339875004"/>
                  </a:ext>
                </a:extLst>
              </a:tr>
            </a:tbl>
          </a:graphicData>
        </a:graphic>
      </p:graphicFrame>
      <p:sp>
        <p:nvSpPr>
          <p:cNvPr id="6" name="TextBox 5"/>
          <p:cNvSpPr txBox="1"/>
          <p:nvPr/>
        </p:nvSpPr>
        <p:spPr>
          <a:xfrm>
            <a:off x="761062" y="956865"/>
            <a:ext cx="7391400" cy="923330"/>
          </a:xfrm>
          <a:prstGeom prst="rect">
            <a:avLst/>
          </a:prstGeom>
          <a:noFill/>
        </p:spPr>
        <p:txBody>
          <a:bodyPr wrap="square" rtlCol="0">
            <a:spAutoFit/>
          </a:bodyPr>
          <a:lstStyle/>
          <a:p>
            <a:r>
              <a:rPr lang="en-IN" dirty="0"/>
              <a:t>Every employer is obliged to constitute an ICC through a written order. The ICC will be composed of the following members. At</a:t>
            </a:r>
          </a:p>
          <a:p>
            <a:r>
              <a:rPr lang="en-IN" dirty="0"/>
              <a:t>Least half of total members nominated must be women.</a:t>
            </a:r>
          </a:p>
        </p:txBody>
      </p:sp>
    </p:spTree>
    <p:extLst>
      <p:ext uri="{BB962C8B-B14F-4D97-AF65-F5344CB8AC3E}">
        <p14:creationId xmlns:p14="http://schemas.microsoft.com/office/powerpoint/2010/main" val="118579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3" name="Content Placeholder 2"/>
          <p:cNvSpPr>
            <a:spLocks noGrp="1"/>
          </p:cNvSpPr>
          <p:nvPr>
            <p:ph idx="1"/>
          </p:nvPr>
        </p:nvSpPr>
        <p:spPr>
          <a:xfrm>
            <a:off x="625408" y="1556170"/>
            <a:ext cx="7886700" cy="4351338"/>
          </a:xfrm>
        </p:spPr>
        <p:txBody>
          <a:bodyPr>
            <a:normAutofit lnSpcReduction="10000"/>
          </a:bodyPr>
          <a:lstStyle/>
          <a:p>
            <a:pPr marL="0" indent="0">
              <a:buNone/>
            </a:pPr>
            <a:r>
              <a:rPr lang="en-IN" dirty="0"/>
              <a:t>To effectively address workplace sexual harassment complaints, a Complaints Committees must first be aware of their key responsibilities, some of which are highlighted below:  </a:t>
            </a:r>
          </a:p>
          <a:p>
            <a:pPr marL="457200" indent="-457200">
              <a:buAutoNum type="arabicPeriod"/>
            </a:pPr>
            <a:r>
              <a:rPr lang="en-IN" dirty="0"/>
              <a:t>Be thoroughly prepared </a:t>
            </a:r>
          </a:p>
          <a:p>
            <a:pPr marL="457200" indent="-457200">
              <a:buAutoNum type="arabicPeriod"/>
            </a:pPr>
            <a:r>
              <a:rPr lang="en-IN" dirty="0"/>
              <a:t> Know the Act, Policy and/or relevant Service Rules</a:t>
            </a:r>
          </a:p>
          <a:p>
            <a:pPr marL="457200" indent="-457200">
              <a:buAutoNum type="arabicPeriod"/>
            </a:pPr>
            <a:r>
              <a:rPr lang="en-IN" dirty="0"/>
              <a:t> Gather and record all relevant information </a:t>
            </a:r>
          </a:p>
          <a:p>
            <a:pPr marL="457200" indent="-457200">
              <a:buAutoNum type="arabicPeriod"/>
            </a:pPr>
            <a:r>
              <a:rPr lang="en-IN" dirty="0"/>
              <a:t>Determine the main issues in the complaint </a:t>
            </a:r>
          </a:p>
          <a:p>
            <a:pPr marL="457200" indent="-457200">
              <a:buAutoNum type="arabicPeriod"/>
            </a:pPr>
            <a:r>
              <a:rPr lang="en-IN" dirty="0"/>
              <a:t>Prepare relevant interview questions </a:t>
            </a:r>
          </a:p>
          <a:p>
            <a:pPr marL="457200" indent="-457200">
              <a:buAutoNum type="arabicPeriod"/>
            </a:pPr>
            <a:r>
              <a:rPr lang="en-IN" dirty="0"/>
              <a:t>Conduct necessary interviews </a:t>
            </a:r>
          </a:p>
          <a:p>
            <a:pPr marL="457200" indent="-457200">
              <a:buAutoNum type="arabicPeriod"/>
            </a:pPr>
            <a:r>
              <a:rPr lang="en-IN" dirty="0"/>
              <a:t>Ensure parties are made aware of the process and their rights/responsibilities within it </a:t>
            </a:r>
          </a:p>
          <a:p>
            <a:pPr marL="457200" indent="-457200">
              <a:buAutoNum type="arabicPeriod"/>
            </a:pPr>
            <a:r>
              <a:rPr lang="en-IN" dirty="0"/>
              <a:t>Analyse information gathered </a:t>
            </a:r>
          </a:p>
          <a:p>
            <a:pPr marL="457200" indent="-457200">
              <a:buAutoNum type="arabicPeriod"/>
            </a:pPr>
            <a:r>
              <a:rPr lang="en-IN" dirty="0"/>
              <a:t> Prepare the report with findings/recommendations </a:t>
            </a:r>
          </a:p>
        </p:txBody>
      </p:sp>
      <p:sp>
        <p:nvSpPr>
          <p:cNvPr id="5" name="Rectangle 2"/>
          <p:cNvSpPr>
            <a:spLocks noGrp="1" noChangeArrowheads="1"/>
          </p:cNvSpPr>
          <p:nvPr>
            <p:ph type="title"/>
          </p:nvPr>
        </p:nvSpPr>
        <p:spPr>
          <a:xfrm>
            <a:off x="457200" y="39757"/>
            <a:ext cx="8229600" cy="864096"/>
          </a:xfrm>
          <a:no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26988" rIns="19050" bIns="26988" rtlCol="0" anchor="ctr">
            <a:normAutofit fontScale="97500"/>
          </a:bodyPr>
          <a:lstStyle/>
          <a:p>
            <a:pPr>
              <a:lnSpc>
                <a:spcPts val="4300"/>
              </a:lnSpc>
            </a:pPr>
            <a:r>
              <a:rPr lang="en-GB" sz="3200" b="1" dirty="0">
                <a:latin typeface="Calibri" pitchFamily="34" charset="0"/>
                <a:ea typeface="MS PGothic" pitchFamily="34" charset="-128"/>
              </a:rPr>
              <a:t>RESPONSIBILITIES OF ICC </a:t>
            </a:r>
          </a:p>
        </p:txBody>
      </p:sp>
    </p:spTree>
    <p:extLst>
      <p:ext uri="{BB962C8B-B14F-4D97-AF65-F5344CB8AC3E}">
        <p14:creationId xmlns:p14="http://schemas.microsoft.com/office/powerpoint/2010/main" val="2762263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08341470"/>
              </p:ext>
            </p:extLst>
          </p:nvPr>
        </p:nvGraphicFramePr>
        <p:xfrm>
          <a:off x="609600" y="1143000"/>
          <a:ext cx="7734300" cy="419608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333645030"/>
                    </a:ext>
                  </a:extLst>
                </a:gridCol>
                <a:gridCol w="3467100">
                  <a:extLst>
                    <a:ext uri="{9D8B030D-6E8A-4147-A177-3AD203B41FA5}">
                      <a16:colId xmlns:a16="http://schemas.microsoft.com/office/drawing/2014/main" val="2897583657"/>
                    </a:ext>
                  </a:extLst>
                </a:gridCol>
              </a:tblGrid>
              <a:tr h="370840">
                <a:tc>
                  <a:txBody>
                    <a:bodyPr/>
                    <a:lstStyle/>
                    <a:p>
                      <a:r>
                        <a:rPr lang="en-IN" sz="1600" dirty="0">
                          <a:latin typeface="Arial" panose="020B0604020202020204" pitchFamily="34" charset="0"/>
                          <a:cs typeface="Arial" panose="020B0604020202020204" pitchFamily="34" charset="0"/>
                        </a:rPr>
                        <a:t>DO’S</a:t>
                      </a:r>
                    </a:p>
                  </a:txBody>
                  <a:tcPr/>
                </a:tc>
                <a:tc>
                  <a:txBody>
                    <a:bodyPr/>
                    <a:lstStyle/>
                    <a:p>
                      <a:r>
                        <a:rPr lang="en-IN" sz="1600" dirty="0">
                          <a:latin typeface="Arial" panose="020B0604020202020204" pitchFamily="34" charset="0"/>
                          <a:cs typeface="Arial" panose="020B0604020202020204" pitchFamily="34" charset="0"/>
                        </a:rPr>
                        <a:t>DON’TS</a:t>
                      </a:r>
                    </a:p>
                  </a:txBody>
                  <a:tcPr/>
                </a:tc>
                <a:extLst>
                  <a:ext uri="{0D108BD9-81ED-4DB2-BD59-A6C34878D82A}">
                    <a16:rowId xmlns:a16="http://schemas.microsoft.com/office/drawing/2014/main" val="665688197"/>
                  </a:ext>
                </a:extLst>
              </a:tr>
              <a:tr h="370840">
                <a:tc>
                  <a:txBody>
                    <a:bodyPr/>
                    <a:lstStyle/>
                    <a:p>
                      <a:r>
                        <a:rPr lang="en-IN" sz="1600" dirty="0">
                          <a:latin typeface="Arial" panose="020B0604020202020204" pitchFamily="34" charset="0"/>
                          <a:cs typeface="Arial" panose="020B0604020202020204" pitchFamily="34" charset="0"/>
                        </a:rPr>
                        <a:t>1. Create an enabling meeting environment</a:t>
                      </a:r>
                    </a:p>
                  </a:txBody>
                  <a:tcPr/>
                </a:tc>
                <a:tc>
                  <a:txBody>
                    <a:bodyPr/>
                    <a:lstStyle/>
                    <a:p>
                      <a:r>
                        <a:rPr lang="en-IN" sz="1600" dirty="0">
                          <a:latin typeface="Arial" panose="020B0604020202020204" pitchFamily="34" charset="0"/>
                          <a:cs typeface="Arial" panose="020B0604020202020204" pitchFamily="34" charset="0"/>
                        </a:rPr>
                        <a:t>1.Get aggressive.</a:t>
                      </a:r>
                    </a:p>
                  </a:txBody>
                  <a:tcPr/>
                </a:tc>
                <a:extLst>
                  <a:ext uri="{0D108BD9-81ED-4DB2-BD59-A6C34878D82A}">
                    <a16:rowId xmlns:a16="http://schemas.microsoft.com/office/drawing/2014/main" val="3509143477"/>
                  </a:ext>
                </a:extLst>
              </a:tr>
              <a:tr h="370840">
                <a:tc>
                  <a:txBody>
                    <a:bodyPr/>
                    <a:lstStyle/>
                    <a:p>
                      <a:r>
                        <a:rPr lang="en-IN" sz="1600" dirty="0">
                          <a:latin typeface="Arial" panose="020B0604020202020204" pitchFamily="34" charset="0"/>
                          <a:cs typeface="Arial" panose="020B0604020202020204" pitchFamily="34" charset="0"/>
                        </a:rPr>
                        <a:t>2. Use body language that communicates complete attention to the parties.</a:t>
                      </a:r>
                    </a:p>
                  </a:txBody>
                  <a:tcPr/>
                </a:tc>
                <a:tc>
                  <a:txBody>
                    <a:bodyPr/>
                    <a:lstStyle/>
                    <a:p>
                      <a:r>
                        <a:rPr lang="en-IN" sz="1600" dirty="0">
                          <a:latin typeface="Arial" panose="020B0604020202020204" pitchFamily="34" charset="0"/>
                          <a:cs typeface="Arial" panose="020B0604020202020204" pitchFamily="34" charset="0"/>
                        </a:rPr>
                        <a:t>2. Insist on a graphic description of the sexual harassment. </a:t>
                      </a:r>
                    </a:p>
                  </a:txBody>
                  <a:tcPr/>
                </a:tc>
                <a:extLst>
                  <a:ext uri="{0D108BD9-81ED-4DB2-BD59-A6C34878D82A}">
                    <a16:rowId xmlns:a16="http://schemas.microsoft.com/office/drawing/2014/main" val="3352233758"/>
                  </a:ext>
                </a:extLst>
              </a:tr>
              <a:tr h="370840">
                <a:tc>
                  <a:txBody>
                    <a:bodyPr/>
                    <a:lstStyle/>
                    <a:p>
                      <a:r>
                        <a:rPr lang="en-IN" sz="1600" dirty="0">
                          <a:latin typeface="Arial" panose="020B0604020202020204" pitchFamily="34" charset="0"/>
                          <a:cs typeface="Arial" panose="020B0604020202020204" pitchFamily="34" charset="0"/>
                        </a:rPr>
                        <a:t>3. Treat the complainant with respect.</a:t>
                      </a:r>
                    </a:p>
                  </a:txBody>
                  <a:tcPr/>
                </a:tc>
                <a:tc>
                  <a:txBody>
                    <a:bodyPr/>
                    <a:lstStyle/>
                    <a:p>
                      <a:r>
                        <a:rPr lang="en-IN" sz="1600" dirty="0">
                          <a:latin typeface="Arial" panose="020B0604020202020204" pitchFamily="34" charset="0"/>
                          <a:cs typeface="Arial" panose="020B0604020202020204" pitchFamily="34" charset="0"/>
                        </a:rPr>
                        <a:t>3. Interrupt</a:t>
                      </a:r>
                    </a:p>
                  </a:txBody>
                  <a:tcPr/>
                </a:tc>
                <a:extLst>
                  <a:ext uri="{0D108BD9-81ED-4DB2-BD59-A6C34878D82A}">
                    <a16:rowId xmlns:a16="http://schemas.microsoft.com/office/drawing/2014/main" val="2068472833"/>
                  </a:ext>
                </a:extLst>
              </a:tr>
              <a:tr h="370840">
                <a:tc>
                  <a:txBody>
                    <a:bodyPr/>
                    <a:lstStyle/>
                    <a:p>
                      <a:r>
                        <a:rPr lang="en-IN" sz="1600" dirty="0">
                          <a:latin typeface="Arial" panose="020B0604020202020204" pitchFamily="34" charset="0"/>
                          <a:cs typeface="Arial" panose="020B0604020202020204" pitchFamily="34" charset="0"/>
                        </a:rPr>
                        <a:t>4. Discard pre-determined ideas.</a:t>
                      </a:r>
                    </a:p>
                  </a:txBody>
                  <a:tcPr/>
                </a:tc>
                <a:tc>
                  <a:txBody>
                    <a:bodyPr/>
                    <a:lstStyle/>
                    <a:p>
                      <a:r>
                        <a:rPr lang="en-IN" sz="1600" dirty="0">
                          <a:latin typeface="Arial" panose="020B0604020202020204" pitchFamily="34" charset="0"/>
                          <a:cs typeface="Arial" panose="020B0604020202020204" pitchFamily="34" charset="0"/>
                        </a:rPr>
                        <a:t>4. Discuss the complaint in the presence of the complainant or the respondent.</a:t>
                      </a:r>
                    </a:p>
                  </a:txBody>
                  <a:tcPr/>
                </a:tc>
                <a:extLst>
                  <a:ext uri="{0D108BD9-81ED-4DB2-BD59-A6C34878D82A}">
                    <a16:rowId xmlns:a16="http://schemas.microsoft.com/office/drawing/2014/main" val="2773675815"/>
                  </a:ext>
                </a:extLst>
              </a:tr>
              <a:tr h="370840">
                <a:tc>
                  <a:txBody>
                    <a:bodyPr/>
                    <a:lstStyle/>
                    <a:p>
                      <a:r>
                        <a:rPr lang="en-IN" sz="1600" dirty="0">
                          <a:latin typeface="Arial" panose="020B0604020202020204" pitchFamily="34" charset="0"/>
                          <a:cs typeface="Arial" panose="020B0604020202020204" pitchFamily="34" charset="0"/>
                        </a:rPr>
                        <a:t>5. Determine the harm.</a:t>
                      </a:r>
                    </a:p>
                  </a:txBody>
                  <a:tcPr/>
                </a:tc>
                <a:tc>
                  <a:txBody>
                    <a:bodyPr/>
                    <a:lstStyle/>
                    <a:p>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926540"/>
                  </a:ext>
                </a:extLst>
              </a:tr>
              <a:tr h="370840">
                <a:tc>
                  <a:txBody>
                    <a:bodyPr/>
                    <a:lstStyle/>
                    <a:p>
                      <a:r>
                        <a:rPr lang="en-IN" sz="1600" dirty="0">
                          <a:latin typeface="Arial" panose="020B0604020202020204" pitchFamily="34" charset="0"/>
                          <a:cs typeface="Arial" panose="020B0604020202020204" pitchFamily="34" charset="0"/>
                        </a:rPr>
                        <a:t>6. During a redress process the Complaints Committee/s are required to assure confidentiality, nonretaliation and recommend interim measures as needed to conduct a fair inquiry</a:t>
                      </a:r>
                    </a:p>
                  </a:txBody>
                  <a:tcPr/>
                </a:tc>
                <a:tc>
                  <a:txBody>
                    <a:bodyPr/>
                    <a:lstStyle/>
                    <a:p>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0061190"/>
                  </a:ext>
                </a:extLst>
              </a:tr>
            </a:tbl>
          </a:graphicData>
        </a:graphic>
      </p:graphicFrame>
      <p:sp>
        <p:nvSpPr>
          <p:cNvPr id="5" name="Rectangle 2"/>
          <p:cNvSpPr>
            <a:spLocks noGrp="1" noChangeArrowheads="1"/>
          </p:cNvSpPr>
          <p:nvPr>
            <p:ph type="title"/>
          </p:nvPr>
        </p:nvSpPr>
        <p:spPr>
          <a:xfrm>
            <a:off x="457200" y="39757"/>
            <a:ext cx="8229600" cy="864096"/>
          </a:xfrm>
          <a:no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26988" rIns="19050" bIns="26988" rtlCol="0" anchor="ctr">
            <a:normAutofit fontScale="97500"/>
          </a:bodyPr>
          <a:lstStyle/>
          <a:p>
            <a:pPr>
              <a:lnSpc>
                <a:spcPts val="4300"/>
              </a:lnSpc>
            </a:pPr>
            <a:r>
              <a:rPr lang="en-GB" sz="3200" b="1" dirty="0">
                <a:latin typeface="Calibri" pitchFamily="34" charset="0"/>
                <a:ea typeface="MS PGothic" pitchFamily="34" charset="-128"/>
              </a:rPr>
              <a:t>DO’S AND DON’T’S  OF ICC </a:t>
            </a:r>
          </a:p>
        </p:txBody>
      </p:sp>
    </p:spTree>
    <p:extLst>
      <p:ext uri="{BB962C8B-B14F-4D97-AF65-F5344CB8AC3E}">
        <p14:creationId xmlns:p14="http://schemas.microsoft.com/office/powerpoint/2010/main" val="3397348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CONTENT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485168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1295400"/>
            <a:ext cx="1524000" cy="1054444"/>
          </a:xfrm>
          <a:prstGeom prst="rect">
            <a:avLst/>
          </a:prstGeom>
        </p:spPr>
      </p:pic>
    </p:spTree>
    <p:extLst>
      <p:ext uri="{BB962C8B-B14F-4D97-AF65-F5344CB8AC3E}">
        <p14:creationId xmlns:p14="http://schemas.microsoft.com/office/powerpoint/2010/main" val="3157558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600" b="1" dirty="0">
                <a:solidFill>
                  <a:schemeClr val="tx1"/>
                </a:solidFill>
              </a:rPr>
              <a:t>WHO IS AN AGGRIEVED WOMAN</a:t>
            </a:r>
            <a:br>
              <a:rPr lang="en-US" sz="3600" b="1" cap="none" dirty="0">
                <a:solidFill>
                  <a:schemeClr val="tx1"/>
                </a:solidFill>
                <a:latin typeface="Calibri" pitchFamily="34" charset="0"/>
                <a:ea typeface="MS PGothic" pitchFamily="34" charset="-128"/>
              </a:rPr>
            </a:br>
            <a:endParaRPr lang="en-US" dirty="0">
              <a:solidFill>
                <a:schemeClr val="tx1"/>
              </a:solidFill>
            </a:endParaRPr>
          </a:p>
        </p:txBody>
      </p:sp>
      <p:graphicFrame>
        <p:nvGraphicFramePr>
          <p:cNvPr id="10" name="Diagram 9"/>
          <p:cNvGraphicFramePr/>
          <p:nvPr>
            <p:extLst>
              <p:ext uri="{D42A27DB-BD31-4B8C-83A1-F6EECF244321}">
                <p14:modId xmlns:p14="http://schemas.microsoft.com/office/powerpoint/2010/main" val="2591707842"/>
              </p:ext>
            </p:extLst>
          </p:nvPr>
        </p:nvGraphicFramePr>
        <p:xfrm>
          <a:off x="0" y="1371600"/>
          <a:ext cx="8991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912815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5" y="566635"/>
            <a:ext cx="8260672" cy="1039427"/>
          </a:xfrm>
        </p:spPr>
        <p:txBody>
          <a:bodyPr>
            <a:normAutofit/>
          </a:bodyPr>
          <a:lstStyle/>
          <a:p>
            <a:r>
              <a:rPr lang="en-US" sz="3600" b="1" dirty="0">
                <a:solidFill>
                  <a:schemeClr val="tx1"/>
                </a:solidFill>
              </a:rPr>
              <a:t>WHAT IS A WORKPLACE?</a:t>
            </a:r>
            <a:br>
              <a:rPr lang="en-US" sz="3600" b="1" cap="none" dirty="0">
                <a:solidFill>
                  <a:schemeClr val="tx1"/>
                </a:solidFill>
                <a:latin typeface="Calibri" pitchFamily="34" charset="0"/>
                <a:ea typeface="MS PGothic" pitchFamily="34" charset="-128"/>
              </a:rPr>
            </a:br>
            <a:endParaRPr lang="en-US"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510021"/>
              </p:ext>
            </p:extLst>
          </p:nvPr>
        </p:nvGraphicFramePr>
        <p:xfrm>
          <a:off x="816911" y="1524000"/>
          <a:ext cx="7467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314014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1750E7-46C6-4C0F-A66B-34FEECA81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95400"/>
            <a:ext cx="1524000" cy="1054444"/>
          </a:xfrm>
          <a:prstGeom prst="rect">
            <a:avLst/>
          </a:prstGeom>
        </p:spPr>
      </p:pic>
      <p:sp>
        <p:nvSpPr>
          <p:cNvPr id="2" name="Title 1">
            <a:extLst>
              <a:ext uri="{FF2B5EF4-FFF2-40B4-BE49-F238E27FC236}">
                <a16:creationId xmlns:a16="http://schemas.microsoft.com/office/drawing/2014/main" id="{4887374E-8E02-4BFF-BE9E-4FD156B19EFA}"/>
              </a:ext>
            </a:extLst>
          </p:cNvPr>
          <p:cNvSpPr>
            <a:spLocks noGrp="1"/>
          </p:cNvSpPr>
          <p:nvPr>
            <p:ph type="title"/>
          </p:nvPr>
        </p:nvSpPr>
        <p:spPr/>
        <p:txBody>
          <a:bodyPr/>
          <a:lstStyle/>
          <a:p>
            <a:r>
              <a:rPr lang="en-IN" dirty="0"/>
              <a:t>ABOUT THE FACILITATOR</a:t>
            </a:r>
          </a:p>
        </p:txBody>
      </p:sp>
      <p:sp>
        <p:nvSpPr>
          <p:cNvPr id="5" name="Slide Number Placeholder 4">
            <a:extLst>
              <a:ext uri="{FF2B5EF4-FFF2-40B4-BE49-F238E27FC236}">
                <a16:creationId xmlns:a16="http://schemas.microsoft.com/office/drawing/2014/main" id="{B1644DA9-5F03-43DD-8730-66238AD29F26}"/>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7" name="Content Placeholder 6">
            <a:extLst>
              <a:ext uri="{FF2B5EF4-FFF2-40B4-BE49-F238E27FC236}">
                <a16:creationId xmlns:a16="http://schemas.microsoft.com/office/drawing/2014/main" id="{E4C3A04D-2E60-4F92-B795-8A61B1D432B8}"/>
              </a:ext>
            </a:extLst>
          </p:cNvPr>
          <p:cNvSpPr>
            <a:spLocks noGrp="1"/>
          </p:cNvSpPr>
          <p:nvPr>
            <p:ph idx="1"/>
          </p:nvPr>
        </p:nvSpPr>
        <p:spPr/>
        <p:txBody>
          <a:bodyPr>
            <a:normAutofit fontScale="85000" lnSpcReduction="20000"/>
          </a:bodyPr>
          <a:lstStyle/>
          <a:p>
            <a:pPr algn="just"/>
            <a:r>
              <a:rPr lang="en-IN" sz="1700" dirty="0">
                <a:solidFill>
                  <a:schemeClr val="dk1"/>
                </a:solidFill>
                <a:latin typeface="Arial" panose="020B0604020202020204" pitchFamily="34" charset="0"/>
                <a:cs typeface="Arial" panose="020B0604020202020204" pitchFamily="34" charset="0"/>
              </a:rPr>
              <a:t>Advocate Kanchan Khatana holds a Graduate Degree in Economics from Punjab University, Graduate Degree in Law from Rajasthan University and a Master’s Degree in Business Administration with Honours in Human Resources Development from Punjab Technical University. She holds advance certifications on Project Management and Six Sigma from Indian Institute of Technology (IIT, Delhi) and is Certified Internal Auditor for ISO 27001 from British Standard Institute. She has completed Certificate Course in Cyber Laws and Intellectual Property Right from The Indian Law Institute</a:t>
            </a:r>
          </a:p>
          <a:p>
            <a:pPr algn="just"/>
            <a:r>
              <a:rPr lang="en-IN" sz="1700" dirty="0">
                <a:solidFill>
                  <a:schemeClr val="dk1"/>
                </a:solidFill>
                <a:latin typeface="Arial" panose="020B0604020202020204" pitchFamily="34" charset="0"/>
                <a:cs typeface="Arial" panose="020B0604020202020204" pitchFamily="34" charset="0"/>
              </a:rPr>
              <a:t>Ms. Khatana a seasoned legal professional and Social Activist. She carries over 17 years of extensive experience in steering matters across Employment Law, Corporate Law, Criminal Law, Regulatory Compliance, Mergers and Acquisitions, strategic alliances and joint ventures for many Multinational corporations across countries like India, China, Hong Kong, Japan, Australia, Philippines, Korea and Singapore.</a:t>
            </a:r>
          </a:p>
          <a:p>
            <a:pPr algn="just"/>
            <a:r>
              <a:rPr lang="en-IN" sz="1700" dirty="0">
                <a:solidFill>
                  <a:schemeClr val="dk1"/>
                </a:solidFill>
                <a:latin typeface="Arial" panose="020B0604020202020204" pitchFamily="34" charset="0"/>
                <a:cs typeface="Arial" panose="020B0604020202020204" pitchFamily="34" charset="0"/>
              </a:rPr>
              <a:t>Ms Khatana hold position of Vice Chair of Women Empowerment &amp; Studies Section of Indian National Bar Association. She has been working extensively in the field of Human rights, Prevention of Sexual Harassment at workplace, Women and Child Rights and welfare and various other victims of discrimination and injustice. She is on Advisory board of many NGO's and industry Association.</a:t>
            </a:r>
          </a:p>
          <a:p>
            <a:pPr algn="just"/>
            <a:r>
              <a:rPr lang="en-IN" sz="1700" dirty="0">
                <a:solidFill>
                  <a:schemeClr val="dk1"/>
                </a:solidFill>
                <a:latin typeface="Arial" panose="020B0604020202020204" pitchFamily="34" charset="0"/>
                <a:cs typeface="Arial" panose="020B0604020202020204" pitchFamily="34" charset="0"/>
              </a:rPr>
              <a:t>She is recipient of prestigious </a:t>
            </a:r>
          </a:p>
          <a:p>
            <a:pPr algn="just">
              <a:buFont typeface="Wingdings" panose="05000000000000000000" pitchFamily="2" charset="2"/>
              <a:buChar char="ü"/>
            </a:pPr>
            <a:r>
              <a:rPr lang="en-IN" sz="1700" dirty="0">
                <a:solidFill>
                  <a:schemeClr val="dk1"/>
                </a:solidFill>
                <a:latin typeface="Arial" panose="020B0604020202020204" pitchFamily="34" charset="0"/>
                <a:cs typeface="Arial" panose="020B0604020202020204" pitchFamily="34" charset="0"/>
              </a:rPr>
              <a:t>FEMMES AWARD 2017-18 FOR “EXCELLENCE IN SOCIAL WORK”.</a:t>
            </a:r>
          </a:p>
          <a:p>
            <a:pPr algn="just">
              <a:buFont typeface="Wingdings" panose="05000000000000000000" pitchFamily="2" charset="2"/>
              <a:buChar char="ü"/>
            </a:pPr>
            <a:r>
              <a:rPr lang="en-IN" sz="1700" dirty="0">
                <a:solidFill>
                  <a:schemeClr val="dk1"/>
                </a:solidFill>
                <a:latin typeface="Arial" panose="020B0604020202020204" pitchFamily="34" charset="0"/>
                <a:cs typeface="Arial" panose="020B0604020202020204" pitchFamily="34" charset="0"/>
              </a:rPr>
              <a:t>“TOP PROBONO LAWYER” 2017-18 DURING LEGAL DESIRE SUMMIT 2018</a:t>
            </a:r>
          </a:p>
          <a:p>
            <a:pPr algn="just">
              <a:buFont typeface="Wingdings" panose="05000000000000000000" pitchFamily="2" charset="2"/>
              <a:buChar char="ü"/>
            </a:pPr>
            <a:r>
              <a:rPr lang="en-IN" sz="1700" dirty="0">
                <a:solidFill>
                  <a:schemeClr val="dk1"/>
                </a:solidFill>
                <a:latin typeface="Arial" panose="020B0604020202020204" pitchFamily="34" charset="0"/>
                <a:cs typeface="Arial" panose="020B0604020202020204" pitchFamily="34" charset="0"/>
              </a:rPr>
              <a:t>FEATURED IN TOP 100 WOMEN LEADERS “ PHENOMENAL SHE”</a:t>
            </a:r>
          </a:p>
          <a:p>
            <a:pPr algn="just">
              <a:buFont typeface="Wingdings" panose="05000000000000000000" pitchFamily="2" charset="2"/>
              <a:buChar char="ü"/>
            </a:pPr>
            <a:r>
              <a:rPr lang="en-IN" sz="1700" dirty="0">
                <a:solidFill>
                  <a:schemeClr val="dk1"/>
                </a:solidFill>
                <a:latin typeface="Arial" panose="020B0604020202020204" pitchFamily="34" charset="0"/>
                <a:cs typeface="Arial" panose="020B0604020202020204" pitchFamily="34" charset="0"/>
              </a:rPr>
              <a:t> WOMEN ECONOMIC FORUM AWARD 2017-18 “ WOMEN OF EXCEPTIONAL EXCELLENCE “</a:t>
            </a:r>
          </a:p>
          <a:p>
            <a:pPr algn="just">
              <a:buFont typeface="Wingdings" panose="05000000000000000000" pitchFamily="2" charset="2"/>
              <a:buChar char="ü"/>
            </a:pPr>
            <a:endParaRPr lang="en-IN" sz="1700" dirty="0">
              <a:solidFill>
                <a:schemeClr val="dk1"/>
              </a:solidFill>
              <a:latin typeface="Arial" panose="020B0604020202020204" pitchFamily="34" charset="0"/>
              <a:cs typeface="Arial" panose="020B0604020202020204" pitchFamily="34" charset="0"/>
            </a:endParaRPr>
          </a:p>
          <a:p>
            <a:endParaRPr lang="en-IN" sz="17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447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4673"/>
            <a:ext cx="8260672" cy="1039427"/>
          </a:xfrm>
        </p:spPr>
        <p:txBody>
          <a:bodyPr>
            <a:normAutofit/>
          </a:bodyPr>
          <a:lstStyle/>
          <a:p>
            <a:pPr lvl="0"/>
            <a:br>
              <a:rPr lang="en-US" sz="3600" b="1" cap="none" dirty="0">
                <a:solidFill>
                  <a:schemeClr val="bg1"/>
                </a:solidFill>
                <a:latin typeface="Calibri" pitchFamily="34" charset="0"/>
                <a:ea typeface="MS PGothic" pitchFamily="34" charset="-128"/>
              </a:rPr>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057937"/>
              </p:ext>
            </p:extLst>
          </p:nvPr>
        </p:nvGraphicFramePr>
        <p:xfrm>
          <a:off x="304800" y="1346775"/>
          <a:ext cx="8534400" cy="535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140670" y="762000"/>
            <a:ext cx="5583580" cy="584775"/>
          </a:xfrm>
          <a:prstGeom prst="rect">
            <a:avLst/>
          </a:prstGeom>
        </p:spPr>
        <p:txBody>
          <a:bodyPr wrap="none">
            <a:spAutoFit/>
          </a:bodyPr>
          <a:lstStyle/>
          <a:p>
            <a:pPr>
              <a:spcBef>
                <a:spcPct val="0"/>
              </a:spcBef>
            </a:pPr>
            <a:r>
              <a:rPr lang="en-US" sz="3200" b="1" cap="all" dirty="0">
                <a:latin typeface="+mj-lt"/>
                <a:ea typeface="+mj-ea"/>
                <a:cs typeface="+mj-cs"/>
              </a:rPr>
              <a:t>WHAT IS SEXUAL HARASSMENT?</a:t>
            </a:r>
          </a:p>
        </p:txBody>
      </p:sp>
    </p:spTree>
    <p:extLst>
      <p:ext uri="{BB962C8B-B14F-4D97-AF65-F5344CB8AC3E}">
        <p14:creationId xmlns:p14="http://schemas.microsoft.com/office/powerpoint/2010/main" val="355714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cap="all" dirty="0"/>
              <a:t>Sexual Harassment – A Spectrum </a:t>
            </a:r>
            <a:br>
              <a:rPr lang="en-US" sz="3600" b="1" cap="all" dirty="0"/>
            </a:br>
            <a:r>
              <a:rPr lang="en-US" sz="3600" b="1" cap="all" dirty="0"/>
              <a:t>Of Behavior Patterns</a:t>
            </a:r>
            <a:br>
              <a:rPr kumimoji="1" lang="en-US" sz="3600" dirty="0">
                <a:solidFill>
                  <a:srgbClr val="000099"/>
                </a:solidFill>
              </a:rPr>
            </a:br>
            <a:endParaRPr lang="en-IN" dirty="0"/>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12" name="Picture 1028" descr="Copy of 3">
            <a:extLst>
              <a:ext uri="{FF2B5EF4-FFF2-40B4-BE49-F238E27FC236}">
                <a16:creationId xmlns:a16="http://schemas.microsoft.com/office/drawing/2014/main" id="{1D423CD9-DA6E-4711-8441-EF46763017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5703" y="2514600"/>
            <a:ext cx="2806869" cy="3125392"/>
          </a:xfrm>
        </p:spPr>
      </p:pic>
      <p:pic>
        <p:nvPicPr>
          <p:cNvPr id="13" name="Picture 4" descr="10">
            <a:extLst>
              <a:ext uri="{FF2B5EF4-FFF2-40B4-BE49-F238E27FC236}">
                <a16:creationId xmlns:a16="http://schemas.microsoft.com/office/drawing/2014/main" id="{FEA4ADE2-8F6D-4282-BF57-FC974756D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05399" y="2570261"/>
            <a:ext cx="3330605" cy="3069731"/>
          </a:xfrm>
          <a:prstGeom prst="rect">
            <a:avLst/>
          </a:prstGeom>
          <a:noFill/>
        </p:spPr>
      </p:pic>
    </p:spTree>
    <p:extLst>
      <p:ext uri="{BB962C8B-B14F-4D97-AF65-F5344CB8AC3E}">
        <p14:creationId xmlns:p14="http://schemas.microsoft.com/office/powerpoint/2010/main" val="441859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cap="all" dirty="0"/>
              <a:t>Sexual Harassment – A Spectrum </a:t>
            </a:r>
            <a:br>
              <a:rPr lang="en-US" sz="3600" b="1" cap="all" dirty="0"/>
            </a:br>
            <a:r>
              <a:rPr lang="en-US" sz="3600" b="1" cap="all" dirty="0"/>
              <a:t>Of Behavior Patterns</a:t>
            </a:r>
            <a:br>
              <a:rPr kumimoji="1" lang="en-US" sz="3600" dirty="0">
                <a:solidFill>
                  <a:srgbClr val="000099"/>
                </a:solidFill>
              </a:rPr>
            </a:br>
            <a:endParaRPr lang="en-IN" dirty="0"/>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9" name="Picture 4" descr="6">
            <a:extLst>
              <a:ext uri="{FF2B5EF4-FFF2-40B4-BE49-F238E27FC236}">
                <a16:creationId xmlns:a16="http://schemas.microsoft.com/office/drawing/2014/main" id="{23F521DE-46E8-433C-B865-45BE14EB5F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977642"/>
            <a:ext cx="2746731" cy="3657599"/>
          </a:xfrm>
          <a:noFill/>
        </p:spPr>
      </p:pic>
      <p:pic>
        <p:nvPicPr>
          <p:cNvPr id="15" name="Picture 4" descr="5">
            <a:extLst>
              <a:ext uri="{FF2B5EF4-FFF2-40B4-BE49-F238E27FC236}">
                <a16:creationId xmlns:a16="http://schemas.microsoft.com/office/drawing/2014/main" id="{7A5C7953-4469-4C89-ACD3-34CB64ED6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95800" y="1968897"/>
            <a:ext cx="3519577" cy="3657600"/>
          </a:xfrm>
          <a:prstGeom prst="rect">
            <a:avLst/>
          </a:prstGeom>
          <a:noFill/>
        </p:spPr>
      </p:pic>
    </p:spTree>
    <p:extLst>
      <p:ext uri="{BB962C8B-B14F-4D97-AF65-F5344CB8AC3E}">
        <p14:creationId xmlns:p14="http://schemas.microsoft.com/office/powerpoint/2010/main" val="2406121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cap="all" dirty="0"/>
              <a:t>Sexual Harassment – A Spectrum </a:t>
            </a:r>
            <a:br>
              <a:rPr lang="en-US" sz="3600" b="1" cap="all" dirty="0"/>
            </a:br>
            <a:r>
              <a:rPr lang="en-US" sz="3600" b="1" cap="all" dirty="0"/>
              <a:t>Of Behavior Patterns</a:t>
            </a:r>
            <a:br>
              <a:rPr kumimoji="1" lang="en-US" sz="3600" dirty="0">
                <a:solidFill>
                  <a:srgbClr val="000099"/>
                </a:solidFill>
              </a:rPr>
            </a:br>
            <a:endParaRPr lang="en-IN" dirty="0"/>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10" name="Picture 4" descr="8">
            <a:extLst>
              <a:ext uri="{FF2B5EF4-FFF2-40B4-BE49-F238E27FC236}">
                <a16:creationId xmlns:a16="http://schemas.microsoft.com/office/drawing/2014/main" id="{D63D43F1-DF77-4EE7-8230-1F5EAFB5B9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438400"/>
            <a:ext cx="3205432" cy="3276600"/>
          </a:xfrm>
          <a:noFill/>
        </p:spPr>
      </p:pic>
      <p:pic>
        <p:nvPicPr>
          <p:cNvPr id="12" name="Picture 4" descr="11">
            <a:extLst>
              <a:ext uri="{FF2B5EF4-FFF2-40B4-BE49-F238E27FC236}">
                <a16:creationId xmlns:a16="http://schemas.microsoft.com/office/drawing/2014/main" id="{6FFABFB0-0A24-488D-8294-7BF1B66B6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86400" y="2249487"/>
            <a:ext cx="2245078" cy="3276600"/>
          </a:xfrm>
          <a:prstGeom prst="rect">
            <a:avLst/>
          </a:prstGeom>
          <a:noFill/>
        </p:spPr>
      </p:pic>
    </p:spTree>
    <p:extLst>
      <p:ext uri="{BB962C8B-B14F-4D97-AF65-F5344CB8AC3E}">
        <p14:creationId xmlns:p14="http://schemas.microsoft.com/office/powerpoint/2010/main" val="2701219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cap="all" dirty="0"/>
              <a:t>Sexual Harassment – A Spectrum </a:t>
            </a:r>
            <a:br>
              <a:rPr lang="en-US" sz="3600" b="1" cap="all" dirty="0"/>
            </a:br>
            <a:r>
              <a:rPr lang="en-US" sz="3600" b="1" cap="all" dirty="0"/>
              <a:t>Of Behavior Patterns</a:t>
            </a:r>
            <a:br>
              <a:rPr kumimoji="1" lang="en-US" sz="3600" dirty="0">
                <a:solidFill>
                  <a:srgbClr val="000099"/>
                </a:solidFill>
              </a:rPr>
            </a:br>
            <a:endParaRPr lang="en-IN" dirty="0"/>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6" name="Picture 4" descr="12">
            <a:extLst>
              <a:ext uri="{FF2B5EF4-FFF2-40B4-BE49-F238E27FC236}">
                <a16:creationId xmlns:a16="http://schemas.microsoft.com/office/drawing/2014/main" id="{4012DE68-ABAC-4BCF-8B81-75865CCE83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3600" y="2068814"/>
            <a:ext cx="3175000" cy="3420762"/>
          </a:xfrm>
          <a:noFill/>
        </p:spPr>
      </p:pic>
      <p:pic>
        <p:nvPicPr>
          <p:cNvPr id="7" name="Picture 1028" descr="1">
            <a:extLst>
              <a:ext uri="{FF2B5EF4-FFF2-40B4-BE49-F238E27FC236}">
                <a16:creationId xmlns:a16="http://schemas.microsoft.com/office/drawing/2014/main" id="{A122A502-CB5A-4FB3-ABC8-9A16619B0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24400" y="2068813"/>
            <a:ext cx="3175000" cy="3429000"/>
          </a:xfrm>
          <a:prstGeom prst="rect">
            <a:avLst/>
          </a:prstGeom>
          <a:noFill/>
        </p:spPr>
      </p:pic>
    </p:spTree>
    <p:extLst>
      <p:ext uri="{BB962C8B-B14F-4D97-AF65-F5344CB8AC3E}">
        <p14:creationId xmlns:p14="http://schemas.microsoft.com/office/powerpoint/2010/main" val="1392085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cap="all" dirty="0"/>
              <a:t>Sexual Harassment – A Spectrum </a:t>
            </a:r>
            <a:br>
              <a:rPr lang="en-US" sz="3600" b="1" cap="all" dirty="0"/>
            </a:br>
            <a:r>
              <a:rPr lang="en-US" sz="3600" b="1" cap="all" dirty="0"/>
              <a:t>Of Behavior Patterns</a:t>
            </a:r>
            <a:br>
              <a:rPr kumimoji="1" lang="en-US" sz="3600" dirty="0">
                <a:solidFill>
                  <a:srgbClr val="000099"/>
                </a:solidFill>
              </a:rPr>
            </a:br>
            <a:endParaRPr lang="en-IN" dirty="0"/>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6" name="Picture 4" descr="4">
            <a:extLst>
              <a:ext uri="{FF2B5EF4-FFF2-40B4-BE49-F238E27FC236}">
                <a16:creationId xmlns:a16="http://schemas.microsoft.com/office/drawing/2014/main" id="{0EA81FD9-28EB-4E0C-8F49-AA43BCCDC2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828800"/>
            <a:ext cx="2153239" cy="4351338"/>
          </a:xfrm>
          <a:noFill/>
        </p:spPr>
      </p:pic>
      <p:pic>
        <p:nvPicPr>
          <p:cNvPr id="7" name="Picture 4" descr="7">
            <a:extLst>
              <a:ext uri="{FF2B5EF4-FFF2-40B4-BE49-F238E27FC236}">
                <a16:creationId xmlns:a16="http://schemas.microsoft.com/office/drawing/2014/main" id="{A26D3C45-B134-4F83-B7BF-8926E07CE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83998" y="2209800"/>
            <a:ext cx="3581400" cy="4114800"/>
          </a:xfrm>
          <a:prstGeom prst="rect">
            <a:avLst/>
          </a:prstGeom>
          <a:noFill/>
        </p:spPr>
      </p:pic>
    </p:spTree>
    <p:extLst>
      <p:ext uri="{BB962C8B-B14F-4D97-AF65-F5344CB8AC3E}">
        <p14:creationId xmlns:p14="http://schemas.microsoft.com/office/powerpoint/2010/main" val="2240037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cap="all" dirty="0"/>
              <a:t>Sexual Harassment – A Spectrum </a:t>
            </a:r>
            <a:br>
              <a:rPr lang="en-US" sz="3600" b="1" cap="all" dirty="0"/>
            </a:br>
            <a:r>
              <a:rPr lang="en-US" sz="3600" b="1" cap="all" dirty="0"/>
              <a:t>Of Behavior Patterns</a:t>
            </a:r>
            <a:br>
              <a:rPr kumimoji="1" lang="en-US" sz="3600" dirty="0">
                <a:solidFill>
                  <a:srgbClr val="000099"/>
                </a:solidFill>
              </a:rPr>
            </a:br>
            <a:endParaRPr lang="en-IN" dirty="0"/>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6" name="Picture 4" descr="2">
            <a:extLst>
              <a:ext uri="{FF2B5EF4-FFF2-40B4-BE49-F238E27FC236}">
                <a16:creationId xmlns:a16="http://schemas.microsoft.com/office/drawing/2014/main" id="{70323151-4720-457F-8433-F7181120F7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1603" y="1825625"/>
            <a:ext cx="5760793" cy="4351338"/>
          </a:xfrm>
          <a:noFill/>
        </p:spPr>
      </p:pic>
    </p:spTree>
    <p:extLst>
      <p:ext uri="{BB962C8B-B14F-4D97-AF65-F5344CB8AC3E}">
        <p14:creationId xmlns:p14="http://schemas.microsoft.com/office/powerpoint/2010/main" val="3983103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5" y="566635"/>
            <a:ext cx="8260672" cy="1039427"/>
          </a:xfrm>
        </p:spPr>
        <p:txBody>
          <a:bodyPr>
            <a:normAutofit/>
          </a:bodyPr>
          <a:lstStyle/>
          <a:p>
            <a:pPr lvl="0"/>
            <a:r>
              <a:rPr lang="en-US" sz="3200" b="1" cap="all" dirty="0"/>
              <a:t>WHO CAN COMPLAIN AND WHERE?</a:t>
            </a:r>
          </a:p>
        </p:txBody>
      </p:sp>
      <p:graphicFrame>
        <p:nvGraphicFramePr>
          <p:cNvPr id="6" name="Diagram 5"/>
          <p:cNvGraphicFramePr/>
          <p:nvPr>
            <p:extLst>
              <p:ext uri="{D42A27DB-BD31-4B8C-83A1-F6EECF244321}">
                <p14:modId xmlns:p14="http://schemas.microsoft.com/office/powerpoint/2010/main" val="1908588671"/>
              </p:ext>
            </p:extLst>
          </p:nvPr>
        </p:nvGraphicFramePr>
        <p:xfrm>
          <a:off x="420375" y="1397000"/>
          <a:ext cx="8114025"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60016300"/>
              </p:ext>
            </p:extLst>
          </p:nvPr>
        </p:nvGraphicFramePr>
        <p:xfrm>
          <a:off x="1502711" y="17526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87998823"/>
                    </a:ext>
                  </a:extLst>
                </a:gridCol>
              </a:tblGrid>
              <a:tr h="370840">
                <a:tc>
                  <a:txBody>
                    <a:bodyPr/>
                    <a:lstStyle/>
                    <a:p>
                      <a:endParaRPr lang="en-IN" dirty="0"/>
                    </a:p>
                  </a:txBody>
                  <a:tcPr/>
                </a:tc>
                <a:extLst>
                  <a:ext uri="{0D108BD9-81ED-4DB2-BD59-A6C34878D82A}">
                    <a16:rowId xmlns:a16="http://schemas.microsoft.com/office/drawing/2014/main" val="33263344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55739591"/>
              </p:ext>
            </p:extLst>
          </p:nvPr>
        </p:nvGraphicFramePr>
        <p:xfrm>
          <a:off x="1752600" y="5990449"/>
          <a:ext cx="5874333" cy="370840"/>
        </p:xfrm>
        <a:graphic>
          <a:graphicData uri="http://schemas.openxmlformats.org/drawingml/2006/table">
            <a:tbl>
              <a:tblPr firstRow="1" bandRow="1">
                <a:tableStyleId>{5C22544A-7EE6-4342-B048-85BDC9FD1C3A}</a:tableStyleId>
              </a:tblPr>
              <a:tblGrid>
                <a:gridCol w="5874333">
                  <a:extLst>
                    <a:ext uri="{9D8B030D-6E8A-4147-A177-3AD203B41FA5}">
                      <a16:colId xmlns:a16="http://schemas.microsoft.com/office/drawing/2014/main" val="2587998823"/>
                    </a:ext>
                  </a:extLst>
                </a:gridCol>
              </a:tblGrid>
              <a:tr h="370840">
                <a:tc>
                  <a:txBody>
                    <a:bodyPr/>
                    <a:lstStyle/>
                    <a:p>
                      <a:pPr algn="ctr"/>
                      <a:r>
                        <a:rPr lang="en-IN" dirty="0"/>
                        <a:t>INTERNAL COMMITTE</a:t>
                      </a:r>
                    </a:p>
                  </a:txBody>
                  <a:tcPr>
                    <a:solidFill>
                      <a:srgbClr val="0070C0"/>
                    </a:solidFill>
                  </a:tcPr>
                </a:tc>
                <a:extLst>
                  <a:ext uri="{0D108BD9-81ED-4DB2-BD59-A6C34878D82A}">
                    <a16:rowId xmlns:a16="http://schemas.microsoft.com/office/drawing/2014/main" val="3326334400"/>
                  </a:ext>
                </a:extLst>
              </a:tr>
            </a:tbl>
          </a:graphicData>
        </a:graphic>
      </p:graphicFrame>
      <p:sp>
        <p:nvSpPr>
          <p:cNvPr id="9" name="TextBox 8"/>
          <p:cNvSpPr txBox="1"/>
          <p:nvPr/>
        </p:nvSpPr>
        <p:spPr>
          <a:xfrm>
            <a:off x="2667000" y="1836425"/>
            <a:ext cx="5544187" cy="286232"/>
          </a:xfrm>
          <a:prstGeom prst="rect">
            <a:avLst/>
          </a:prstGeom>
          <a:noFill/>
        </p:spPr>
        <p:txBody>
          <a:bodyPr wrap="square" rtlCol="0">
            <a:spAutoFit/>
          </a:bodyPr>
          <a:lstStyle/>
          <a:p>
            <a:pPr defTabSz="488950">
              <a:lnSpc>
                <a:spcPct val="90000"/>
              </a:lnSpc>
              <a:spcBef>
                <a:spcPct val="0"/>
              </a:spcBef>
              <a:spcAft>
                <a:spcPct val="35000"/>
              </a:spcAft>
            </a:pPr>
            <a:r>
              <a:rPr lang="en-US" sz="1400" dirty="0">
                <a:solidFill>
                  <a:prstClr val="white"/>
                </a:solidFill>
                <a:latin typeface="Century Gothic"/>
              </a:rPr>
              <a:t>Employees who is subjected  to sexual harassment</a:t>
            </a:r>
            <a:endParaRPr lang="en-IN" sz="1400" dirty="0">
              <a:solidFill>
                <a:prstClr val="white"/>
              </a:solidFill>
              <a:latin typeface="Century Gothic"/>
            </a:endParaRPr>
          </a:p>
        </p:txBody>
      </p:sp>
      <p:sp>
        <p:nvSpPr>
          <p:cNvPr id="10" name="Arrow: Down 9"/>
          <p:cNvSpPr/>
          <p:nvPr/>
        </p:nvSpPr>
        <p:spPr>
          <a:xfrm>
            <a:off x="3962400" y="5486400"/>
            <a:ext cx="762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2448739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pitchFamily="34" charset="0"/>
                <a:ea typeface="MS PGothic" pitchFamily="34" charset="-128"/>
              </a:rPr>
              <a:t>RIGHTS OF COMPLAINANT  </a:t>
            </a:r>
            <a:br>
              <a:rPr lang="en-US" sz="3200" b="1" dirty="0">
                <a:latin typeface="Calibri" pitchFamily="34" charset="0"/>
                <a:ea typeface="MS PGothic" pitchFamily="34" charset="-128"/>
              </a:rPr>
            </a:br>
            <a:endParaRPr lang="en-IN" dirty="0"/>
          </a:p>
        </p:txBody>
      </p:sp>
      <p:sp>
        <p:nvSpPr>
          <p:cNvPr id="6" name="Scroll: Vertical 5"/>
          <p:cNvSpPr/>
          <p:nvPr/>
        </p:nvSpPr>
        <p:spPr>
          <a:xfrm>
            <a:off x="2705819" y="1143000"/>
            <a:ext cx="6438181" cy="541020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lnSpc>
                <a:spcPct val="150000"/>
              </a:lnSpc>
              <a:buFont typeface="Wingdings" panose="05000000000000000000" pitchFamily="2" charset="2"/>
              <a:buChar char="ü"/>
            </a:pPr>
            <a:endParaRPr lang="en-IN" sz="1600" dirty="0">
              <a:solidFill>
                <a:schemeClr val="bg1"/>
              </a:solidFill>
              <a:latin typeface="Arial" pitchFamily="34" charset="0"/>
              <a:ea typeface="MS PGothic" pitchFamily="34" charset="-128"/>
              <a:cs typeface="Arial" pitchFamily="34" charset="0"/>
            </a:endParaRPr>
          </a:p>
          <a:p>
            <a:pPr marL="228600" indent="-228600" algn="just">
              <a:lnSpc>
                <a:spcPct val="15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An empathetic attitude from the Committee so that she can state her grievance in a fearless environment </a:t>
            </a:r>
          </a:p>
          <a:p>
            <a:pPr marL="228600" indent="-228600" algn="just">
              <a:lnSpc>
                <a:spcPct val="15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A copy of the statement along with all the evidence and a list of witnesses submitted by the respondent  </a:t>
            </a:r>
          </a:p>
          <a:p>
            <a:pPr marL="228600" indent="-228600" algn="just">
              <a:lnSpc>
                <a:spcPct val="15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 Keeping her identity confidential throughout the process</a:t>
            </a:r>
          </a:p>
          <a:p>
            <a:pPr marL="228600" indent="-228600" algn="just">
              <a:lnSpc>
                <a:spcPct val="15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 Support, in lodging FIR in case she chooses to lodge criminal proceedings</a:t>
            </a:r>
          </a:p>
          <a:p>
            <a:pPr marL="228600" indent="-228600" algn="just">
              <a:lnSpc>
                <a:spcPct val="15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  In case of fear of intimidation from the respondent, her statement can be recorded in absence of the respondent </a:t>
            </a:r>
          </a:p>
          <a:p>
            <a:pPr algn="ctr"/>
            <a:endParaRPr lang="en-IN" dirty="0">
              <a:solidFill>
                <a:schemeClr val="bg1"/>
              </a:solidFill>
            </a:endParaRPr>
          </a:p>
        </p:txBody>
      </p:sp>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4" name="Picture 3">
            <a:extLst>
              <a:ext uri="{FF2B5EF4-FFF2-40B4-BE49-F238E27FC236}">
                <a16:creationId xmlns:a16="http://schemas.microsoft.com/office/drawing/2014/main" id="{A7FE2E13-B9D9-4F26-B8EF-6DB6D2028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54" y="1456467"/>
            <a:ext cx="2722446" cy="5020533"/>
          </a:xfrm>
          <a:prstGeom prst="rect">
            <a:avLst/>
          </a:prstGeom>
        </p:spPr>
      </p:pic>
    </p:spTree>
    <p:extLst>
      <p:ext uri="{BB962C8B-B14F-4D97-AF65-F5344CB8AC3E}">
        <p14:creationId xmlns:p14="http://schemas.microsoft.com/office/powerpoint/2010/main" val="1289863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5" y="566635"/>
            <a:ext cx="8260672" cy="1039427"/>
          </a:xfrm>
        </p:spPr>
        <p:txBody>
          <a:bodyPr>
            <a:normAutofit/>
          </a:bodyPr>
          <a:lstStyle/>
          <a:p>
            <a:pPr lvl="0"/>
            <a:r>
              <a:rPr lang="en-US" sz="3600" b="1" cap="none" dirty="0">
                <a:solidFill>
                  <a:schemeClr val="tx1"/>
                </a:solidFill>
                <a:latin typeface="Calibri" pitchFamily="34" charset="0"/>
                <a:ea typeface="MS PGothic" pitchFamily="34" charset="-128"/>
              </a:rPr>
              <a:t>RIGHTS OF RESPONDENT</a:t>
            </a:r>
            <a:endParaRPr lang="en-US" dirty="0">
              <a:solidFill>
                <a:schemeClr val="tx1"/>
              </a:solidFill>
            </a:endParaRPr>
          </a:p>
        </p:txBody>
      </p:sp>
      <p:sp>
        <p:nvSpPr>
          <p:cNvPr id="5" name="Scroll: Vertical 4"/>
          <p:cNvSpPr/>
          <p:nvPr/>
        </p:nvSpPr>
        <p:spPr>
          <a:xfrm>
            <a:off x="2667000" y="1371600"/>
            <a:ext cx="6477000" cy="480060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lnSpc>
                <a:spcPct val="200000"/>
              </a:lnSpc>
              <a:buFont typeface="Wingdings" panose="05000000000000000000" pitchFamily="2" charset="2"/>
              <a:buChar char="ü"/>
            </a:pPr>
            <a:endParaRPr lang="en-IN" sz="1600" dirty="0">
              <a:solidFill>
                <a:schemeClr val="bg1"/>
              </a:solidFill>
              <a:latin typeface="Arial" pitchFamily="34" charset="0"/>
              <a:ea typeface="MS PGothic" pitchFamily="34" charset="-128"/>
              <a:cs typeface="Arial" pitchFamily="34" charset="0"/>
            </a:endParaRPr>
          </a:p>
          <a:p>
            <a:pPr marL="228600" indent="-228600" algn="just">
              <a:lnSpc>
                <a:spcPct val="20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A patient hearing to present his case in a non-biased manner .</a:t>
            </a:r>
          </a:p>
          <a:p>
            <a:pPr marL="228600" indent="-228600" algn="just">
              <a:lnSpc>
                <a:spcPct val="20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 A copy of the statement along with all the evidence and a list of witnesses submitted by the complainant </a:t>
            </a:r>
          </a:p>
          <a:p>
            <a:pPr marL="228600" indent="-228600" algn="just">
              <a:lnSpc>
                <a:spcPct val="20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Keeping his identity confidential throughout the process </a:t>
            </a:r>
          </a:p>
          <a:p>
            <a:pPr marL="228600" indent="-228600" algn="just">
              <a:lnSpc>
                <a:spcPct val="200000"/>
              </a:lnSpc>
              <a:buFont typeface="Wingdings" panose="05000000000000000000" pitchFamily="2" charset="2"/>
              <a:buChar char="ü"/>
            </a:pPr>
            <a:r>
              <a:rPr lang="en-IN" sz="1600" dirty="0">
                <a:solidFill>
                  <a:schemeClr val="bg1"/>
                </a:solidFill>
                <a:latin typeface="Arial" pitchFamily="34" charset="0"/>
                <a:ea typeface="MS PGothic" pitchFamily="34" charset="-128"/>
                <a:cs typeface="Arial" pitchFamily="34" charset="0"/>
              </a:rPr>
              <a:t>Right to appeal in case not satisfied with the recommendations/findings of the Complaints Committee </a:t>
            </a:r>
          </a:p>
          <a:p>
            <a:pPr algn="ctr"/>
            <a:endParaRPr lang="en-IN" dirty="0"/>
          </a:p>
        </p:txBody>
      </p:sp>
      <p:sp>
        <p:nvSpPr>
          <p:cNvPr id="6" name="Rectangle 5"/>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4" name="Picture 3">
            <a:extLst>
              <a:ext uri="{FF2B5EF4-FFF2-40B4-BE49-F238E27FC236}">
                <a16:creationId xmlns:a16="http://schemas.microsoft.com/office/drawing/2014/main" id="{6964A47C-1E66-42B3-8567-F416DFE2B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1" y="1647923"/>
            <a:ext cx="3200406" cy="4371877"/>
          </a:xfrm>
          <a:prstGeom prst="rect">
            <a:avLst/>
          </a:prstGeom>
        </p:spPr>
      </p:pic>
    </p:spTree>
    <p:extLst>
      <p:ext uri="{BB962C8B-B14F-4D97-AF65-F5344CB8AC3E}">
        <p14:creationId xmlns:p14="http://schemas.microsoft.com/office/powerpoint/2010/main" val="386316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CONTENT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068393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1295400"/>
            <a:ext cx="1524000" cy="1054444"/>
          </a:xfrm>
          <a:prstGeom prst="rect">
            <a:avLst/>
          </a:prstGeom>
        </p:spPr>
      </p:pic>
    </p:spTree>
    <p:extLst>
      <p:ext uri="{BB962C8B-B14F-4D97-AF65-F5344CB8AC3E}">
        <p14:creationId xmlns:p14="http://schemas.microsoft.com/office/powerpoint/2010/main" val="635845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5" y="566635"/>
            <a:ext cx="8260672" cy="1039427"/>
          </a:xfrm>
        </p:spPr>
        <p:txBody>
          <a:bodyPr>
            <a:normAutofit/>
          </a:bodyPr>
          <a:lstStyle/>
          <a:p>
            <a:pPr lvl="0"/>
            <a:r>
              <a:rPr lang="en-US" sz="3600" b="1" dirty="0">
                <a:latin typeface="Calibri" pitchFamily="34" charset="0"/>
                <a:ea typeface="MS PGothic" pitchFamily="34" charset="-128"/>
              </a:rPr>
              <a:t>EMPLOYEE RESPONSIBILITIES</a:t>
            </a:r>
            <a:endParaRPr lang="en-US" dirty="0">
              <a:solidFill>
                <a:schemeClr val="tx1"/>
              </a:solidFill>
            </a:endParaRPr>
          </a:p>
        </p:txBody>
      </p:sp>
      <p:sp>
        <p:nvSpPr>
          <p:cNvPr id="5" name="Scroll: Vertical 4"/>
          <p:cNvSpPr/>
          <p:nvPr/>
        </p:nvSpPr>
        <p:spPr>
          <a:xfrm>
            <a:off x="2508847" y="1473832"/>
            <a:ext cx="6172200" cy="480060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endParaRPr lang="en-US" dirty="0"/>
          </a:p>
          <a:p>
            <a:pPr marL="285750" indent="-285750" algn="just">
              <a:buFont typeface="Wingdings" panose="05000000000000000000" pitchFamily="2" charset="2"/>
              <a:buChar char="ü"/>
            </a:pPr>
            <a:endParaRPr lang="en-US" dirty="0"/>
          </a:p>
          <a:p>
            <a:pPr algn="just"/>
            <a:endParaRPr lang="en-US" dirty="0"/>
          </a:p>
          <a:p>
            <a:pPr marL="285750" indent="-285750" algn="just">
              <a:buFont typeface="Wingdings" panose="05000000000000000000" pitchFamily="2" charset="2"/>
              <a:buChar char="ü"/>
            </a:pPr>
            <a:r>
              <a:rPr lang="en-US" dirty="0"/>
              <a:t>Read the policy and procedures to follow should they experience or observe harassment or disrespectful behavior. Seek assistance if they have questions about the policy.</a:t>
            </a:r>
          </a:p>
          <a:p>
            <a:pPr marL="285750" indent="-285750" algn="just">
              <a:buFont typeface="Wingdings" panose="05000000000000000000" pitchFamily="2" charset="2"/>
              <a:buChar char="ü"/>
            </a:pPr>
            <a:r>
              <a:rPr lang="en-US" dirty="0"/>
              <a:t>Understand what constitutes harassment to ensure that their comments or actions do not inadvertently offend another co-worker.</a:t>
            </a:r>
          </a:p>
          <a:p>
            <a:pPr marL="285750" indent="-285750" algn="just">
              <a:buFont typeface="Wingdings" panose="05000000000000000000" pitchFamily="2" charset="2"/>
              <a:buChar char="ü"/>
            </a:pPr>
            <a:r>
              <a:rPr lang="en-US" dirty="0"/>
              <a:t>Promptly report all incidences of harassment that they are aware of, or experience, to whomever they are comfortable with.</a:t>
            </a:r>
          </a:p>
          <a:p>
            <a:pPr marL="285750" indent="-285750" algn="just">
              <a:buFont typeface="Wingdings" panose="05000000000000000000" pitchFamily="2" charset="2"/>
              <a:buChar char="ü"/>
            </a:pPr>
            <a:r>
              <a:rPr lang="en-IN" dirty="0"/>
              <a:t>Inform a trusted colleague and try to insure that s/he is a witness to a situation where someone is being harassed. This will be useful later if you chose to file a formal complaint.</a:t>
            </a:r>
            <a:endParaRPr lang="en-US" dirty="0"/>
          </a:p>
          <a:p>
            <a:pPr algn="ctr"/>
            <a:endParaRPr lang="en-IN" dirty="0"/>
          </a:p>
        </p:txBody>
      </p:sp>
      <p:sp>
        <p:nvSpPr>
          <p:cNvPr id="6" name="Rectangle 5"/>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4" name="Picture 3">
            <a:extLst>
              <a:ext uri="{FF2B5EF4-FFF2-40B4-BE49-F238E27FC236}">
                <a16:creationId xmlns:a16="http://schemas.microsoft.com/office/drawing/2014/main" id="{7D4B8057-79B3-4B90-8E21-F7028D5E4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438"/>
            <a:ext cx="2713709" cy="4179387"/>
          </a:xfrm>
          <a:prstGeom prst="rect">
            <a:avLst/>
          </a:prstGeom>
        </p:spPr>
      </p:pic>
    </p:spTree>
    <p:extLst>
      <p:ext uri="{BB962C8B-B14F-4D97-AF65-F5344CB8AC3E}">
        <p14:creationId xmlns:p14="http://schemas.microsoft.com/office/powerpoint/2010/main" val="1905472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5" y="566635"/>
            <a:ext cx="8260672" cy="1039427"/>
          </a:xfrm>
        </p:spPr>
        <p:txBody>
          <a:bodyPr>
            <a:normAutofit/>
          </a:bodyPr>
          <a:lstStyle/>
          <a:p>
            <a:pPr lvl="0"/>
            <a:r>
              <a:rPr lang="en-US" sz="3600" b="1" dirty="0">
                <a:latin typeface="Calibri" pitchFamily="34" charset="0"/>
                <a:ea typeface="MS PGothic" pitchFamily="34" charset="-128"/>
              </a:rPr>
              <a:t>MANAGER RESPONSIBILITIES</a:t>
            </a:r>
            <a:endParaRPr lang="en-US" dirty="0">
              <a:solidFill>
                <a:schemeClr val="tx1"/>
              </a:solidFill>
            </a:endParaRPr>
          </a:p>
        </p:txBody>
      </p:sp>
      <p:sp>
        <p:nvSpPr>
          <p:cNvPr id="5" name="Scroll: Vertical 4"/>
          <p:cNvSpPr/>
          <p:nvPr/>
        </p:nvSpPr>
        <p:spPr>
          <a:xfrm>
            <a:off x="2366846" y="1490765"/>
            <a:ext cx="6705600" cy="480060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endParaRPr lang="en-US" dirty="0"/>
          </a:p>
          <a:p>
            <a:pPr marL="285750" indent="-285750" algn="just">
              <a:buFont typeface="Wingdings" panose="05000000000000000000" pitchFamily="2" charset="2"/>
              <a:buChar char="ü"/>
            </a:pPr>
            <a:r>
              <a:rPr lang="en-GB" dirty="0"/>
              <a:t>Communicate to employees about Company’s policy: discrimination and harassment are unacceptable.</a:t>
            </a:r>
          </a:p>
          <a:p>
            <a:pPr marL="285750" indent="-285750" algn="just">
              <a:buFont typeface="Wingdings" panose="05000000000000000000" pitchFamily="2" charset="2"/>
              <a:buChar char="ü"/>
            </a:pPr>
            <a:r>
              <a:rPr lang="en-GB" dirty="0"/>
              <a:t>Lead by example, using their own behaviour as a model for all employees.</a:t>
            </a:r>
          </a:p>
          <a:p>
            <a:pPr marL="285750" indent="-285750" algn="just">
              <a:buFont typeface="Wingdings" panose="05000000000000000000" pitchFamily="2" charset="2"/>
              <a:buChar char="ü"/>
            </a:pPr>
            <a:r>
              <a:rPr lang="en-GB" dirty="0"/>
              <a:t>Respond promptly and thoroughly to any complaints of harassment -- maintain confidences and treat all sides fairly.</a:t>
            </a:r>
          </a:p>
          <a:p>
            <a:pPr marL="285750" indent="-285750" algn="just">
              <a:buFont typeface="Wingdings" panose="05000000000000000000" pitchFamily="2" charset="2"/>
              <a:buChar char="ü"/>
            </a:pPr>
            <a:r>
              <a:rPr lang="en-GB" dirty="0"/>
              <a:t>Create a culture which promotes compliance, encourages employees to raise their policy questions and concerns and prohibits retribution.</a:t>
            </a:r>
          </a:p>
          <a:p>
            <a:pPr algn="ctr"/>
            <a:endParaRPr lang="en-IN" dirty="0"/>
          </a:p>
        </p:txBody>
      </p:sp>
      <p:sp>
        <p:nvSpPr>
          <p:cNvPr id="6" name="Rectangle 5"/>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4" name="Picture 3">
            <a:extLst>
              <a:ext uri="{FF2B5EF4-FFF2-40B4-BE49-F238E27FC236}">
                <a16:creationId xmlns:a16="http://schemas.microsoft.com/office/drawing/2014/main" id="{50CF5C7C-4414-4BA7-BBF7-CE5CA555F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46" y="1869334"/>
            <a:ext cx="1943100" cy="4302865"/>
          </a:xfrm>
          <a:prstGeom prst="rect">
            <a:avLst/>
          </a:prstGeom>
        </p:spPr>
      </p:pic>
    </p:spTree>
    <p:extLst>
      <p:ext uri="{BB962C8B-B14F-4D97-AF65-F5344CB8AC3E}">
        <p14:creationId xmlns:p14="http://schemas.microsoft.com/office/powerpoint/2010/main" val="1983728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4624"/>
            <a:ext cx="8229600" cy="864096"/>
          </a:xfrm>
          <a:no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26988" rIns="19050" bIns="26988" rtlCol="0" anchor="ctr">
            <a:normAutofit fontScale="90000"/>
          </a:bodyPr>
          <a:lstStyle/>
          <a:p>
            <a:pPr>
              <a:lnSpc>
                <a:spcPts val="4300"/>
              </a:lnSpc>
            </a:pPr>
            <a:r>
              <a:rPr lang="en-US" sz="3200" b="1" dirty="0"/>
              <a:t>What Steps Can Employees Take to Avoid </a:t>
            </a:r>
            <a:br>
              <a:rPr lang="en-US" sz="3200" b="1" dirty="0"/>
            </a:br>
            <a:r>
              <a:rPr lang="en-US" sz="3200" b="1" dirty="0"/>
              <a:t>Sexual Harassment</a:t>
            </a:r>
            <a:r>
              <a:rPr lang="en-IN" sz="3200" b="1" dirty="0"/>
              <a:t>?</a:t>
            </a:r>
            <a:endParaRPr lang="en-GB" sz="3200" b="1" dirty="0">
              <a:latin typeface="Calibri" pitchFamily="34" charset="0"/>
              <a:ea typeface="MS PGothic" pitchFamily="34" charset="-128"/>
            </a:endParaRPr>
          </a:p>
        </p:txBody>
      </p:sp>
      <p:sp>
        <p:nvSpPr>
          <p:cNvPr id="2" name="Rectangle: Rounded Corners 1"/>
          <p:cNvSpPr/>
          <p:nvPr/>
        </p:nvSpPr>
        <p:spPr>
          <a:xfrm>
            <a:off x="609600" y="1219200"/>
            <a:ext cx="2514600" cy="4648200"/>
          </a:xfrm>
          <a:prstGeom prst="roundRect">
            <a:avLst>
              <a:gd name="adj" fmla="val 1063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fontAlgn="base">
              <a:spcBef>
                <a:spcPct val="0"/>
              </a:spcBef>
              <a:spcAft>
                <a:spcPct val="0"/>
              </a:spcAft>
              <a:buFont typeface="Wingdings" panose="05000000000000000000" pitchFamily="2" charset="2"/>
              <a:buChar char="ü"/>
            </a:pPr>
            <a:r>
              <a:rPr lang="en-US" altLang="en-US" dirty="0"/>
              <a:t>Do not pretend it did not happen</a:t>
            </a:r>
          </a:p>
          <a:p>
            <a:pPr marL="285750" lvl="0" indent="-285750" algn="just" fontAlgn="base">
              <a:spcBef>
                <a:spcPct val="0"/>
              </a:spcBef>
              <a:spcAft>
                <a:spcPct val="0"/>
              </a:spcAft>
              <a:buFont typeface="Wingdings" panose="05000000000000000000" pitchFamily="2" charset="2"/>
              <a:buChar char="ü"/>
            </a:pPr>
            <a:r>
              <a:rPr lang="en-US" altLang="en-US" dirty="0"/>
              <a:t>Dealing with the harasser upfront</a:t>
            </a:r>
          </a:p>
          <a:p>
            <a:pPr marL="285750" lvl="0" indent="-285750" algn="just" fontAlgn="base">
              <a:spcBef>
                <a:spcPct val="0"/>
              </a:spcBef>
              <a:spcAft>
                <a:spcPct val="0"/>
              </a:spcAft>
              <a:buFont typeface="Wingdings" panose="05000000000000000000" pitchFamily="2" charset="2"/>
              <a:buChar char="ü"/>
            </a:pPr>
            <a:r>
              <a:rPr lang="en-US" altLang="en-US" dirty="0"/>
              <a:t>Immediately inform the alleged harasser that the behavior is unwelcome</a:t>
            </a:r>
          </a:p>
          <a:p>
            <a:pPr marL="285750" lvl="0" indent="-285750" algn="just" fontAlgn="base">
              <a:spcBef>
                <a:spcPct val="0"/>
              </a:spcBef>
              <a:spcAft>
                <a:spcPct val="0"/>
              </a:spcAft>
              <a:buFont typeface="Wingdings" panose="05000000000000000000" pitchFamily="2" charset="2"/>
              <a:buChar char="ü"/>
            </a:pPr>
            <a:r>
              <a:rPr lang="en-US" altLang="en-US" dirty="0"/>
              <a:t>Demand that the harassment be stopped</a:t>
            </a:r>
          </a:p>
          <a:p>
            <a:pPr marL="285750" lvl="0" indent="-285750" algn="just" fontAlgn="base">
              <a:spcBef>
                <a:spcPct val="0"/>
              </a:spcBef>
              <a:spcAft>
                <a:spcPct val="0"/>
              </a:spcAft>
              <a:buFont typeface="Wingdings" panose="05000000000000000000" pitchFamily="2" charset="2"/>
              <a:buChar char="ü"/>
            </a:pPr>
            <a:r>
              <a:rPr lang="en-US" altLang="en-US" dirty="0"/>
              <a:t>Reinforce your statements with a firm tone and professional body language.</a:t>
            </a:r>
          </a:p>
          <a:p>
            <a:pPr marL="285750" indent="-285750" algn="just">
              <a:buFont typeface="Wingdings" panose="05000000000000000000" pitchFamily="2" charset="2"/>
              <a:buChar char="ü"/>
            </a:pPr>
            <a:endParaRPr lang="en-GB" dirty="0"/>
          </a:p>
        </p:txBody>
      </p:sp>
      <p:sp>
        <p:nvSpPr>
          <p:cNvPr id="4" name="Rectangle 3"/>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6" name="Picture 5">
            <a:extLst>
              <a:ext uri="{FF2B5EF4-FFF2-40B4-BE49-F238E27FC236}">
                <a16:creationId xmlns:a16="http://schemas.microsoft.com/office/drawing/2014/main" id="{0FAF97C9-864D-47D5-929E-AA273125C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530" y="1219200"/>
            <a:ext cx="4375375" cy="4648200"/>
          </a:xfrm>
          <a:prstGeom prst="rect">
            <a:avLst/>
          </a:prstGeom>
          <a:solidFill>
            <a:schemeClr val="accent2"/>
          </a:solidFill>
        </p:spPr>
      </p:pic>
    </p:spTree>
    <p:extLst>
      <p:ext uri="{BB962C8B-B14F-4D97-AF65-F5344CB8AC3E}">
        <p14:creationId xmlns:p14="http://schemas.microsoft.com/office/powerpoint/2010/main" val="1362726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438400"/>
            <a:ext cx="8260672" cy="1039427"/>
          </a:xfrm>
        </p:spPr>
        <p:txBody>
          <a:bodyPr/>
          <a:lstStyle/>
          <a:p>
            <a:r>
              <a:rPr lang="en-IN" b="1" dirty="0"/>
              <a:t>Case Scenarios?</a:t>
            </a:r>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2746671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53788"/>
            <a:ext cx="8260672" cy="1039427"/>
          </a:xfrm>
        </p:spPr>
        <p:txBody>
          <a:bodyPr/>
          <a:lstStyle/>
          <a:p>
            <a:r>
              <a:rPr lang="en-IN" b="1" dirty="0"/>
              <a:t>Case Scenarios -1?</a:t>
            </a:r>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2" name="TextBox 1">
            <a:extLst>
              <a:ext uri="{FF2B5EF4-FFF2-40B4-BE49-F238E27FC236}">
                <a16:creationId xmlns:a16="http://schemas.microsoft.com/office/drawing/2014/main" id="{BC0CEF3F-41D1-4E98-B49C-DB11CD99C94C}"/>
              </a:ext>
            </a:extLst>
          </p:cNvPr>
          <p:cNvSpPr txBox="1"/>
          <p:nvPr/>
        </p:nvSpPr>
        <p:spPr>
          <a:xfrm>
            <a:off x="416169" y="1305341"/>
            <a:ext cx="7391400" cy="4801314"/>
          </a:xfrm>
          <a:prstGeom prst="rect">
            <a:avLst/>
          </a:prstGeom>
          <a:noFill/>
        </p:spPr>
        <p:txBody>
          <a:bodyPr wrap="square" rtlCol="0">
            <a:spAutoFit/>
          </a:bodyPr>
          <a:lstStyle/>
          <a:p>
            <a:pPr lvl="0" fontAlgn="base"/>
            <a:r>
              <a:rPr lang="en-US" dirty="0"/>
              <a:t>Radha was introduced to Vikram during a training program. During the training, Radha and Vikram started talking and to Radha’s delight she found that Vikram was from the training division the department she was planning to move to. Vikram asked Radha to send him her resume after the training program. Radha sent her profile to Vikram and was excited to hear that he had an opening for her. Radha joined Vikram’s team. Vikram asked Radha out for dinner a few times and she agreed willingly. Slowly the work load increased and once when Vikram asked Radha out to Dinner, she refused. At this Vikram insisted Radha  go out for dinner with him as she ‘owed it to him’. Radha then told Vikram that from then on their relationship was to be strictly professional. Vikram kept calling her and sending her emails. Radha firmly asked  Vikram to stop but he didn’t and she started taking time off from work to avoid him.</a:t>
            </a:r>
          </a:p>
          <a:p>
            <a:pPr lvl="0" fontAlgn="base"/>
            <a:endParaRPr lang="en-US" dirty="0"/>
          </a:p>
          <a:p>
            <a:pPr lvl="0" fontAlgn="base"/>
            <a:endParaRPr lang="en-US" dirty="0"/>
          </a:p>
          <a:p>
            <a:pPr lvl="0" fontAlgn="base"/>
            <a:r>
              <a:rPr lang="en-US" b="1" dirty="0"/>
              <a:t>True or False</a:t>
            </a:r>
            <a:r>
              <a:rPr lang="en-US" dirty="0"/>
              <a:t>: Radha is not a victim of sexual harassment?</a:t>
            </a:r>
          </a:p>
          <a:p>
            <a:endParaRPr lang="en-US" dirty="0"/>
          </a:p>
        </p:txBody>
      </p:sp>
    </p:spTree>
    <p:extLst>
      <p:ext uri="{BB962C8B-B14F-4D97-AF65-F5344CB8AC3E}">
        <p14:creationId xmlns:p14="http://schemas.microsoft.com/office/powerpoint/2010/main" val="2841720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53788"/>
            <a:ext cx="8260672" cy="1039427"/>
          </a:xfrm>
        </p:spPr>
        <p:txBody>
          <a:bodyPr/>
          <a:lstStyle/>
          <a:p>
            <a:r>
              <a:rPr lang="en-IN" b="1" dirty="0"/>
              <a:t>Case Scenarios-2?</a:t>
            </a:r>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2" name="TextBox 1">
            <a:extLst>
              <a:ext uri="{FF2B5EF4-FFF2-40B4-BE49-F238E27FC236}">
                <a16:creationId xmlns:a16="http://schemas.microsoft.com/office/drawing/2014/main" id="{2977CBAC-EA54-43F7-B1E2-B51F471AB157}"/>
              </a:ext>
            </a:extLst>
          </p:cNvPr>
          <p:cNvSpPr txBox="1"/>
          <p:nvPr/>
        </p:nvSpPr>
        <p:spPr>
          <a:xfrm>
            <a:off x="457200" y="1371600"/>
            <a:ext cx="7543800" cy="3416320"/>
          </a:xfrm>
          <a:prstGeom prst="rect">
            <a:avLst/>
          </a:prstGeom>
          <a:noFill/>
        </p:spPr>
        <p:txBody>
          <a:bodyPr wrap="square" rtlCol="0">
            <a:spAutoFit/>
          </a:bodyPr>
          <a:lstStyle/>
          <a:p>
            <a:pPr lvl="0" fontAlgn="base"/>
            <a:r>
              <a:rPr lang="en-US" dirty="0"/>
              <a:t>Pradeep was attracted to his co-worker, </a:t>
            </a:r>
            <a:r>
              <a:rPr lang="en-US" dirty="0" err="1"/>
              <a:t>Naina</a:t>
            </a:r>
            <a:r>
              <a:rPr lang="en-US" dirty="0"/>
              <a:t>. He asks to go out with her several times, but she always says no. The last time Pradeep asked, she tells him she isn't interested and wants him to stop asking her out. Although he stops asking her out, he starts watching her all the time. He stares at her during meetings, in the elevator, when she walks around the office. He seems to watch her all the time. When she catches him staring at her, he doesn't bother to look away. This goes on for a couple of weeks.  </a:t>
            </a:r>
          </a:p>
          <a:p>
            <a:pPr lvl="0" fontAlgn="base"/>
            <a:endParaRPr lang="en-US" dirty="0"/>
          </a:p>
          <a:p>
            <a:pPr lvl="0" fontAlgn="base"/>
            <a:endParaRPr lang="en-US" dirty="0"/>
          </a:p>
          <a:p>
            <a:pPr lvl="0" fontAlgn="base"/>
            <a:endParaRPr lang="en-US" dirty="0"/>
          </a:p>
          <a:p>
            <a:pPr lvl="0" fontAlgn="base"/>
            <a:r>
              <a:rPr lang="en-US" dirty="0"/>
              <a:t>Is this an example of hostile environment sexual harassment? </a:t>
            </a:r>
          </a:p>
          <a:p>
            <a:endParaRPr lang="en-US" dirty="0"/>
          </a:p>
        </p:txBody>
      </p:sp>
    </p:spTree>
    <p:extLst>
      <p:ext uri="{BB962C8B-B14F-4D97-AF65-F5344CB8AC3E}">
        <p14:creationId xmlns:p14="http://schemas.microsoft.com/office/powerpoint/2010/main" val="2149084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53788"/>
            <a:ext cx="8260672" cy="1039427"/>
          </a:xfrm>
        </p:spPr>
        <p:txBody>
          <a:bodyPr/>
          <a:lstStyle/>
          <a:p>
            <a:r>
              <a:rPr lang="en-IN" b="1" dirty="0"/>
              <a:t>Case Scenarios-3?</a:t>
            </a:r>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3" name="TextBox 2">
            <a:extLst>
              <a:ext uri="{FF2B5EF4-FFF2-40B4-BE49-F238E27FC236}">
                <a16:creationId xmlns:a16="http://schemas.microsoft.com/office/drawing/2014/main" id="{8D59A9AC-9DA5-442C-ADBE-14AB09929E58}"/>
              </a:ext>
            </a:extLst>
          </p:cNvPr>
          <p:cNvSpPr txBox="1"/>
          <p:nvPr/>
        </p:nvSpPr>
        <p:spPr>
          <a:xfrm>
            <a:off x="533400" y="1524000"/>
            <a:ext cx="7620000" cy="3139321"/>
          </a:xfrm>
          <a:prstGeom prst="rect">
            <a:avLst/>
          </a:prstGeom>
          <a:noFill/>
        </p:spPr>
        <p:txBody>
          <a:bodyPr wrap="square" rtlCol="0">
            <a:spAutoFit/>
          </a:bodyPr>
          <a:lstStyle/>
          <a:p>
            <a:pPr lvl="0" fontAlgn="base"/>
            <a:r>
              <a:rPr lang="en-US" dirty="0"/>
              <a:t>Raveena  is a trainee who has just finished her training and is waiting for a project. One day her manager Tim calls her to his cabin and tells her about the onsite assignment he is planning to assign her to. Raveena  is delighted at the thought. Then Tim suggests they go to his farm house over the weekend. When Raveena refuses to comply he threatens her that she may not be positioned for the project. </a:t>
            </a:r>
          </a:p>
          <a:p>
            <a:pPr lvl="0" fontAlgn="base"/>
            <a:endParaRPr lang="en-US" b="1" dirty="0"/>
          </a:p>
          <a:p>
            <a:pPr lvl="0" fontAlgn="base"/>
            <a:endParaRPr lang="en-US" b="1" dirty="0"/>
          </a:p>
          <a:p>
            <a:pPr lvl="0" fontAlgn="base"/>
            <a:endParaRPr lang="en-US" b="1" dirty="0"/>
          </a:p>
          <a:p>
            <a:pPr lvl="0" fontAlgn="base"/>
            <a:r>
              <a:rPr lang="en-US" b="1" dirty="0"/>
              <a:t>True or False</a:t>
            </a:r>
            <a:r>
              <a:rPr lang="en-US" dirty="0"/>
              <a:t>: Tim's actions constitute sexual harassment. </a:t>
            </a:r>
          </a:p>
          <a:p>
            <a:endParaRPr lang="en-US" dirty="0"/>
          </a:p>
        </p:txBody>
      </p:sp>
    </p:spTree>
    <p:extLst>
      <p:ext uri="{BB962C8B-B14F-4D97-AF65-F5344CB8AC3E}">
        <p14:creationId xmlns:p14="http://schemas.microsoft.com/office/powerpoint/2010/main" val="3688658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53788"/>
            <a:ext cx="8260672" cy="1039427"/>
          </a:xfrm>
        </p:spPr>
        <p:txBody>
          <a:bodyPr/>
          <a:lstStyle/>
          <a:p>
            <a:r>
              <a:rPr lang="en-IN" b="1" dirty="0"/>
              <a:t>Case Scenarios-4?</a:t>
            </a:r>
          </a:p>
        </p:txBody>
      </p:sp>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2" name="TextBox 1">
            <a:extLst>
              <a:ext uri="{FF2B5EF4-FFF2-40B4-BE49-F238E27FC236}">
                <a16:creationId xmlns:a16="http://schemas.microsoft.com/office/drawing/2014/main" id="{8CC90D43-6BBE-461D-BCBC-7EBEFC9DDCC2}"/>
              </a:ext>
            </a:extLst>
          </p:cNvPr>
          <p:cNvSpPr txBox="1"/>
          <p:nvPr/>
        </p:nvSpPr>
        <p:spPr>
          <a:xfrm>
            <a:off x="381000" y="1371600"/>
            <a:ext cx="7467600" cy="4247317"/>
          </a:xfrm>
          <a:prstGeom prst="rect">
            <a:avLst/>
          </a:prstGeom>
          <a:noFill/>
        </p:spPr>
        <p:txBody>
          <a:bodyPr wrap="square" rtlCol="0">
            <a:spAutoFit/>
          </a:bodyPr>
          <a:lstStyle/>
          <a:p>
            <a:pPr lvl="0" fontAlgn="base"/>
            <a:r>
              <a:rPr lang="en-US" dirty="0"/>
              <a:t>Nita was a management trainee and during her initial training at work met another trainee Raja. Soon after, Raja started pestering Nita with unnecessary questions and putting pressure on her to have lunch with him alone. She consistently refused. Later he started asking her to have coffee with her and then one day sent her a message which said, ‘You are the most beautiful woman in the world and I really miss not having you in my life’. Nita was shocked. She was so frightened that she took off for two days from work.</a:t>
            </a:r>
          </a:p>
          <a:p>
            <a:pPr lvl="0" fontAlgn="base"/>
            <a:endParaRPr lang="en-US" dirty="0"/>
          </a:p>
          <a:p>
            <a:pPr lvl="0" fontAlgn="base"/>
            <a:r>
              <a:rPr lang="en-US" dirty="0"/>
              <a:t>When she came back to work she got another message from Raja which said, ‘Where were you? I missed looking at you.’ Nita was horrified and filed a harassment case against him.</a:t>
            </a:r>
          </a:p>
          <a:p>
            <a:pPr lvl="0" fontAlgn="base"/>
            <a:endParaRPr lang="en-US" dirty="0"/>
          </a:p>
          <a:p>
            <a:pPr lvl="0" fontAlgn="base"/>
            <a:endParaRPr lang="en-US" dirty="0"/>
          </a:p>
          <a:p>
            <a:pPr lvl="0" fontAlgn="base"/>
            <a:r>
              <a:rPr lang="en-US" b="1" dirty="0"/>
              <a:t>True or False</a:t>
            </a:r>
            <a:r>
              <a:rPr lang="en-US" dirty="0"/>
              <a:t>: Raja's actions do not constitute sexual harassment because he really cares for Nita and wants a relationship. </a:t>
            </a:r>
          </a:p>
        </p:txBody>
      </p:sp>
    </p:spTree>
    <p:extLst>
      <p:ext uri="{BB962C8B-B14F-4D97-AF65-F5344CB8AC3E}">
        <p14:creationId xmlns:p14="http://schemas.microsoft.com/office/powerpoint/2010/main" val="609982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308"/>
            <a:ext cx="7315200" cy="1325563"/>
          </a:xfrm>
        </p:spPr>
        <p:txBody>
          <a:bodyPr>
            <a:normAutofit/>
          </a:bodyPr>
          <a:lstStyle/>
          <a:p>
            <a:pPr algn="ctr"/>
            <a:r>
              <a:rPr lang="en-IN" sz="3600" b="1" dirty="0">
                <a:solidFill>
                  <a:schemeClr val="tx2"/>
                </a:solidFill>
                <a:latin typeface="Calibri" pitchFamily="34" charset="0"/>
                <a:ea typeface="MS PGothic" pitchFamily="34" charset="-128"/>
              </a:rPr>
              <a:t>THE SEXUAL HARASSMENT COMPLAINT REDRESSAL  PROCESS</a:t>
            </a:r>
            <a:endParaRPr lang="en-IN" dirty="0"/>
          </a:p>
        </p:txBody>
      </p:sp>
      <p:sp>
        <p:nvSpPr>
          <p:cNvPr id="11" name="Rectangle 10"/>
          <p:cNvSpPr/>
          <p:nvPr/>
        </p:nvSpPr>
        <p:spPr>
          <a:xfrm>
            <a:off x="628650" y="2209800"/>
            <a:ext cx="7981950" cy="369332"/>
          </a:xfrm>
          <a:prstGeom prst="rect">
            <a:avLst/>
          </a:prstGeom>
        </p:spPr>
        <p:txBody>
          <a:bodyPr wrap="square">
            <a:spAutoFit/>
          </a:bodyPr>
          <a:lstStyle/>
          <a:p>
            <a:endParaRPr lang="en-IN" dirty="0"/>
          </a:p>
        </p:txBody>
      </p:sp>
      <p:graphicFrame>
        <p:nvGraphicFramePr>
          <p:cNvPr id="12" name="Diagram 11"/>
          <p:cNvGraphicFramePr/>
          <p:nvPr>
            <p:extLst>
              <p:ext uri="{D42A27DB-BD31-4B8C-83A1-F6EECF244321}">
                <p14:modId xmlns:p14="http://schemas.microsoft.com/office/powerpoint/2010/main" val="3860806357"/>
              </p:ext>
            </p:extLst>
          </p:nvPr>
        </p:nvGraphicFramePr>
        <p:xfrm>
          <a:off x="1398518" y="1828800"/>
          <a:ext cx="6096000" cy="288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4087019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A481-4795-46FA-B16D-57A6D7371F20}"/>
              </a:ext>
            </a:extLst>
          </p:cNvPr>
          <p:cNvSpPr>
            <a:spLocks noGrp="1"/>
          </p:cNvSpPr>
          <p:nvPr>
            <p:ph type="title"/>
          </p:nvPr>
        </p:nvSpPr>
        <p:spPr/>
        <p:txBody>
          <a:bodyPr/>
          <a:lstStyle/>
          <a:p>
            <a:r>
              <a:rPr lang="en-IN" sz="3200" b="1" dirty="0">
                <a:solidFill>
                  <a:schemeClr val="tx2"/>
                </a:solidFill>
                <a:latin typeface="Calibri" pitchFamily="34" charset="0"/>
                <a:ea typeface="MS PGothic" pitchFamily="34" charset="-128"/>
              </a:rPr>
              <a:t>THE SEXUAL HARASSMENT COMPLAINT REDRESSAL  PROCESS</a:t>
            </a:r>
            <a:endParaRPr lang="en-US" dirty="0"/>
          </a:p>
        </p:txBody>
      </p:sp>
      <p:sp>
        <p:nvSpPr>
          <p:cNvPr id="5" name="Slide Number Placeholder 4">
            <a:extLst>
              <a:ext uri="{FF2B5EF4-FFF2-40B4-BE49-F238E27FC236}">
                <a16:creationId xmlns:a16="http://schemas.microsoft.com/office/drawing/2014/main" id="{61E7708C-C990-4D71-A9C1-1C8BB02BB320}"/>
              </a:ext>
            </a:extLst>
          </p:cNvPr>
          <p:cNvSpPr>
            <a:spLocks noGrp="1"/>
          </p:cNvSpPr>
          <p:nvPr>
            <p:ph type="sldNum" sz="quarter" idx="12"/>
          </p:nvPr>
        </p:nvSpPr>
        <p:spPr/>
        <p:txBody>
          <a:bodyPr/>
          <a:lstStyle/>
          <a:p>
            <a:fld id="{B6F15528-21DE-4FAA-801E-634DDDAF4B2B}" type="slidenum">
              <a:rPr lang="en-US" smtClean="0"/>
              <a:pPr/>
              <a:t>39</a:t>
            </a:fld>
            <a:endParaRPr lang="en-US"/>
          </a:p>
        </p:txBody>
      </p:sp>
      <p:graphicFrame>
        <p:nvGraphicFramePr>
          <p:cNvPr id="24" name="Content Placeholder 23">
            <a:extLst>
              <a:ext uri="{FF2B5EF4-FFF2-40B4-BE49-F238E27FC236}">
                <a16:creationId xmlns:a16="http://schemas.microsoft.com/office/drawing/2014/main" id="{028C1B2B-F3AF-40F8-B38C-C922B9DABBA2}"/>
              </a:ext>
            </a:extLst>
          </p:cNvPr>
          <p:cNvGraphicFramePr>
            <a:graphicFrameLocks noGrp="1"/>
          </p:cNvGraphicFramePr>
          <p:nvPr>
            <p:ph idx="1"/>
            <p:extLst>
              <p:ext uri="{D42A27DB-BD31-4B8C-83A1-F6EECF244321}">
                <p14:modId xmlns:p14="http://schemas.microsoft.com/office/powerpoint/2010/main" val="556282873"/>
              </p:ext>
            </p:extLst>
          </p:nvPr>
        </p:nvGraphicFramePr>
        <p:xfrm>
          <a:off x="628650" y="1472075"/>
          <a:ext cx="78867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ight Brace 24">
            <a:extLst>
              <a:ext uri="{FF2B5EF4-FFF2-40B4-BE49-F238E27FC236}">
                <a16:creationId xmlns:a16="http://schemas.microsoft.com/office/drawing/2014/main" id="{8B604842-C29F-4991-95E4-B5640F01DEBB}"/>
              </a:ext>
            </a:extLst>
          </p:cNvPr>
          <p:cNvSpPr/>
          <p:nvPr/>
        </p:nvSpPr>
        <p:spPr>
          <a:xfrm>
            <a:off x="7392004" y="1920140"/>
            <a:ext cx="838200" cy="23808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7F9DF81C-3A2C-45D6-8B18-9F24A7E17AA3}"/>
              </a:ext>
            </a:extLst>
          </p:cNvPr>
          <p:cNvSpPr txBox="1"/>
          <p:nvPr/>
        </p:nvSpPr>
        <p:spPr>
          <a:xfrm>
            <a:off x="7964142" y="1945179"/>
            <a:ext cx="684558" cy="246221"/>
          </a:xfrm>
          <a:prstGeom prst="rect">
            <a:avLst/>
          </a:prstGeom>
          <a:noFill/>
        </p:spPr>
        <p:txBody>
          <a:bodyPr wrap="square" rtlCol="0">
            <a:spAutoFit/>
          </a:bodyPr>
          <a:lstStyle/>
          <a:p>
            <a:r>
              <a:rPr lang="en-IN" sz="1000" dirty="0"/>
              <a:t>90 Days </a:t>
            </a:r>
            <a:endParaRPr lang="en-US" sz="1000" dirty="0"/>
          </a:p>
        </p:txBody>
      </p:sp>
      <p:sp>
        <p:nvSpPr>
          <p:cNvPr id="27" name="Right Brace 26">
            <a:extLst>
              <a:ext uri="{FF2B5EF4-FFF2-40B4-BE49-F238E27FC236}">
                <a16:creationId xmlns:a16="http://schemas.microsoft.com/office/drawing/2014/main" id="{5B108449-C9A7-4CC2-9D15-BF3B794C6BCD}"/>
              </a:ext>
            </a:extLst>
          </p:cNvPr>
          <p:cNvSpPr/>
          <p:nvPr/>
        </p:nvSpPr>
        <p:spPr>
          <a:xfrm>
            <a:off x="6888231" y="4590774"/>
            <a:ext cx="838200" cy="128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5AF405C-3882-4EFE-9AF1-E9EC508331FF}"/>
              </a:ext>
            </a:extLst>
          </p:cNvPr>
          <p:cNvSpPr txBox="1"/>
          <p:nvPr/>
        </p:nvSpPr>
        <p:spPr>
          <a:xfrm>
            <a:off x="7412106" y="4404683"/>
            <a:ext cx="762000" cy="230832"/>
          </a:xfrm>
          <a:prstGeom prst="rect">
            <a:avLst/>
          </a:prstGeom>
          <a:noFill/>
        </p:spPr>
        <p:txBody>
          <a:bodyPr wrap="square" rtlCol="0">
            <a:spAutoFit/>
          </a:bodyPr>
          <a:lstStyle/>
          <a:p>
            <a:r>
              <a:rPr lang="en-IN" sz="900" dirty="0"/>
              <a:t>10 Days </a:t>
            </a:r>
            <a:endParaRPr lang="en-US" sz="900" dirty="0"/>
          </a:p>
        </p:txBody>
      </p:sp>
      <p:sp>
        <p:nvSpPr>
          <p:cNvPr id="29" name="Right Brace 28">
            <a:extLst>
              <a:ext uri="{FF2B5EF4-FFF2-40B4-BE49-F238E27FC236}">
                <a16:creationId xmlns:a16="http://schemas.microsoft.com/office/drawing/2014/main" id="{7F9213BC-664B-4317-80B7-2B3323304140}"/>
              </a:ext>
            </a:extLst>
          </p:cNvPr>
          <p:cNvSpPr/>
          <p:nvPr/>
        </p:nvSpPr>
        <p:spPr>
          <a:xfrm>
            <a:off x="6457950" y="5385925"/>
            <a:ext cx="838200" cy="128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A5168F55-010D-44C1-9C9C-CD4D77B8CBC0}"/>
              </a:ext>
            </a:extLst>
          </p:cNvPr>
          <p:cNvSpPr txBox="1"/>
          <p:nvPr/>
        </p:nvSpPr>
        <p:spPr>
          <a:xfrm>
            <a:off x="6838010" y="5179068"/>
            <a:ext cx="762000" cy="230832"/>
          </a:xfrm>
          <a:prstGeom prst="rect">
            <a:avLst/>
          </a:prstGeom>
          <a:noFill/>
        </p:spPr>
        <p:txBody>
          <a:bodyPr wrap="square" rtlCol="0">
            <a:spAutoFit/>
          </a:bodyPr>
          <a:lstStyle/>
          <a:p>
            <a:r>
              <a:rPr lang="en-IN" sz="900" dirty="0"/>
              <a:t>60 Days </a:t>
            </a:r>
            <a:endParaRPr lang="en-US" sz="900" dirty="0"/>
          </a:p>
        </p:txBody>
      </p:sp>
      <p:sp>
        <p:nvSpPr>
          <p:cNvPr id="12" name="Right Brace 11">
            <a:extLst>
              <a:ext uri="{FF2B5EF4-FFF2-40B4-BE49-F238E27FC236}">
                <a16:creationId xmlns:a16="http://schemas.microsoft.com/office/drawing/2014/main" id="{982C66FF-6AC8-4636-BA53-4561C72983D6}"/>
              </a:ext>
            </a:extLst>
          </p:cNvPr>
          <p:cNvSpPr/>
          <p:nvPr/>
        </p:nvSpPr>
        <p:spPr>
          <a:xfrm>
            <a:off x="8162925" y="5771042"/>
            <a:ext cx="838200" cy="128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816426-543C-4FCB-9923-9981548D76F8}"/>
              </a:ext>
            </a:extLst>
          </p:cNvPr>
          <p:cNvSpPr txBox="1"/>
          <p:nvPr/>
        </p:nvSpPr>
        <p:spPr>
          <a:xfrm>
            <a:off x="8348758" y="5527502"/>
            <a:ext cx="762000" cy="230832"/>
          </a:xfrm>
          <a:prstGeom prst="rect">
            <a:avLst/>
          </a:prstGeom>
          <a:noFill/>
        </p:spPr>
        <p:txBody>
          <a:bodyPr wrap="square" rtlCol="0">
            <a:spAutoFit/>
          </a:bodyPr>
          <a:lstStyle/>
          <a:p>
            <a:r>
              <a:rPr lang="en-IN" sz="900" dirty="0"/>
              <a:t>90 Days </a:t>
            </a:r>
            <a:endParaRPr lang="en-US" sz="900" dirty="0"/>
          </a:p>
        </p:txBody>
      </p:sp>
    </p:spTree>
    <p:extLst>
      <p:ext uri="{BB962C8B-B14F-4D97-AF65-F5344CB8AC3E}">
        <p14:creationId xmlns:p14="http://schemas.microsoft.com/office/powerpoint/2010/main" val="3869025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CONTENT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260272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1295400"/>
            <a:ext cx="1524000" cy="1054444"/>
          </a:xfrm>
          <a:prstGeom prst="rect">
            <a:avLst/>
          </a:prstGeom>
        </p:spPr>
      </p:pic>
    </p:spTree>
    <p:extLst>
      <p:ext uri="{BB962C8B-B14F-4D97-AF65-F5344CB8AC3E}">
        <p14:creationId xmlns:p14="http://schemas.microsoft.com/office/powerpoint/2010/main" val="2412680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8555457"/>
              </p:ext>
            </p:extLst>
          </p:nvPr>
        </p:nvGraphicFramePr>
        <p:xfrm>
          <a:off x="483704" y="1475306"/>
          <a:ext cx="7905750" cy="4864736"/>
        </p:xfrm>
        <a:graphic>
          <a:graphicData uri="http://schemas.openxmlformats.org/drawingml/2006/table">
            <a:tbl>
              <a:tblPr firstRow="1" bandRow="1">
                <a:tableStyleId>{5C22544A-7EE6-4342-B048-85BDC9FD1C3A}</a:tableStyleId>
              </a:tblPr>
              <a:tblGrid>
                <a:gridCol w="2584517">
                  <a:extLst>
                    <a:ext uri="{9D8B030D-6E8A-4147-A177-3AD203B41FA5}">
                      <a16:colId xmlns:a16="http://schemas.microsoft.com/office/drawing/2014/main" val="3782724464"/>
                    </a:ext>
                  </a:extLst>
                </a:gridCol>
                <a:gridCol w="5321233">
                  <a:extLst>
                    <a:ext uri="{9D8B030D-6E8A-4147-A177-3AD203B41FA5}">
                      <a16:colId xmlns:a16="http://schemas.microsoft.com/office/drawing/2014/main" val="3331748859"/>
                    </a:ext>
                  </a:extLst>
                </a:gridCol>
              </a:tblGrid>
              <a:tr h="536576">
                <a:tc>
                  <a:txBody>
                    <a:bodyPr/>
                    <a:lstStyle/>
                    <a:p>
                      <a:r>
                        <a:rPr lang="en-IN" dirty="0"/>
                        <a:t>STEP</a:t>
                      </a:r>
                    </a:p>
                  </a:txBody>
                  <a:tcPr/>
                </a:tc>
                <a:tc>
                  <a:txBody>
                    <a:bodyPr/>
                    <a:lstStyle/>
                    <a:p>
                      <a:r>
                        <a:rPr lang="en-IN" dirty="0"/>
                        <a:t>IMPORTANT ACTIVITIES </a:t>
                      </a:r>
                    </a:p>
                  </a:txBody>
                  <a:tcPr/>
                </a:tc>
                <a:extLst>
                  <a:ext uri="{0D108BD9-81ED-4DB2-BD59-A6C34878D82A}">
                    <a16:rowId xmlns:a16="http://schemas.microsoft.com/office/drawing/2014/main" val="4041139666"/>
                  </a:ext>
                </a:extLst>
              </a:tr>
              <a:tr h="884555">
                <a:tc>
                  <a:txBody>
                    <a:bodyPr/>
                    <a:lstStyle/>
                    <a:p>
                      <a:r>
                        <a:rPr lang="en-IN" sz="1600" dirty="0">
                          <a:latin typeface="Arial" panose="020B0604020202020204" pitchFamily="34" charset="0"/>
                          <a:cs typeface="Arial" panose="020B0604020202020204" pitchFamily="34" charset="0"/>
                        </a:rPr>
                        <a:t>Step 1 : Receive and Acknowledge Receipt of the Complaint</a:t>
                      </a:r>
                    </a:p>
                  </a:txBody>
                  <a:tcPr/>
                </a:tc>
                <a:tc>
                  <a:txBody>
                    <a:bodyPr/>
                    <a:lstStyle/>
                    <a:p>
                      <a:r>
                        <a:rPr lang="en-IN" sz="1600" b="1" dirty="0">
                          <a:latin typeface="Arial" panose="020B0604020202020204" pitchFamily="34" charset="0"/>
                          <a:cs typeface="Arial" panose="020B0604020202020204" pitchFamily="34" charset="0"/>
                        </a:rPr>
                        <a:t>Upon receipt, the complaint should be reviewed for: </a:t>
                      </a:r>
                      <a:r>
                        <a:rPr lang="en-IN" sz="1600" dirty="0">
                          <a:latin typeface="Arial" panose="020B0604020202020204" pitchFamily="34" charset="0"/>
                          <a:cs typeface="Arial" panose="020B0604020202020204" pitchFamily="34" charset="0"/>
                        </a:rPr>
                        <a:t>1. In the context of workplace that the sexual harassment complaint is to be met with under the Act, such as, Service Rules, Workplace Policy, </a:t>
                      </a:r>
                      <a:r>
                        <a:rPr lang="en-IN" sz="1600" dirty="0" err="1">
                          <a:latin typeface="Arial" panose="020B0604020202020204" pitchFamily="34" charset="0"/>
                          <a:cs typeface="Arial" panose="020B0604020202020204" pitchFamily="34" charset="0"/>
                        </a:rPr>
                        <a:t>Vishaka</a:t>
                      </a:r>
                      <a:r>
                        <a:rPr lang="en-IN" sz="1600" dirty="0">
                          <a:latin typeface="Arial" panose="020B0604020202020204" pitchFamily="34" charset="0"/>
                          <a:cs typeface="Arial" panose="020B0604020202020204" pitchFamily="34" charset="0"/>
                        </a:rPr>
                        <a:t> Guidelines and related laws. </a:t>
                      </a:r>
                    </a:p>
                    <a:p>
                      <a:r>
                        <a:rPr lang="en-IN" sz="1600" dirty="0">
                          <a:latin typeface="Arial" panose="020B0604020202020204" pitchFamily="34" charset="0"/>
                          <a:cs typeface="Arial" panose="020B0604020202020204" pitchFamily="34" charset="0"/>
                        </a:rPr>
                        <a:t>2. Clarity in the complaint.</a:t>
                      </a:r>
                    </a:p>
                    <a:p>
                      <a:r>
                        <a:rPr lang="en-IN" sz="1600" dirty="0">
                          <a:latin typeface="Arial" panose="020B0604020202020204" pitchFamily="34" charset="0"/>
                          <a:cs typeface="Arial" panose="020B0604020202020204" pitchFamily="34" charset="0"/>
                        </a:rPr>
                        <a:t> 3. Additional information needed from the complainant</a:t>
                      </a:r>
                    </a:p>
                  </a:txBody>
                  <a:tcPr/>
                </a:tc>
                <a:extLst>
                  <a:ext uri="{0D108BD9-81ED-4DB2-BD59-A6C34878D82A}">
                    <a16:rowId xmlns:a16="http://schemas.microsoft.com/office/drawing/2014/main" val="1382772894"/>
                  </a:ext>
                </a:extLst>
              </a:tr>
              <a:tr h="884555">
                <a:tc>
                  <a:txBody>
                    <a:bodyPr/>
                    <a:lstStyle/>
                    <a:p>
                      <a:r>
                        <a:rPr lang="en-IN" sz="1600" dirty="0">
                          <a:latin typeface="Arial" panose="020B0604020202020204" pitchFamily="34" charset="0"/>
                          <a:cs typeface="Arial" panose="020B0604020202020204" pitchFamily="34" charset="0"/>
                        </a:rPr>
                        <a:t>Step 2: Meet and Talk to the Complainant to Explore Options for Formal and Informal Resolution </a:t>
                      </a:r>
                    </a:p>
                  </a:txBody>
                  <a:tcPr/>
                </a:tc>
                <a:tc>
                  <a:txBody>
                    <a:bodyPr/>
                    <a:lstStyle/>
                    <a:p>
                      <a:r>
                        <a:rPr lang="en-IN" sz="1600" dirty="0">
                          <a:latin typeface="Arial" panose="020B0604020202020204" pitchFamily="34" charset="0"/>
                          <a:cs typeface="Arial" panose="020B0604020202020204" pitchFamily="34" charset="0"/>
                        </a:rPr>
                        <a:t>1.The complainant needs to be informed about the ensuing process and the informal or formal options available for the redress. </a:t>
                      </a:r>
                    </a:p>
                    <a:p>
                      <a:r>
                        <a:rPr lang="en-IN" sz="1600" dirty="0">
                          <a:latin typeface="Arial" panose="020B0604020202020204" pitchFamily="34" charset="0"/>
                          <a:cs typeface="Arial" panose="020B0604020202020204" pitchFamily="34" charset="0"/>
                        </a:rPr>
                        <a:t>2.As per the procedure provided in the Service Rule; or in absence of the same </a:t>
                      </a:r>
                    </a:p>
                    <a:p>
                      <a:r>
                        <a:rPr lang="en-IN" sz="1600" dirty="0">
                          <a:latin typeface="Arial" panose="020B0604020202020204" pitchFamily="34" charset="0"/>
                          <a:cs typeface="Arial" panose="020B0604020202020204" pitchFamily="34" charset="0"/>
                        </a:rPr>
                        <a:t># Within seven days of receiving a complaint, the Complaints Committee will inform the respondent in writing that a complaint has been received. </a:t>
                      </a:r>
                    </a:p>
                    <a:p>
                      <a:r>
                        <a:rPr lang="en-IN" sz="1600" dirty="0">
                          <a:latin typeface="Arial" panose="020B0604020202020204" pitchFamily="34" charset="0"/>
                          <a:cs typeface="Arial" panose="020B0604020202020204" pitchFamily="34" charset="0"/>
                        </a:rPr>
                        <a:t># The respondent will have an opportunity to respond to the complaint in writing within ten days thereafter. </a:t>
                      </a:r>
                    </a:p>
                  </a:txBody>
                  <a:tcPr/>
                </a:tc>
                <a:extLst>
                  <a:ext uri="{0D108BD9-81ED-4DB2-BD59-A6C34878D82A}">
                    <a16:rowId xmlns:a16="http://schemas.microsoft.com/office/drawing/2014/main" val="3185282401"/>
                  </a:ext>
                </a:extLst>
              </a:tr>
            </a:tbl>
          </a:graphicData>
        </a:graphic>
      </p:graphicFrame>
      <p:sp>
        <p:nvSpPr>
          <p:cNvPr id="10" name="Title 1"/>
          <p:cNvSpPr>
            <a:spLocks noGrp="1"/>
          </p:cNvSpPr>
          <p:nvPr>
            <p:ph type="title"/>
          </p:nvPr>
        </p:nvSpPr>
        <p:spPr>
          <a:xfrm>
            <a:off x="457200" y="166308"/>
            <a:ext cx="7315200" cy="1325563"/>
          </a:xfrm>
        </p:spPr>
        <p:txBody>
          <a:bodyPr>
            <a:normAutofit/>
          </a:bodyPr>
          <a:lstStyle/>
          <a:p>
            <a:pPr algn="ctr"/>
            <a:r>
              <a:rPr lang="en-IN" sz="3600" b="1" dirty="0">
                <a:solidFill>
                  <a:schemeClr val="tx2"/>
                </a:solidFill>
                <a:latin typeface="Calibri" pitchFamily="34" charset="0"/>
                <a:ea typeface="MS PGothic" pitchFamily="34" charset="-128"/>
              </a:rPr>
              <a:t>SEXUAL HARASSMENT COMPLAINT REDRESSAL  PROCESS</a:t>
            </a:r>
            <a:endParaRPr lang="en-IN" dirty="0"/>
          </a:p>
        </p:txBody>
      </p:sp>
    </p:spTree>
    <p:extLst>
      <p:ext uri="{BB962C8B-B14F-4D97-AF65-F5344CB8AC3E}">
        <p14:creationId xmlns:p14="http://schemas.microsoft.com/office/powerpoint/2010/main" val="3454278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617025"/>
              </p:ext>
            </p:extLst>
          </p:nvPr>
        </p:nvGraphicFramePr>
        <p:xfrm>
          <a:off x="615883" y="1491871"/>
          <a:ext cx="7905750" cy="4895216"/>
        </p:xfrm>
        <a:graphic>
          <a:graphicData uri="http://schemas.openxmlformats.org/drawingml/2006/table">
            <a:tbl>
              <a:tblPr firstRow="1" bandRow="1">
                <a:tableStyleId>{5C22544A-7EE6-4342-B048-85BDC9FD1C3A}</a:tableStyleId>
              </a:tblPr>
              <a:tblGrid>
                <a:gridCol w="2660717">
                  <a:extLst>
                    <a:ext uri="{9D8B030D-6E8A-4147-A177-3AD203B41FA5}">
                      <a16:colId xmlns:a16="http://schemas.microsoft.com/office/drawing/2014/main" val="3782724464"/>
                    </a:ext>
                  </a:extLst>
                </a:gridCol>
                <a:gridCol w="5245033">
                  <a:extLst>
                    <a:ext uri="{9D8B030D-6E8A-4147-A177-3AD203B41FA5}">
                      <a16:colId xmlns:a16="http://schemas.microsoft.com/office/drawing/2014/main" val="3331748859"/>
                    </a:ext>
                  </a:extLst>
                </a:gridCol>
              </a:tblGrid>
              <a:tr h="536576">
                <a:tc>
                  <a:txBody>
                    <a:bodyPr/>
                    <a:lstStyle/>
                    <a:p>
                      <a:r>
                        <a:rPr lang="en-IN" sz="1400" dirty="0">
                          <a:latin typeface="Arial" panose="020B0604020202020204" pitchFamily="34" charset="0"/>
                          <a:cs typeface="Arial" panose="020B0604020202020204" pitchFamily="34" charset="0"/>
                        </a:rPr>
                        <a:t>STEP</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400" dirty="0"/>
                        <a:t>IMPORTANT ACTIVITIES </a:t>
                      </a:r>
                    </a:p>
                    <a:p>
                      <a:endParaRPr lang="en-IN"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1139666"/>
                  </a:ext>
                </a:extLst>
              </a:tr>
              <a:tr h="884555">
                <a:tc>
                  <a:txBody>
                    <a:bodyPr/>
                    <a:lstStyle/>
                    <a:p>
                      <a:r>
                        <a:rPr lang="en-IN" sz="1400" dirty="0">
                          <a:latin typeface="Arial" panose="020B0604020202020204" pitchFamily="34" charset="0"/>
                          <a:cs typeface="Arial" panose="020B0604020202020204" pitchFamily="34" charset="0"/>
                        </a:rPr>
                        <a:t>Step 3: Careful Planning</a:t>
                      </a:r>
                    </a:p>
                  </a:txBody>
                  <a:tcPr/>
                </a:tc>
                <a:tc>
                  <a:txBody>
                    <a:bodyPr/>
                    <a:lstStyle/>
                    <a:p>
                      <a:r>
                        <a:rPr lang="en-IN" sz="1400" dirty="0">
                          <a:latin typeface="Arial" panose="020B0604020202020204" pitchFamily="34" charset="0"/>
                          <a:cs typeface="Arial" panose="020B0604020202020204" pitchFamily="34" charset="0"/>
                        </a:rPr>
                        <a:t>A sound inquiry relies on sound preparation. This includes taking into account the following steps:</a:t>
                      </a:r>
                    </a:p>
                    <a:p>
                      <a:pPr marL="400050" indent="-400050">
                        <a:buFont typeface="+mj-lt"/>
                        <a:buAutoNum type="romanLcPeriod"/>
                      </a:pPr>
                      <a:r>
                        <a:rPr lang="en-IN" sz="1400" dirty="0">
                          <a:latin typeface="Arial" panose="020B0604020202020204" pitchFamily="34" charset="0"/>
                          <a:cs typeface="Arial" panose="020B0604020202020204" pitchFamily="34" charset="0"/>
                        </a:rPr>
                        <a:t>Documentation Create an independent confidential file of the complaint and all subsequent related documentation.</a:t>
                      </a:r>
                    </a:p>
                    <a:p>
                      <a:pPr marL="400050" indent="-400050">
                        <a:buFont typeface="+mj-lt"/>
                        <a:buAutoNum type="romanLcPeriod"/>
                      </a:pPr>
                      <a:r>
                        <a:rPr lang="en-IN" sz="1400" dirty="0">
                          <a:latin typeface="Arial" panose="020B0604020202020204" pitchFamily="34" charset="0"/>
                          <a:cs typeface="Arial" panose="020B0604020202020204" pitchFamily="34" charset="0"/>
                        </a:rPr>
                        <a:t>Review Law &amp; Policy Have a clear knowledge and understanding of the Act/Rules as well as the relevant Service Rules, Workplace Policy, </a:t>
                      </a:r>
                      <a:r>
                        <a:rPr lang="en-IN" sz="1400" dirty="0" err="1">
                          <a:latin typeface="Arial" panose="020B0604020202020204" pitchFamily="34" charset="0"/>
                          <a:cs typeface="Arial" panose="020B0604020202020204" pitchFamily="34" charset="0"/>
                        </a:rPr>
                        <a:t>Vishaka</a:t>
                      </a:r>
                      <a:r>
                        <a:rPr lang="en-IN" sz="1400" dirty="0">
                          <a:latin typeface="Arial" panose="020B0604020202020204" pitchFamily="34" charset="0"/>
                          <a:cs typeface="Arial" panose="020B0604020202020204" pitchFamily="34" charset="0"/>
                        </a:rPr>
                        <a:t> Guidelines, existing practices and related laws.</a:t>
                      </a:r>
                    </a:p>
                    <a:p>
                      <a:pPr marL="400050" indent="-400050">
                        <a:buFont typeface="+mj-lt"/>
                        <a:buAutoNum type="romanLcPeriod"/>
                      </a:pPr>
                      <a:r>
                        <a:rPr lang="en-IN" sz="1400" dirty="0">
                          <a:latin typeface="Arial" panose="020B0604020202020204" pitchFamily="34" charset="0"/>
                          <a:cs typeface="Arial" panose="020B0604020202020204" pitchFamily="34" charset="0"/>
                        </a:rPr>
                        <a:t>Make a List of all the dates and events relating to the written complaint as well as the names of witnesses, where applicable.</a:t>
                      </a:r>
                    </a:p>
                    <a:p>
                      <a:pPr marL="400050" indent="-400050">
                        <a:buFont typeface="+mj-lt"/>
                        <a:buAutoNum type="romanLcPeriod"/>
                      </a:pPr>
                      <a:r>
                        <a:rPr lang="en-IN" sz="1400" dirty="0">
                          <a:latin typeface="Arial" panose="020B0604020202020204" pitchFamily="34" charset="0"/>
                          <a:cs typeface="Arial" panose="020B0604020202020204" pitchFamily="34" charset="0"/>
                        </a:rPr>
                        <a:t>Supporting Documents Obtain and review all supporting documents relevant to the complaint, including those presented by the complainant and the respondent.</a:t>
                      </a:r>
                    </a:p>
                    <a:p>
                      <a:pPr marL="400050" indent="-400050">
                        <a:buFont typeface="+mj-lt"/>
                        <a:buAutoNum type="romanLcPeriod"/>
                      </a:pPr>
                      <a:r>
                        <a:rPr lang="en-IN" sz="1400" dirty="0">
                          <a:latin typeface="Arial" panose="020B0604020202020204" pitchFamily="34" charset="0"/>
                          <a:cs typeface="Arial" panose="020B0604020202020204" pitchFamily="34" charset="0"/>
                        </a:rPr>
                        <a:t> Act Quickly Create a plan. This can be used as an initial checklist to ensure that all of the critical elements are covered. It includes: </a:t>
                      </a:r>
                    </a:p>
                    <a:p>
                      <a:pPr marL="285750" indent="-285750">
                        <a:buFont typeface="Wingdings" panose="05000000000000000000" pitchFamily="2" charset="2"/>
                        <a:buChar char="ü"/>
                      </a:pPr>
                      <a:r>
                        <a:rPr lang="en-IN" sz="1400" dirty="0">
                          <a:latin typeface="Arial" panose="020B0604020202020204" pitchFamily="34" charset="0"/>
                          <a:cs typeface="Arial" panose="020B0604020202020204" pitchFamily="34" charset="0"/>
                        </a:rPr>
                        <a:t>   The names of the parties and witnesses to be interviewed  </a:t>
                      </a:r>
                    </a:p>
                    <a:p>
                      <a:pPr marL="285750" indent="-285750">
                        <a:buFont typeface="Wingdings" panose="05000000000000000000" pitchFamily="2" charset="2"/>
                        <a:buChar char="ü"/>
                      </a:pPr>
                      <a:r>
                        <a:rPr lang="en-IN" sz="1400" dirty="0">
                          <a:latin typeface="Arial" panose="020B0604020202020204" pitchFamily="34" charset="0"/>
                          <a:cs typeface="Arial" panose="020B0604020202020204" pitchFamily="34" charset="0"/>
                        </a:rPr>
                        <a:t>  Any documentary support that needs to be examined               </a:t>
                      </a:r>
                    </a:p>
                    <a:p>
                      <a:pPr marL="285750" indent="-285750">
                        <a:buFont typeface="Wingdings" panose="05000000000000000000" pitchFamily="2" charset="2"/>
                        <a:buChar char="ü"/>
                      </a:pPr>
                      <a:r>
                        <a:rPr lang="en-IN" sz="1400" dirty="0">
                          <a:latin typeface="Arial" panose="020B0604020202020204" pitchFamily="34" charset="0"/>
                          <a:cs typeface="Arial" panose="020B0604020202020204" pitchFamily="34" charset="0"/>
                        </a:rPr>
                        <a:t> Timeline</a:t>
                      </a:r>
                    </a:p>
                  </a:txBody>
                  <a:tcPr/>
                </a:tc>
                <a:extLst>
                  <a:ext uri="{0D108BD9-81ED-4DB2-BD59-A6C34878D82A}">
                    <a16:rowId xmlns:a16="http://schemas.microsoft.com/office/drawing/2014/main" val="1382772894"/>
                  </a:ext>
                </a:extLst>
              </a:tr>
            </a:tbl>
          </a:graphicData>
        </a:graphic>
      </p:graphicFrame>
      <p:sp>
        <p:nvSpPr>
          <p:cNvPr id="10" name="Title 1"/>
          <p:cNvSpPr>
            <a:spLocks noGrp="1"/>
          </p:cNvSpPr>
          <p:nvPr>
            <p:ph type="title"/>
          </p:nvPr>
        </p:nvSpPr>
        <p:spPr>
          <a:xfrm>
            <a:off x="457200" y="166308"/>
            <a:ext cx="7315200" cy="1325563"/>
          </a:xfrm>
        </p:spPr>
        <p:txBody>
          <a:bodyPr>
            <a:normAutofit/>
          </a:bodyPr>
          <a:lstStyle/>
          <a:p>
            <a:pPr algn="ctr"/>
            <a:r>
              <a:rPr lang="en-IN" sz="3600" b="1" dirty="0">
                <a:solidFill>
                  <a:schemeClr val="tx2"/>
                </a:solidFill>
                <a:latin typeface="Calibri" pitchFamily="34" charset="0"/>
                <a:ea typeface="MS PGothic" pitchFamily="34" charset="-128"/>
              </a:rPr>
              <a:t>SEXUAL HARASSMENT COMPLAINT REDRESSAL  PROCESS</a:t>
            </a:r>
            <a:endParaRPr lang="en-IN" dirty="0"/>
          </a:p>
        </p:txBody>
      </p:sp>
    </p:spTree>
    <p:extLst>
      <p:ext uri="{BB962C8B-B14F-4D97-AF65-F5344CB8AC3E}">
        <p14:creationId xmlns:p14="http://schemas.microsoft.com/office/powerpoint/2010/main" val="1470662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9013268"/>
              </p:ext>
            </p:extLst>
          </p:nvPr>
        </p:nvGraphicFramePr>
        <p:xfrm>
          <a:off x="615883" y="1491871"/>
          <a:ext cx="7905750" cy="4285616"/>
        </p:xfrm>
        <a:graphic>
          <a:graphicData uri="http://schemas.openxmlformats.org/drawingml/2006/table">
            <a:tbl>
              <a:tblPr firstRow="1" bandRow="1">
                <a:tableStyleId>{5C22544A-7EE6-4342-B048-85BDC9FD1C3A}</a:tableStyleId>
              </a:tblPr>
              <a:tblGrid>
                <a:gridCol w="2660717">
                  <a:extLst>
                    <a:ext uri="{9D8B030D-6E8A-4147-A177-3AD203B41FA5}">
                      <a16:colId xmlns:a16="http://schemas.microsoft.com/office/drawing/2014/main" val="3782724464"/>
                    </a:ext>
                  </a:extLst>
                </a:gridCol>
                <a:gridCol w="5245033">
                  <a:extLst>
                    <a:ext uri="{9D8B030D-6E8A-4147-A177-3AD203B41FA5}">
                      <a16:colId xmlns:a16="http://schemas.microsoft.com/office/drawing/2014/main" val="3331748859"/>
                    </a:ext>
                  </a:extLst>
                </a:gridCol>
              </a:tblGrid>
              <a:tr h="536576">
                <a:tc>
                  <a:txBody>
                    <a:bodyPr/>
                    <a:lstStyle/>
                    <a:p>
                      <a:r>
                        <a:rPr lang="en-IN" sz="1600" dirty="0">
                          <a:latin typeface="Arial" panose="020B0604020202020204" pitchFamily="34" charset="0"/>
                          <a:cs typeface="Arial" panose="020B0604020202020204" pitchFamily="34" charset="0"/>
                        </a:rPr>
                        <a:t>STEP</a:t>
                      </a:r>
                    </a:p>
                  </a:txBody>
                  <a:tcPr/>
                </a:tc>
                <a:tc>
                  <a:txBody>
                    <a:bodyPr/>
                    <a:lstStyle/>
                    <a:p>
                      <a:r>
                        <a:rPr lang="en-IN" sz="1600" dirty="0">
                          <a:latin typeface="Arial" panose="020B0604020202020204" pitchFamily="34" charset="0"/>
                          <a:cs typeface="Arial" panose="020B0604020202020204" pitchFamily="34" charset="0"/>
                        </a:rPr>
                        <a:t>IMPORTANT ACTIVITIES </a:t>
                      </a:r>
                    </a:p>
                  </a:txBody>
                  <a:tcPr/>
                </a:tc>
                <a:extLst>
                  <a:ext uri="{0D108BD9-81ED-4DB2-BD59-A6C34878D82A}">
                    <a16:rowId xmlns:a16="http://schemas.microsoft.com/office/drawing/2014/main" val="4041139666"/>
                  </a:ext>
                </a:extLst>
              </a:tr>
              <a:tr h="884555">
                <a:tc>
                  <a:txBody>
                    <a:bodyPr/>
                    <a:lstStyle/>
                    <a:p>
                      <a:r>
                        <a:rPr lang="en-IN" sz="1600" dirty="0">
                          <a:latin typeface="Arial" panose="020B0604020202020204" pitchFamily="34" charset="0"/>
                          <a:cs typeface="Arial" panose="020B0604020202020204" pitchFamily="34" charset="0"/>
                        </a:rPr>
                        <a:t>Step 4: Consideration</a:t>
                      </a:r>
                    </a:p>
                  </a:txBody>
                  <a:tcPr/>
                </a:tc>
                <a:tc>
                  <a:txBody>
                    <a:bodyPr/>
                    <a:lstStyle/>
                    <a:p>
                      <a:pPr marL="342900" indent="-342900">
                        <a:buAutoNum type="arabicPeriod"/>
                      </a:pPr>
                      <a:r>
                        <a:rPr lang="en-IN" sz="1600" dirty="0">
                          <a:latin typeface="Arial" panose="020B0604020202020204" pitchFamily="34" charset="0"/>
                          <a:cs typeface="Arial" panose="020B0604020202020204" pitchFamily="34" charset="0"/>
                        </a:rPr>
                        <a:t>Interim Measures </a:t>
                      </a:r>
                    </a:p>
                    <a:p>
                      <a:pPr marL="285750" indent="-285750">
                        <a:buFont typeface="Arial" panose="020B0604020202020204" pitchFamily="34" charset="0"/>
                        <a:buChar char="•"/>
                      </a:pPr>
                      <a:r>
                        <a:rPr lang="en-IN" sz="1600" dirty="0">
                          <a:latin typeface="Arial" panose="020B0604020202020204" pitchFamily="34" charset="0"/>
                          <a:cs typeface="Arial" panose="020B0604020202020204" pitchFamily="34" charset="0"/>
                        </a:rPr>
                        <a:t>Transfer either the complainant or respondent to another branch </a:t>
                      </a:r>
                    </a:p>
                    <a:p>
                      <a:pPr marL="285750" indent="-285750">
                        <a:buFont typeface="Arial" panose="020B0604020202020204" pitchFamily="34" charset="0"/>
                        <a:buChar char="•"/>
                      </a:pPr>
                      <a:r>
                        <a:rPr lang="en-IN" sz="1600" dirty="0">
                          <a:latin typeface="Arial" panose="020B0604020202020204" pitchFamily="34" charset="0"/>
                          <a:cs typeface="Arial" panose="020B0604020202020204" pitchFamily="34" charset="0"/>
                        </a:rPr>
                        <a:t> Paid   leave (</a:t>
                      </a:r>
                      <a:r>
                        <a:rPr lang="en-IN" sz="1600" dirty="0" err="1">
                          <a:latin typeface="Arial" panose="020B0604020202020204" pitchFamily="34" charset="0"/>
                          <a:cs typeface="Arial" panose="020B0604020202020204" pitchFamily="34" charset="0"/>
                        </a:rPr>
                        <a:t>upto</a:t>
                      </a:r>
                      <a:r>
                        <a:rPr lang="en-IN" sz="1600" dirty="0">
                          <a:latin typeface="Arial" panose="020B0604020202020204" pitchFamily="34" charset="0"/>
                          <a:cs typeface="Arial" panose="020B0604020202020204" pitchFamily="34" charset="0"/>
                        </a:rPr>
                        <a:t> 3 months) for complainant.</a:t>
                      </a:r>
                    </a:p>
                    <a:p>
                      <a:pPr marL="285750" indent="-285750">
                        <a:buFont typeface="Arial" panose="020B0604020202020204" pitchFamily="34" charset="0"/>
                        <a:buChar char="•"/>
                      </a:pPr>
                      <a:r>
                        <a:rPr lang="en-IN" sz="1600" dirty="0">
                          <a:latin typeface="Arial" panose="020B0604020202020204" pitchFamily="34" charset="0"/>
                          <a:cs typeface="Arial" panose="020B0604020202020204" pitchFamily="34" charset="0"/>
                        </a:rPr>
                        <a:t>Restrain the respondent from reporting on complainant's work performance or writing  appraisal or supervising .</a:t>
                      </a:r>
                    </a:p>
                    <a:p>
                      <a:pPr marL="285750" indent="-285750">
                        <a:buFont typeface="Arial" panose="020B0604020202020204" pitchFamily="34" charset="0"/>
                        <a:buChar char="•"/>
                      </a:pPr>
                      <a:r>
                        <a:rPr lang="en-IN" sz="1600" dirty="0">
                          <a:latin typeface="Arial" panose="020B0604020202020204" pitchFamily="34" charset="0"/>
                          <a:cs typeface="Arial" panose="020B0604020202020204" pitchFamily="34" charset="0"/>
                        </a:rPr>
                        <a:t>Take any actions in order to prevent potential ongoing sexual harassment.</a:t>
                      </a:r>
                    </a:p>
                    <a:p>
                      <a:pPr marL="0" indent="0">
                        <a:buNone/>
                      </a:pPr>
                      <a:r>
                        <a:rPr lang="en-IN" sz="1600" dirty="0">
                          <a:latin typeface="Arial" panose="020B0604020202020204" pitchFamily="34" charset="0"/>
                          <a:cs typeface="Arial" panose="020B0604020202020204" pitchFamily="34" charset="0"/>
                        </a:rPr>
                        <a:t>2.    Support </a:t>
                      </a:r>
                    </a:p>
                    <a:p>
                      <a:pPr marL="0" indent="0">
                        <a:buNone/>
                      </a:pPr>
                      <a:r>
                        <a:rPr lang="en-IN" sz="1600" dirty="0">
                          <a:latin typeface="Arial" panose="020B0604020202020204" pitchFamily="34" charset="0"/>
                          <a:cs typeface="Arial" panose="020B0604020202020204" pitchFamily="34" charset="0"/>
                        </a:rPr>
                        <a:t>Maintain clear, timely communication with the parties throughout the process. Provide complainants with any specific assistance they may require, such as counselling, addressing health related concerns or sanctioning of leave. </a:t>
                      </a:r>
                    </a:p>
                  </a:txBody>
                  <a:tcPr/>
                </a:tc>
                <a:extLst>
                  <a:ext uri="{0D108BD9-81ED-4DB2-BD59-A6C34878D82A}">
                    <a16:rowId xmlns:a16="http://schemas.microsoft.com/office/drawing/2014/main" val="1382772894"/>
                  </a:ext>
                </a:extLst>
              </a:tr>
            </a:tbl>
          </a:graphicData>
        </a:graphic>
      </p:graphicFrame>
      <p:sp>
        <p:nvSpPr>
          <p:cNvPr id="10" name="Title 1"/>
          <p:cNvSpPr>
            <a:spLocks noGrp="1"/>
          </p:cNvSpPr>
          <p:nvPr>
            <p:ph type="title"/>
          </p:nvPr>
        </p:nvSpPr>
        <p:spPr>
          <a:xfrm>
            <a:off x="457200" y="166308"/>
            <a:ext cx="7315200" cy="1325563"/>
          </a:xfrm>
        </p:spPr>
        <p:txBody>
          <a:bodyPr>
            <a:normAutofit/>
          </a:bodyPr>
          <a:lstStyle/>
          <a:p>
            <a:pPr algn="ctr"/>
            <a:r>
              <a:rPr lang="en-IN" sz="3600" b="1" dirty="0">
                <a:solidFill>
                  <a:schemeClr val="tx2"/>
                </a:solidFill>
                <a:latin typeface="Calibri" pitchFamily="34" charset="0"/>
                <a:ea typeface="MS PGothic" pitchFamily="34" charset="-128"/>
              </a:rPr>
              <a:t>SEXUAL HARASSMENT COMPLAINT REDRESSAL  PROCESS</a:t>
            </a:r>
            <a:endParaRPr lang="en-IN" dirty="0"/>
          </a:p>
        </p:txBody>
      </p:sp>
    </p:spTree>
    <p:extLst>
      <p:ext uri="{BB962C8B-B14F-4D97-AF65-F5344CB8AC3E}">
        <p14:creationId xmlns:p14="http://schemas.microsoft.com/office/powerpoint/2010/main" val="2719630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7969626"/>
              </p:ext>
            </p:extLst>
          </p:nvPr>
        </p:nvGraphicFramePr>
        <p:xfrm>
          <a:off x="615883" y="1361568"/>
          <a:ext cx="7905750" cy="5017136"/>
        </p:xfrm>
        <a:graphic>
          <a:graphicData uri="http://schemas.openxmlformats.org/drawingml/2006/table">
            <a:tbl>
              <a:tblPr firstRow="1" bandRow="1">
                <a:tableStyleId>{5C22544A-7EE6-4342-B048-85BDC9FD1C3A}</a:tableStyleId>
              </a:tblPr>
              <a:tblGrid>
                <a:gridCol w="2736917">
                  <a:extLst>
                    <a:ext uri="{9D8B030D-6E8A-4147-A177-3AD203B41FA5}">
                      <a16:colId xmlns:a16="http://schemas.microsoft.com/office/drawing/2014/main" val="3782724464"/>
                    </a:ext>
                  </a:extLst>
                </a:gridCol>
                <a:gridCol w="5168833">
                  <a:extLst>
                    <a:ext uri="{9D8B030D-6E8A-4147-A177-3AD203B41FA5}">
                      <a16:colId xmlns:a16="http://schemas.microsoft.com/office/drawing/2014/main" val="3331748859"/>
                    </a:ext>
                  </a:extLst>
                </a:gridCol>
              </a:tblGrid>
              <a:tr h="536576">
                <a:tc>
                  <a:txBody>
                    <a:bodyPr/>
                    <a:lstStyle/>
                    <a:p>
                      <a:r>
                        <a:rPr lang="en-IN" sz="1600" dirty="0">
                          <a:latin typeface="Arial" panose="020B0604020202020204" pitchFamily="34" charset="0"/>
                          <a:cs typeface="Arial" panose="020B0604020202020204" pitchFamily="34" charset="0"/>
                        </a:rPr>
                        <a:t>STEP</a:t>
                      </a:r>
                    </a:p>
                  </a:txBody>
                  <a:tcPr/>
                </a:tc>
                <a:tc>
                  <a:txBody>
                    <a:bodyPr/>
                    <a:lstStyle/>
                    <a:p>
                      <a:r>
                        <a:rPr lang="en-IN" sz="1600" dirty="0">
                          <a:latin typeface="Arial" panose="020B0604020202020204" pitchFamily="34" charset="0"/>
                          <a:cs typeface="Arial" panose="020B0604020202020204" pitchFamily="34" charset="0"/>
                        </a:rPr>
                        <a:t>IMPORTANT ACTIVITIES </a:t>
                      </a:r>
                    </a:p>
                  </a:txBody>
                  <a:tcPr/>
                </a:tc>
                <a:extLst>
                  <a:ext uri="{0D108BD9-81ED-4DB2-BD59-A6C34878D82A}">
                    <a16:rowId xmlns:a16="http://schemas.microsoft.com/office/drawing/2014/main" val="4041139666"/>
                  </a:ext>
                </a:extLst>
              </a:tr>
              <a:tr h="884555">
                <a:tc>
                  <a:txBody>
                    <a:bodyPr/>
                    <a:lstStyle/>
                    <a:p>
                      <a:r>
                        <a:rPr lang="en-IN" sz="1600" dirty="0">
                          <a:latin typeface="Arial" panose="020B0604020202020204" pitchFamily="34" charset="0"/>
                          <a:cs typeface="Arial" panose="020B0604020202020204" pitchFamily="34" charset="0"/>
                        </a:rPr>
                        <a:t>Step 5: Prepare an Interview Plan for the Hearing: Complainant, Witnesses, Respondent and conduct interviews</a:t>
                      </a:r>
                    </a:p>
                  </a:txBody>
                  <a:tcPr/>
                </a:tc>
                <a:tc>
                  <a:txBody>
                    <a:bodyPr/>
                    <a:lstStyle/>
                    <a:p>
                      <a:pPr marL="342900" indent="-342900">
                        <a:buAutoNum type="arabicPeriod"/>
                      </a:pPr>
                      <a:r>
                        <a:rPr lang="en-IN" sz="1600" dirty="0">
                          <a:latin typeface="Arial" panose="020B0604020202020204" pitchFamily="34" charset="0"/>
                          <a:cs typeface="Arial" panose="020B0604020202020204" pitchFamily="34" charset="0"/>
                        </a:rPr>
                        <a:t>Based on the results of the previous steps and before conducting interviews, the Complaints Committee should decide which issues need to be pursued for questioning. </a:t>
                      </a:r>
                    </a:p>
                    <a:p>
                      <a:pPr marL="342900" indent="-342900">
                        <a:buAutoNum type="arabicPeriod"/>
                      </a:pPr>
                      <a:r>
                        <a:rPr lang="en-IN" sz="1600" dirty="0">
                          <a:latin typeface="Arial" panose="020B0604020202020204" pitchFamily="34" charset="0"/>
                          <a:cs typeface="Arial" panose="020B0604020202020204" pitchFamily="34" charset="0"/>
                        </a:rPr>
                        <a:t>Interviews are meant to obtain information that is relevant to the complaint from individuals. </a:t>
                      </a:r>
                    </a:p>
                    <a:p>
                      <a:pPr marL="342900" indent="-342900">
                        <a:buAutoNum type="arabicPeriod"/>
                      </a:pPr>
                      <a:r>
                        <a:rPr lang="en-IN" sz="1600" dirty="0">
                          <a:latin typeface="Arial" panose="020B0604020202020204" pitchFamily="34" charset="0"/>
                          <a:cs typeface="Arial" panose="020B0604020202020204" pitchFamily="34" charset="0"/>
                        </a:rPr>
                        <a:t>Interviews should be conducted with each person separately and in confidence. The complainant and the respondent should not be brought face to face with each other.</a:t>
                      </a:r>
                    </a:p>
                    <a:p>
                      <a:pPr marL="0" indent="0">
                        <a:buNone/>
                      </a:pPr>
                      <a:endParaRPr lang="en-IN" sz="1600" u="sng" dirty="0">
                        <a:latin typeface="Arial" panose="020B0604020202020204" pitchFamily="34" charset="0"/>
                        <a:cs typeface="Arial" panose="020B0604020202020204" pitchFamily="34" charset="0"/>
                      </a:endParaRPr>
                    </a:p>
                    <a:p>
                      <a:pPr marL="0" indent="0">
                        <a:buNone/>
                      </a:pPr>
                      <a:r>
                        <a:rPr lang="en-IN" sz="1600" u="sng" dirty="0">
                          <a:latin typeface="Arial" panose="020B0604020202020204" pitchFamily="34" charset="0"/>
                          <a:cs typeface="Arial" panose="020B0604020202020204" pitchFamily="34" charset="0"/>
                        </a:rPr>
                        <a:t>Tips</a:t>
                      </a:r>
                    </a:p>
                    <a:p>
                      <a:pPr marL="342900" indent="-342900">
                        <a:buAutoNum type="arabicPeriod"/>
                      </a:pPr>
                      <a:endParaRPr lang="en-IN" sz="1600" dirty="0">
                        <a:latin typeface="Arial" panose="020B0604020202020204" pitchFamily="34" charset="0"/>
                        <a:cs typeface="Arial" panose="020B0604020202020204" pitchFamily="34" charset="0"/>
                      </a:endParaRPr>
                    </a:p>
                    <a:p>
                      <a:pPr marL="342900" indent="-342900">
                        <a:buAutoNum type="arabicPeriod"/>
                      </a:pPr>
                      <a:endParaRPr lang="en-IN" sz="1600" dirty="0">
                        <a:latin typeface="Arial" panose="020B0604020202020204" pitchFamily="34" charset="0"/>
                        <a:cs typeface="Arial" panose="020B0604020202020204" pitchFamily="34" charset="0"/>
                      </a:endParaRPr>
                    </a:p>
                    <a:p>
                      <a:pPr marL="342900" indent="-342900">
                        <a:buAutoNum type="arabicPeriod"/>
                      </a:pPr>
                      <a:endParaRPr lang="en-IN" sz="1600" dirty="0">
                        <a:latin typeface="Arial" panose="020B0604020202020204" pitchFamily="34" charset="0"/>
                        <a:cs typeface="Arial" panose="020B0604020202020204" pitchFamily="34" charset="0"/>
                      </a:endParaRPr>
                    </a:p>
                    <a:p>
                      <a:pPr marL="342900" indent="-342900">
                        <a:buAutoNum type="arabicPeriod"/>
                      </a:pPr>
                      <a:endParaRPr lang="en-IN" sz="1600" dirty="0">
                        <a:latin typeface="Arial" panose="020B0604020202020204" pitchFamily="34" charset="0"/>
                        <a:cs typeface="Arial" panose="020B0604020202020204" pitchFamily="34" charset="0"/>
                      </a:endParaRPr>
                    </a:p>
                    <a:p>
                      <a:pPr marL="342900" indent="-342900">
                        <a:buAutoNum type="arabicPeriod"/>
                      </a:pPr>
                      <a:endParaRPr lang="en-IN" sz="1600" dirty="0">
                        <a:latin typeface="Arial" panose="020B0604020202020204" pitchFamily="34" charset="0"/>
                        <a:cs typeface="Arial" panose="020B0604020202020204" pitchFamily="34" charset="0"/>
                      </a:endParaRPr>
                    </a:p>
                    <a:p>
                      <a:pPr marL="342900" indent="-342900">
                        <a:buAutoNum type="arabicPeriod"/>
                      </a:pP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2772894"/>
                  </a:ext>
                </a:extLst>
              </a:tr>
            </a:tbl>
          </a:graphicData>
        </a:graphic>
      </p:graphicFrame>
      <p:sp>
        <p:nvSpPr>
          <p:cNvPr id="10" name="Title 1"/>
          <p:cNvSpPr>
            <a:spLocks noGrp="1"/>
          </p:cNvSpPr>
          <p:nvPr>
            <p:ph type="title"/>
          </p:nvPr>
        </p:nvSpPr>
        <p:spPr>
          <a:xfrm>
            <a:off x="457200" y="166308"/>
            <a:ext cx="7315200" cy="1325563"/>
          </a:xfrm>
        </p:spPr>
        <p:txBody>
          <a:bodyPr>
            <a:normAutofit/>
          </a:bodyPr>
          <a:lstStyle/>
          <a:p>
            <a:pPr algn="ctr"/>
            <a:r>
              <a:rPr lang="en-IN" sz="3600" b="1" dirty="0">
                <a:solidFill>
                  <a:schemeClr val="tx2"/>
                </a:solidFill>
                <a:latin typeface="Calibri" pitchFamily="34" charset="0"/>
                <a:ea typeface="MS PGothic" pitchFamily="34" charset="-128"/>
              </a:rPr>
              <a:t>SEXUAL HARASSMENT COMPLAINT REDRESSAL  PROCESS</a:t>
            </a:r>
            <a:endParaRPr lang="en-IN" dirty="0"/>
          </a:p>
        </p:txBody>
      </p:sp>
      <p:graphicFrame>
        <p:nvGraphicFramePr>
          <p:cNvPr id="2" name="Object 1"/>
          <p:cNvGraphicFramePr>
            <a:graphicFrameLocks noChangeAspect="1"/>
          </p:cNvGraphicFramePr>
          <p:nvPr>
            <p:extLst>
              <p:ext uri="{D42A27DB-BD31-4B8C-83A1-F6EECF244321}">
                <p14:modId xmlns:p14="http://schemas.microsoft.com/office/powerpoint/2010/main" val="2252481035"/>
              </p:ext>
            </p:extLst>
          </p:nvPr>
        </p:nvGraphicFramePr>
        <p:xfrm>
          <a:off x="5521325" y="5080000"/>
          <a:ext cx="384175" cy="365125"/>
        </p:xfrm>
        <a:graphic>
          <a:graphicData uri="http://schemas.openxmlformats.org/presentationml/2006/ole">
            <mc:AlternateContent xmlns:mc="http://schemas.openxmlformats.org/markup-compatibility/2006">
              <mc:Choice xmlns:v="urn:schemas-microsoft-com:vml" Requires="v">
                <p:oleObj spid="_x0000_s2130" name="Packager Shell Object" showAsIcon="1" r:id="rId4" imgW="384480" imgH="364680" progId="Package">
                  <p:embed/>
                </p:oleObj>
              </mc:Choice>
              <mc:Fallback>
                <p:oleObj name="Packager Shell Object" showAsIcon="1" r:id="rId4" imgW="384480" imgH="364680" progId="Package">
                  <p:embed/>
                  <p:pic>
                    <p:nvPicPr>
                      <p:cNvPr id="0" name=""/>
                      <p:cNvPicPr/>
                      <p:nvPr/>
                    </p:nvPicPr>
                    <p:blipFill>
                      <a:blip r:embed="rId5"/>
                      <a:stretch>
                        <a:fillRect/>
                      </a:stretch>
                    </p:blipFill>
                    <p:spPr>
                      <a:xfrm>
                        <a:off x="5521325" y="5080000"/>
                        <a:ext cx="384175" cy="365125"/>
                      </a:xfrm>
                      <a:prstGeom prst="rect">
                        <a:avLst/>
                      </a:prstGeom>
                    </p:spPr>
                  </p:pic>
                </p:oleObj>
              </mc:Fallback>
            </mc:AlternateContent>
          </a:graphicData>
        </a:graphic>
      </p:graphicFrame>
    </p:spTree>
    <p:extLst>
      <p:ext uri="{BB962C8B-B14F-4D97-AF65-F5344CB8AC3E}">
        <p14:creationId xmlns:p14="http://schemas.microsoft.com/office/powerpoint/2010/main" val="744483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1172046"/>
              </p:ext>
            </p:extLst>
          </p:nvPr>
        </p:nvGraphicFramePr>
        <p:xfrm>
          <a:off x="615882" y="1394460"/>
          <a:ext cx="8223316" cy="4908929"/>
        </p:xfrm>
        <a:graphic>
          <a:graphicData uri="http://schemas.openxmlformats.org/drawingml/2006/table">
            <a:tbl>
              <a:tblPr firstRow="1" bandRow="1">
                <a:tableStyleId>{5C22544A-7EE6-4342-B048-85BDC9FD1C3A}</a:tableStyleId>
              </a:tblPr>
              <a:tblGrid>
                <a:gridCol w="2965518">
                  <a:extLst>
                    <a:ext uri="{9D8B030D-6E8A-4147-A177-3AD203B41FA5}">
                      <a16:colId xmlns:a16="http://schemas.microsoft.com/office/drawing/2014/main" val="3782724464"/>
                    </a:ext>
                  </a:extLst>
                </a:gridCol>
                <a:gridCol w="5257798">
                  <a:extLst>
                    <a:ext uri="{9D8B030D-6E8A-4147-A177-3AD203B41FA5}">
                      <a16:colId xmlns:a16="http://schemas.microsoft.com/office/drawing/2014/main" val="3331748859"/>
                    </a:ext>
                  </a:extLst>
                </a:gridCol>
              </a:tblGrid>
              <a:tr h="502125">
                <a:tc>
                  <a:txBody>
                    <a:bodyPr/>
                    <a:lstStyle/>
                    <a:p>
                      <a:r>
                        <a:rPr lang="en-IN" dirty="0"/>
                        <a:t>STEP</a:t>
                      </a:r>
                    </a:p>
                  </a:txBody>
                  <a:tcPr/>
                </a:tc>
                <a:tc>
                  <a:txBody>
                    <a:bodyPr/>
                    <a:lstStyle/>
                    <a:p>
                      <a:r>
                        <a:rPr lang="en-IN" dirty="0"/>
                        <a:t>IMPORTANT ACTIVITIES </a:t>
                      </a:r>
                    </a:p>
                  </a:txBody>
                  <a:tcPr/>
                </a:tc>
                <a:extLst>
                  <a:ext uri="{0D108BD9-81ED-4DB2-BD59-A6C34878D82A}">
                    <a16:rowId xmlns:a16="http://schemas.microsoft.com/office/drawing/2014/main" val="4041139666"/>
                  </a:ext>
                </a:extLst>
              </a:tr>
              <a:tr h="1048220">
                <a:tc>
                  <a:txBody>
                    <a:bodyPr/>
                    <a:lstStyle/>
                    <a:p>
                      <a:r>
                        <a:rPr lang="en-IN" sz="1400" dirty="0">
                          <a:latin typeface="Arial" panose="020B0604020202020204" pitchFamily="34" charset="0"/>
                          <a:cs typeface="Arial" panose="020B0604020202020204" pitchFamily="34" charset="0"/>
                        </a:rPr>
                        <a:t>Step 6: Assess the Completeness of the Information Collected</a:t>
                      </a:r>
                    </a:p>
                  </a:txBody>
                  <a:tcPr/>
                </a:tc>
                <a:tc>
                  <a:txBody>
                    <a:bodyPr/>
                    <a:lstStyle/>
                    <a:p>
                      <a:r>
                        <a:rPr lang="en-IN" sz="1400" dirty="0">
                          <a:latin typeface="Arial" panose="020B0604020202020204" pitchFamily="34" charset="0"/>
                          <a:cs typeface="Arial" panose="020B0604020202020204" pitchFamily="34" charset="0"/>
                        </a:rPr>
                        <a:t>At this stage, the Complaints Committee should review the information gathered and their factual relevance to each aspect of the complaint. This will help determine whether there is enough information to make a finding on the complaint.</a:t>
                      </a:r>
                    </a:p>
                  </a:txBody>
                  <a:tcPr/>
                </a:tc>
                <a:extLst>
                  <a:ext uri="{0D108BD9-81ED-4DB2-BD59-A6C34878D82A}">
                    <a16:rowId xmlns:a16="http://schemas.microsoft.com/office/drawing/2014/main" val="1382772894"/>
                  </a:ext>
                </a:extLst>
              </a:tr>
              <a:tr h="3358584">
                <a:tc>
                  <a:txBody>
                    <a:bodyPr/>
                    <a:lstStyle/>
                    <a:p>
                      <a:r>
                        <a:rPr lang="en-IN" sz="1400" dirty="0">
                          <a:latin typeface="Arial" panose="020B0604020202020204" pitchFamily="34" charset="0"/>
                          <a:cs typeface="Arial" panose="020B0604020202020204" pitchFamily="34" charset="0"/>
                        </a:rPr>
                        <a:t>Step 7 :Make reasoned finding(s)</a:t>
                      </a:r>
                    </a:p>
                  </a:txBody>
                  <a:tcPr/>
                </a:tc>
                <a:tc>
                  <a:txBody>
                    <a:bodyPr/>
                    <a:lstStyle/>
                    <a:p>
                      <a:r>
                        <a:rPr lang="en-IN" sz="1400" dirty="0">
                          <a:latin typeface="Arial" panose="020B0604020202020204" pitchFamily="34" charset="0"/>
                          <a:cs typeface="Arial" panose="020B0604020202020204" pitchFamily="34" charset="0"/>
                        </a:rPr>
                        <a:t>Once the information and review is complete, the Complaints Committee will make its reasoned finding(s), which involves having to:</a:t>
                      </a:r>
                    </a:p>
                    <a:p>
                      <a:pPr marL="285750" indent="-285750">
                        <a:buFont typeface="Wingdings" panose="05000000000000000000" pitchFamily="2" charset="2"/>
                        <a:buChar char="Ø"/>
                      </a:pPr>
                      <a:r>
                        <a:rPr lang="en-IN" sz="1400" dirty="0">
                          <a:latin typeface="Arial" panose="020B0604020202020204" pitchFamily="34" charset="0"/>
                          <a:cs typeface="Arial" panose="020B0604020202020204" pitchFamily="34" charset="0"/>
                        </a:rPr>
                        <a:t> Identify the substance of each aspect of the complaint.</a:t>
                      </a:r>
                    </a:p>
                    <a:p>
                      <a:pPr marL="285750" indent="-285750">
                        <a:buFont typeface="Wingdings" panose="05000000000000000000" pitchFamily="2" charset="2"/>
                        <a:buChar char="Ø"/>
                      </a:pPr>
                      <a:r>
                        <a:rPr lang="en-IN" sz="1400" dirty="0">
                          <a:latin typeface="Arial" panose="020B0604020202020204" pitchFamily="34" charset="0"/>
                          <a:cs typeface="Arial" panose="020B0604020202020204" pitchFamily="34" charset="0"/>
                        </a:rPr>
                        <a:t> Determine, whether or not, on a balance of probability, the unwelcome sexual harassment took place.</a:t>
                      </a:r>
                    </a:p>
                    <a:p>
                      <a:pPr marL="285750" indent="-285750">
                        <a:buFont typeface="Wingdings" panose="05000000000000000000" pitchFamily="2" charset="2"/>
                        <a:buChar char="Ø"/>
                      </a:pPr>
                      <a:r>
                        <a:rPr lang="en-IN" sz="1400" dirty="0">
                          <a:latin typeface="Arial" panose="020B0604020202020204" pitchFamily="34" charset="0"/>
                          <a:cs typeface="Arial" panose="020B0604020202020204" pitchFamily="34" charset="0"/>
                        </a:rPr>
                        <a:t> Check that such behaviour/conduct falls within the definition of sexual harassment set out in the relevant Act/Rules, Policy, Service Rules or law.</a:t>
                      </a:r>
                    </a:p>
                    <a:p>
                      <a:pPr marL="285750" indent="-285750">
                        <a:buFont typeface="Wingdings" panose="05000000000000000000" pitchFamily="2" charset="2"/>
                        <a:buChar char="Ø"/>
                      </a:pPr>
                      <a:r>
                        <a:rPr lang="en-IN" sz="1400" dirty="0">
                          <a:latin typeface="Arial" panose="020B0604020202020204" pitchFamily="34" charset="0"/>
                          <a:cs typeface="Arial" panose="020B0604020202020204" pitchFamily="34" charset="0"/>
                        </a:rPr>
                        <a:t>Comment on any underlying factor(s) that may have contributed to the incident. </a:t>
                      </a:r>
                    </a:p>
                    <a:p>
                      <a:pPr marL="285750" indent="-285750">
                        <a:buFont typeface="Wingdings" panose="05000000000000000000" pitchFamily="2" charset="2"/>
                        <a:buChar char="Ø"/>
                      </a:pPr>
                      <a:r>
                        <a:rPr lang="en-IN" sz="1400" dirty="0">
                          <a:latin typeface="Arial" panose="020B0604020202020204" pitchFamily="34" charset="0"/>
                          <a:cs typeface="Arial" panose="020B0604020202020204" pitchFamily="34" charset="0"/>
                        </a:rPr>
                        <a:t>Create a timeline to help establish the sequence of events related to the complaint. </a:t>
                      </a:r>
                    </a:p>
                    <a:p>
                      <a:pPr marL="285750" indent="-285750">
                        <a:buFont typeface="Wingdings" panose="05000000000000000000" pitchFamily="2" charset="2"/>
                        <a:buChar char="Ø"/>
                      </a:pPr>
                      <a:r>
                        <a:rPr lang="en-IN" sz="1400" dirty="0">
                          <a:latin typeface="Arial" panose="020B0604020202020204" pitchFamily="34" charset="0"/>
                          <a:cs typeface="Arial" panose="020B0604020202020204" pitchFamily="34" charset="0"/>
                        </a:rPr>
                        <a:t>Compare similarities and differences within each of the statements made by the interviewees. </a:t>
                      </a:r>
                    </a:p>
                  </a:txBody>
                  <a:tcPr/>
                </a:tc>
                <a:extLst>
                  <a:ext uri="{0D108BD9-81ED-4DB2-BD59-A6C34878D82A}">
                    <a16:rowId xmlns:a16="http://schemas.microsoft.com/office/drawing/2014/main" val="3185282401"/>
                  </a:ext>
                </a:extLst>
              </a:tr>
            </a:tbl>
          </a:graphicData>
        </a:graphic>
      </p:graphicFrame>
      <p:sp>
        <p:nvSpPr>
          <p:cNvPr id="10" name="Title 1"/>
          <p:cNvSpPr>
            <a:spLocks noGrp="1"/>
          </p:cNvSpPr>
          <p:nvPr>
            <p:ph type="title"/>
          </p:nvPr>
        </p:nvSpPr>
        <p:spPr>
          <a:xfrm>
            <a:off x="457200" y="166308"/>
            <a:ext cx="7315200" cy="1325563"/>
          </a:xfrm>
        </p:spPr>
        <p:txBody>
          <a:bodyPr>
            <a:normAutofit/>
          </a:bodyPr>
          <a:lstStyle/>
          <a:p>
            <a:pPr algn="ctr"/>
            <a:r>
              <a:rPr lang="en-IN" sz="3600" b="1" dirty="0">
                <a:solidFill>
                  <a:schemeClr val="tx2"/>
                </a:solidFill>
                <a:latin typeface="Calibri" pitchFamily="34" charset="0"/>
                <a:ea typeface="MS PGothic" pitchFamily="34" charset="-128"/>
              </a:rPr>
              <a:t>STAGES SEXUAL HARASSMENT COMPLAINT REDRESSAL  PROCESS</a:t>
            </a:r>
            <a:endParaRPr lang="en-IN" dirty="0"/>
          </a:p>
        </p:txBody>
      </p:sp>
    </p:spTree>
    <p:extLst>
      <p:ext uri="{BB962C8B-B14F-4D97-AF65-F5344CB8AC3E}">
        <p14:creationId xmlns:p14="http://schemas.microsoft.com/office/powerpoint/2010/main" val="3318449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5085167"/>
              </p:ext>
            </p:extLst>
          </p:nvPr>
        </p:nvGraphicFramePr>
        <p:xfrm>
          <a:off x="495199" y="1295400"/>
          <a:ext cx="8147117" cy="5186458"/>
        </p:xfrm>
        <a:graphic>
          <a:graphicData uri="http://schemas.openxmlformats.org/drawingml/2006/table">
            <a:tbl>
              <a:tblPr firstRow="1" bandRow="1">
                <a:tableStyleId>{5C22544A-7EE6-4342-B048-85BDC9FD1C3A}</a:tableStyleId>
              </a:tblPr>
              <a:tblGrid>
                <a:gridCol w="2663424">
                  <a:extLst>
                    <a:ext uri="{9D8B030D-6E8A-4147-A177-3AD203B41FA5}">
                      <a16:colId xmlns:a16="http://schemas.microsoft.com/office/drawing/2014/main" val="3782724464"/>
                    </a:ext>
                  </a:extLst>
                </a:gridCol>
                <a:gridCol w="5483693">
                  <a:extLst>
                    <a:ext uri="{9D8B030D-6E8A-4147-A177-3AD203B41FA5}">
                      <a16:colId xmlns:a16="http://schemas.microsoft.com/office/drawing/2014/main" val="3331748859"/>
                    </a:ext>
                  </a:extLst>
                </a:gridCol>
              </a:tblGrid>
              <a:tr h="534676">
                <a:tc>
                  <a:txBody>
                    <a:bodyPr/>
                    <a:lstStyle/>
                    <a:p>
                      <a:r>
                        <a:rPr lang="en-IN" dirty="0"/>
                        <a:t>STEP</a:t>
                      </a:r>
                    </a:p>
                  </a:txBody>
                  <a:tcPr/>
                </a:tc>
                <a:tc>
                  <a:txBody>
                    <a:bodyPr/>
                    <a:lstStyle/>
                    <a:p>
                      <a:r>
                        <a:rPr lang="en-IN" dirty="0"/>
                        <a:t>IMPORTANT ACTIVITIES </a:t>
                      </a:r>
                    </a:p>
                  </a:txBody>
                  <a:tcPr/>
                </a:tc>
                <a:extLst>
                  <a:ext uri="{0D108BD9-81ED-4DB2-BD59-A6C34878D82A}">
                    <a16:rowId xmlns:a16="http://schemas.microsoft.com/office/drawing/2014/main" val="4041139666"/>
                  </a:ext>
                </a:extLst>
              </a:tr>
              <a:tr h="1366742">
                <a:tc>
                  <a:txBody>
                    <a:bodyPr/>
                    <a:lstStyle/>
                    <a:p>
                      <a:r>
                        <a:rPr lang="en-IN" sz="1400" dirty="0">
                          <a:latin typeface="Arial" panose="020B0604020202020204" pitchFamily="34" charset="0"/>
                          <a:cs typeface="Arial" panose="020B0604020202020204" pitchFamily="34" charset="0"/>
                        </a:rPr>
                        <a:t>Step 8: Finding</a:t>
                      </a:r>
                    </a:p>
                  </a:txBody>
                  <a:tcPr/>
                </a:tc>
                <a:tc>
                  <a:txBody>
                    <a:bodyPr/>
                    <a:lstStyle/>
                    <a:p>
                      <a:r>
                        <a:rPr lang="en-IN" sz="1400" dirty="0">
                          <a:latin typeface="Arial" panose="020B0604020202020204" pitchFamily="34" charset="0"/>
                          <a:cs typeface="Arial" panose="020B0604020202020204" pitchFamily="34" charset="0"/>
                        </a:rPr>
                        <a:t>Based on the above, the Complaints Committee must arrive at a finding of whether the complaint is upheld, not upheld or inconclusive. Provided, where both the parties are employees, before finalising the findings, </a:t>
                      </a:r>
                      <a:r>
                        <a:rPr lang="en-IN" sz="1400">
                          <a:latin typeface="Arial" panose="020B0604020202020204" pitchFamily="34" charset="0"/>
                          <a:cs typeface="Arial" panose="020B0604020202020204" pitchFamily="34" charset="0"/>
                        </a:rPr>
                        <a:t>the ICC shall </a:t>
                      </a:r>
                      <a:r>
                        <a:rPr lang="en-IN" sz="1400" dirty="0">
                          <a:latin typeface="Arial" panose="020B0604020202020204" pitchFamily="34" charset="0"/>
                          <a:cs typeface="Arial" panose="020B0604020202020204" pitchFamily="34" charset="0"/>
                        </a:rPr>
                        <a:t>share its finding with both the parties and provide them an opportunity to make representation against it before the Committee</a:t>
                      </a:r>
                    </a:p>
                  </a:txBody>
                  <a:tcPr/>
                </a:tc>
                <a:extLst>
                  <a:ext uri="{0D108BD9-81ED-4DB2-BD59-A6C34878D82A}">
                    <a16:rowId xmlns:a16="http://schemas.microsoft.com/office/drawing/2014/main" val="1382772894"/>
                  </a:ext>
                </a:extLst>
              </a:tr>
              <a:tr h="3280182">
                <a:tc>
                  <a:txBody>
                    <a:bodyPr/>
                    <a:lstStyle/>
                    <a:p>
                      <a:r>
                        <a:rPr lang="en-IN" sz="1400" dirty="0">
                          <a:latin typeface="Arial" panose="020B0604020202020204" pitchFamily="34" charset="0"/>
                          <a:cs typeface="Arial" panose="020B0604020202020204" pitchFamily="34" charset="0"/>
                        </a:rPr>
                        <a:t>Step 9: Recommendations </a:t>
                      </a:r>
                    </a:p>
                  </a:txBody>
                  <a:tcPr/>
                </a:tc>
                <a:tc>
                  <a:txBody>
                    <a:bodyPr/>
                    <a:lstStyle/>
                    <a:p>
                      <a:r>
                        <a:rPr lang="en-IN" sz="1400" dirty="0">
                          <a:latin typeface="Arial" panose="020B0604020202020204" pitchFamily="34" charset="0"/>
                          <a:cs typeface="Arial" panose="020B0604020202020204" pitchFamily="34" charset="0"/>
                        </a:rPr>
                        <a:t>Appropriate recommendations which may include:</a:t>
                      </a:r>
                    </a:p>
                    <a:p>
                      <a:r>
                        <a:rPr lang="en-IN" sz="1400" dirty="0">
                          <a:latin typeface="Arial" panose="020B0604020202020204" pitchFamily="34" charset="0"/>
                          <a:cs typeface="Arial" panose="020B0604020202020204" pitchFamily="34" charset="0"/>
                        </a:rPr>
                        <a:t> 1. Where the Complaints Committee is unable to uphold the complaint, it shall recommend no action.</a:t>
                      </a:r>
                    </a:p>
                    <a:p>
                      <a:r>
                        <a:rPr lang="en-IN" sz="1400" dirty="0">
                          <a:latin typeface="Arial" panose="020B0604020202020204" pitchFamily="34" charset="0"/>
                          <a:cs typeface="Arial" panose="020B0604020202020204" pitchFamily="34" charset="0"/>
                        </a:rPr>
                        <a:t> 2. Where the Complaints Committee upholds the Complaint, it may recommend such action as stated within the relevant Policy or Service Rules, which may include a warning to </a:t>
                      </a:r>
                    </a:p>
                    <a:p>
                      <a:r>
                        <a:rPr lang="en-IN" sz="1400" dirty="0">
                          <a:latin typeface="Arial" panose="020B0604020202020204" pitchFamily="34" charset="0"/>
                          <a:cs typeface="Arial" panose="020B0604020202020204" pitchFamily="34" charset="0"/>
                        </a:rPr>
                        <a:t> terminate.</a:t>
                      </a:r>
                    </a:p>
                    <a:p>
                      <a:r>
                        <a:rPr lang="en-IN" sz="1400" dirty="0">
                          <a:latin typeface="Arial" panose="020B0604020202020204" pitchFamily="34" charset="0"/>
                          <a:cs typeface="Arial" panose="020B0604020202020204" pitchFamily="34" charset="0"/>
                        </a:rPr>
                        <a:t>In case service rules do not exist, recommended action may include: </a:t>
                      </a:r>
                    </a:p>
                    <a:p>
                      <a:pPr marL="285750" indent="-285750">
                        <a:buFont typeface="Wingdings" panose="05000000000000000000" pitchFamily="2" charset="2"/>
                        <a:buChar char="ü"/>
                      </a:pPr>
                      <a:r>
                        <a:rPr lang="en-IN" sz="1400" dirty="0">
                          <a:latin typeface="Arial" panose="020B0604020202020204" pitchFamily="34" charset="0"/>
                          <a:cs typeface="Arial" panose="020B0604020202020204" pitchFamily="34" charset="0"/>
                        </a:rPr>
                        <a:t>Disciplinary action, including a written apology, reprimand, warning</a:t>
                      </a:r>
                    </a:p>
                    <a:p>
                      <a:pPr marL="285750" indent="-285750">
                        <a:buFont typeface="Wingdings" panose="05000000000000000000" pitchFamily="2" charset="2"/>
                        <a:buChar char="ü"/>
                      </a:pPr>
                      <a:r>
                        <a:rPr lang="en-IN" sz="1400" dirty="0">
                          <a:latin typeface="Arial" panose="020B0604020202020204" pitchFamily="34" charset="0"/>
                          <a:cs typeface="Arial" panose="020B0604020202020204" pitchFamily="34" charset="0"/>
                        </a:rPr>
                        <a:t>Withholding promotion/ pay raise/ increment; </a:t>
                      </a:r>
                    </a:p>
                    <a:p>
                      <a:pPr marL="285750" indent="-285750">
                        <a:buFont typeface="Wingdings" panose="05000000000000000000" pitchFamily="2" charset="2"/>
                        <a:buChar char="ü"/>
                      </a:pPr>
                      <a:r>
                        <a:rPr lang="en-IN" sz="1400" dirty="0">
                          <a:latin typeface="Arial" panose="020B0604020202020204" pitchFamily="34" charset="0"/>
                          <a:cs typeface="Arial" panose="020B0604020202020204" pitchFamily="34" charset="0"/>
                        </a:rPr>
                        <a:t>Termination; </a:t>
                      </a:r>
                    </a:p>
                    <a:p>
                      <a:pPr marL="285750" indent="-285750">
                        <a:buFont typeface="Wingdings" panose="05000000000000000000" pitchFamily="2" charset="2"/>
                        <a:buChar char="ü"/>
                      </a:pPr>
                      <a:r>
                        <a:rPr lang="en-IN" sz="1400" dirty="0">
                          <a:latin typeface="Arial" panose="020B0604020202020204" pitchFamily="34" charset="0"/>
                          <a:cs typeface="Arial" panose="020B0604020202020204" pitchFamily="34" charset="0"/>
                        </a:rPr>
                        <a:t>financial damages to the complainant</a:t>
                      </a:r>
                    </a:p>
                  </a:txBody>
                  <a:tcPr/>
                </a:tc>
                <a:extLst>
                  <a:ext uri="{0D108BD9-81ED-4DB2-BD59-A6C34878D82A}">
                    <a16:rowId xmlns:a16="http://schemas.microsoft.com/office/drawing/2014/main" val="3185282401"/>
                  </a:ext>
                </a:extLst>
              </a:tr>
            </a:tbl>
          </a:graphicData>
        </a:graphic>
      </p:graphicFrame>
      <p:sp>
        <p:nvSpPr>
          <p:cNvPr id="10" name="Title 1"/>
          <p:cNvSpPr>
            <a:spLocks noGrp="1"/>
          </p:cNvSpPr>
          <p:nvPr>
            <p:ph type="title"/>
          </p:nvPr>
        </p:nvSpPr>
        <p:spPr>
          <a:xfrm>
            <a:off x="457200" y="166308"/>
            <a:ext cx="7315200" cy="1325563"/>
          </a:xfrm>
        </p:spPr>
        <p:txBody>
          <a:bodyPr>
            <a:normAutofit/>
          </a:bodyPr>
          <a:lstStyle/>
          <a:p>
            <a:pPr algn="ctr"/>
            <a:r>
              <a:rPr lang="en-IN" sz="3600" b="1" dirty="0">
                <a:solidFill>
                  <a:schemeClr val="tx2"/>
                </a:solidFill>
                <a:latin typeface="Calibri" pitchFamily="34" charset="0"/>
                <a:ea typeface="MS PGothic" pitchFamily="34" charset="-128"/>
              </a:rPr>
              <a:t>STAGES SEXUAL HARASSMENT COMPLAINT REDRESSAL  PROCESS</a:t>
            </a:r>
            <a:endParaRPr lang="en-IN" dirty="0"/>
          </a:p>
        </p:txBody>
      </p:sp>
    </p:spTree>
    <p:extLst>
      <p:ext uri="{BB962C8B-B14F-4D97-AF65-F5344CB8AC3E}">
        <p14:creationId xmlns:p14="http://schemas.microsoft.com/office/powerpoint/2010/main" val="613185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3595473"/>
              </p:ext>
            </p:extLst>
          </p:nvPr>
        </p:nvGraphicFramePr>
        <p:xfrm>
          <a:off x="495199" y="1239488"/>
          <a:ext cx="8147117" cy="5350516"/>
        </p:xfrm>
        <a:graphic>
          <a:graphicData uri="http://schemas.openxmlformats.org/drawingml/2006/table">
            <a:tbl>
              <a:tblPr firstRow="1" bandRow="1">
                <a:tableStyleId>{5C22544A-7EE6-4342-B048-85BDC9FD1C3A}</a:tableStyleId>
              </a:tblPr>
              <a:tblGrid>
                <a:gridCol w="2663424">
                  <a:extLst>
                    <a:ext uri="{9D8B030D-6E8A-4147-A177-3AD203B41FA5}">
                      <a16:colId xmlns:a16="http://schemas.microsoft.com/office/drawing/2014/main" val="3782724464"/>
                    </a:ext>
                  </a:extLst>
                </a:gridCol>
                <a:gridCol w="5483693">
                  <a:extLst>
                    <a:ext uri="{9D8B030D-6E8A-4147-A177-3AD203B41FA5}">
                      <a16:colId xmlns:a16="http://schemas.microsoft.com/office/drawing/2014/main" val="3331748859"/>
                    </a:ext>
                  </a:extLst>
                </a:gridCol>
              </a:tblGrid>
              <a:tr h="534676">
                <a:tc>
                  <a:txBody>
                    <a:bodyPr/>
                    <a:lstStyle/>
                    <a:p>
                      <a:r>
                        <a:rPr lang="en-IN" sz="1600" dirty="0">
                          <a:latin typeface="Arial" panose="020B0604020202020204" pitchFamily="34" charset="0"/>
                          <a:cs typeface="Arial" panose="020B0604020202020204" pitchFamily="34" charset="0"/>
                        </a:rPr>
                        <a:t>STEP</a:t>
                      </a:r>
                    </a:p>
                  </a:txBody>
                  <a:tcPr/>
                </a:tc>
                <a:tc>
                  <a:txBody>
                    <a:bodyPr/>
                    <a:lstStyle/>
                    <a:p>
                      <a:r>
                        <a:rPr lang="en-IN" sz="1600" dirty="0">
                          <a:latin typeface="Arial" panose="020B0604020202020204" pitchFamily="34" charset="0"/>
                          <a:cs typeface="Arial" panose="020B0604020202020204" pitchFamily="34" charset="0"/>
                        </a:rPr>
                        <a:t>IMPORTANT ACTIVITIES </a:t>
                      </a:r>
                    </a:p>
                  </a:txBody>
                  <a:tcPr/>
                </a:tc>
                <a:extLst>
                  <a:ext uri="{0D108BD9-81ED-4DB2-BD59-A6C34878D82A}">
                    <a16:rowId xmlns:a16="http://schemas.microsoft.com/office/drawing/2014/main" val="4041139666"/>
                  </a:ext>
                </a:extLst>
              </a:tr>
              <a:tr h="13667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Step 9: Recommendations </a:t>
                      </a:r>
                    </a:p>
                    <a:p>
                      <a:endParaRPr lang="en-IN" sz="1600" dirty="0">
                        <a:latin typeface="Arial" panose="020B0604020202020204" pitchFamily="34" charset="0"/>
                        <a:cs typeface="Arial" panose="020B0604020202020204" pitchFamily="34" charset="0"/>
                      </a:endParaRPr>
                    </a:p>
                  </a:txBody>
                  <a:tcPr/>
                </a:tc>
                <a:tc>
                  <a:txBody>
                    <a:bodyPr/>
                    <a:lstStyle/>
                    <a:p>
                      <a:r>
                        <a:rPr lang="en-IN" sz="1600" dirty="0">
                          <a:latin typeface="Arial" panose="020B0604020202020204" pitchFamily="34" charset="0"/>
                          <a:cs typeface="Arial" panose="020B0604020202020204" pitchFamily="34" charset="0"/>
                        </a:rPr>
                        <a:t>3. Action against complainant for malicious complaints :</a:t>
                      </a:r>
                    </a:p>
                    <a:p>
                      <a:pPr marL="285750" indent="-285750" algn="l" defTabSz="685800" rtl="0" eaLnBrk="1" latinLnBrk="0" hangingPunct="1">
                        <a:buFont typeface="Wingdings" panose="05000000000000000000" pitchFamily="2" charset="2"/>
                        <a:buChar char="ü"/>
                      </a:pPr>
                      <a:r>
                        <a:rPr lang="en-IN" sz="1600" kern="1200" dirty="0">
                          <a:solidFill>
                            <a:schemeClr val="dk1"/>
                          </a:solidFill>
                          <a:latin typeface="Arial" panose="020B0604020202020204" pitchFamily="34" charset="0"/>
                          <a:ea typeface="+mn-ea"/>
                          <a:cs typeface="Arial" panose="020B0604020202020204" pitchFamily="34" charset="0"/>
                        </a:rPr>
                        <a:t>the aggrieved woman or any other person making the complaint has made the complaint knowing it to be false </a:t>
                      </a:r>
                    </a:p>
                    <a:p>
                      <a:pPr marL="285750" indent="-285750" algn="l" defTabSz="685800" rtl="0" eaLnBrk="1" latinLnBrk="0" hangingPunct="1">
                        <a:buFont typeface="Wingdings" panose="05000000000000000000" pitchFamily="2" charset="2"/>
                        <a:buChar char="ü"/>
                      </a:pPr>
                      <a:r>
                        <a:rPr lang="en-IN" sz="1600" kern="1200" dirty="0">
                          <a:solidFill>
                            <a:schemeClr val="dk1"/>
                          </a:solidFill>
                          <a:latin typeface="Arial" panose="020B0604020202020204" pitchFamily="34" charset="0"/>
                          <a:ea typeface="+mn-ea"/>
                          <a:cs typeface="Arial" panose="020B0604020202020204" pitchFamily="34" charset="0"/>
                        </a:rPr>
                        <a:t>or the aggrieved woman or any other person making the complaint has produced any forged or misleading document, it may recommend to action against the woman or the person who has made the complaint under sub-section (I) or sub-section (2) of section 9, as the case may be, in accordance with the provisions of the service rules applicable</a:t>
                      </a:r>
                    </a:p>
                  </a:txBody>
                  <a:tcPr/>
                </a:tc>
                <a:extLst>
                  <a:ext uri="{0D108BD9-81ED-4DB2-BD59-A6C34878D82A}">
                    <a16:rowId xmlns:a16="http://schemas.microsoft.com/office/drawing/2014/main" val="1382772894"/>
                  </a:ext>
                </a:extLst>
              </a:tr>
              <a:tr h="1366742">
                <a:tc>
                  <a:txBody>
                    <a:bodyPr/>
                    <a:lstStyle/>
                    <a:p>
                      <a:r>
                        <a:rPr lang="en-IN" sz="1600" dirty="0">
                          <a:latin typeface="Arial" panose="020B0604020202020204" pitchFamily="34" charset="0"/>
                          <a:cs typeface="Arial" panose="020B0604020202020204" pitchFamily="34" charset="0"/>
                        </a:rPr>
                        <a:t>Step 10:Writing the Report </a:t>
                      </a:r>
                    </a:p>
                  </a:txBody>
                  <a:tcPr/>
                </a:tc>
                <a:tc>
                  <a:txBody>
                    <a:bodyPr/>
                    <a:lstStyle/>
                    <a:p>
                      <a:r>
                        <a:rPr lang="en-IN" sz="1600" dirty="0">
                          <a:latin typeface="Arial" panose="020B0604020202020204" pitchFamily="34" charset="0"/>
                          <a:cs typeface="Arial" panose="020B0604020202020204" pitchFamily="34" charset="0"/>
                        </a:rPr>
                        <a:t>Final report that contains the following elements:</a:t>
                      </a:r>
                    </a:p>
                    <a:p>
                      <a:pPr marL="285750" indent="-285750">
                        <a:buFont typeface="Wingdings" panose="05000000000000000000" pitchFamily="2" charset="2"/>
                        <a:buChar char="ü"/>
                      </a:pPr>
                      <a:r>
                        <a:rPr lang="en-IN" sz="1600" dirty="0">
                          <a:latin typeface="Arial" panose="020B0604020202020204" pitchFamily="34" charset="0"/>
                          <a:cs typeface="Arial" panose="020B0604020202020204" pitchFamily="34" charset="0"/>
                        </a:rPr>
                        <a:t> A description of the different aspects of the complaint; </a:t>
                      </a:r>
                    </a:p>
                    <a:p>
                      <a:pPr marL="285750" indent="-285750">
                        <a:buFont typeface="Wingdings" panose="05000000000000000000" pitchFamily="2" charset="2"/>
                        <a:buChar char="ü"/>
                      </a:pPr>
                      <a:r>
                        <a:rPr lang="en-IN" sz="1600" dirty="0">
                          <a:latin typeface="Arial" panose="020B0604020202020204" pitchFamily="34" charset="0"/>
                          <a:cs typeface="Arial" panose="020B0604020202020204" pitchFamily="34" charset="0"/>
                        </a:rPr>
                        <a:t>A description of the process followed;</a:t>
                      </a:r>
                    </a:p>
                    <a:p>
                      <a:pPr marL="285750" indent="-285750">
                        <a:buFont typeface="Wingdings" panose="05000000000000000000" pitchFamily="2" charset="2"/>
                        <a:buChar char="ü"/>
                      </a:pPr>
                      <a:r>
                        <a:rPr lang="en-IN" sz="1600" dirty="0">
                          <a:latin typeface="Arial" panose="020B0604020202020204" pitchFamily="34" charset="0"/>
                          <a:cs typeface="Arial" panose="020B0604020202020204" pitchFamily="34" charset="0"/>
                        </a:rPr>
                        <a:t>A description of the background information and documents that support or refute each aspect of the complaint;</a:t>
                      </a:r>
                    </a:p>
                    <a:p>
                      <a:pPr marL="285750" indent="-285750">
                        <a:buFont typeface="Wingdings" panose="05000000000000000000" pitchFamily="2" charset="2"/>
                        <a:buChar char="ü"/>
                      </a:pPr>
                      <a:r>
                        <a:rPr lang="en-IN" sz="1600" dirty="0">
                          <a:latin typeface="Arial" panose="020B0604020202020204" pitchFamily="34" charset="0"/>
                          <a:cs typeface="Arial" panose="020B0604020202020204" pitchFamily="34" charset="0"/>
                        </a:rPr>
                        <a:t> An analysis of the information obtained; </a:t>
                      </a:r>
                    </a:p>
                    <a:p>
                      <a:pPr marL="285750" indent="-285750">
                        <a:buFont typeface="Wingdings" panose="05000000000000000000" pitchFamily="2" charset="2"/>
                        <a:buChar char="ü"/>
                      </a:pPr>
                      <a:r>
                        <a:rPr lang="en-IN" sz="1600" dirty="0">
                          <a:latin typeface="Arial" panose="020B0604020202020204" pitchFamily="34" charset="0"/>
                          <a:cs typeface="Arial" panose="020B0604020202020204" pitchFamily="34" charset="0"/>
                        </a:rPr>
                        <a:t>Recommendations. </a:t>
                      </a:r>
                    </a:p>
                  </a:txBody>
                  <a:tcPr/>
                </a:tc>
                <a:extLst>
                  <a:ext uri="{0D108BD9-81ED-4DB2-BD59-A6C34878D82A}">
                    <a16:rowId xmlns:a16="http://schemas.microsoft.com/office/drawing/2014/main" val="3861389457"/>
                  </a:ext>
                </a:extLst>
              </a:tr>
            </a:tbl>
          </a:graphicData>
        </a:graphic>
      </p:graphicFrame>
      <p:sp>
        <p:nvSpPr>
          <p:cNvPr id="10" name="Title 1"/>
          <p:cNvSpPr>
            <a:spLocks noGrp="1"/>
          </p:cNvSpPr>
          <p:nvPr>
            <p:ph type="title"/>
          </p:nvPr>
        </p:nvSpPr>
        <p:spPr>
          <a:xfrm>
            <a:off x="457200" y="166308"/>
            <a:ext cx="7315200" cy="1325563"/>
          </a:xfrm>
        </p:spPr>
        <p:txBody>
          <a:bodyPr>
            <a:normAutofit/>
          </a:bodyPr>
          <a:lstStyle/>
          <a:p>
            <a:pPr algn="ctr"/>
            <a:r>
              <a:rPr lang="en-IN" sz="3600" b="1" dirty="0">
                <a:solidFill>
                  <a:schemeClr val="tx2"/>
                </a:solidFill>
                <a:latin typeface="Calibri" pitchFamily="34" charset="0"/>
                <a:ea typeface="MS PGothic" pitchFamily="34" charset="-128"/>
              </a:rPr>
              <a:t>STAGES SEXUAL HARASSMENT COMPLAINT REDRESSAL  PROCESS</a:t>
            </a:r>
            <a:endParaRPr lang="en-IN" dirty="0"/>
          </a:p>
        </p:txBody>
      </p:sp>
    </p:spTree>
    <p:extLst>
      <p:ext uri="{BB962C8B-B14F-4D97-AF65-F5344CB8AC3E}">
        <p14:creationId xmlns:p14="http://schemas.microsoft.com/office/powerpoint/2010/main" val="2747186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3" name="Title 2">
            <a:extLst>
              <a:ext uri="{FF2B5EF4-FFF2-40B4-BE49-F238E27FC236}">
                <a16:creationId xmlns:a16="http://schemas.microsoft.com/office/drawing/2014/main" id="{5E214FC0-32D6-4BCE-81AB-C87F3DD4FFFD}"/>
              </a:ext>
            </a:extLst>
          </p:cNvPr>
          <p:cNvSpPr>
            <a:spLocks noGrp="1"/>
          </p:cNvSpPr>
          <p:nvPr>
            <p:ph type="title"/>
          </p:nvPr>
        </p:nvSpPr>
        <p:spPr>
          <a:xfrm>
            <a:off x="838200" y="2438400"/>
            <a:ext cx="7886700" cy="1325563"/>
          </a:xfrm>
        </p:spPr>
        <p:txBody>
          <a:bodyPr/>
          <a:lstStyle/>
          <a:p>
            <a:r>
              <a:rPr lang="en-IN" dirty="0"/>
              <a:t>CASE STUDIES </a:t>
            </a:r>
            <a:endParaRPr lang="en-US" dirty="0"/>
          </a:p>
        </p:txBody>
      </p:sp>
    </p:spTree>
    <p:extLst>
      <p:ext uri="{BB962C8B-B14F-4D97-AF65-F5344CB8AC3E}">
        <p14:creationId xmlns:p14="http://schemas.microsoft.com/office/powerpoint/2010/main" val="3920548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3" name="Title 2">
            <a:extLst>
              <a:ext uri="{FF2B5EF4-FFF2-40B4-BE49-F238E27FC236}">
                <a16:creationId xmlns:a16="http://schemas.microsoft.com/office/drawing/2014/main" id="{5E214FC0-32D6-4BCE-81AB-C87F3DD4FFFD}"/>
              </a:ext>
            </a:extLst>
          </p:cNvPr>
          <p:cNvSpPr>
            <a:spLocks noGrp="1"/>
          </p:cNvSpPr>
          <p:nvPr>
            <p:ph type="title"/>
          </p:nvPr>
        </p:nvSpPr>
        <p:spPr>
          <a:xfrm>
            <a:off x="492705" y="444590"/>
            <a:ext cx="7886700" cy="1325563"/>
          </a:xfrm>
        </p:spPr>
        <p:txBody>
          <a:bodyPr/>
          <a:lstStyle/>
          <a:p>
            <a:r>
              <a:rPr lang="en-IN" dirty="0"/>
              <a:t>CASE 1</a:t>
            </a:r>
            <a:endParaRPr lang="en-US" dirty="0"/>
          </a:p>
        </p:txBody>
      </p:sp>
      <p:sp>
        <p:nvSpPr>
          <p:cNvPr id="5" name="TextBox 4">
            <a:extLst>
              <a:ext uri="{FF2B5EF4-FFF2-40B4-BE49-F238E27FC236}">
                <a16:creationId xmlns:a16="http://schemas.microsoft.com/office/drawing/2014/main" id="{80E22C6B-77E2-4EB9-8FD8-9ECD15F79B48}"/>
              </a:ext>
            </a:extLst>
          </p:cNvPr>
          <p:cNvSpPr txBox="1"/>
          <p:nvPr/>
        </p:nvSpPr>
        <p:spPr>
          <a:xfrm>
            <a:off x="492705" y="1770153"/>
            <a:ext cx="7696200" cy="4524315"/>
          </a:xfrm>
          <a:prstGeom prst="rect">
            <a:avLst/>
          </a:prstGeom>
          <a:noFill/>
        </p:spPr>
        <p:txBody>
          <a:bodyPr wrap="square" rtlCol="0">
            <a:spAutoFit/>
          </a:bodyPr>
          <a:lstStyle/>
          <a:p>
            <a:r>
              <a:rPr lang="en-IN" dirty="0"/>
              <a:t>CASE-1 • A young market researcher is working under a very senior Manager of very good repute. It has been her dream to work under him. She has sent him at least 3 mails expressing her excitement and pleasure to work under him. She is always ready to take up any assignment/ work given by him, even unrelated to her research. She has even gone to his residence a couple of times. He is middle aged and has family and children. Once when she went to his home, his family was not there and he asked her to stay over and even told her she could sleep in his bedroom. She was taken aback, did not say much but quietly left. Next few days she remained aloof. </a:t>
            </a:r>
          </a:p>
          <a:p>
            <a:r>
              <a:rPr lang="en-IN" dirty="0"/>
              <a:t>• After a week or so, when she met him, he told her she is like his daughter and would never misbehave with her. However, after that incident though he was showing a lot of concern about her when they were by themselves, he has started publicly reprimanding and overtly criticizing her work. She is very disturbed.</a:t>
            </a:r>
          </a:p>
          <a:p>
            <a:r>
              <a:rPr lang="en-IN" dirty="0"/>
              <a:t> • What should she do now? What would you do if this was brought as a complaint before you?</a:t>
            </a:r>
            <a:endParaRPr lang="en-US" dirty="0"/>
          </a:p>
        </p:txBody>
      </p:sp>
    </p:spTree>
    <p:extLst>
      <p:ext uri="{BB962C8B-B14F-4D97-AF65-F5344CB8AC3E}">
        <p14:creationId xmlns:p14="http://schemas.microsoft.com/office/powerpoint/2010/main" val="4172571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3" name="Title 2">
            <a:extLst>
              <a:ext uri="{FF2B5EF4-FFF2-40B4-BE49-F238E27FC236}">
                <a16:creationId xmlns:a16="http://schemas.microsoft.com/office/drawing/2014/main" id="{5E214FC0-32D6-4BCE-81AB-C87F3DD4FFFD}"/>
              </a:ext>
            </a:extLst>
          </p:cNvPr>
          <p:cNvSpPr>
            <a:spLocks noGrp="1"/>
          </p:cNvSpPr>
          <p:nvPr>
            <p:ph type="title"/>
          </p:nvPr>
        </p:nvSpPr>
        <p:spPr/>
        <p:txBody>
          <a:bodyPr/>
          <a:lstStyle/>
          <a:p>
            <a:r>
              <a:rPr lang="en-IN" dirty="0"/>
              <a:t>CASE 2</a:t>
            </a:r>
            <a:endParaRPr lang="en-US" dirty="0"/>
          </a:p>
        </p:txBody>
      </p:sp>
      <p:sp>
        <p:nvSpPr>
          <p:cNvPr id="2" name="TextBox 1">
            <a:extLst>
              <a:ext uri="{FF2B5EF4-FFF2-40B4-BE49-F238E27FC236}">
                <a16:creationId xmlns:a16="http://schemas.microsoft.com/office/drawing/2014/main" id="{AED0BA2C-AEDF-4699-86E9-5ED904AE1B0C}"/>
              </a:ext>
            </a:extLst>
          </p:cNvPr>
          <p:cNvSpPr txBox="1"/>
          <p:nvPr/>
        </p:nvSpPr>
        <p:spPr>
          <a:xfrm>
            <a:off x="616927" y="2209800"/>
            <a:ext cx="7886700" cy="2308324"/>
          </a:xfrm>
          <a:prstGeom prst="rect">
            <a:avLst/>
          </a:prstGeom>
          <a:noFill/>
        </p:spPr>
        <p:txBody>
          <a:bodyPr wrap="square" rtlCol="0">
            <a:spAutoFit/>
          </a:bodyPr>
          <a:lstStyle/>
          <a:p>
            <a:r>
              <a:rPr lang="en-IN" dirty="0"/>
              <a:t>A young employee who is 1 year in the Organization speaks to an HR person she is comfortable with and raises issues that she has with her senior who has been her mentor. She says that he has been micro managing her work and also constantly enquires about her through messaging over phone. She also says she does not want to raise a formal complaint. </a:t>
            </a:r>
          </a:p>
          <a:p>
            <a:endParaRPr lang="en-IN" dirty="0"/>
          </a:p>
          <a:p>
            <a:endParaRPr lang="en-IN" dirty="0"/>
          </a:p>
          <a:p>
            <a:r>
              <a:rPr lang="en-IN" dirty="0"/>
              <a:t> The HR person speaks to you, an IC Member. How would you go about it? </a:t>
            </a:r>
            <a:endParaRPr lang="en-US" dirty="0"/>
          </a:p>
        </p:txBody>
      </p:sp>
    </p:spTree>
    <p:extLst>
      <p:ext uri="{BB962C8B-B14F-4D97-AF65-F5344CB8AC3E}">
        <p14:creationId xmlns:p14="http://schemas.microsoft.com/office/powerpoint/2010/main" val="603898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CONTENT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99235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1295400"/>
            <a:ext cx="1524000" cy="1054444"/>
          </a:xfrm>
          <a:prstGeom prst="rect">
            <a:avLst/>
          </a:prstGeom>
        </p:spPr>
      </p:pic>
    </p:spTree>
    <p:extLst>
      <p:ext uri="{BB962C8B-B14F-4D97-AF65-F5344CB8AC3E}">
        <p14:creationId xmlns:p14="http://schemas.microsoft.com/office/powerpoint/2010/main" val="3941075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3" name="Title 2">
            <a:extLst>
              <a:ext uri="{FF2B5EF4-FFF2-40B4-BE49-F238E27FC236}">
                <a16:creationId xmlns:a16="http://schemas.microsoft.com/office/drawing/2014/main" id="{5E214FC0-32D6-4BCE-81AB-C87F3DD4FFFD}"/>
              </a:ext>
            </a:extLst>
          </p:cNvPr>
          <p:cNvSpPr>
            <a:spLocks noGrp="1"/>
          </p:cNvSpPr>
          <p:nvPr>
            <p:ph type="title"/>
          </p:nvPr>
        </p:nvSpPr>
        <p:spPr/>
        <p:txBody>
          <a:bodyPr/>
          <a:lstStyle/>
          <a:p>
            <a:r>
              <a:rPr lang="en-IN" dirty="0"/>
              <a:t>CASE 3</a:t>
            </a:r>
            <a:endParaRPr lang="en-US" dirty="0"/>
          </a:p>
        </p:txBody>
      </p:sp>
      <p:sp>
        <p:nvSpPr>
          <p:cNvPr id="2" name="TextBox 1">
            <a:extLst>
              <a:ext uri="{FF2B5EF4-FFF2-40B4-BE49-F238E27FC236}">
                <a16:creationId xmlns:a16="http://schemas.microsoft.com/office/drawing/2014/main" id="{A5F58CA4-0187-46E4-83F6-0CD4DA2899FA}"/>
              </a:ext>
            </a:extLst>
          </p:cNvPr>
          <p:cNvSpPr txBox="1"/>
          <p:nvPr/>
        </p:nvSpPr>
        <p:spPr>
          <a:xfrm>
            <a:off x="628650" y="1690689"/>
            <a:ext cx="7886700" cy="4524315"/>
          </a:xfrm>
          <a:prstGeom prst="rect">
            <a:avLst/>
          </a:prstGeom>
          <a:noFill/>
        </p:spPr>
        <p:txBody>
          <a:bodyPr wrap="square" rtlCol="0">
            <a:spAutoFit/>
          </a:bodyPr>
          <a:lstStyle/>
          <a:p>
            <a:r>
              <a:rPr lang="en-IN" dirty="0"/>
              <a:t>You receive a complaint from an employee who is 4 years in the Organization against a very senior employee (Respondent). She says in her complaint that she has been in a relationship with the Respondent, which is an extra marital relationship for him. However, she says it is all over for her and she has made it clear to him, however he has been pursuing and pressurizing her to continue in relationship with him. </a:t>
            </a:r>
          </a:p>
          <a:p>
            <a:endParaRPr lang="en-IN" dirty="0"/>
          </a:p>
          <a:p>
            <a:r>
              <a:rPr lang="en-IN" dirty="0"/>
              <a:t> It is also an internal and popular gossip in the Organization that the Respondent is a flirt and women generally are not entirely comfortable with him. </a:t>
            </a:r>
          </a:p>
          <a:p>
            <a:endParaRPr lang="en-IN" dirty="0"/>
          </a:p>
          <a:p>
            <a:r>
              <a:rPr lang="en-IN" dirty="0"/>
              <a:t>However, he is very senior in the Organization, and has been a very important, influential person.</a:t>
            </a:r>
          </a:p>
          <a:p>
            <a:endParaRPr lang="en-IN" dirty="0"/>
          </a:p>
          <a:p>
            <a:endParaRPr lang="en-IN" dirty="0"/>
          </a:p>
          <a:p>
            <a:endParaRPr lang="en-IN" dirty="0"/>
          </a:p>
          <a:p>
            <a:r>
              <a:rPr lang="en-IN" dirty="0"/>
              <a:t>What would you do as IC? </a:t>
            </a:r>
            <a:endParaRPr lang="en-US" dirty="0"/>
          </a:p>
        </p:txBody>
      </p:sp>
    </p:spTree>
    <p:extLst>
      <p:ext uri="{BB962C8B-B14F-4D97-AF65-F5344CB8AC3E}">
        <p14:creationId xmlns:p14="http://schemas.microsoft.com/office/powerpoint/2010/main" val="1552244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
        <p:nvSpPr>
          <p:cNvPr id="3" name="Title 2">
            <a:extLst>
              <a:ext uri="{FF2B5EF4-FFF2-40B4-BE49-F238E27FC236}">
                <a16:creationId xmlns:a16="http://schemas.microsoft.com/office/drawing/2014/main" id="{5E214FC0-32D6-4BCE-81AB-C87F3DD4FFFD}"/>
              </a:ext>
            </a:extLst>
          </p:cNvPr>
          <p:cNvSpPr>
            <a:spLocks noGrp="1"/>
          </p:cNvSpPr>
          <p:nvPr>
            <p:ph type="title"/>
          </p:nvPr>
        </p:nvSpPr>
        <p:spPr>
          <a:xfrm>
            <a:off x="302205" y="3124200"/>
            <a:ext cx="7886700" cy="1325563"/>
          </a:xfrm>
        </p:spPr>
        <p:txBody>
          <a:bodyPr/>
          <a:lstStyle/>
          <a:p>
            <a:r>
              <a:rPr lang="en-IN" dirty="0"/>
              <a:t>Thank You</a:t>
            </a:r>
            <a:endParaRPr lang="en-US" dirty="0"/>
          </a:p>
        </p:txBody>
      </p:sp>
    </p:spTree>
    <p:extLst>
      <p:ext uri="{BB962C8B-B14F-4D97-AF65-F5344CB8AC3E}">
        <p14:creationId xmlns:p14="http://schemas.microsoft.com/office/powerpoint/2010/main" val="1969407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LAWS COVERING SEXUAL HARRASEMENT</a:t>
            </a:r>
            <a:br>
              <a:rPr lang="en-US" sz="3600" dirty="0"/>
            </a:br>
            <a:endParaRPr lang="en-IN"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53838"/>
              </p:ext>
            </p:extLst>
          </p:nvPr>
        </p:nvGraphicFramePr>
        <p:xfrm>
          <a:off x="628650" y="1371600"/>
          <a:ext cx="78867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3" name="Table 2"/>
          <p:cNvGraphicFramePr>
            <a:graphicFrameLocks noGrp="1"/>
          </p:cNvGraphicFramePr>
          <p:nvPr>
            <p:extLst>
              <p:ext uri="{D42A27DB-BD31-4B8C-83A1-F6EECF244321}">
                <p14:modId xmlns:p14="http://schemas.microsoft.com/office/powerpoint/2010/main" val="2540880589"/>
              </p:ext>
            </p:extLst>
          </p:nvPr>
        </p:nvGraphicFramePr>
        <p:xfrm>
          <a:off x="590550" y="1269999"/>
          <a:ext cx="8324850" cy="5011412"/>
        </p:xfrm>
        <a:graphic>
          <a:graphicData uri="http://schemas.openxmlformats.org/drawingml/2006/table">
            <a:tbl>
              <a:tblPr firstRow="1" bandRow="1">
                <a:tableStyleId>{5C22544A-7EE6-4342-B048-85BDC9FD1C3A}</a:tableStyleId>
              </a:tblPr>
              <a:tblGrid>
                <a:gridCol w="1921119">
                  <a:extLst>
                    <a:ext uri="{9D8B030D-6E8A-4147-A177-3AD203B41FA5}">
                      <a16:colId xmlns:a16="http://schemas.microsoft.com/office/drawing/2014/main" val="1149177825"/>
                    </a:ext>
                  </a:extLst>
                </a:gridCol>
                <a:gridCol w="6403731">
                  <a:extLst>
                    <a:ext uri="{9D8B030D-6E8A-4147-A177-3AD203B41FA5}">
                      <a16:colId xmlns:a16="http://schemas.microsoft.com/office/drawing/2014/main" val="1702698007"/>
                    </a:ext>
                  </a:extLst>
                </a:gridCol>
              </a:tblGrid>
              <a:tr h="759452">
                <a:tc>
                  <a:txBody>
                    <a:bodyPr/>
                    <a:lstStyle/>
                    <a:p>
                      <a:r>
                        <a:rPr lang="en-IN" sz="1800" dirty="0">
                          <a:latin typeface="+mj-lt"/>
                        </a:rPr>
                        <a:t>Section #</a:t>
                      </a:r>
                    </a:p>
                  </a:txBody>
                  <a:tcPr/>
                </a:tc>
                <a:tc>
                  <a:txBody>
                    <a:bodyPr/>
                    <a:lstStyle/>
                    <a:p>
                      <a:r>
                        <a:rPr lang="en-IN" sz="1800" dirty="0">
                          <a:latin typeface="+mj-lt"/>
                        </a:rPr>
                        <a:t>Offence</a:t>
                      </a:r>
                    </a:p>
                  </a:txBody>
                  <a:tcPr/>
                </a:tc>
                <a:extLst>
                  <a:ext uri="{0D108BD9-81ED-4DB2-BD59-A6C34878D82A}">
                    <a16:rowId xmlns:a16="http://schemas.microsoft.com/office/drawing/2014/main" val="317575392"/>
                  </a:ext>
                </a:extLst>
              </a:tr>
              <a:tr h="0">
                <a:tc>
                  <a:txBody>
                    <a:bodyPr/>
                    <a:lstStyle/>
                    <a:p>
                      <a:r>
                        <a:rPr lang="en-IN" sz="1700" dirty="0">
                          <a:latin typeface="Arial" panose="020B0604020202020204" pitchFamily="34" charset="0"/>
                          <a:cs typeface="Arial" panose="020B0604020202020204" pitchFamily="34" charset="0"/>
                        </a:rPr>
                        <a:t>354</a:t>
                      </a:r>
                    </a:p>
                  </a:txBody>
                  <a:tcPr/>
                </a:tc>
                <a:tc>
                  <a:txBody>
                    <a:bodyPr/>
                    <a:lstStyle/>
                    <a:p>
                      <a:r>
                        <a:rPr lang="en-IN" sz="1700" kern="1200" dirty="0">
                          <a:solidFill>
                            <a:schemeClr val="dk1"/>
                          </a:solidFill>
                          <a:latin typeface="Arial" panose="020B0604020202020204" pitchFamily="34" charset="0"/>
                          <a:ea typeface="+mn-ea"/>
                          <a:cs typeface="Arial" panose="020B0604020202020204" pitchFamily="34" charset="0"/>
                        </a:rPr>
                        <a:t>Outraging the modesty of a woman Assault or use of criminal force to any woman, intending to outrage or knowing it to be </a:t>
                      </a:r>
                      <a:r>
                        <a:rPr lang="en-IN" sz="1700" kern="1200" dirty="0" err="1">
                          <a:solidFill>
                            <a:schemeClr val="dk1"/>
                          </a:solidFill>
                          <a:latin typeface="Arial" panose="020B0604020202020204" pitchFamily="34" charset="0"/>
                          <a:ea typeface="+mn-ea"/>
                          <a:cs typeface="Arial" panose="020B0604020202020204" pitchFamily="34" charset="0"/>
                        </a:rPr>
                        <a:t>likel</a:t>
                      </a:r>
                      <a:endParaRPr lang="en-IN"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9443826"/>
                  </a:ext>
                </a:extLst>
              </a:tr>
              <a:tr h="3632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700" kern="1200" dirty="0">
                          <a:solidFill>
                            <a:schemeClr val="dk1"/>
                          </a:solidFill>
                          <a:latin typeface="Arial" panose="020B0604020202020204" pitchFamily="34" charset="0"/>
                          <a:ea typeface="+mn-ea"/>
                          <a:cs typeface="Arial" panose="020B0604020202020204" pitchFamily="34" charset="0"/>
                        </a:rPr>
                        <a:t>354-A</a:t>
                      </a:r>
                    </a:p>
                  </a:txBody>
                  <a:tcPr/>
                </a:tc>
                <a:tc>
                  <a:txBody>
                    <a:bodyPr/>
                    <a:lstStyle/>
                    <a:p>
                      <a:r>
                        <a:rPr lang="en-IN" sz="1700" dirty="0">
                          <a:latin typeface="Arial" panose="020B0604020202020204" pitchFamily="34" charset="0"/>
                          <a:cs typeface="Arial" panose="020B0604020202020204" pitchFamily="34" charset="0"/>
                        </a:rPr>
                        <a:t>Sexual harassment by a man (</a:t>
                      </a:r>
                      <a:r>
                        <a:rPr lang="en-IN" sz="1700" dirty="0" err="1">
                          <a:latin typeface="Arial" panose="020B0604020202020204" pitchFamily="34" charset="0"/>
                          <a:cs typeface="Arial" panose="020B0604020202020204" pitchFamily="34" charset="0"/>
                        </a:rPr>
                        <a:t>i</a:t>
                      </a:r>
                      <a:r>
                        <a:rPr lang="en-IN" sz="1700" dirty="0">
                          <a:latin typeface="Arial" panose="020B0604020202020204" pitchFamily="34" charset="0"/>
                          <a:cs typeface="Arial" panose="020B0604020202020204" pitchFamily="34" charset="0"/>
                        </a:rPr>
                        <a:t>) Physical contact and advances involving unwelcome and explicit sexual overtures; (ii) Demand or request for sexual favours; (iii) Showing pornography against the will of a woman; or (iv) making sexually coloured remarks.</a:t>
                      </a:r>
                    </a:p>
                  </a:txBody>
                  <a:tcPr/>
                </a:tc>
                <a:extLst>
                  <a:ext uri="{0D108BD9-81ED-4DB2-BD59-A6C34878D82A}">
                    <a16:rowId xmlns:a16="http://schemas.microsoft.com/office/drawing/2014/main" val="635968924"/>
                  </a:ext>
                </a:extLst>
              </a:tr>
              <a:tr h="759452">
                <a:tc>
                  <a:txBody>
                    <a:bodyPr/>
                    <a:lstStyle/>
                    <a:p>
                      <a:r>
                        <a:rPr lang="en-IN" sz="1700" dirty="0">
                          <a:latin typeface="Arial" panose="020B0604020202020204" pitchFamily="34" charset="0"/>
                          <a:cs typeface="Arial" panose="020B0604020202020204" pitchFamily="34" charset="0"/>
                        </a:rPr>
                        <a:t>354-B</a:t>
                      </a:r>
                    </a:p>
                  </a:txBody>
                  <a:tcPr/>
                </a:tc>
                <a:tc>
                  <a:txBody>
                    <a:bodyPr/>
                    <a:lstStyle/>
                    <a:p>
                      <a:r>
                        <a:rPr lang="en-IN" sz="1700" kern="1200" dirty="0">
                          <a:solidFill>
                            <a:schemeClr val="dk1"/>
                          </a:solidFill>
                          <a:latin typeface="Arial" panose="020B0604020202020204" pitchFamily="34" charset="0"/>
                          <a:ea typeface="+mn-ea"/>
                          <a:cs typeface="Arial" panose="020B0604020202020204" pitchFamily="34" charset="0"/>
                        </a:rPr>
                        <a:t>Assault or use of criminal force to woman with intent to disrobe Assault or use of criminal force to any woman or abetment of such act with the intention of disrobing or compelling her to be naked. </a:t>
                      </a:r>
                      <a:endParaRPr lang="en-IN"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788253"/>
                  </a:ext>
                </a:extLst>
              </a:tr>
              <a:tr h="759452">
                <a:tc>
                  <a:txBody>
                    <a:bodyPr/>
                    <a:lstStyle/>
                    <a:p>
                      <a:r>
                        <a:rPr lang="en-IN" sz="1700" dirty="0">
                          <a:latin typeface="Arial" panose="020B0604020202020204" pitchFamily="34" charset="0"/>
                          <a:cs typeface="Arial" panose="020B0604020202020204" pitchFamily="34" charset="0"/>
                        </a:rPr>
                        <a:t>354-C</a:t>
                      </a:r>
                    </a:p>
                  </a:txBody>
                  <a:tcPr/>
                </a:tc>
                <a:tc>
                  <a:txBody>
                    <a:bodyPr/>
                    <a:lstStyle/>
                    <a:p>
                      <a:r>
                        <a:rPr lang="en-IN" sz="1700" kern="1200" dirty="0">
                          <a:solidFill>
                            <a:schemeClr val="dk1"/>
                          </a:solidFill>
                          <a:latin typeface="Arial" panose="020B0604020202020204" pitchFamily="34" charset="0"/>
                          <a:ea typeface="+mn-ea"/>
                          <a:cs typeface="Arial" panose="020B0604020202020204" pitchFamily="34" charset="0"/>
                        </a:rPr>
                        <a:t>Voyeurism Watching, or capturing the image of a woman engaging in a private act in circumstances where she would usually have the expectation of not being observed either by the perpetrator or by any other person at the behest of the perpetrator or disseminates such image.</a:t>
                      </a:r>
                      <a:endParaRPr lang="en-IN"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9746734"/>
                  </a:ext>
                </a:extLst>
              </a:tr>
            </a:tbl>
          </a:graphicData>
        </a:graphic>
      </p:graphicFrame>
    </p:spTree>
    <p:extLst>
      <p:ext uri="{BB962C8B-B14F-4D97-AF65-F5344CB8AC3E}">
        <p14:creationId xmlns:p14="http://schemas.microsoft.com/office/powerpoint/2010/main" val="3577940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LAWS COVERING SEXUAL HARRASEMENT</a:t>
            </a:r>
            <a:br>
              <a:rPr lang="en-US" sz="3600" dirty="0"/>
            </a:br>
            <a:endParaRPr lang="en-IN" sz="3600" b="1" dirty="0"/>
          </a:p>
        </p:txBody>
      </p:sp>
      <p:graphicFrame>
        <p:nvGraphicFramePr>
          <p:cNvPr id="6" name="Content Placeholder 5"/>
          <p:cNvGraphicFramePr>
            <a:graphicFrameLocks noGrp="1"/>
          </p:cNvGraphicFramePr>
          <p:nvPr>
            <p:ph idx="1"/>
          </p:nvPr>
        </p:nvGraphicFramePr>
        <p:xfrm>
          <a:off x="628650" y="1371600"/>
          <a:ext cx="78867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graphicFrame>
        <p:nvGraphicFramePr>
          <p:cNvPr id="3" name="Table 2"/>
          <p:cNvGraphicFramePr>
            <a:graphicFrameLocks noGrp="1"/>
          </p:cNvGraphicFramePr>
          <p:nvPr>
            <p:extLst>
              <p:ext uri="{D42A27DB-BD31-4B8C-83A1-F6EECF244321}">
                <p14:modId xmlns:p14="http://schemas.microsoft.com/office/powerpoint/2010/main" val="4043467695"/>
              </p:ext>
            </p:extLst>
          </p:nvPr>
        </p:nvGraphicFramePr>
        <p:xfrm>
          <a:off x="590550" y="1269999"/>
          <a:ext cx="8324850" cy="3533132"/>
        </p:xfrm>
        <a:graphic>
          <a:graphicData uri="http://schemas.openxmlformats.org/drawingml/2006/table">
            <a:tbl>
              <a:tblPr firstRow="1" bandRow="1">
                <a:tableStyleId>{5C22544A-7EE6-4342-B048-85BDC9FD1C3A}</a:tableStyleId>
              </a:tblPr>
              <a:tblGrid>
                <a:gridCol w="1921119">
                  <a:extLst>
                    <a:ext uri="{9D8B030D-6E8A-4147-A177-3AD203B41FA5}">
                      <a16:colId xmlns:a16="http://schemas.microsoft.com/office/drawing/2014/main" val="1149177825"/>
                    </a:ext>
                  </a:extLst>
                </a:gridCol>
                <a:gridCol w="6403731">
                  <a:extLst>
                    <a:ext uri="{9D8B030D-6E8A-4147-A177-3AD203B41FA5}">
                      <a16:colId xmlns:a16="http://schemas.microsoft.com/office/drawing/2014/main" val="1702698007"/>
                    </a:ext>
                  </a:extLst>
                </a:gridCol>
              </a:tblGrid>
              <a:tr h="759452">
                <a:tc>
                  <a:txBody>
                    <a:bodyPr/>
                    <a:lstStyle/>
                    <a:p>
                      <a:r>
                        <a:rPr lang="en-IN" sz="1800" dirty="0">
                          <a:latin typeface="+mj-lt"/>
                        </a:rPr>
                        <a:t>Section #</a:t>
                      </a:r>
                    </a:p>
                  </a:txBody>
                  <a:tcPr/>
                </a:tc>
                <a:tc>
                  <a:txBody>
                    <a:bodyPr/>
                    <a:lstStyle/>
                    <a:p>
                      <a:r>
                        <a:rPr lang="en-IN" sz="1800" dirty="0">
                          <a:latin typeface="+mj-lt"/>
                        </a:rPr>
                        <a:t>Offence</a:t>
                      </a:r>
                    </a:p>
                  </a:txBody>
                  <a:tcPr/>
                </a:tc>
                <a:extLst>
                  <a:ext uri="{0D108BD9-81ED-4DB2-BD59-A6C34878D82A}">
                    <a16:rowId xmlns:a16="http://schemas.microsoft.com/office/drawing/2014/main" val="317575392"/>
                  </a:ext>
                </a:extLst>
              </a:tr>
              <a:tr h="0">
                <a:tc>
                  <a:txBody>
                    <a:bodyPr/>
                    <a:lstStyle/>
                    <a:p>
                      <a:pPr marL="0" algn="l" defTabSz="685800" rtl="0" eaLnBrk="1" latinLnBrk="0" hangingPunct="1"/>
                      <a:r>
                        <a:rPr lang="en-IN" sz="1700" kern="1200" dirty="0">
                          <a:solidFill>
                            <a:schemeClr val="dk1"/>
                          </a:solidFill>
                          <a:latin typeface="Arial" panose="020B0604020202020204" pitchFamily="34" charset="0"/>
                          <a:ea typeface="+mn-ea"/>
                          <a:cs typeface="Arial" panose="020B0604020202020204" pitchFamily="34" charset="0"/>
                        </a:rPr>
                        <a:t>354-D</a:t>
                      </a:r>
                    </a:p>
                  </a:txBody>
                  <a:tcPr/>
                </a:tc>
                <a:tc>
                  <a:txBody>
                    <a:bodyPr/>
                    <a:lstStyle/>
                    <a:p>
                      <a:pPr marL="0" algn="l" defTabSz="685800" rtl="0" eaLnBrk="1" latinLnBrk="0" hangingPunct="1"/>
                      <a:r>
                        <a:rPr lang="en-IN" sz="1700" kern="1200" dirty="0">
                          <a:solidFill>
                            <a:schemeClr val="dk1"/>
                          </a:solidFill>
                          <a:latin typeface="Arial" panose="020B0604020202020204" pitchFamily="34" charset="0"/>
                          <a:ea typeface="+mn-ea"/>
                          <a:cs typeface="Arial" panose="020B0604020202020204" pitchFamily="34" charset="0"/>
                        </a:rPr>
                        <a:t>Stalking Following a woman and contacting, or attempting to contact such woman to foster personal interaction repeatedly despite a clear indication of disinterest by such woman; or Monitoring the use by a woman of the internet, email or any other form of </a:t>
                      </a:r>
                      <a:r>
                        <a:rPr lang="en-IN" sz="1700" kern="1200">
                          <a:solidFill>
                            <a:schemeClr val="dk1"/>
                          </a:solidFill>
                          <a:latin typeface="Arial" panose="020B0604020202020204" pitchFamily="34" charset="0"/>
                          <a:ea typeface="+mn-ea"/>
                          <a:cs typeface="Arial" panose="020B0604020202020204" pitchFamily="34" charset="0"/>
                        </a:rPr>
                        <a:t>electronic communication.</a:t>
                      </a:r>
                      <a:endParaRPr lang="en-IN" sz="17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269443826"/>
                  </a:ext>
                </a:extLst>
              </a:tr>
              <a:tr h="3632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700" kern="1200" dirty="0">
                          <a:solidFill>
                            <a:schemeClr val="dk1"/>
                          </a:solidFill>
                          <a:latin typeface="Arial" panose="020B0604020202020204" pitchFamily="34" charset="0"/>
                          <a:ea typeface="+mn-ea"/>
                          <a:cs typeface="Arial" panose="020B0604020202020204" pitchFamily="34" charset="0"/>
                        </a:rPr>
                        <a:t>509</a:t>
                      </a:r>
                    </a:p>
                  </a:txBody>
                  <a:tcPr/>
                </a:tc>
                <a:tc>
                  <a:txBody>
                    <a:bodyPr/>
                    <a:lstStyle/>
                    <a:p>
                      <a:pPr marL="0" algn="l" defTabSz="685800" rtl="0" eaLnBrk="1" latinLnBrk="0" hangingPunct="1"/>
                      <a:r>
                        <a:rPr lang="en-IN" sz="1700" kern="1200" dirty="0">
                          <a:solidFill>
                            <a:schemeClr val="dk1"/>
                          </a:solidFill>
                          <a:latin typeface="Arial" panose="020B0604020202020204" pitchFamily="34" charset="0"/>
                          <a:ea typeface="+mn-ea"/>
                          <a:cs typeface="Arial" panose="020B0604020202020204" pitchFamily="34" charset="0"/>
                        </a:rPr>
                        <a:t>Insulting the modesty of a woman Uttering any word, making any sound or gesture, or exhibiting any object, intending that such word or sound shall be heard, or that such gesture or object shall be seen, by a woman, with an intention to insult her modesty, or intruding upon the privacy of such woman</a:t>
                      </a:r>
                    </a:p>
                  </a:txBody>
                  <a:tcPr/>
                </a:tc>
                <a:extLst>
                  <a:ext uri="{0D108BD9-81ED-4DB2-BD59-A6C34878D82A}">
                    <a16:rowId xmlns:a16="http://schemas.microsoft.com/office/drawing/2014/main" val="635968924"/>
                  </a:ext>
                </a:extLst>
              </a:tr>
            </a:tbl>
          </a:graphicData>
        </a:graphic>
      </p:graphicFrame>
    </p:spTree>
    <p:extLst>
      <p:ext uri="{BB962C8B-B14F-4D97-AF65-F5344CB8AC3E}">
        <p14:creationId xmlns:p14="http://schemas.microsoft.com/office/powerpoint/2010/main" val="3146148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GENESIS</a:t>
            </a:r>
            <a:endParaRPr lang="en-IN"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1181701"/>
              </p:ext>
            </p:extLst>
          </p:nvPr>
        </p:nvGraphicFramePr>
        <p:xfrm>
          <a:off x="628650" y="1371600"/>
          <a:ext cx="78867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1973449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GENESIS</a:t>
            </a:r>
            <a:endParaRPr lang="en-IN"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1663753"/>
              </p:ext>
            </p:extLst>
          </p:nvPr>
        </p:nvGraphicFramePr>
        <p:xfrm>
          <a:off x="628650" y="14478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553200"/>
            <a:ext cx="9137517" cy="331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Corporate Law   |   Employment Law   |   Family Law   |   Dispute Resolution   |   Regulatory Compliance Governance   |   Programs and Training</a:t>
            </a:r>
            <a:endParaRPr lang="en-GB" sz="1100" dirty="0"/>
          </a:p>
        </p:txBody>
      </p:sp>
    </p:spTree>
    <p:extLst>
      <p:ext uri="{BB962C8B-B14F-4D97-AF65-F5344CB8AC3E}">
        <p14:creationId xmlns:p14="http://schemas.microsoft.com/office/powerpoint/2010/main" val="1086815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2044</TotalTime>
  <Words>5962</Words>
  <Application>Microsoft Office PowerPoint</Application>
  <PresentationFormat>On-screen Show (4:3)</PresentationFormat>
  <Paragraphs>478</Paragraphs>
  <Slides>51</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MS PGothic</vt:lpstr>
      <vt:lpstr>Arial</vt:lpstr>
      <vt:lpstr>Calibri</vt:lpstr>
      <vt:lpstr>Calibri Light</vt:lpstr>
      <vt:lpstr>Century Gothic</vt:lpstr>
      <vt:lpstr>Times New Roman</vt:lpstr>
      <vt:lpstr>Wingdings</vt:lpstr>
      <vt:lpstr>Office Theme</vt:lpstr>
      <vt:lpstr>Packager Shell Object</vt:lpstr>
      <vt:lpstr>PowerPoint Presentation</vt:lpstr>
      <vt:lpstr>ABOUT THE FACILITATOR</vt:lpstr>
      <vt:lpstr>CONTENT </vt:lpstr>
      <vt:lpstr>CONTENT </vt:lpstr>
      <vt:lpstr>CONTENT </vt:lpstr>
      <vt:lpstr>LAWS COVERING SEXUAL HARRASEMENT </vt:lpstr>
      <vt:lpstr>LAWS COVERING SEXUAL HARRASEMENT </vt:lpstr>
      <vt:lpstr>THE GENESIS</vt:lpstr>
      <vt:lpstr>THE GENESIS</vt:lpstr>
      <vt:lpstr>THE POSH LAW </vt:lpstr>
      <vt:lpstr>THE POSH LAW -EMPLOYER RESPONSIBILITIES </vt:lpstr>
      <vt:lpstr>THE POSH LAW -EMPLOYER RESPONSIBILITIES </vt:lpstr>
      <vt:lpstr>CONTENT </vt:lpstr>
      <vt:lpstr>CONSTITUTION OF ICC </vt:lpstr>
      <vt:lpstr>RESPONSIBILITIES OF ICC </vt:lpstr>
      <vt:lpstr>DO’S AND DON’T’S  OF ICC </vt:lpstr>
      <vt:lpstr>CONTENT </vt:lpstr>
      <vt:lpstr>WHO IS AN AGGRIEVED WOMAN </vt:lpstr>
      <vt:lpstr>WHAT IS A WORKPLACE? </vt:lpstr>
      <vt:lpstr> </vt:lpstr>
      <vt:lpstr>Sexual Harassment – A Spectrum  Of Behavior Patterns </vt:lpstr>
      <vt:lpstr>Sexual Harassment – A Spectrum  Of Behavior Patterns </vt:lpstr>
      <vt:lpstr>Sexual Harassment – A Spectrum  Of Behavior Patterns </vt:lpstr>
      <vt:lpstr>Sexual Harassment – A Spectrum  Of Behavior Patterns </vt:lpstr>
      <vt:lpstr>Sexual Harassment – A Spectrum  Of Behavior Patterns </vt:lpstr>
      <vt:lpstr>Sexual Harassment – A Spectrum  Of Behavior Patterns </vt:lpstr>
      <vt:lpstr>WHO CAN COMPLAIN AND WHERE?</vt:lpstr>
      <vt:lpstr>RIGHTS OF COMPLAINANT   </vt:lpstr>
      <vt:lpstr>RIGHTS OF RESPONDENT</vt:lpstr>
      <vt:lpstr>EMPLOYEE RESPONSIBILITIES</vt:lpstr>
      <vt:lpstr>MANAGER RESPONSIBILITIES</vt:lpstr>
      <vt:lpstr>What Steps Can Employees Take to Avoid  Sexual Harassment?</vt:lpstr>
      <vt:lpstr>Case Scenarios?</vt:lpstr>
      <vt:lpstr>Case Scenarios -1?</vt:lpstr>
      <vt:lpstr>Case Scenarios-2?</vt:lpstr>
      <vt:lpstr>Case Scenarios-3?</vt:lpstr>
      <vt:lpstr>Case Scenarios-4?</vt:lpstr>
      <vt:lpstr>THE SEXUAL HARASSMENT COMPLAINT REDRESSAL  PROCESS</vt:lpstr>
      <vt:lpstr>THE SEXUAL HARASSMENT COMPLAINT REDRESSAL  PROCESS</vt:lpstr>
      <vt:lpstr>SEXUAL HARASSMENT COMPLAINT REDRESSAL  PROCESS</vt:lpstr>
      <vt:lpstr>SEXUAL HARASSMENT COMPLAINT REDRESSAL  PROCESS</vt:lpstr>
      <vt:lpstr>SEXUAL HARASSMENT COMPLAINT REDRESSAL  PROCESS</vt:lpstr>
      <vt:lpstr>SEXUAL HARASSMENT COMPLAINT REDRESSAL  PROCESS</vt:lpstr>
      <vt:lpstr>STAGES SEXUAL HARASSMENT COMPLAINT REDRESSAL  PROCESS</vt:lpstr>
      <vt:lpstr>STAGES SEXUAL HARASSMENT COMPLAINT REDRESSAL  PROCESS</vt:lpstr>
      <vt:lpstr>STAGES SEXUAL HARASSMENT COMPLAINT REDRESSAL  PROCESS</vt:lpstr>
      <vt:lpstr>CASE STUDIES </vt:lpstr>
      <vt:lpstr>CASE 1</vt:lpstr>
      <vt:lpstr>CASE 2</vt:lpstr>
      <vt:lpstr>CASE 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Khatana, Kanchan</dc:creator>
  <cp:lastModifiedBy>Nirbhaya Singh</cp:lastModifiedBy>
  <cp:revision>280</cp:revision>
  <cp:lastPrinted>2018-02-23T04:29:41Z</cp:lastPrinted>
  <dcterms:created xsi:type="dcterms:W3CDTF">2006-08-16T00:00:00Z</dcterms:created>
  <dcterms:modified xsi:type="dcterms:W3CDTF">2024-07-29T09:00:23Z</dcterms:modified>
  <cp:contentStatus/>
</cp:coreProperties>
</file>