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B958-8D29-494D-85D7-AE0F9F36359B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1D58-5075-45E3-884C-F8D5A4841B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na_0889"/>
          <p:cNvPicPr>
            <a:picLocks noChangeAspect="1" noChangeArrowheads="1"/>
          </p:cNvPicPr>
          <p:nvPr/>
        </p:nvPicPr>
        <p:blipFill>
          <a:blip r:embed="rId2">
            <a:lum bright="52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k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9338">
            <a:off x="7235825" y="3716338"/>
            <a:ext cx="15573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 descr="Гранит"/>
          <p:cNvSpPr>
            <a:spLocks noChangeArrowheads="1" noChangeShapeType="1" noTextEdit="1"/>
          </p:cNvSpPr>
          <p:nvPr/>
        </p:nvSpPr>
        <p:spPr bwMode="auto">
          <a:xfrm>
            <a:off x="1116013" y="981075"/>
            <a:ext cx="66976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3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omic Sans MS"/>
              </a:rPr>
              <a:t>Голосеменные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enc_9940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58000" contrast="-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Древесина сосны</a:t>
            </a:r>
          </a:p>
        </p:txBody>
      </p:sp>
      <p:sp>
        <p:nvSpPr>
          <p:cNvPr id="737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3900486" cy="52864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CC3399"/>
              </a:buClr>
              <a:buFont typeface="Wingdings" pitchFamily="2" charset="2"/>
              <a:buChar char="6"/>
            </a:pPr>
            <a:r>
              <a:rPr lang="ru-RU" b="1" dirty="0" smtClean="0"/>
              <a:t>Древесина сосны состоит в основном из </a:t>
            </a:r>
            <a:r>
              <a:rPr lang="ru-RU" b="1" dirty="0" err="1" smtClean="0"/>
              <a:t>трахеид</a:t>
            </a:r>
            <a:r>
              <a:rPr lang="ru-RU" b="1" dirty="0" smtClean="0"/>
              <a:t>, имеющих на поперечном срезе многоугольную или, реже, округлую форму. На радиальных стенках их в один или два ряда располагаются окаймленные поры. В древесине четко выражены годичные кольца, поэтому установить возраст сосны не составляет труда.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572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/>
      <p:bldP spid="73742" grpId="0" build="p"/>
      <p:bldP spid="7374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enc_1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3" descr="enc_1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0"/>
            <a:ext cx="254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0" descr="enc_11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83646">
            <a:off x="1979613" y="0"/>
            <a:ext cx="254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7" descr="enc_4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420938"/>
            <a:ext cx="25558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2" descr="enc_486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000" y="4483100"/>
            <a:ext cx="3175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6" descr="ena_09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0"/>
            <a:ext cx="26273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0" descr="enc_40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57775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1" descr="enc_18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84538"/>
            <a:ext cx="37798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8" descr="ena_105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991625">
            <a:off x="2987675" y="29972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8" descr="enc_909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490399">
            <a:off x="4067175" y="4581525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5" descr="ena_088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33242">
            <a:off x="4500563" y="2781300"/>
            <a:ext cx="21447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6" descr="ena_09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9088" y="152400"/>
            <a:ext cx="26273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0" descr="enc_11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83646">
            <a:off x="1952625" y="3175"/>
            <a:ext cx="254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3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</a:rPr>
              <a:t>Растения </a:t>
            </a:r>
            <a:r>
              <a:rPr lang="ru-RU" sz="5400" b="1" dirty="0" smtClean="0">
                <a:solidFill>
                  <a:srgbClr val="FF0000"/>
                </a:solidFill>
              </a:rPr>
              <a:t>образуют сообщества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006600"/>
              </a:buClr>
              <a:buFont typeface="Wingdings" pitchFamily="2" charset="2"/>
              <a:buChar char=":"/>
            </a:pPr>
            <a:r>
              <a:rPr lang="ru-RU" b="1" dirty="0" smtClean="0">
                <a:solidFill>
                  <a:schemeClr val="bg1"/>
                </a:solidFill>
              </a:rPr>
              <a:t>Голосеменные растения в природе образуют сообщества. Наиболее распространенное сообщество хвойных - </a:t>
            </a:r>
            <a:r>
              <a:rPr lang="ru-RU" b="1" u="sng" dirty="0" smtClean="0">
                <a:solidFill>
                  <a:schemeClr val="bg1"/>
                </a:solidFill>
              </a:rPr>
              <a:t>тайга</a:t>
            </a:r>
            <a:r>
              <a:rPr lang="ru-RU" b="1" dirty="0" smtClean="0">
                <a:solidFill>
                  <a:schemeClr val="bg1"/>
                </a:solidFill>
              </a:rPr>
              <a:t>, которая огромными массивами простирается в северном полушарии. Виды хвойных доминируют в тайге, образуют первый ярус. Это организмы-производители, их семена, хвоя, кора служат пищей для организмов-потребителей, крона деревьев - местом для гнездования, укрытия от непогоды и врагов. Хвойные - начальное звено в круговороте веществ в тайге.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  <p:bldP spid="12186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na_0977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354137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336600"/>
                </a:solidFill>
                <a:latin typeface="Comic Sans MS" pitchFamily="66" charset="0"/>
              </a:rPr>
              <a:t>И</a:t>
            </a:r>
            <a:r>
              <a:rPr lang="ru-RU" sz="6600" b="1" smtClean="0">
                <a:solidFill>
                  <a:srgbClr val="33CC33"/>
                </a:solidFill>
                <a:latin typeface="Comic Sans MS" pitchFamily="66" charset="0"/>
              </a:rPr>
              <a:t>з  </a:t>
            </a:r>
            <a:r>
              <a:rPr lang="ru-RU" sz="6600" b="1" smtClean="0">
                <a:solidFill>
                  <a:srgbClr val="339966"/>
                </a:solidFill>
                <a:latin typeface="Comic Sans MS" pitchFamily="66" charset="0"/>
              </a:rPr>
              <a:t>и</a:t>
            </a:r>
            <a:r>
              <a:rPr lang="ru-RU" sz="6600" b="1" smtClean="0">
                <a:solidFill>
                  <a:srgbClr val="33CC33"/>
                </a:solidFill>
                <a:latin typeface="Comic Sans MS" pitchFamily="66" charset="0"/>
              </a:rPr>
              <a:t>с</a:t>
            </a:r>
            <a:r>
              <a:rPr lang="ru-RU" sz="6600" b="1" smtClean="0">
                <a:solidFill>
                  <a:srgbClr val="00CC99"/>
                </a:solidFill>
                <a:latin typeface="Comic Sans MS" pitchFamily="66" charset="0"/>
              </a:rPr>
              <a:t>т</a:t>
            </a:r>
            <a:r>
              <a:rPr lang="ru-RU" sz="6600" b="1" smtClean="0">
                <a:solidFill>
                  <a:srgbClr val="33CC33"/>
                </a:solidFill>
                <a:latin typeface="Comic Sans MS" pitchFamily="66" charset="0"/>
              </a:rPr>
              <a:t>ор</a:t>
            </a:r>
            <a:r>
              <a:rPr lang="ru-RU" sz="6600" b="1" smtClean="0">
                <a:solidFill>
                  <a:srgbClr val="336600"/>
                </a:solidFill>
                <a:latin typeface="Comic Sans MS" pitchFamily="66" charset="0"/>
              </a:rPr>
              <a:t>и</a:t>
            </a:r>
            <a:r>
              <a:rPr lang="ru-RU" sz="6600" b="1" smtClean="0">
                <a:solidFill>
                  <a:srgbClr val="33CC33"/>
                </a:solidFill>
                <a:latin typeface="Comic Sans MS" pitchFamily="66" charset="0"/>
              </a:rPr>
              <a:t>и</a:t>
            </a:r>
            <a:r>
              <a:rPr lang="ru-RU" smtClean="0"/>
              <a:t> 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5472112" cy="475138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&amp;"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Голосеменные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333300"/>
                </a:solidFill>
                <a:latin typeface="Book Antiqua" pitchFamily="18" charset="0"/>
              </a:rPr>
              <a:t>наиболее древняя группа семенных растений. Появились они на Земле свыше 350 млн. лет назад, задолго до возникновения покрытосеменных. Отпечатки семенных папоротников находят в глубоких слоях земной коры.</a:t>
            </a:r>
          </a:p>
        </p:txBody>
      </p:sp>
      <p:pic>
        <p:nvPicPr>
          <p:cNvPr id="4113" name="Picture 17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30000"/>
          </a:blip>
          <a:srcRect/>
          <a:stretch>
            <a:fillRect/>
          </a:stretch>
        </p:blipFill>
        <p:spPr bwMode="auto">
          <a:xfrm rot="487806">
            <a:off x="6158577" y="1582834"/>
            <a:ext cx="2345653" cy="519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950"/>
                            </p:stCondLst>
                            <p:childTnLst>
                              <p:par>
                                <p:cTn id="2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nc_590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Lucida Console" pitchFamily="49" charset="0"/>
              </a:rPr>
              <a:t>Древняя группа семенных растений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5472113" cy="50403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F"/>
              <a:defRPr/>
            </a:pPr>
            <a:r>
              <a:rPr lang="ru-RU" dirty="0" smtClean="0"/>
              <a:t>  К </a:t>
            </a:r>
            <a:r>
              <a:rPr lang="ru-RU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голосеменным</a:t>
            </a:r>
            <a:r>
              <a:rPr lang="ru-RU" dirty="0" smtClean="0">
                <a:solidFill>
                  <a:srgbClr val="336600"/>
                </a:solidFill>
              </a:rPr>
              <a:t> </a:t>
            </a:r>
            <a:r>
              <a:rPr lang="ru-RU" dirty="0" smtClean="0"/>
              <a:t>относится около 700 видов деревьев, кустарников, лиан. В состав отдела голосеменных входят несколько классов, из которых наиболее распространен класс хвойных.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F"/>
              <a:defRPr/>
            </a:pPr>
            <a:endParaRPr lang="ru-RU" sz="2800" dirty="0" smtClean="0"/>
          </a:p>
        </p:txBody>
      </p:sp>
      <p:pic>
        <p:nvPicPr>
          <p:cNvPr id="6173" name="Picture 29" descr="ena_08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28157">
            <a:off x="6443663" y="3933825"/>
            <a:ext cx="190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ena_08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9888">
            <a:off x="6084888" y="191611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m02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u="sng" dirty="0" smtClean="0">
                <a:solidFill>
                  <a:srgbClr val="FF0000"/>
                </a:solidFill>
                <a:latin typeface="Franklin Gothic Medium" pitchFamily="34" charset="0"/>
              </a:rPr>
              <a:t>Особенности голосеменных растений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60"/>
            <a:ext cx="8401080" cy="535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Главной особенностью этих растений является размножение с помощью </a:t>
            </a:r>
            <a:r>
              <a:rPr lang="ru-RU" sz="2800" u="sng" dirty="0" smtClean="0"/>
              <a:t>семян</a:t>
            </a:r>
            <a:r>
              <a:rPr lang="ru-RU" sz="2800" dirty="0" smtClean="0"/>
              <a:t>. Семена развиваются из семязачатков (семяпочек) и лежат открыто (голо) на чешуях женских шишек. Отсюда и название - голосеменные.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ru-RU" sz="2800" dirty="0" smtClean="0"/>
              <a:t> Другая особенность </a:t>
            </a:r>
            <a:r>
              <a:rPr lang="ru-RU" sz="2800" dirty="0" smtClean="0"/>
              <a:t>голосеменных </a:t>
            </a:r>
            <a:r>
              <a:rPr lang="ru-RU" sz="2800" dirty="0" smtClean="0"/>
              <a:t>растений –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dirty="0" smtClean="0"/>
              <a:t>     полная независимость процесса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dirty="0" smtClean="0"/>
              <a:t>    </a:t>
            </a:r>
            <a:r>
              <a:rPr lang="ru-RU" sz="2800" dirty="0" smtClean="0"/>
              <a:t> оплодотворения </a:t>
            </a:r>
            <a:r>
              <a:rPr lang="ru-RU" sz="2800" dirty="0" smtClean="0"/>
              <a:t>от присутствия 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воды благодаря </a:t>
            </a:r>
            <a:r>
              <a:rPr lang="ru-RU" sz="2800" dirty="0" smtClean="0"/>
              <a:t>появлению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dirty="0" smtClean="0"/>
              <a:t> пыльцевой трубки, по которой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dirty="0" smtClean="0"/>
              <a:t>мужские гаметы движутся к женской.</a:t>
            </a:r>
            <a:br>
              <a:rPr lang="ru-RU" sz="2800" dirty="0" smtClean="0"/>
            </a:br>
            <a:r>
              <a:rPr lang="ru-RU" sz="2800" dirty="0" smtClean="0"/>
              <a:t>         </a:t>
            </a:r>
          </a:p>
        </p:txBody>
      </p:sp>
      <p:pic>
        <p:nvPicPr>
          <p:cNvPr id="8207" name="Picture 15" descr="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516"/>
          <a:stretch>
            <a:fillRect/>
          </a:stretch>
        </p:blipFill>
        <p:spPr bwMode="auto">
          <a:xfrm>
            <a:off x="6307138" y="3716338"/>
            <a:ext cx="24955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8" decel="100000" fill="hold"/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98" decel="100000" fill="hold"/>
                                        <p:tgtEl>
                                          <p:spTgt spid="8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8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imagesн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64000" contrast="-6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9469" name="Rectangle 13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folHlink"/>
                </a:solidFill>
              </a:rPr>
              <a:t>Классы голосеменных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7043758" cy="509430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Отдел голосеменных объединяет 6 классов: семенные папоротники, 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/>
              <a:t> </a:t>
            </a:r>
            <a:r>
              <a:rPr lang="ru-RU" sz="2600" dirty="0" smtClean="0"/>
              <a:t>    саговниковые</a:t>
            </a:r>
            <a:r>
              <a:rPr lang="ru-RU" sz="2600" dirty="0" smtClean="0"/>
              <a:t>, 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беннетитовые</a:t>
            </a:r>
            <a:r>
              <a:rPr lang="ru-RU" sz="2600" dirty="0" smtClean="0"/>
              <a:t>, 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гнетовые</a:t>
            </a:r>
            <a:r>
              <a:rPr lang="ru-RU" sz="2600" dirty="0" smtClean="0"/>
              <a:t>, 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dirty="0" err="1" smtClean="0"/>
              <a:t>гинкговые</a:t>
            </a:r>
            <a:r>
              <a:rPr lang="ru-RU" sz="2600" dirty="0" smtClean="0"/>
              <a:t>, 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/>
              <a:t> </a:t>
            </a:r>
            <a:r>
              <a:rPr lang="ru-RU" sz="2600" dirty="0" smtClean="0"/>
              <a:t>    хвойные</a:t>
            </a:r>
            <a:r>
              <a:rPr lang="ru-RU" sz="2600" dirty="0" smtClean="0"/>
              <a:t>. </a:t>
            </a:r>
            <a:endParaRPr lang="ru-RU" sz="2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600" dirty="0" smtClean="0"/>
              <a:t>К </a:t>
            </a:r>
            <a:r>
              <a:rPr lang="ru-RU" sz="2600" dirty="0" smtClean="0"/>
              <a:t>настоящему времени семенные папоротники, </a:t>
            </a:r>
            <a:r>
              <a:rPr lang="ru-RU" sz="2600" dirty="0" err="1" smtClean="0"/>
              <a:t>беннетитовые</a:t>
            </a:r>
            <a:r>
              <a:rPr lang="ru-RU" sz="2600" dirty="0" smtClean="0"/>
              <a:t> полностью вымерли и об их существовании свидетельствуют лишь отпечатки и окаменелости различных органов этих растений. </a:t>
            </a:r>
            <a:endParaRPr lang="ru-RU" sz="2600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600" dirty="0" smtClean="0"/>
              <a:t>Из </a:t>
            </a:r>
            <a:r>
              <a:rPr lang="ru-RU" sz="2600" dirty="0" err="1" smtClean="0"/>
              <a:t>гинкговых</a:t>
            </a:r>
            <a:r>
              <a:rPr lang="ru-RU" sz="2600" dirty="0" smtClean="0"/>
              <a:t> до наших дней дожил всего один вид - </a:t>
            </a:r>
            <a:r>
              <a:rPr lang="ru-RU" sz="2600" dirty="0" err="1" smtClean="0"/>
              <a:t>гинкго</a:t>
            </a:r>
            <a:r>
              <a:rPr lang="ru-RU" sz="2600" dirty="0" smtClean="0"/>
              <a:t> двулопастный.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98" decel="1000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98" decel="100000" fill="hold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98" decel="100000" fill="hold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98" decel="100000" fill="hold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98" decel="100000" fill="hold"/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194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18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66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7188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|"/>
            </a:pPr>
            <a:r>
              <a:rPr lang="ru-RU" sz="2800" dirty="0" smtClean="0"/>
              <a:t>Самый многочисленный и наиболее распространенный класс современных голосеменных - хвойные. Их насчитывают всего около 560 видов, несмотря на то, что по древности хвойные превосходят все ныне живущие голосеменные. Самые древние из хвойных - растения семейства сосновых (сосна, ель, </a:t>
            </a:r>
            <a:r>
              <a:rPr lang="ru-RU" sz="2800" dirty="0" smtClean="0"/>
              <a:t>пихта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и др.). Они существуют более 300 млн. лет и сохранили основные черты строения своих предков.</a:t>
            </a:r>
          </a:p>
        </p:txBody>
      </p:sp>
      <p:pic>
        <p:nvPicPr>
          <p:cNvPr id="26642" name="Picture 18" descr="enc_1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357430"/>
            <a:ext cx="22113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WordArt 17"/>
          <p:cNvSpPr>
            <a:spLocks noChangeArrowheads="1" noChangeShapeType="1" noTextEdit="1"/>
          </p:cNvSpPr>
          <p:nvPr/>
        </p:nvSpPr>
        <p:spPr bwMode="auto">
          <a:xfrm>
            <a:off x="2000232" y="500042"/>
            <a:ext cx="5295900" cy="1695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</a:gradFill>
                <a:latin typeface="Arial"/>
                <a:cs typeface="Arial"/>
              </a:rPr>
              <a:t>Класс хвойных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build="p"/>
      <p:bldP spid="266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enc_855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lum bright="58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5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Сосна обыкновенная</a:t>
            </a:r>
          </a:p>
        </p:txBody>
      </p:sp>
      <p:sp>
        <p:nvSpPr>
          <p:cNvPr id="3586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4038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="/>
            </a:pPr>
            <a:r>
              <a:rPr lang="ru-RU" b="1" dirty="0" smtClean="0"/>
              <a:t>Особенности строения и жизнедеятельности голосеменных можно рассмотреть на примере сосны обыкновенной. </a:t>
            </a:r>
            <a:endParaRPr lang="ru-RU" b="1" dirty="0" smtClean="0"/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="/>
            </a:pPr>
            <a:r>
              <a:rPr lang="ru-RU" b="1" dirty="0" smtClean="0"/>
              <a:t>Это </a:t>
            </a:r>
            <a:r>
              <a:rPr lang="ru-RU" b="1" dirty="0" smtClean="0"/>
              <a:t>дерево высотой до 40 - 50 м, живет до 400 лет, растет повсюду: на бедных песчаных почвах, сфагновых болотах, известняковых склонах.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22231"/>
            <a:ext cx="3357586" cy="525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2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/>
      <p:bldP spid="3586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ena_088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2002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i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Сосна - засухоустойчивое растение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600200"/>
            <a:ext cx="4400552" cy="49720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Сосна - засухоустойчивое растение. Это обусловлено тем, что ее листья - хвоинки - узкие, длинные, покрытые тонкой плотной кожицей с небольшим числом устьиц. Поэтому сосны экономно испаряют воду, легко переносят засуху. Хвоя содержит витамин С, выделяет вещества, называемые фитонцидами, которые убивают болезнетворные микробы.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33337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autoRev="1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/>
      <p:bldP spid="420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7" name="Rectangle 63"/>
          <p:cNvSpPr>
            <a:spLocks noGrp="1" noChangeArrowheads="1"/>
          </p:cNvSpPr>
          <p:nvPr>
            <p:ph type="body" idx="1"/>
          </p:nvPr>
        </p:nvSpPr>
        <p:spPr>
          <a:xfrm>
            <a:off x="3214678" y="1600200"/>
            <a:ext cx="5472122" cy="49720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Сосна - светолюбивое растение. Она одна из первых заселяет свободные от леса участки, но плохо переносит затенение.</a:t>
            </a:r>
            <a:br>
              <a:rPr lang="ru-RU" sz="2800" dirty="0" smtClean="0"/>
            </a:br>
            <a:r>
              <a:rPr lang="ru-RU" sz="2800" dirty="0" smtClean="0"/>
              <a:t>В лесу у сосны хорошо развиваются глубинные корни, а на песчаной почве и поверхностные корни. У сосен, растущих на болотах, развиваются только поверхностные корни. На корнях часто поселяются гифы грибов, образуется микориза, за счет чего улучшается снабжение дерева водой и минеральными солями. </a:t>
            </a:r>
          </a:p>
        </p:txBody>
      </p:sp>
      <p:sp>
        <p:nvSpPr>
          <p:cNvPr id="47169" name="WordArt 65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Сосна - светолюбивое растение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9633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67" grpId="0" build="p"/>
      <p:bldP spid="4716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512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Из  истории </vt:lpstr>
      <vt:lpstr>Древняя группа семенных растений </vt:lpstr>
      <vt:lpstr>Особенности голосеменных растений</vt:lpstr>
      <vt:lpstr>Классы голосеменных</vt:lpstr>
      <vt:lpstr>Слайд 6</vt:lpstr>
      <vt:lpstr>Сосна обыкновенная</vt:lpstr>
      <vt:lpstr>Сосна - засухоустойчивое растение</vt:lpstr>
      <vt:lpstr>Слайд 9</vt:lpstr>
      <vt:lpstr>Древесина сосны</vt:lpstr>
      <vt:lpstr>Слайд 11</vt:lpstr>
      <vt:lpstr>Растения образуют сообщества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3</cp:revision>
  <dcterms:created xsi:type="dcterms:W3CDTF">2012-03-04T13:49:53Z</dcterms:created>
  <dcterms:modified xsi:type="dcterms:W3CDTF">2012-03-04T14:14:51Z</dcterms:modified>
</cp:coreProperties>
</file>