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73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E293-EBA6-4B5F-83F9-7FE3EF04E98B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977AA-BCB3-432D-948A-E8530A6C3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4E3D6-9A58-4D56-8555-0498A68D83E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4E3D6-9A58-4D56-8555-0498A68D83E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4E3D6-9A58-4D56-8555-0498A68D83E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4E3D6-9A58-4D56-8555-0498A68D83E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45AC-0DF4-448C-8205-6718367B0321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125D-D7F3-4598-8D8E-1AD71F9E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urygina.ucoz.ru/_si/0/0994087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tana.ucoz.ru/_ld/9/41955.jpg" TargetMode="Externa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enc_biology/plants/ris._5_1_1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Внешнее и внутреннее строение листа</a:t>
            </a:r>
            <a:endParaRPr lang="ru-RU" sz="36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855942" cy="33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858048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357166"/>
            <a:ext cx="69294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Внутреннее строение листа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428736"/>
            <a:ext cx="214313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Кожица листа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571744"/>
            <a:ext cx="2071700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Столбчатая ткань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643578"/>
            <a:ext cx="278608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Устьице листа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786190"/>
            <a:ext cx="2071700" cy="428628"/>
          </a:xfrm>
          <a:prstGeom prst="rect">
            <a:avLst/>
          </a:prstGeom>
          <a:solidFill>
            <a:srgbClr val="E6E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Губчатая ткань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214422"/>
            <a:ext cx="2071700" cy="428628"/>
          </a:xfrm>
          <a:prstGeom prst="rect">
            <a:avLst/>
          </a:prstGeom>
          <a:solidFill>
            <a:srgbClr val="E28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Жилка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072066" y="2571744"/>
            <a:ext cx="1028240" cy="20980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21415252">
            <a:off x="5148290" y="3889038"/>
            <a:ext cx="1175132" cy="209804"/>
          </a:xfrm>
          <a:prstGeom prst="leftArrow">
            <a:avLst/>
          </a:prstGeom>
          <a:solidFill>
            <a:srgbClr val="E6E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464379" y="3036091"/>
            <a:ext cx="2071702" cy="428628"/>
          </a:xfrm>
          <a:prstGeom prst="rect">
            <a:avLst/>
          </a:prstGeom>
          <a:solidFill>
            <a:srgbClr val="B7D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Мякоть листа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1000100" y="2143116"/>
            <a:ext cx="357190" cy="2428892"/>
          </a:xfrm>
          <a:prstGeom prst="upDownArrow">
            <a:avLst/>
          </a:prstGeom>
          <a:solidFill>
            <a:srgbClr val="B7D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img040(49)"/>
          <p:cNvPicPr/>
          <p:nvPr/>
        </p:nvPicPr>
        <p:blipFill>
          <a:blip r:embed="rId3"/>
          <a:srcRect l="7906" t="16710" r="30306" b="30004"/>
          <a:stretch>
            <a:fillRect/>
          </a:stretch>
        </p:blipFill>
        <p:spPr>
          <a:xfrm>
            <a:off x="1357290" y="1714488"/>
            <a:ext cx="3672113" cy="3286148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 rot="16421347">
            <a:off x="1454772" y="2238444"/>
            <a:ext cx="1318008" cy="285752"/>
          </a:xfrm>
          <a:prstGeom prst="leftArrow">
            <a:avLst/>
          </a:prstGeom>
          <a:solidFill>
            <a:srgbClr val="E28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8721531">
            <a:off x="1982149" y="4742069"/>
            <a:ext cx="1418875" cy="213159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15489">
            <a:off x="4474501" y="1620875"/>
            <a:ext cx="1028240" cy="20980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13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Укажите номера предложений, в которых допущены ошибки, и объясните их.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Лист состоит из основания, черешка и листовой пластины.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Снаружи лист покрыт кожицей.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Устьице – это две замыкающие клетки в кожице листа.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Жилки в листе имеют большое значение: они укрепляют лист, придают ему эластичность и прочность.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Все части листа состоят из клеток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Мякоть листа образована столбчатой и губчатой тканями.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Параллельное и перистое жилкование характерно для однодольных растений.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Различают: простые и сложные листья.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Лист - осевой орган растения.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Каковы мои главные результаты?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я понял?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научился на уроке?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14752"/>
            <a:ext cx="2911238" cy="26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357298"/>
            <a:ext cx="6072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работу.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400" b="1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Всего доброго!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 урока: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формировать понятие о строении, функции и значении листа.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 урока.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Сформировать понятия о внешнем и внутреннем строении листа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Познакомить с простыми и сложными листьями, типом жилкования, расположением листьев на стебле.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Развить и углубить понятие о двудольных и однодольных растениях.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Продолжить формирование умений анализировать и обобщать изученный материал,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истематизировать полученные знания и формулировать выводы,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азвивать навыки самостоятельной работы,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аботать в коллективе, оценивать работу товарищей.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Воспитательные: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азвивать интерес к изучению биологии,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пособствовать развитию интереса к растительному миру,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оспитание бережного отношения к растениям, умение ценить природу.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 к тестовой работе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2543164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В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АББАБА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928670"/>
            <a:ext cx="6429388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2 вариант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оценок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                               Всего 10 баллов</a:t>
            </a:r>
          </a:p>
          <a:p>
            <a:pPr marL="514350" indent="-51435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ЧастьВ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«5»-9-10 баллов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АБАББА                          «4»--7-8  баллов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«3»-5-6 баллов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«2»- меньше 5  баллов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08 из 34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419498" cy="121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500042"/>
            <a:ext cx="742955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определение можно дать органу растения - листу?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736"/>
            <a:ext cx="6715172" cy="8572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– это боковая часть побега, выполняющий функцию воздушного питания.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Картинка 23 из 269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EF03"/>
              </a:clrFrom>
              <a:clrTo>
                <a:srgbClr val="FFEF03">
                  <a:alpha val="0"/>
                </a:srgbClr>
              </a:clrTo>
            </a:clrChange>
          </a:blip>
          <a:srcRect l="28628" r="27000"/>
          <a:stretch>
            <a:fillRect/>
          </a:stretch>
        </p:blipFill>
        <p:spPr bwMode="auto">
          <a:xfrm>
            <a:off x="1214414" y="2500306"/>
            <a:ext cx="2214578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0" y="2786058"/>
            <a:ext cx="3429024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Листовая пластинка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000636"/>
            <a:ext cx="3429024" cy="4286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Черешок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6143644"/>
            <a:ext cx="3429024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 листа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572140"/>
            <a:ext cx="3429024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Прилистники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929066"/>
            <a:ext cx="3429024" cy="428628"/>
          </a:xfrm>
          <a:prstGeom prst="rect">
            <a:avLst/>
          </a:prstGeom>
          <a:solidFill>
            <a:srgbClr val="E28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1065624">
            <a:off x="2296026" y="5293280"/>
            <a:ext cx="1028240" cy="209804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515532">
            <a:off x="2371746" y="6150058"/>
            <a:ext cx="1175132" cy="20980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1065624">
            <a:off x="2316142" y="4168683"/>
            <a:ext cx="1175132" cy="20980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1415252">
            <a:off x="2505084" y="5674987"/>
            <a:ext cx="1175132" cy="20980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1065624">
            <a:off x="2796092" y="3078704"/>
            <a:ext cx="1028240" cy="20980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88" y="357188"/>
            <a:ext cx="4214812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85728"/>
            <a:ext cx="406175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Типы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жилкования листа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857375"/>
            <a:ext cx="2428875" cy="5000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Сетчатое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857364"/>
            <a:ext cx="2571750" cy="5000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Дуговое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857375"/>
            <a:ext cx="2500301" cy="5000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Параллельное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6893718" y="821532"/>
            <a:ext cx="1071563" cy="857250"/>
          </a:xfrm>
          <a:prstGeom prst="ben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 flipV="1">
            <a:off x="1535906" y="821532"/>
            <a:ext cx="1071563" cy="857250"/>
          </a:xfrm>
          <a:prstGeom prst="ben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1428750"/>
            <a:ext cx="357188" cy="35718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2500330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крупной центральной жилки отходит сеть более мелких.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714620"/>
            <a:ext cx="2571768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Жилки примерно одинаковые по  величине, лежат дугообразно друг к другу.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714620"/>
            <a:ext cx="2500330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Жилки примерно одинаковые по  величине, лежат параллельно друг к другу.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Лис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79231" b="17115"/>
          <a:stretch>
            <a:fillRect/>
          </a:stretch>
        </p:blipFill>
        <p:spPr bwMode="auto">
          <a:xfrm>
            <a:off x="857224" y="4214818"/>
            <a:ext cx="1587318" cy="2244139"/>
          </a:xfrm>
          <a:prstGeom prst="rect">
            <a:avLst/>
          </a:prstGeom>
          <a:noFill/>
        </p:spPr>
      </p:pic>
      <p:pic>
        <p:nvPicPr>
          <p:cNvPr id="20" name="Picture 2" descr="Лис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77308" b="17901"/>
          <a:stretch>
            <a:fillRect/>
          </a:stretch>
        </p:blipFill>
        <p:spPr bwMode="auto">
          <a:xfrm>
            <a:off x="6929454" y="4286256"/>
            <a:ext cx="1198314" cy="2071726"/>
          </a:xfrm>
          <a:prstGeom prst="rect">
            <a:avLst/>
          </a:prstGeom>
          <a:noFill/>
        </p:spPr>
      </p:pic>
      <p:pic>
        <p:nvPicPr>
          <p:cNvPr id="21" name="Picture 4" descr="Лист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6154" r="21538" b="17115"/>
          <a:stretch>
            <a:fillRect/>
          </a:stretch>
        </p:blipFill>
        <p:spPr bwMode="auto">
          <a:xfrm>
            <a:off x="3786182" y="4214818"/>
            <a:ext cx="146360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75087"/>
            <a:ext cx="73437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42918"/>
            <a:ext cx="37433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2916238" y="188913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214546" y="3429000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Без черешковые (сидячие)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357422" y="714356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2857488" y="214290"/>
            <a:ext cx="302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Черешковые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1554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268413"/>
            <a:ext cx="16494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644900"/>
            <a:ext cx="21066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789363"/>
            <a:ext cx="11080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836613"/>
            <a:ext cx="3422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539750" y="333375"/>
            <a:ext cx="266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Форма листьев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714876" y="260350"/>
            <a:ext cx="4286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Форма края листьев</a:t>
            </a: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4716463" y="260350"/>
            <a:ext cx="0" cy="60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87137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Листорасположение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14678" y="357166"/>
            <a:ext cx="2714644" cy="513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85728"/>
            <a:ext cx="20203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Листья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4" y="1357298"/>
            <a:ext cx="2357454" cy="410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357298"/>
            <a:ext cx="2357455" cy="410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973076" y="527728"/>
            <a:ext cx="769741" cy="8572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5400000" flipV="1">
            <a:off x="2401177" y="527729"/>
            <a:ext cx="769741" cy="8572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7" y="1928801"/>
            <a:ext cx="2643206" cy="1071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200024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Состоят из одной листовой пластинки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1928801"/>
            <a:ext cx="3071833" cy="10715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928802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Состоят из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нескольких листовых пластинок.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9" name="Picture 11" descr="http://files.school-collection.edu.ru/dlrstore/5ff83ee8-37e6-47a9-bb65-65d1af2e6a5e/image/it7_3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3575923">
            <a:off x="904810" y="3139175"/>
            <a:ext cx="1264745" cy="1858465"/>
          </a:xfrm>
          <a:prstGeom prst="rect">
            <a:avLst/>
          </a:prstGeom>
          <a:noFill/>
        </p:spPr>
      </p:pic>
      <p:pic>
        <p:nvPicPr>
          <p:cNvPr id="58381" name="Picture 13" descr="http://files.school-collection.edu.ru/dlrstore/5ff83ee8-37e6-47a9-bb65-65d1af2e6a5e/image/it7_3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3753271">
            <a:off x="2490688" y="3303599"/>
            <a:ext cx="1460148" cy="1409518"/>
          </a:xfrm>
          <a:prstGeom prst="rect">
            <a:avLst/>
          </a:prstGeom>
          <a:noFill/>
        </p:spPr>
      </p:pic>
      <p:pic>
        <p:nvPicPr>
          <p:cNvPr id="58383" name="Picture 15" descr="http://files.school-collection.edu.ru/dlrstore/5ff83ee8-37e6-47a9-bb65-65d1af2e6a5e/image/it7_3_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3361084">
            <a:off x="644367" y="4799193"/>
            <a:ext cx="1344417" cy="1675536"/>
          </a:xfrm>
          <a:prstGeom prst="rect">
            <a:avLst/>
          </a:prstGeom>
          <a:noFill/>
        </p:spPr>
      </p:pic>
      <p:pic>
        <p:nvPicPr>
          <p:cNvPr id="58385" name="Picture 17" descr="http://files.school-collection.edu.ru/dlrstore/5ff83ee8-37e6-47a9-bb65-65d1af2e6a5e/image/it7_6_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286383">
            <a:off x="2394643" y="4864809"/>
            <a:ext cx="1587619" cy="1538940"/>
          </a:xfrm>
          <a:prstGeom prst="rect">
            <a:avLst/>
          </a:prstGeom>
          <a:noFill/>
        </p:spPr>
      </p:pic>
      <p:pic>
        <p:nvPicPr>
          <p:cNvPr id="58387" name="Picture 19" descr="http://files.school-collection.edu.ru/dlrstore/5ff83ee8-37e6-47a9-bb65-65d1af2e6a5e/image/it7_7_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11182490">
            <a:off x="5569546" y="3221418"/>
            <a:ext cx="1500473" cy="1658841"/>
          </a:xfrm>
          <a:prstGeom prst="rect">
            <a:avLst/>
          </a:prstGeom>
          <a:noFill/>
        </p:spPr>
      </p:pic>
      <p:pic>
        <p:nvPicPr>
          <p:cNvPr id="58389" name="Picture 21" descr="http://files.school-collection.edu.ru/dlrstore/5ff83ee8-37e6-47a9-bb65-65d1af2e6a5e/image/it7_8_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143248"/>
            <a:ext cx="1500197" cy="1599111"/>
          </a:xfrm>
          <a:prstGeom prst="rect">
            <a:avLst/>
          </a:prstGeom>
          <a:noFill/>
        </p:spPr>
      </p:pic>
      <p:pic>
        <p:nvPicPr>
          <p:cNvPr id="58391" name="Picture 23" descr="http://files.school-collection.edu.ru/dlrstore/5ff83ee8-37e6-47a9-bb65-65d1af2e6a5e/image/it7_9_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6581">
            <a:off x="5091953" y="5175151"/>
            <a:ext cx="1584333" cy="1375768"/>
          </a:xfrm>
          <a:prstGeom prst="rect">
            <a:avLst/>
          </a:prstGeom>
          <a:noFill/>
        </p:spPr>
      </p:pic>
      <p:pic>
        <p:nvPicPr>
          <p:cNvPr id="58393" name="Picture 25" descr="http://files.school-collection.edu.ru/dlrstore/5ff83ee8-37e6-47a9-bb65-65d1af2e6a5e/image/it7_9_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65"/>
          <a:stretch>
            <a:fillRect/>
          </a:stretch>
        </p:blipFill>
        <p:spPr bwMode="auto">
          <a:xfrm>
            <a:off x="7286644" y="5000636"/>
            <a:ext cx="1285884" cy="172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7" grpId="0" animBg="1"/>
      <p:bldP spid="18" grpId="0" animBg="1"/>
      <p:bldP spid="19" grpId="0" animBg="1"/>
      <p:bldP spid="21" grpId="0" animBg="1"/>
      <p:bldP spid="23" grpId="0"/>
      <p:bldP spid="25" grpId="0" animBg="1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344</TotalTime>
  <Words>421</Words>
  <Application>Microsoft Office PowerPoint</Application>
  <PresentationFormat>Экран (4:3)</PresentationFormat>
  <Paragraphs>101</Paragraphs>
  <Slides>14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Внешнее и внутреннее строение листа</vt:lpstr>
      <vt:lpstr>Презентация PowerPoint</vt:lpstr>
      <vt:lpstr>Ключ к тестовой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Листорасположение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</dc:title>
  <dc:creator>1</dc:creator>
  <cp:lastModifiedBy>1</cp:lastModifiedBy>
  <cp:revision>38</cp:revision>
  <dcterms:created xsi:type="dcterms:W3CDTF">2012-03-27T08:32:00Z</dcterms:created>
  <dcterms:modified xsi:type="dcterms:W3CDTF">2021-06-05T12:36:44Z</dcterms:modified>
</cp:coreProperties>
</file>