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86" r:id="rId6"/>
    <p:sldId id="288" r:id="rId7"/>
    <p:sldId id="290" r:id="rId8"/>
    <p:sldId id="292" r:id="rId9"/>
    <p:sldId id="294" r:id="rId10"/>
    <p:sldId id="295" r:id="rId11"/>
    <p:sldId id="296" r:id="rId12"/>
    <p:sldId id="297" r:id="rId13"/>
    <p:sldId id="260" r:id="rId14"/>
    <p:sldId id="264" r:id="rId15"/>
    <p:sldId id="273" r:id="rId16"/>
    <p:sldId id="278" r:id="rId17"/>
    <p:sldId id="280" r:id="rId18"/>
    <p:sldId id="282" r:id="rId19"/>
    <p:sldId id="283" r:id="rId20"/>
    <p:sldId id="284" r:id="rId21"/>
    <p:sldId id="26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9A1F-2FD5-45AB-A747-1ACCE4C8AD54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E33-DA9D-4C23-8E5A-325048486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9A1F-2FD5-45AB-A747-1ACCE4C8AD54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E33-DA9D-4C23-8E5A-325048486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9A1F-2FD5-45AB-A747-1ACCE4C8AD54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E33-DA9D-4C23-8E5A-325048486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9A1F-2FD5-45AB-A747-1ACCE4C8AD54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E33-DA9D-4C23-8E5A-325048486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9A1F-2FD5-45AB-A747-1ACCE4C8AD54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E33-DA9D-4C23-8E5A-325048486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9A1F-2FD5-45AB-A747-1ACCE4C8AD54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E33-DA9D-4C23-8E5A-325048486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9A1F-2FD5-45AB-A747-1ACCE4C8AD54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E33-DA9D-4C23-8E5A-325048486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9A1F-2FD5-45AB-A747-1ACCE4C8AD54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E33-DA9D-4C23-8E5A-325048486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9A1F-2FD5-45AB-A747-1ACCE4C8AD54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E33-DA9D-4C23-8E5A-325048486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9A1F-2FD5-45AB-A747-1ACCE4C8AD54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E33-DA9D-4C23-8E5A-325048486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9A1F-2FD5-45AB-A747-1ACCE4C8AD54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E33-DA9D-4C23-8E5A-325048486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9A1F-2FD5-45AB-A747-1ACCE4C8AD54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7FE33-DA9D-4C23-8E5A-325048486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Monotype Corsiva" pitchFamily="66" charset="0"/>
              </a:rPr>
              <a:t>Охрана растений</a:t>
            </a:r>
            <a:endParaRPr lang="ru-RU" sz="6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4" descr="Untitled-Scanned-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2786082" cy="2113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E:\природа 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3214710" cy="24217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E:\природа 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143380"/>
            <a:ext cx="2946788" cy="2357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E:\iприрода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143380"/>
            <a:ext cx="3500462" cy="2317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Красная книга Республики Беларусь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214422"/>
            <a:ext cx="4714908" cy="54292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Первое издание книги вышло в 1981 году на белорусском языке согласно постановлению Совета Министров БССР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1979</a:t>
            </a:r>
            <a:r>
              <a:rPr lang="ru-RU" dirty="0" smtClean="0"/>
              <a:t> года. </a:t>
            </a:r>
          </a:p>
          <a:p>
            <a:pPr>
              <a:buNone/>
            </a:pPr>
            <a:r>
              <a:rPr lang="ru-RU" dirty="0" smtClean="0"/>
              <a:t>Книга состояла из одного тома и включала 80 видов животных и 85 видов растений.</a:t>
            </a:r>
            <a:endParaRPr lang="ru-RU" dirty="0"/>
          </a:p>
        </p:txBody>
      </p:sp>
      <p:pic>
        <p:nvPicPr>
          <p:cNvPr id="4" name="Picture 2" descr="E:\красная книга рисуно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3547938" cy="3484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/>
          </a:bodyPr>
          <a:lstStyle/>
          <a:p>
            <a:r>
              <a:rPr lang="ru-RU" b="1" dirty="0" smtClean="0"/>
              <a:t>Второе, двухтомное, издание вышло уже в независимой Белоруссии в </a:t>
            </a:r>
            <a:r>
              <a:rPr lang="ru-RU" b="1" dirty="0" smtClean="0">
                <a:solidFill>
                  <a:srgbClr val="FF0000"/>
                </a:solidFill>
              </a:rPr>
              <a:t>1993</a:t>
            </a:r>
            <a:r>
              <a:rPr lang="ru-RU" b="1" dirty="0" smtClean="0"/>
              <a:t> году, которое включало в разделе животных 14 видов млекопитающих, 75 видов птиц, 2 вида пресмыкающихся, 1 вид земноводных, 5 видов рыб, 79 видов насекомых, 10 видов ракообразных, 1 вид моллюсков. Раздел растений включал 156 видов сосудистых, 15 видов мхов, 9 видов водорослей, 17 видов лишайников, 17 видов грибов.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61436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Третье издание Книги вышло в </a:t>
            </a:r>
            <a:r>
              <a:rPr lang="ru-RU" b="1" dirty="0" smtClean="0">
                <a:solidFill>
                  <a:srgbClr val="FF0000"/>
                </a:solidFill>
              </a:rPr>
              <a:t>2006</a:t>
            </a:r>
            <a:r>
              <a:rPr lang="ru-RU" b="1" dirty="0" smtClean="0"/>
              <a:t> году на русском языке, которое включало 189 видов животных (добавлено 63 вида, исключено 57) и 274 вида растений (добавлен 91 вид, исключен 31), лишайников — до 24 видов (исключено 4, добавлено 11), грибов — до 29 видов (исключено 3, добавлено 15). </a:t>
            </a:r>
          </a:p>
          <a:p>
            <a:endParaRPr lang="ru-RU" b="1" dirty="0" smtClean="0"/>
          </a:p>
          <a:p>
            <a:r>
              <a:rPr lang="ru-RU" b="1" dirty="0" smtClean="0"/>
              <a:t>С 2007 года существует электронная версия книги.</a:t>
            </a:r>
          </a:p>
          <a:p>
            <a:endParaRPr lang="ru-RU" b="1" dirty="0" smtClean="0"/>
          </a:p>
          <a:p>
            <a:r>
              <a:rPr lang="ru-RU" b="1" dirty="0" smtClean="0"/>
              <a:t>Сбор растений, ловля и охота на животных, включённых в Красную книгу, запрещены.</a:t>
            </a:r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7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357694"/>
            <a:ext cx="2208234" cy="2117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256"/>
            <a:ext cx="1866905" cy="2312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5689600" cy="18002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2333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8" name="Picture 10" descr="1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2008"/>
            <a:ext cx="2138607" cy="17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0"/>
            <a:ext cx="5334038" cy="4000528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9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4">
                <a:lumMod val="75000"/>
                <a:alpha val="99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5" y="285728"/>
            <a:ext cx="1143008" cy="1285884"/>
          </a:xfrm>
          <a:prstGeom prst="foldedCorner">
            <a:avLst>
              <a:gd name="adj" fmla="val 12500"/>
            </a:avLst>
          </a:prstGeom>
          <a:solidFill>
            <a:srgbClr val="FF0000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124075" y="560388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Исчезнувший вид </a:t>
            </a:r>
            <a:endParaRPr lang="ru-RU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500034" y="1857364"/>
            <a:ext cx="1174729" cy="1223962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214546" y="2071678"/>
            <a:ext cx="6307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</a:rPr>
              <a:t>Исчезающий вид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500034" y="3500438"/>
            <a:ext cx="1143008" cy="1285884"/>
          </a:xfrm>
          <a:prstGeom prst="foldedCorner">
            <a:avLst>
              <a:gd name="adj" fmla="val 12500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214546" y="3643314"/>
            <a:ext cx="6027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114425" algn="l"/>
              </a:tabLst>
            </a:pPr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</a:rPr>
              <a:t>Восстановленный    вид</a:t>
            </a:r>
            <a:endParaRPr lang="ru-RU" sz="4000" b="1" dirty="0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00034" y="5000636"/>
            <a:ext cx="1143007" cy="1428760"/>
          </a:xfrm>
          <a:prstGeom prst="foldedCorner">
            <a:avLst>
              <a:gd name="adj" fmla="val 12500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14546" y="4786322"/>
            <a:ext cx="69294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1114425" algn="l"/>
              </a:tabLst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Исчезнувший вид или не найденный в последние годы на территории Беларуси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2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/>
      <p:bldP spid="9223" grpId="0" animBg="1"/>
      <p:bldP spid="9225" grpId="0" animBg="1"/>
      <p:bldP spid="9226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428860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429256" y="185736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000628" y="1857364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1857364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143372" y="185736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714744" y="185736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286116" y="185736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857488" y="1857364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428860" y="185736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572000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714744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286116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000628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429256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143372" y="1428736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714744" y="1428736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286116" y="1428736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428860" y="571480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428860" y="100010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428860" y="142873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857488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72000" y="271462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000628" y="314324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000628" y="271462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29256" y="400050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429256" y="357187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429256" y="314324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271462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429256" y="1428736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357187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572000" y="400050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143372" y="571501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143372" y="271462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143372" y="314324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143372" y="357187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143372" y="400050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143372" y="442913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143372" y="528638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143372" y="485776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572000" y="314324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3286116" y="314324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286116" y="357187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286116" y="400050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286116" y="442913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857488" y="271462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2857488" y="314324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857488" y="400050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357187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286116" y="271462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857488" y="442913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857488" y="485776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3714744" y="271462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одержимое 2"/>
          <p:cNvSpPr>
            <a:spLocks noGrp="1"/>
          </p:cNvSpPr>
          <p:nvPr>
            <p:ph idx="1"/>
          </p:nvPr>
        </p:nvSpPr>
        <p:spPr>
          <a:xfrm>
            <a:off x="6072198" y="214290"/>
            <a:ext cx="3071802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1. Лист с </a:t>
            </a:r>
            <a:r>
              <a:rPr lang="ru-RU" sz="1400" dirty="0" err="1" smtClean="0"/>
              <a:t>горбочком</a:t>
            </a:r>
            <a:r>
              <a:rPr lang="ru-RU" sz="1400" dirty="0" smtClean="0"/>
              <a:t>, </a:t>
            </a:r>
            <a:r>
              <a:rPr lang="ru-RU" sz="1400" dirty="0" err="1" smtClean="0"/>
              <a:t>желобочком</a:t>
            </a:r>
            <a:r>
              <a:rPr lang="ru-RU" sz="1400" dirty="0" smtClean="0"/>
              <a:t>, </a:t>
            </a:r>
          </a:p>
          <a:p>
            <a:pPr>
              <a:buNone/>
            </a:pPr>
            <a:r>
              <a:rPr lang="ru-RU" sz="1400" dirty="0" smtClean="0"/>
              <a:t>Шипы имеет, а ранить не умеет, </a:t>
            </a:r>
          </a:p>
          <a:p>
            <a:pPr>
              <a:buNone/>
            </a:pPr>
            <a:r>
              <a:rPr lang="ru-RU" sz="1400" dirty="0" smtClean="0"/>
              <a:t>Зато лечит нас в любой час.</a:t>
            </a:r>
          </a:p>
          <a:p>
            <a:pPr>
              <a:buNone/>
            </a:pPr>
            <a:r>
              <a:rPr lang="ru-RU" sz="1400" dirty="0" smtClean="0"/>
              <a:t>2. Злая, как волчица, </a:t>
            </a:r>
          </a:p>
          <a:p>
            <a:pPr>
              <a:buNone/>
            </a:pPr>
            <a:r>
              <a:rPr lang="ru-RU" sz="1400" dirty="0" smtClean="0"/>
              <a:t>Жжется, как горчица! </a:t>
            </a:r>
          </a:p>
          <a:p>
            <a:pPr>
              <a:buNone/>
            </a:pPr>
            <a:r>
              <a:rPr lang="ru-RU" sz="1400" dirty="0" smtClean="0"/>
              <a:t>Что это за диво? Это же ... </a:t>
            </a:r>
          </a:p>
          <a:p>
            <a:pPr>
              <a:buNone/>
            </a:pPr>
            <a:r>
              <a:rPr lang="ru-RU" sz="1400" dirty="0" smtClean="0"/>
              <a:t>3. Стоит в саду кудряшка – </a:t>
            </a:r>
          </a:p>
          <a:p>
            <a:pPr>
              <a:buNone/>
            </a:pPr>
            <a:r>
              <a:rPr lang="ru-RU" sz="1400" dirty="0" smtClean="0"/>
              <a:t>Белая рубашка, </a:t>
            </a:r>
          </a:p>
          <a:p>
            <a:pPr>
              <a:buNone/>
            </a:pPr>
            <a:r>
              <a:rPr lang="ru-RU" sz="1400" dirty="0" smtClean="0"/>
              <a:t>Сердечко золотое. </a:t>
            </a:r>
          </a:p>
          <a:p>
            <a:pPr>
              <a:buNone/>
            </a:pPr>
            <a:r>
              <a:rPr lang="ru-RU" sz="1400" dirty="0" smtClean="0"/>
              <a:t>Что это такое? </a:t>
            </a:r>
          </a:p>
          <a:p>
            <a:pPr>
              <a:buNone/>
            </a:pPr>
            <a:r>
              <a:rPr lang="ru-RU" sz="1400" dirty="0" smtClean="0"/>
              <a:t>4. Что же это за девица – </a:t>
            </a:r>
          </a:p>
          <a:p>
            <a:pPr>
              <a:buNone/>
            </a:pPr>
            <a:r>
              <a:rPr lang="ru-RU" sz="1200" dirty="0" smtClean="0"/>
              <a:t>Не швея, не мастерица, </a:t>
            </a:r>
          </a:p>
          <a:p>
            <a:pPr>
              <a:buNone/>
            </a:pPr>
            <a:r>
              <a:rPr lang="ru-RU" sz="1200" dirty="0" smtClean="0"/>
              <a:t>Ничего сама не шьёт, </a:t>
            </a:r>
          </a:p>
          <a:p>
            <a:pPr>
              <a:buNone/>
            </a:pPr>
            <a:r>
              <a:rPr lang="ru-RU" sz="1200" dirty="0" smtClean="0"/>
              <a:t>А в иголках круглый год?</a:t>
            </a:r>
          </a:p>
          <a:p>
            <a:pPr>
              <a:buNone/>
            </a:pPr>
            <a:r>
              <a:rPr lang="ru-RU" sz="1200" dirty="0" smtClean="0"/>
              <a:t>5. Шорохом неслышным лепестков </a:t>
            </a:r>
          </a:p>
          <a:p>
            <a:pPr>
              <a:buNone/>
            </a:pPr>
            <a:r>
              <a:rPr lang="ru-RU" sz="1200" dirty="0" smtClean="0"/>
              <a:t>Жемчуг белоснежный распустился, </a:t>
            </a:r>
          </a:p>
          <a:p>
            <a:pPr>
              <a:buNone/>
            </a:pPr>
            <a:r>
              <a:rPr lang="ru-RU" sz="1200" dirty="0" smtClean="0"/>
              <a:t>Свежим нежным крохотным цветком </a:t>
            </a:r>
          </a:p>
          <a:p>
            <a:pPr>
              <a:buNone/>
            </a:pPr>
            <a:r>
              <a:rPr lang="ru-RU" sz="1200" dirty="0" smtClean="0"/>
              <a:t>Из-под снега к солнцу устремился. </a:t>
            </a:r>
          </a:p>
          <a:p>
            <a:pPr>
              <a:buNone/>
            </a:pPr>
            <a:r>
              <a:rPr lang="ru-RU" sz="1200" dirty="0" smtClean="0"/>
              <a:t>6. </a:t>
            </a:r>
            <a:r>
              <a:rPr lang="ru-RU" sz="1400" dirty="0" smtClean="0"/>
              <a:t>Голова на ножке, в голове горошки.</a:t>
            </a:r>
          </a:p>
          <a:p>
            <a:pPr>
              <a:buNone/>
            </a:pPr>
            <a:r>
              <a:rPr lang="ru-RU" sz="1200" dirty="0" smtClean="0"/>
              <a:t>7. Кудри в речку опустила </a:t>
            </a:r>
          </a:p>
          <a:p>
            <a:pPr>
              <a:buNone/>
            </a:pPr>
            <a:r>
              <a:rPr lang="ru-RU" sz="1200" dirty="0" smtClean="0"/>
              <a:t>И о чем-то загрустила, </a:t>
            </a:r>
          </a:p>
          <a:p>
            <a:pPr>
              <a:buNone/>
            </a:pPr>
            <a:r>
              <a:rPr lang="ru-RU" sz="1200" dirty="0" smtClean="0"/>
              <a:t>А о чем грустит, никому не говорит. </a:t>
            </a:r>
          </a:p>
          <a:p>
            <a:pPr>
              <a:buNone/>
            </a:pPr>
            <a:r>
              <a:rPr lang="ru-RU" sz="1400" dirty="0" smtClean="0"/>
              <a:t>8. Ягоды не сладость,</a:t>
            </a:r>
          </a:p>
          <a:p>
            <a:pPr>
              <a:buNone/>
            </a:pPr>
            <a:r>
              <a:rPr lang="ru-RU" sz="1400" dirty="0" smtClean="0"/>
              <a:t>Зато глазу радость</a:t>
            </a:r>
          </a:p>
          <a:p>
            <a:pPr>
              <a:buNone/>
            </a:pPr>
            <a:r>
              <a:rPr lang="ru-RU" sz="1400" dirty="0" smtClean="0"/>
              <a:t>И садам украшенье,</a:t>
            </a:r>
          </a:p>
          <a:p>
            <a:pPr>
              <a:buNone/>
            </a:pPr>
            <a:r>
              <a:rPr lang="ru-RU" sz="1400" dirty="0" smtClean="0"/>
              <a:t>А друзьям угощенье.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428860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э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29256" y="185736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000628" y="1857364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1857364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143372" y="185736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714744" y="185736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286116" y="185736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857488" y="1857364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428860" y="185736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572000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г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14744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л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86116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о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о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0628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и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429256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я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143372" y="1428736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714744" y="1428736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286116" y="1428736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428860" y="571480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428860" y="100010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428860" y="142873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857488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к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572000" y="271462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000628" y="314324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000628" y="271462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429256" y="400050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429256" y="357187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429256" y="314324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271462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429256" y="1428736"/>
            <a:ext cx="428628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357187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572000" y="400050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4143372" y="571501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4143372" y="271462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4143372" y="314324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4143372" y="357187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143372" y="400050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4143372" y="442913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4143372" y="528638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143372" y="485776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4572000" y="314324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286116" y="314324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286116" y="357187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ш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3286116" y="400050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286116" y="442913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857488" y="271462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2857488" y="314324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857488" y="400050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357187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86116" y="271462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2857488" y="442913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857488" y="485776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714744" y="271462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5875" y="857232"/>
            <a:ext cx="7572375" cy="3000396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	«Рыбе – вода, птице – воздух, человеку нужна Родина. Охранять природу – значит охранять Родину.»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М. Пришвин</a:t>
            </a:r>
          </a:p>
        </p:txBody>
      </p:sp>
      <p:pic>
        <p:nvPicPr>
          <p:cNvPr id="5123" name="Picture 4" descr="MCj040605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929063"/>
            <a:ext cx="4392613" cy="2520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Лесник</a:t>
            </a:r>
            <a:r>
              <a:rPr lang="ru-RU" dirty="0" smtClean="0"/>
              <a:t>. </a:t>
            </a:r>
          </a:p>
        </p:txBody>
      </p:sp>
      <p:pic>
        <p:nvPicPr>
          <p:cNvPr id="13315" name="Picture 4" descr="Untitled-Scanned-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529013" cy="4311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5" descr="Untitled-Scanned-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700213"/>
            <a:ext cx="3322638" cy="4321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6072188" y="6286500"/>
            <a:ext cx="1666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Содержание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Не шумите на природе! Не берите с собой на экскурсию магнитофоны.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Не ломайте ветки деревьев и кустарников!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Убирайте за собой мусор! Не оставляйте его на природе!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Берегите почву!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При сборе трав, плодов будьте бережны!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Не разводите костры!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Не собирайте цветы для букетов.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Ходите только по тропинкам!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Сегодня будем рассуждать: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А надо ли растения охранять?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И кто им может угрожать</a:t>
            </a:r>
            <a:r>
              <a:rPr lang="en-US" sz="4800" b="1" dirty="0" smtClean="0">
                <a:solidFill>
                  <a:srgbClr val="002060"/>
                </a:solidFill>
              </a:rPr>
              <a:t>?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И кто их любит истреблять?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Нам надо это очень знать.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Домашнее задание:  нарисовать знаки охраны природы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Охрана растений</a:t>
            </a:r>
          </a:p>
        </p:txBody>
      </p:sp>
      <p:pic>
        <p:nvPicPr>
          <p:cNvPr id="9219" name="Picture 4" descr="Untitled-Scanned-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2041525" cy="1943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0" name="Picture 5" descr="Untitled-Scanned-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149725"/>
            <a:ext cx="2271712" cy="1870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1" name="Picture 6" descr="Untitled-Scanned-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565400"/>
            <a:ext cx="2265363" cy="2441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2" name="Picture 7" descr="Untitled-Scanned-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221163"/>
            <a:ext cx="2303463" cy="1731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3" name="Picture 8" descr="Untitled-Scanned-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1785926"/>
            <a:ext cx="2232025" cy="2016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f11dbc41e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2571736" cy="29305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Plantago_maj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214554"/>
            <a:ext cx="3786182" cy="2689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fialkatre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52" y="4214818"/>
            <a:ext cx="3286148" cy="22934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matimacheh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9805" y="1071546"/>
            <a:ext cx="3158034" cy="1928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080f5a48b2360d56b9593fe26c57308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3100738" cy="2286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785918" y="142852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Лекарственные растения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Растения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Пища              лекарства                 кислород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бумага                    ткани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Красота                строительный материал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топливо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500166" y="1071546"/>
            <a:ext cx="185738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643306" y="1357298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29256" y="1142984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214546" y="1428736"/>
            <a:ext cx="164307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179091" y="1893083"/>
            <a:ext cx="164307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857356" y="1500174"/>
            <a:ext cx="2571768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4286248" y="2000240"/>
            <a:ext cx="278608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107389" y="2107397"/>
            <a:ext cx="3357586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 земле исчезают цветы,</a:t>
            </a:r>
          </a:p>
          <a:p>
            <a:pPr>
              <a:buNone/>
            </a:pPr>
            <a:r>
              <a:rPr lang="ru-RU" dirty="0" smtClean="0"/>
              <a:t>С каждым годом заметнее это.</a:t>
            </a:r>
          </a:p>
          <a:p>
            <a:pPr>
              <a:buNone/>
            </a:pPr>
            <a:r>
              <a:rPr lang="ru-RU" dirty="0" smtClean="0"/>
              <a:t>Меньше радости и красоты</a:t>
            </a:r>
          </a:p>
          <a:p>
            <a:pPr>
              <a:buNone/>
            </a:pPr>
            <a:r>
              <a:rPr lang="ru-RU" dirty="0" smtClean="0"/>
              <a:t>Оставляет нам каждое лето.</a:t>
            </a:r>
          </a:p>
          <a:p>
            <a:pPr>
              <a:buNone/>
            </a:pPr>
            <a:r>
              <a:rPr lang="ru-RU" dirty="0" smtClean="0"/>
              <a:t>Если я сорву цветок, </a:t>
            </a:r>
          </a:p>
          <a:p>
            <a:pPr>
              <a:buNone/>
            </a:pPr>
            <a:r>
              <a:rPr lang="ru-RU" dirty="0" smtClean="0"/>
              <a:t>Если ты сорвёшь цветок,</a:t>
            </a:r>
          </a:p>
          <a:p>
            <a:pPr>
              <a:buNone/>
            </a:pPr>
            <a:r>
              <a:rPr lang="ru-RU" dirty="0" smtClean="0"/>
              <a:t>Если все :  и я, и ты,</a:t>
            </a:r>
          </a:p>
          <a:p>
            <a:pPr>
              <a:buNone/>
            </a:pPr>
            <a:r>
              <a:rPr lang="ru-RU" dirty="0" smtClean="0"/>
              <a:t>Если мы сорвём цветы,</a:t>
            </a:r>
          </a:p>
          <a:p>
            <a:pPr>
              <a:buNone/>
            </a:pPr>
            <a:r>
              <a:rPr lang="ru-RU" dirty="0" smtClean="0"/>
              <a:t>Опустеют все поляны,</a:t>
            </a:r>
          </a:p>
          <a:p>
            <a:pPr>
              <a:buNone/>
            </a:pPr>
            <a:r>
              <a:rPr lang="ru-RU" dirty="0" smtClean="0"/>
              <a:t>И не будет красоты.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5357826"/>
            <a:ext cx="1928826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Названье ему очень звонкое дали,</a:t>
            </a:r>
          </a:p>
          <a:p>
            <a:pPr>
              <a:buNone/>
            </a:pPr>
            <a:r>
              <a:rPr lang="ru-RU" sz="1400" dirty="0" smtClean="0"/>
              <a:t>Но только звенеть он сумеет едва ли.</a:t>
            </a:r>
            <a:endParaRPr lang="ru-RU" sz="1400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31913" y="476250"/>
            <a:ext cx="719137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000"/>
              <a:t>к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051050" y="476250"/>
            <a:ext cx="7207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 о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771775" y="476250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000"/>
              <a:t>л</a:t>
            </a:r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419475" y="476250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000"/>
              <a:t>о</a:t>
            </a:r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067175" y="476250"/>
            <a:ext cx="7207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к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787900" y="476250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000"/>
              <a:t>о</a:t>
            </a:r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435600" y="476250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000"/>
              <a:t>л</a:t>
            </a:r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6084888" y="476250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000"/>
              <a:t>ь</a:t>
            </a:r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732588" y="476250"/>
            <a:ext cx="649287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000"/>
              <a:t>ч</a:t>
            </a:r>
            <a:endParaRPr lang="ru-RU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7380288" y="476250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000"/>
              <a:t>и</a:t>
            </a:r>
            <a:endParaRPr lang="ru-RU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8027988" y="476250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000"/>
              <a:t>к</a:t>
            </a:r>
            <a:endParaRPr lang="ru-RU"/>
          </a:p>
        </p:txBody>
      </p:sp>
      <p:pic>
        <p:nvPicPr>
          <p:cNvPr id="6161" name="Picture 17" descr="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773238"/>
            <a:ext cx="6257925" cy="417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714884"/>
            <a:ext cx="1928826" cy="18573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/>
              <a:t>Цветёт он майскою порой</a:t>
            </a:r>
            <a:r>
              <a:rPr lang="ru-RU" sz="1400" dirty="0" smtClean="0"/>
              <a:t>,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Его найдёшь в тени лесной: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На </a:t>
            </a:r>
            <a:r>
              <a:rPr lang="ru-RU" sz="1400" dirty="0" smtClean="0"/>
              <a:t>стебельке, как бусы в ряд,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Цветы </a:t>
            </a:r>
            <a:r>
              <a:rPr lang="ru-RU" sz="1400" dirty="0" smtClean="0"/>
              <a:t>душистые висят.</a:t>
            </a:r>
            <a:endParaRPr lang="ru-RU" sz="14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331913" y="47625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/>
              <a:t>л</a:t>
            </a:r>
            <a:endParaRPr lang="ru-RU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68538" y="47625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/>
              <a:t>а</a:t>
            </a:r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03575" y="47625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/>
              <a:t>н</a:t>
            </a:r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140200" y="47625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/>
              <a:t>д</a:t>
            </a:r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076825" y="47625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/>
              <a:t>ы</a:t>
            </a:r>
            <a:endParaRPr lang="ru-RU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011863" y="47625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/>
              <a:t>ш</a:t>
            </a:r>
            <a:endParaRPr lang="ru-RU"/>
          </a:p>
        </p:txBody>
      </p:sp>
      <p:pic>
        <p:nvPicPr>
          <p:cNvPr id="7178" name="Picture 10" descr="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844675"/>
            <a:ext cx="6186487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2185974" cy="2697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В местах, где огонь превращается в воду,</a:t>
            </a:r>
          </a:p>
          <a:p>
            <a:pPr>
              <a:buNone/>
            </a:pPr>
            <a:r>
              <a:rPr lang="ru-RU" sz="1600" dirty="0" smtClean="0"/>
              <a:t> На горных холмах, дня и ночи творенье</a:t>
            </a:r>
          </a:p>
          <a:p>
            <a:pPr>
              <a:buNone/>
            </a:pPr>
            <a:r>
              <a:rPr lang="ru-RU" sz="1600" dirty="0" smtClean="0"/>
              <a:t>Во </a:t>
            </a:r>
            <a:r>
              <a:rPr lang="ru-RU" sz="1600" dirty="0" smtClean="0"/>
              <a:t>все времена и в любую погоду </a:t>
            </a:r>
          </a:p>
          <a:p>
            <a:pPr>
              <a:buNone/>
            </a:pPr>
            <a:r>
              <a:rPr lang="ru-RU" sz="1600" dirty="0" smtClean="0"/>
              <a:t>Растет </a:t>
            </a:r>
            <a:r>
              <a:rPr lang="ru-RU" sz="1600" dirty="0" smtClean="0"/>
              <a:t>Анемоне – цветок вдохновенья.</a:t>
            </a:r>
            <a:endParaRPr lang="ru-RU" sz="16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11188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/>
              <a:t>в</a:t>
            </a:r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476375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/>
              <a:t>е</a:t>
            </a:r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11413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/>
              <a:t>т</a:t>
            </a:r>
            <a:endParaRPr lang="ru-RU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276600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/>
              <a:t>р</a:t>
            </a:r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140200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/>
              <a:t>е</a:t>
            </a:r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003800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/>
              <a:t>н</a:t>
            </a:r>
            <a:endParaRPr lang="ru-RU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940425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/>
              <a:t>и</a:t>
            </a:r>
            <a:endParaRPr 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877050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/>
              <a:t>ц</a:t>
            </a:r>
            <a:endParaRPr lang="ru-RU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7812088" y="4048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2400"/>
              <a:t>а</a:t>
            </a:r>
            <a:endParaRPr lang="ru-RU"/>
          </a:p>
        </p:txBody>
      </p:sp>
      <p:pic>
        <p:nvPicPr>
          <p:cNvPr id="8206" name="Picture 14" descr="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785926"/>
            <a:ext cx="400052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Значение растений для животных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Untitled-Scanned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73238"/>
            <a:ext cx="6697663" cy="417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Значение растений для человека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Untitled-Scanned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844675"/>
            <a:ext cx="6192837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theme/theme1.xml><?xml version="1.0" encoding="utf-8"?>
<a:theme xmlns:a="http://schemas.openxmlformats.org/drawingml/2006/main" name="охрана растен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охрана растений</Template>
  <TotalTime>56</TotalTime>
  <Words>722</Words>
  <Application>Microsoft Office PowerPoint</Application>
  <PresentationFormat>Экран (4:3)</PresentationFormat>
  <Paragraphs>178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охрана растений</vt:lpstr>
      <vt:lpstr>Охрана растений</vt:lpstr>
      <vt:lpstr>Слайд 2</vt:lpstr>
      <vt:lpstr>Растения</vt:lpstr>
      <vt:lpstr>Слайд 4</vt:lpstr>
      <vt:lpstr>Слайд 5</vt:lpstr>
      <vt:lpstr>Слайд 6</vt:lpstr>
      <vt:lpstr>Слайд 7</vt:lpstr>
      <vt:lpstr>Значение растений для животных</vt:lpstr>
      <vt:lpstr>Значение растений для человека</vt:lpstr>
      <vt:lpstr>Красная книга Республики Беларусь</vt:lpstr>
      <vt:lpstr>Слайд 11</vt:lpstr>
      <vt:lpstr>Слайд 12</vt:lpstr>
      <vt:lpstr>Слайд 13</vt:lpstr>
      <vt:lpstr>.</vt:lpstr>
      <vt:lpstr>Слайд 15</vt:lpstr>
      <vt:lpstr>Слайд 16</vt:lpstr>
      <vt:lpstr>Слайд 17</vt:lpstr>
      <vt:lpstr>Лесник. </vt:lpstr>
      <vt:lpstr>Слайд 19</vt:lpstr>
      <vt:lpstr>Слайд 20</vt:lpstr>
      <vt:lpstr>Охрана растений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растений</dc:title>
  <dc:creator>САНЯ</dc:creator>
  <cp:lastModifiedBy>САНЯ</cp:lastModifiedBy>
  <cp:revision>15</cp:revision>
  <dcterms:created xsi:type="dcterms:W3CDTF">2012-02-07T14:20:05Z</dcterms:created>
  <dcterms:modified xsi:type="dcterms:W3CDTF">2012-02-07T15:21:27Z</dcterms:modified>
</cp:coreProperties>
</file>