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6" r:id="rId4"/>
    <p:sldId id="268" r:id="rId5"/>
    <p:sldId id="269" r:id="rId6"/>
    <p:sldId id="270" r:id="rId7"/>
    <p:sldId id="271" r:id="rId8"/>
    <p:sldId id="272" r:id="rId9"/>
    <p:sldId id="273" r:id="rId10"/>
    <p:sldId id="258" r:id="rId11"/>
    <p:sldId id="259" r:id="rId12"/>
    <p:sldId id="260" r:id="rId13"/>
    <p:sldId id="261" r:id="rId14"/>
    <p:sldId id="262" r:id="rId15"/>
    <p:sldId id="265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442C1-E539-4B3C-9775-9789B32F3254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44F63-45A0-4AE0-A253-844FC0278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D4E3D6-9A58-4D56-8555-0498A68D83E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744A-E4A6-482E-B9C9-11201A8376F2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62511-139B-432F-A0F5-57FB07C21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744A-E4A6-482E-B9C9-11201A8376F2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62511-139B-432F-A0F5-57FB07C21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744A-E4A6-482E-B9C9-11201A8376F2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62511-139B-432F-A0F5-57FB07C21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744A-E4A6-482E-B9C9-11201A8376F2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62511-139B-432F-A0F5-57FB07C21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744A-E4A6-482E-B9C9-11201A8376F2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62511-139B-432F-A0F5-57FB07C21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744A-E4A6-482E-B9C9-11201A8376F2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62511-139B-432F-A0F5-57FB07C21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744A-E4A6-482E-B9C9-11201A8376F2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62511-139B-432F-A0F5-57FB07C21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744A-E4A6-482E-B9C9-11201A8376F2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62511-139B-432F-A0F5-57FB07C21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744A-E4A6-482E-B9C9-11201A8376F2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62511-139B-432F-A0F5-57FB07C21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744A-E4A6-482E-B9C9-11201A8376F2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62511-139B-432F-A0F5-57FB07C21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744A-E4A6-482E-B9C9-11201A8376F2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62511-139B-432F-A0F5-57FB07C21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8744A-E4A6-482E-B9C9-11201A8376F2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62511-139B-432F-A0F5-57FB07C21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1516" cy="685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Фотосинтез и дыхание растений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ru-RU" sz="5400">
                <a:latin typeface="Times New Roman" pitchFamily="18" charset="0"/>
              </a:rPr>
              <a:t>Опыты Яна Ван Гельмонта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8" name="Picture 4" descr="Изображение 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9563"/>
            <a:ext cx="9144000" cy="5249862"/>
          </a:xfrm>
          <a:prstGeom prst="rect">
            <a:avLst/>
          </a:prstGeom>
          <a:noFill/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689725" y="3613150"/>
            <a:ext cx="1012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74,4 кг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6537325" y="5670550"/>
            <a:ext cx="801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57 гр</a:t>
            </a: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 flipH="1">
            <a:off x="6248400" y="4038600"/>
            <a:ext cx="609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6172200" y="5867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9" grpId="0"/>
      <p:bldP spid="36870" grpId="0"/>
      <p:bldP spid="36871" grpId="0" animBg="1"/>
      <p:bldP spid="368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>
                <a:latin typeface="Times New Roman" pitchFamily="18" charset="0"/>
              </a:rPr>
              <a:t>Опыты Пристли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2" name="Picture 4" descr="Изображение 015"/>
          <p:cNvPicPr>
            <a:picLocks noChangeAspect="1" noChangeArrowheads="1"/>
          </p:cNvPicPr>
          <p:nvPr/>
        </p:nvPicPr>
        <p:blipFill>
          <a:blip r:embed="rId2"/>
          <a:srcRect l="5771" t="3448" r="1884" b="6897"/>
          <a:stretch>
            <a:fillRect/>
          </a:stretch>
        </p:blipFill>
        <p:spPr bwMode="auto">
          <a:xfrm>
            <a:off x="-41275" y="1981200"/>
            <a:ext cx="4502150" cy="4876800"/>
          </a:xfrm>
          <a:prstGeom prst="rect">
            <a:avLst/>
          </a:prstGeom>
          <a:noFill/>
        </p:spPr>
      </p:pic>
      <p:pic>
        <p:nvPicPr>
          <p:cNvPr id="37893" name="Picture 5" descr="Изображение 016"/>
          <p:cNvPicPr>
            <a:picLocks noChangeAspect="1" noChangeArrowheads="1"/>
          </p:cNvPicPr>
          <p:nvPr/>
        </p:nvPicPr>
        <p:blipFill>
          <a:blip r:embed="rId3"/>
          <a:srcRect l="5849" t="3125" b="6250"/>
          <a:stretch>
            <a:fillRect/>
          </a:stretch>
        </p:blipFill>
        <p:spPr bwMode="auto">
          <a:xfrm>
            <a:off x="4603750" y="1981200"/>
            <a:ext cx="454025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4525963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ru-RU" sz="7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Фотосинтез – воздушное питание </a:t>
            </a:r>
            <a:r>
              <a:rPr lang="ru-RU" sz="7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растений</a:t>
            </a:r>
          </a:p>
          <a:p>
            <a:pPr algn="ctr">
              <a:buFont typeface="Wingdings" pitchFamily="2" charset="2"/>
              <a:buNone/>
            </a:pPr>
            <a:endParaRPr lang="ru-RU" sz="1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ru-RU" sz="1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ru-RU" sz="1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Видео</a:t>
            </a:r>
            <a:endParaRPr lang="ru-RU" sz="1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274638"/>
            <a:ext cx="9601200" cy="1143000"/>
          </a:xfrm>
        </p:spPr>
        <p:txBody>
          <a:bodyPr/>
          <a:lstStyle/>
          <a:p>
            <a:pPr algn="ctr"/>
            <a:r>
              <a:rPr lang="ru-RU" sz="4800">
                <a:latin typeface="Times New Roman" pitchFamily="18" charset="0"/>
              </a:rPr>
              <a:t>Процессы, происходящие в листе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7" name="Picture 5" descr="анаболиз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8429684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Изучение опытов  на стр. 104-106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u="sng" dirty="0" smtClean="0"/>
              <a:t>Ваша задача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1. Дать название опыту</a:t>
            </a:r>
          </a:p>
          <a:p>
            <a:r>
              <a:rPr lang="ru-RU" dirty="0" smtClean="0"/>
              <a:t>2. Определить цель опыта</a:t>
            </a:r>
          </a:p>
          <a:p>
            <a:r>
              <a:rPr lang="ru-RU" dirty="0" smtClean="0"/>
              <a:t>3. Описать ход опыта и указать условия его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проведение</a:t>
            </a:r>
          </a:p>
          <a:p>
            <a:r>
              <a:rPr lang="ru-RU" dirty="0" smtClean="0"/>
              <a:t>4. Сделать вывод о результатах опыта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Заполнить таблицу «Сравнение фотосинтеза и дыхания»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29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8526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Сравнительный признак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Фотосинтез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Дыхание</a:t>
                      </a:r>
                      <a:endParaRPr lang="ru-RU" dirty="0"/>
                    </a:p>
                  </a:txBody>
                  <a:tcPr/>
                </a:tc>
              </a:tr>
              <a:tr h="768348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какое время происходит?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5268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Какой газ поглощается?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5268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Какой газ выделяется?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8348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каких клетках происходит?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8348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Образуется или разрушается вещество?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68348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Выделяется или поглощается энергия?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4429156" cy="11430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Поставь себе оценку: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28596" y="928670"/>
            <a:ext cx="4038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Я все-все понял!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Разобрался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72066" y="642918"/>
            <a:ext cx="3657600" cy="4572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Нужна помощь!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Ничего не знаю…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Мне сложно самому оценить свою работу</a:t>
            </a:r>
          </a:p>
          <a:p>
            <a:endParaRPr lang="ru-RU" dirty="0"/>
          </a:p>
        </p:txBody>
      </p:sp>
      <p:pic>
        <p:nvPicPr>
          <p:cNvPr id="6149" name="Picture 5" descr="H:\открытый урок\картинки\avatar_638720aed5ca_1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214554"/>
            <a:ext cx="1290638" cy="1290638"/>
          </a:xfrm>
          <a:prstGeom prst="rect">
            <a:avLst/>
          </a:prstGeom>
          <a:noFill/>
        </p:spPr>
      </p:pic>
      <p:pic>
        <p:nvPicPr>
          <p:cNvPr id="6151" name="Picture 7" descr="H:\открытый урок\картинки\091ffeacd31b8890ec108457688052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857760"/>
            <a:ext cx="1169987" cy="1169987"/>
          </a:xfrm>
          <a:prstGeom prst="rect">
            <a:avLst/>
          </a:prstGeom>
          <a:noFill/>
        </p:spPr>
      </p:pic>
      <p:pic>
        <p:nvPicPr>
          <p:cNvPr id="6153" name="Picture 9" descr="H:\открытый урок\картинки\0_65779_dd9d2834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142984"/>
            <a:ext cx="1219200" cy="1219200"/>
          </a:xfrm>
          <a:prstGeom prst="rect">
            <a:avLst/>
          </a:prstGeom>
          <a:noFill/>
        </p:spPr>
      </p:pic>
      <p:pic>
        <p:nvPicPr>
          <p:cNvPr id="6155" name="Picture 11" descr="H:\открытый урок\картинки\1b6dc1d4c8a93bca7e40193619ff33d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3000372"/>
            <a:ext cx="1524000" cy="1209675"/>
          </a:xfrm>
          <a:prstGeom prst="rect">
            <a:avLst/>
          </a:prstGeom>
          <a:noFill/>
        </p:spPr>
      </p:pic>
      <p:pic>
        <p:nvPicPr>
          <p:cNvPr id="6156" name="Picture 12" descr="H:\открытый урок\картинки\65332_small.gi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5072074"/>
            <a:ext cx="1905000" cy="1587500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714348" y="1928802"/>
            <a:ext cx="45719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14348" y="4500570"/>
            <a:ext cx="45719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928826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Девиз урока: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Наблюдай, исследуй, делай вывод!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928802"/>
            <a:ext cx="3857651" cy="434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дом. задания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900618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u="sng" dirty="0" smtClean="0"/>
              <a:t>Термины и понятия:</a:t>
            </a:r>
          </a:p>
          <a:p>
            <a:r>
              <a:rPr lang="ru-RU" dirty="0" smtClean="0"/>
              <a:t>Лист</a:t>
            </a:r>
          </a:p>
          <a:p>
            <a:r>
              <a:rPr lang="ru-RU" dirty="0" smtClean="0"/>
              <a:t>Функции листа</a:t>
            </a:r>
          </a:p>
          <a:p>
            <a:r>
              <a:rPr lang="ru-RU" dirty="0" smtClean="0"/>
              <a:t>Простой и сложный лист</a:t>
            </a:r>
          </a:p>
          <a:p>
            <a:r>
              <a:rPr lang="ru-RU" dirty="0" smtClean="0"/>
              <a:t>Жилкование листа</a:t>
            </a:r>
          </a:p>
          <a:p>
            <a:r>
              <a:rPr lang="ru-RU" dirty="0" smtClean="0"/>
              <a:t>Эпидермис листа</a:t>
            </a:r>
          </a:p>
          <a:p>
            <a:r>
              <a:rPr lang="ru-RU" dirty="0" smtClean="0"/>
              <a:t>Устьице</a:t>
            </a:r>
          </a:p>
          <a:p>
            <a:r>
              <a:rPr lang="ru-RU" dirty="0" smtClean="0"/>
              <a:t>Листопад </a:t>
            </a:r>
            <a:endParaRPr lang="ru-RU" dirty="0"/>
          </a:p>
        </p:txBody>
      </p:sp>
      <p:pic>
        <p:nvPicPr>
          <p:cNvPr id="3075" name="Picture 3" descr="C:\Documents and Settings\САНЯ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357430"/>
            <a:ext cx="3419471" cy="2640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Рисунок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7290"/>
          <a:stretch>
            <a:fillRect/>
          </a:stretch>
        </p:blipFill>
        <p:spPr>
          <a:xfrm>
            <a:off x="0" y="1268413"/>
            <a:ext cx="9144000" cy="5589587"/>
          </a:xfrm>
          <a:solidFill>
            <a:schemeClr val="tx1"/>
          </a:solidFill>
        </p:spPr>
      </p:pic>
      <p:sp>
        <p:nvSpPr>
          <p:cNvPr id="4099" name="WordArt 7"/>
          <p:cNvSpPr>
            <a:spLocks noChangeArrowheads="1" noChangeShapeType="1" noTextEdit="1"/>
          </p:cNvSpPr>
          <p:nvPr/>
        </p:nvSpPr>
        <p:spPr bwMode="auto">
          <a:xfrm>
            <a:off x="900113" y="404813"/>
            <a:ext cx="7705725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1. Внешнее </a:t>
            </a:r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строение листа.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1916112"/>
            <a:ext cx="3276600" cy="72706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116013" y="4724400"/>
            <a:ext cx="1871662" cy="5619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Б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684213" y="5876925"/>
            <a:ext cx="2303462" cy="55247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6227763" y="6072207"/>
            <a:ext cx="2916237" cy="59688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Г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Рисунок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85750"/>
            <a:ext cx="9144000" cy="6572250"/>
          </a:xfrm>
          <a:noFill/>
        </p:spPr>
      </p:pic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827088" y="1341438"/>
            <a:ext cx="2663825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Сидячий</a:t>
            </a:r>
          </a:p>
        </p:txBody>
      </p:sp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4716463" y="1341438"/>
            <a:ext cx="3455987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Черешковый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785794"/>
            <a:ext cx="7358114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Способ прикрепления листа к побегу</a:t>
            </a:r>
            <a:endParaRPr lang="ru-RU" sz="4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5500702"/>
            <a:ext cx="78581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А</a:t>
            </a:r>
            <a:endParaRPr lang="ru-RU" sz="4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929586" y="5286388"/>
            <a:ext cx="78581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Б</a:t>
            </a:r>
            <a:endParaRPr lang="ru-RU" sz="4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1428736"/>
            <a:ext cx="428628" cy="8572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2.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58214" y="1500174"/>
            <a:ext cx="500066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19" name="Picture 4" descr="Рисунок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06375"/>
            <a:ext cx="9144000" cy="6651625"/>
          </a:xfr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6215082"/>
            <a:ext cx="3286116" cy="642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72132" y="6215082"/>
            <a:ext cx="3286116" cy="642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Б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85728"/>
            <a:ext cx="714380" cy="9286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5" name="Picture 4" descr="Рисунок 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7938"/>
            <a:ext cx="9144000" cy="6865938"/>
          </a:xfrm>
          <a:noFill/>
        </p:spPr>
      </p:pic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7451725" y="1412875"/>
            <a:ext cx="14398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900113" y="6308725"/>
            <a:ext cx="2447925" cy="549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Б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6443663" y="6381750"/>
            <a:ext cx="1439862" cy="476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0"/>
            <a:ext cx="642942" cy="7143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</a:t>
            </a:r>
            <a:r>
              <a:rPr lang="ru-RU" b="1" dirty="0" smtClean="0"/>
              <a:t>Листорасположение  </a:t>
            </a:r>
            <a:r>
              <a:rPr lang="ru-RU" sz="2200" b="1" dirty="0" smtClean="0"/>
              <a:t>(игра)</a:t>
            </a:r>
            <a:br>
              <a:rPr lang="ru-RU" sz="22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6597" y="2786058"/>
            <a:ext cx="263553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928934"/>
            <a:ext cx="3226155" cy="337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5720" y="285728"/>
            <a:ext cx="642942" cy="7143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img040(49)"/>
          <p:cNvPicPr/>
          <p:nvPr/>
        </p:nvPicPr>
        <p:blipFill>
          <a:blip r:embed="rId3"/>
          <a:srcRect l="7906" t="16710" r="30306" b="30004"/>
          <a:stretch>
            <a:fillRect/>
          </a:stretch>
        </p:blipFill>
        <p:spPr>
          <a:xfrm>
            <a:off x="1357290" y="1714488"/>
            <a:ext cx="4500594" cy="36433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4414" y="357166"/>
            <a:ext cx="6858048" cy="7143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14415" y="357166"/>
            <a:ext cx="692948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Внутреннее строение листа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15140" y="1428736"/>
            <a:ext cx="2143136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86578" y="2571744"/>
            <a:ext cx="2071700" cy="6429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6143644"/>
            <a:ext cx="1785950" cy="428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86578" y="3786190"/>
            <a:ext cx="2071700" cy="428628"/>
          </a:xfrm>
          <a:prstGeom prst="rect">
            <a:avLst/>
          </a:prstGeom>
          <a:solidFill>
            <a:srgbClr val="E6E1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14546" y="1214422"/>
            <a:ext cx="2071700" cy="428628"/>
          </a:xfrm>
          <a:prstGeom prst="rect">
            <a:avLst/>
          </a:prstGeom>
          <a:solidFill>
            <a:srgbClr val="E28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5715008" y="2786058"/>
            <a:ext cx="1028240" cy="209804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 rot="21415252">
            <a:off x="5864160" y="3905073"/>
            <a:ext cx="886402" cy="257485"/>
          </a:xfrm>
          <a:prstGeom prst="leftArrow">
            <a:avLst/>
          </a:prstGeom>
          <a:solidFill>
            <a:srgbClr val="E6E1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-464379" y="3036091"/>
            <a:ext cx="2071702" cy="428628"/>
          </a:xfrm>
          <a:prstGeom prst="rect">
            <a:avLst/>
          </a:prstGeom>
          <a:solidFill>
            <a:srgbClr val="B7D1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Двойная стрелка вверх/вниз 17"/>
          <p:cNvSpPr/>
          <p:nvPr/>
        </p:nvSpPr>
        <p:spPr>
          <a:xfrm>
            <a:off x="1000100" y="2143116"/>
            <a:ext cx="357190" cy="2428892"/>
          </a:xfrm>
          <a:prstGeom prst="upDownArrow">
            <a:avLst/>
          </a:prstGeom>
          <a:solidFill>
            <a:srgbClr val="B7D1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 rot="16421347">
            <a:off x="1484895" y="2339701"/>
            <a:ext cx="1635933" cy="255690"/>
          </a:xfrm>
          <a:prstGeom prst="leftArrow">
            <a:avLst/>
          </a:prstGeom>
          <a:solidFill>
            <a:srgbClr val="E28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 rot="4463765">
            <a:off x="3507975" y="5567384"/>
            <a:ext cx="1041929" cy="213105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20411042">
            <a:off x="5591749" y="1670076"/>
            <a:ext cx="1054765" cy="299975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357166"/>
            <a:ext cx="642942" cy="7143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6" grpId="0" animBg="1"/>
      <p:bldP spid="18" grpId="0" animBg="1"/>
      <p:bldP spid="13" grpId="0" animBg="1"/>
      <p:bldP spid="12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194</Words>
  <Application>Microsoft Office PowerPoint</Application>
  <PresentationFormat>Экран (4:3)</PresentationFormat>
  <Paragraphs>86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Фотосинтез и дыхание растений</vt:lpstr>
      <vt:lpstr>Девиз урока: Наблюдай, исследуй, делай вывод!  </vt:lpstr>
      <vt:lpstr>Проверка дом. задания </vt:lpstr>
      <vt:lpstr>Слайд 4</vt:lpstr>
      <vt:lpstr>Слайд 5</vt:lpstr>
      <vt:lpstr>Слайд 6</vt:lpstr>
      <vt:lpstr>Слайд 7</vt:lpstr>
      <vt:lpstr>          Листорасположение  (игра)  ?  </vt:lpstr>
      <vt:lpstr>Слайд 9</vt:lpstr>
      <vt:lpstr>Опыты Яна Ван Гельмонта</vt:lpstr>
      <vt:lpstr>Опыты Пристли</vt:lpstr>
      <vt:lpstr>Слайд 12</vt:lpstr>
      <vt:lpstr>Процессы, происходящие в листе</vt:lpstr>
      <vt:lpstr>Слайд 14</vt:lpstr>
      <vt:lpstr>Слайд 15</vt:lpstr>
      <vt:lpstr>Изучение опытов  на стр. 104-106</vt:lpstr>
      <vt:lpstr>Заполнить таблицу «Сравнение фотосинтеза и дыхания»</vt:lpstr>
      <vt:lpstr>Поставь себе оценку: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САНЯ</dc:creator>
  <cp:lastModifiedBy>САНЯ</cp:lastModifiedBy>
  <cp:revision>18</cp:revision>
  <dcterms:created xsi:type="dcterms:W3CDTF">2014-01-29T18:31:08Z</dcterms:created>
  <dcterms:modified xsi:type="dcterms:W3CDTF">2014-01-30T15:41:50Z</dcterms:modified>
</cp:coreProperties>
</file>