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6" r:id="rId2"/>
  </p:sldMasterIdLst>
  <p:sldIdLst>
    <p:sldId id="256" r:id="rId3"/>
    <p:sldId id="257" r:id="rId4"/>
    <p:sldId id="291" r:id="rId5"/>
    <p:sldId id="283" r:id="rId6"/>
    <p:sldId id="281" r:id="rId7"/>
    <p:sldId id="276" r:id="rId8"/>
    <p:sldId id="284" r:id="rId9"/>
    <p:sldId id="261" r:id="rId10"/>
    <p:sldId id="264" r:id="rId11"/>
    <p:sldId id="279" r:id="rId12"/>
    <p:sldId id="280" r:id="rId13"/>
    <p:sldId id="277" r:id="rId14"/>
    <p:sldId id="278" r:id="rId15"/>
    <p:sldId id="266" r:id="rId16"/>
    <p:sldId id="265" r:id="rId17"/>
    <p:sldId id="295" r:id="rId18"/>
    <p:sldId id="311" r:id="rId19"/>
    <p:sldId id="285" r:id="rId20"/>
    <p:sldId id="262" r:id="rId21"/>
    <p:sldId id="296" r:id="rId22"/>
    <p:sldId id="297" r:id="rId23"/>
    <p:sldId id="298" r:id="rId24"/>
    <p:sldId id="294" r:id="rId25"/>
    <p:sldId id="287" r:id="rId26"/>
    <p:sldId id="299" r:id="rId27"/>
    <p:sldId id="300" r:id="rId28"/>
    <p:sldId id="288" r:id="rId29"/>
    <p:sldId id="293" r:id="rId30"/>
    <p:sldId id="301" r:id="rId31"/>
    <p:sldId id="289" r:id="rId32"/>
    <p:sldId id="302" r:id="rId33"/>
    <p:sldId id="290" r:id="rId34"/>
    <p:sldId id="303" r:id="rId35"/>
    <p:sldId id="304" r:id="rId36"/>
    <p:sldId id="260" r:id="rId37"/>
    <p:sldId id="309" r:id="rId38"/>
    <p:sldId id="305" r:id="rId39"/>
    <p:sldId id="306" r:id="rId40"/>
    <p:sldId id="312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Правка образца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1B920-15B6-48E2-8F2F-1DB8EA142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513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F61E3-F8AC-43AD-9EF6-C7669508F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7BFF-BCEE-433A-8E29-934C13632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61988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648AB-A79C-482C-B89D-6600A9A2F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1988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EFB29-C257-406F-8EBC-D080DD065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BB2FD-F1C7-4A4C-9F59-F4D775940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F6676-49F3-4847-99CB-32AC3721D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4E513-2B4D-4D1A-9626-8D9FA5CE9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2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D81B-3E5B-46F3-96AC-95F25B769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3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71EA-20D0-4105-B94A-91A925E01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2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E0D0A-F5F6-4EF1-9F73-E22822E2C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49ED0-8297-44D6-8D48-3BB7FCCC6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1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244F7-4F21-4B77-85D2-5FF41EDDA4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E262-777B-491C-9EB8-04952D1DE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11EBB-5EBC-4FBF-B8CE-CA712592E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73031-500D-45BF-8594-7AFBE4F12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FE12-2279-410B-8A8D-9C0798054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6EF56-ED81-4C36-8117-1158DE711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DEBE0-31E9-4BD4-9A48-9E08C8F09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ECFC-B018-4396-9E8D-1EC4CB21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62A93-9A2B-4F55-92BE-605A60477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3475-6CFC-4AAE-993B-C95E77728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C4874-7CA6-472B-94E8-6273E6ED0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0C10B-CBE8-4020-9B05-1CD60DEEF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8EA41-A4AC-4A5F-8786-1FB768A53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C13CD-B6F4-460B-93F6-8D13B1238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80841-8528-4CA3-B2C7-E96C53251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35C8F-5CEE-4A1F-BEC2-478214FAE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EF4E5-C337-47EF-9B49-3C0962137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0F40-F103-412D-BCC1-99DC999BD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D097A-29DC-484F-B813-98B2A1955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4100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4103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9B577DA3-BEB0-4A9D-AD72-5C92B9A4F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  <p:sldLayoutId id="2147483696" r:id="rId12"/>
    <p:sldLayoutId id="2147483695" r:id="rId13"/>
    <p:sldLayoutId id="2147483694" r:id="rId14"/>
    <p:sldLayoutId id="2147483693" r:id="rId15"/>
    <p:sldLayoutId id="2147483692" r:id="rId16"/>
    <p:sldLayoutId id="2147483719" r:id="rId17"/>
    <p:sldLayoutId id="2147483720" r:id="rId18"/>
    <p:sldLayoutId id="2147483721" r:id="rId19"/>
    <p:sldLayoutId id="2147483722" r:id="rId2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  <p:bldP spid="410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0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0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0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0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10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4D03425-797C-4474-A180-F81CC4692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&#1091;&#1088;&#1086;&#1082;\014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millionreferatov.ru/pictures_fail/27/970_1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image" Target="../media/image4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4357688"/>
            <a:ext cx="7772400" cy="1143000"/>
          </a:xfrm>
        </p:spPr>
        <p:txBody>
          <a:bodyPr/>
          <a:lstStyle/>
          <a:p>
            <a:pPr eaLnBrk="1" hangingPunct="1"/>
            <a:r>
              <a:rPr lang="ru-RU" sz="6000" dirty="0" smtClean="0"/>
              <a:t>Многообразие земноводных</a:t>
            </a:r>
          </a:p>
        </p:txBody>
      </p:sp>
      <p:pic>
        <p:nvPicPr>
          <p:cNvPr id="6" name="01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19250" y="5661025"/>
            <a:ext cx="6934200" cy="93027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endParaRPr kumimoji="0" lang="ru-RU" sz="4400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Дыхание амфибий</a:t>
            </a: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8113" y="1905000"/>
            <a:ext cx="62801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Мочеполовая система</a:t>
            </a: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776413"/>
            <a:ext cx="7319963" cy="4510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Головной мозг</a:t>
            </a: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2400" y="1905000"/>
            <a:ext cx="62515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 слуха</a:t>
            </a: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76463" y="1674813"/>
            <a:ext cx="5110162" cy="4268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Особенности развития земноводных:</a:t>
            </a:r>
          </a:p>
        </p:txBody>
      </p:sp>
      <p:graphicFrame>
        <p:nvGraphicFramePr>
          <p:cNvPr id="37943" name="Group 55"/>
          <p:cNvGraphicFramePr>
            <a:graphicFrameLocks noGrp="1"/>
          </p:cNvGraphicFramePr>
          <p:nvPr>
            <p:ph idx="1"/>
          </p:nvPr>
        </p:nvGraphicFramePr>
        <p:xfrm>
          <a:off x="661988" y="1905000"/>
          <a:ext cx="7772400" cy="3993071"/>
        </p:xfrm>
        <a:graphic>
          <a:graphicData uri="http://schemas.openxmlformats.org/drawingml/2006/table">
            <a:tbl>
              <a:tblPr/>
              <a:tblGrid>
                <a:gridCol w="2757487"/>
                <a:gridCol w="2424113"/>
                <a:gridCol w="2590800"/>
              </a:tblGrid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признаки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лягушка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головастик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Местообитание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Передвижение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Части 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Способ питания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 Органы дыхания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 Строение сердца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 Боковая линия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 Кровообращение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 Хорда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42" name="Group 102"/>
          <p:cNvGraphicFramePr>
            <a:graphicFrameLocks noGrp="1"/>
          </p:cNvGraphicFramePr>
          <p:nvPr>
            <p:ph sz="half" idx="2"/>
          </p:nvPr>
        </p:nvGraphicFramePr>
        <p:xfrm>
          <a:off x="755650" y="1989138"/>
          <a:ext cx="7772400" cy="4194048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признаки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лягушка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головастик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Местообитание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Суша, вода.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Передвижение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4-х конечностях – прыжки.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Плавание – плавники.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Части 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Голова – туловище – конечности.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Голова- туловище- плавники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Способ питания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Заглатывание животной пищи.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Заглатывание растительной пищи.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 Органы дыхания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Легкие.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Жабры.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 Строение сердца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3-хкамерное.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2-хкамерное.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 Боковая линия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 Кровообращение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круга кровообращения.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круг кровообращения.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 Хорда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99" name="WordArt 150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7086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Вы ответили правильно: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Систематика земноводных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435975" cy="3067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 smtClean="0">
                <a:solidFill>
                  <a:schemeClr val="tx2"/>
                </a:solidFill>
              </a:rPr>
              <a:t>       </a:t>
            </a:r>
            <a:r>
              <a:rPr lang="ru-RU" sz="2600" b="1" smtClean="0">
                <a:solidFill>
                  <a:schemeClr val="tx2"/>
                </a:solidFill>
              </a:rPr>
              <a:t>Среди существующих ныне земноводных наиболее малочисленный класс – он насчитывает около 2600 видов.</a:t>
            </a:r>
          </a:p>
          <a:p>
            <a:r>
              <a:rPr lang="ru-RU" sz="2600" b="1" smtClean="0">
                <a:solidFill>
                  <a:schemeClr val="tx2"/>
                </a:solidFill>
              </a:rPr>
              <a:t>Отряд Бесхвостые </a:t>
            </a:r>
          </a:p>
          <a:p>
            <a:pPr lvl="1"/>
            <a:r>
              <a:rPr lang="ru-RU" sz="2200" b="1" smtClean="0">
                <a:solidFill>
                  <a:schemeClr val="tx2"/>
                </a:solidFill>
              </a:rPr>
              <a:t>Семейство лягушки (1 группа)</a:t>
            </a:r>
          </a:p>
          <a:p>
            <a:pPr lvl="1"/>
            <a:r>
              <a:rPr lang="ru-RU" sz="2200" b="1" smtClean="0">
                <a:solidFill>
                  <a:schemeClr val="tx2"/>
                </a:solidFill>
              </a:rPr>
              <a:t>Семейство жабы (2группа)</a:t>
            </a:r>
          </a:p>
          <a:p>
            <a:r>
              <a:rPr lang="ru-RU" sz="2600" b="1" smtClean="0">
                <a:solidFill>
                  <a:schemeClr val="tx2"/>
                </a:solidFill>
              </a:rPr>
              <a:t>Отряд Хвостатые (3группа)</a:t>
            </a:r>
          </a:p>
          <a:p>
            <a:r>
              <a:rPr lang="ru-RU" sz="2600" b="1" smtClean="0">
                <a:solidFill>
                  <a:schemeClr val="tx2"/>
                </a:solidFill>
              </a:rPr>
              <a:t>Отряд Безногие 93 </a:t>
            </a:r>
          </a:p>
          <a:p>
            <a:endParaRPr lang="ru-RU" sz="2600" b="1" smtClean="0">
              <a:solidFill>
                <a:schemeClr val="tx2"/>
              </a:solidFill>
            </a:endParaRPr>
          </a:p>
        </p:txBody>
      </p:sp>
      <p:pic>
        <p:nvPicPr>
          <p:cNvPr id="50179" name="Picture 10" descr="л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714750"/>
            <a:ext cx="3779838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Задания по группам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1905000"/>
          <a:ext cx="8501125" cy="239268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125281"/>
                <a:gridCol w="1593961"/>
                <a:gridCol w="1593961"/>
                <a:gridCol w="1401971"/>
                <a:gridCol w="178595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особенности строения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место обитания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значение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представители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Отряд бесхвостые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- Семейство лягушки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Семейство жабы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Отряд Хвостатые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>        ОТРЯД </a:t>
            </a:r>
            <a:r>
              <a:rPr lang="ru-RU" smtClean="0"/>
              <a:t>БЕСХВОСТЫЕ</a:t>
            </a:r>
          </a:p>
        </p:txBody>
      </p:sp>
      <p:pic>
        <p:nvPicPr>
          <p:cNvPr id="52226" name="Picture 8" descr="ly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557338"/>
            <a:ext cx="2646362" cy="2303462"/>
          </a:xfrm>
          <a:ln w="28575">
            <a:solidFill>
              <a:schemeClr val="tx2"/>
            </a:solidFill>
          </a:ln>
        </p:spPr>
      </p:pic>
      <p:sp>
        <p:nvSpPr>
          <p:cNvPr id="52227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sz="1800" smtClean="0"/>
              <a:t>Одно из самых крупных бесхвостых земноводных — североамериканская лягушка-бык. В длину она может достигать 20 см! Свое название лягушка-бык получила не только из-за своих больших размеров, но еще и потому, что самец этого животного издает громкие звуки, похожие на мычание коровы.</a:t>
            </a:r>
          </a:p>
          <a:p>
            <a:pPr>
              <a:spcBef>
                <a:spcPct val="0"/>
              </a:spcBef>
            </a:pPr>
            <a:r>
              <a:rPr lang="ru-RU" sz="1800" smtClean="0"/>
              <a:t> Бесхвостое земноводное жерлянка обитает на Дальнем Востоке и в Китае. В минуту опасности жерлянка показывает яркую предупреждающую окраску брюха, а ее кожа выделяет ядовитую жидкость, защищающую животное от хищников.</a:t>
            </a:r>
          </a:p>
          <a:p>
            <a:endParaRPr lang="ru-RU" sz="1800" smtClean="0"/>
          </a:p>
        </p:txBody>
      </p:sp>
      <p:pic>
        <p:nvPicPr>
          <p:cNvPr id="52228" name="Picture 15" descr="zherl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557338"/>
            <a:ext cx="2735262" cy="2303462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1484313"/>
            <a:ext cx="7086600" cy="1447800"/>
          </a:xfrm>
        </p:spPr>
        <p:txBody>
          <a:bodyPr/>
          <a:lstStyle/>
          <a:p>
            <a:pPr eaLnBrk="1" hangingPunct="1"/>
            <a:r>
              <a:rPr lang="ru-RU" sz="3200" smtClean="0"/>
              <a:t>« </a:t>
            </a:r>
            <a:r>
              <a:rPr lang="ru-RU" sz="2800" smtClean="0"/>
              <a:t>Неужели жабу нельзя полюбить? Конечно, если судить по внешности… Но ведь по внешности можно и не судить… Можно любить и не только за внешность, есть и другие хорошие качества, и у жабы они тоже есть.» </a:t>
            </a:r>
            <a:br>
              <a:rPr lang="ru-RU" sz="2800" smtClean="0"/>
            </a:br>
            <a:r>
              <a:rPr lang="ru-RU" sz="2800" smtClean="0"/>
              <a:t>Кривин «Почему вы не любите жабу?»</a:t>
            </a:r>
          </a:p>
        </p:txBody>
      </p:sp>
      <p:pic>
        <p:nvPicPr>
          <p:cNvPr id="53250" name="Picture 13" descr="060406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062" t="-200" r="50031" b="-1604"/>
          <a:stretch>
            <a:fillRect/>
          </a:stretch>
        </p:blipFill>
        <p:spPr>
          <a:xfrm>
            <a:off x="5508625" y="3933825"/>
            <a:ext cx="3455988" cy="2808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«Жаба – настоящее благосостояние для места, где она поселилась.»</a:t>
            </a:r>
            <a:br>
              <a:rPr lang="ru-RU" sz="2800" smtClean="0"/>
            </a:br>
            <a:r>
              <a:rPr lang="ru-RU" sz="2800" smtClean="0"/>
              <a:t>                                                  А.Брем.</a:t>
            </a:r>
          </a:p>
        </p:txBody>
      </p:sp>
      <p:sp>
        <p:nvSpPr>
          <p:cNvPr id="35842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15" descr="060406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82804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 descr="озерная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268413"/>
            <a:ext cx="2103438" cy="1987550"/>
          </a:xfrm>
        </p:spPr>
      </p:pic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1816100" y="3284538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Озерная лягушка</a:t>
            </a: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5795963" y="33575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Жаба серая</a:t>
            </a: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5919788" y="3665538"/>
            <a:ext cx="196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4277" name="Picture 7" descr="колорадская ж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589088" y="4078288"/>
            <a:ext cx="2219325" cy="1751012"/>
          </a:xfrm>
        </p:spPr>
      </p:pic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1835150" y="5876925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Колорадская жаба</a:t>
            </a:r>
          </a:p>
        </p:txBody>
      </p:sp>
      <p:pic>
        <p:nvPicPr>
          <p:cNvPr id="54279" name="Picture 9" descr="квакш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611813" y="4144963"/>
            <a:ext cx="1962150" cy="1768475"/>
          </a:xfrm>
        </p:spPr>
      </p:pic>
      <p:sp>
        <p:nvSpPr>
          <p:cNvPr id="54280" name="Text Box 10"/>
          <p:cNvSpPr txBox="1">
            <a:spLocks noChangeArrowheads="1"/>
          </p:cNvSpPr>
          <p:nvPr/>
        </p:nvSpPr>
        <p:spPr bwMode="auto">
          <a:xfrm>
            <a:off x="5940425" y="5949950"/>
            <a:ext cx="1604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Квакша</a:t>
            </a:r>
          </a:p>
        </p:txBody>
      </p:sp>
      <p:pic>
        <p:nvPicPr>
          <p:cNvPr id="54281" name="Picture 11" descr="серая ж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341438"/>
            <a:ext cx="25193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Text Box 12"/>
          <p:cNvSpPr txBox="1">
            <a:spLocks noChangeArrowheads="1"/>
          </p:cNvSpPr>
          <p:nvPr/>
        </p:nvSpPr>
        <p:spPr bwMode="auto">
          <a:xfrm>
            <a:off x="3779838" y="458152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Лягушка остромордая</a:t>
            </a:r>
          </a:p>
        </p:txBody>
      </p:sp>
      <p:pic>
        <p:nvPicPr>
          <p:cNvPr id="54283" name="Picture 13" descr="остроморда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3668713" y="2876550"/>
            <a:ext cx="1992312" cy="1695450"/>
          </a:xfrm>
        </p:spPr>
      </p:pic>
      <p:sp>
        <p:nvSpPr>
          <p:cNvPr id="54284" name="Прямоугольник 14"/>
          <p:cNvSpPr>
            <a:spLocks noChangeArrowheads="1"/>
          </p:cNvSpPr>
          <p:nvPr/>
        </p:nvSpPr>
        <p:spPr bwMode="auto">
          <a:xfrm>
            <a:off x="1643063" y="214313"/>
            <a:ext cx="71437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Лягушки обладают широким бесхвостым телом с очень короткой шеей, короткими передними и длинными задними конечностями;</a:t>
            </a:r>
            <a:r>
              <a:rPr lang="ru-RU" sz="4000"/>
              <a:t> </a:t>
            </a:r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3450"/>
          </a:xfrm>
        </p:spPr>
        <p:txBody>
          <a:bodyPr/>
          <a:lstStyle/>
          <a:p>
            <a:pPr algn="ctr"/>
            <a:r>
              <a:rPr lang="ru-RU" smtClean="0"/>
              <a:t>Семейство Лягушки</a:t>
            </a:r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3925888"/>
            <a:ext cx="8662987" cy="26717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/>
              <a:t>    </a:t>
            </a:r>
            <a:r>
              <a:rPr lang="ru-RU" sz="2200" smtClean="0">
                <a:solidFill>
                  <a:schemeClr val="tx2"/>
                </a:solidFill>
              </a:rPr>
              <a:t>Лягушки одно из самых больших семейств бесхвостых, объединяет более 555 видов и 45 родов.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chemeClr val="tx2"/>
                </a:solidFill>
              </a:rPr>
              <a:t>    Длина тела от 3 до 32 см.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chemeClr val="tx2"/>
                </a:solidFill>
              </a:rPr>
              <a:t>    Тело стройное с длинными задними</a:t>
            </a:r>
            <a:r>
              <a:rPr lang="ru-RU" sz="2200" smtClean="0"/>
              <a:t> </a:t>
            </a:r>
            <a:r>
              <a:rPr lang="ru-RU" sz="2200" smtClean="0">
                <a:solidFill>
                  <a:schemeClr val="tx2"/>
                </a:solidFill>
              </a:rPr>
              <a:t>конечностями В окраске наземных форм превалируют коричневые и бурые тона, у водных форм – зеленая. В настоящее время лягушки распространены по всему миру, кроме арктических районов, юга Южной Америки, Южной Австралии и Новой Зеландии.</a:t>
            </a:r>
          </a:p>
        </p:txBody>
      </p:sp>
      <p:pic>
        <p:nvPicPr>
          <p:cNvPr id="55299" name="Picture 6" descr="прудова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1357313"/>
            <a:ext cx="2663825" cy="2089150"/>
          </a:xfrm>
        </p:spPr>
      </p:pic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5214938" y="3000375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ahoma" pitchFamily="34" charset="0"/>
              </a:rPr>
              <a:t>Прудовая лягушка</a:t>
            </a:r>
          </a:p>
        </p:txBody>
      </p:sp>
      <p:pic>
        <p:nvPicPr>
          <p:cNvPr id="55301" name="Picture 3" descr="C:\Documents and Settings\TOL\Local Settings\Temporary Internet Files\Content.IE5\E3IJ9XFE\MMj0356639000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357313"/>
            <a:ext cx="20510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pPr algn="ctr"/>
            <a:r>
              <a:rPr lang="ru-RU" smtClean="0"/>
              <a:t>Семейство - жабы</a:t>
            </a:r>
          </a:p>
        </p:txBody>
      </p:sp>
      <p:sp>
        <p:nvSpPr>
          <p:cNvPr id="5632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998913"/>
            <a:ext cx="8229600" cy="21320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/>
              <a:t>    </a:t>
            </a:r>
            <a:r>
              <a:rPr lang="ru-RU" sz="2200" smtClean="0">
                <a:solidFill>
                  <a:schemeClr val="tx2"/>
                </a:solidFill>
              </a:rPr>
              <a:t>Семейство жаб включает 21 род, свыше 300 видов.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chemeClr val="tx2"/>
                </a:solidFill>
              </a:rPr>
              <a:t>    Длина тела от 2 до 25 см.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chemeClr val="tx2"/>
                </a:solidFill>
              </a:rPr>
              <a:t>    Туловище грузное, широкое, конечности короткие. Кожные выделения вызывают раздражение слизистых оболочек у других животных.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chemeClr val="tx2"/>
                </a:solidFill>
              </a:rPr>
              <a:t>   Обитают жабы на всех материках, кроме Антарктиды.</a:t>
            </a:r>
          </a:p>
        </p:txBody>
      </p:sp>
      <p:pic>
        <p:nvPicPr>
          <p:cNvPr id="56323" name="Picture 8" descr="жаб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1412875"/>
            <a:ext cx="2665413" cy="1944688"/>
          </a:xfrm>
        </p:spPr>
      </p:pic>
      <p:sp>
        <p:nvSpPr>
          <p:cNvPr id="56324" name="Text Box 9"/>
          <p:cNvSpPr txBox="1">
            <a:spLocks noChangeArrowheads="1"/>
          </p:cNvSpPr>
          <p:nvPr/>
        </p:nvSpPr>
        <p:spPr bwMode="auto">
          <a:xfrm>
            <a:off x="3708400" y="3371850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ahoma" pitchFamily="34" charset="0"/>
              </a:rPr>
              <a:t>Жаба обыкновенная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928688"/>
            <a:ext cx="8062913" cy="6477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>
                <a:solidFill>
                  <a:srgbClr val="FFFF00"/>
                </a:solidFill>
              </a:rPr>
              <a:t>1 — чесночница; 2 — рогатка ; 3 — изменчивый ателоп ; 4 — венесуэльский короткоголов; 5 — южноафриканский узкорот; 6 — американская лягушка; 7 — остромордая лягушка, самец в брачном наряде, 8 — он же в обычном наряде; 9 — зелёная лягушка.</a:t>
            </a:r>
          </a:p>
        </p:txBody>
      </p:sp>
      <p:pic>
        <p:nvPicPr>
          <p:cNvPr id="57346" name="Picture 4" descr="Земноводные. 1 — чесночница (Pelobates fuscus); 2 — рогатка (Ceratophrys cornuta); 3 — изменчивый ателоп (Atelopus varius); 4 — венесуэльский короткоголов (Atelopus cruciger); 5 — южноафриканский узкорот (Breviceps adspersus); 6 — американская лягушка (Rana pipiens); 7 — остромордая лягушка (Rana terrestris), самец в брачном наряде, 8 — он же в обычном наряде; 9 — зелёная лягушка (Rana esculenta)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785938"/>
            <a:ext cx="6913562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ХВОСТАТЫЕ</a:t>
            </a:r>
          </a:p>
        </p:txBody>
      </p:sp>
      <p:sp>
        <p:nvSpPr>
          <p:cNvPr id="58370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857750" y="1643063"/>
            <a:ext cx="4038600" cy="19288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2000" smtClean="0"/>
              <a:t>Саламандры — это семейство </a:t>
            </a:r>
            <a:r>
              <a:rPr lang="ru-RU" sz="1800" smtClean="0"/>
              <a:t>хвостатых земноводных. Они обычно имеют красивые яркие окраски, обусловившие их научные названия (огненная саламандра, мраморная саламандра, тигровая саламандра). На фотографии изображена пятнистая саламандра.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180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sz="180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800" smtClean="0"/>
          </a:p>
        </p:txBody>
      </p:sp>
      <p:pic>
        <p:nvPicPr>
          <p:cNvPr id="58371" name="Picture 11" descr="salam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57338"/>
            <a:ext cx="2822575" cy="1971675"/>
          </a:xfrm>
          <a:ln w="28575">
            <a:solidFill>
              <a:schemeClr val="tx2"/>
            </a:solidFill>
          </a:ln>
        </p:spPr>
      </p:pic>
      <p:pic>
        <p:nvPicPr>
          <p:cNvPr id="58372" name="Picture 7" descr="червеобр с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071938"/>
            <a:ext cx="28082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8"/>
          <p:cNvSpPr txBox="1">
            <a:spLocks noChangeArrowheads="1"/>
          </p:cNvSpPr>
          <p:nvPr/>
        </p:nvSpPr>
        <p:spPr bwMode="auto">
          <a:xfrm>
            <a:off x="3286125" y="5500688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ahoma" pitchFamily="34" charset="0"/>
              </a:rPr>
              <a:t>Червеобразная саламандра</a:t>
            </a:r>
          </a:p>
        </p:txBody>
      </p:sp>
      <p:pic>
        <p:nvPicPr>
          <p:cNvPr id="58374" name="Picture 4" descr="C:\Documents and Settings\TOL\Local Settings\Temporary Internet Files\Content.IE5\E3IJ9XFE\MMj0288860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429125"/>
            <a:ext cx="128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17587"/>
          </a:xfrm>
        </p:spPr>
        <p:txBody>
          <a:bodyPr/>
          <a:lstStyle/>
          <a:p>
            <a:pPr algn="ctr"/>
            <a:r>
              <a:rPr lang="ru-RU" sz="3600" smtClean="0"/>
              <a:t>Отряд Хвостатые земноводные</a:t>
            </a:r>
          </a:p>
        </p:txBody>
      </p:sp>
      <p:sp>
        <p:nvSpPr>
          <p:cNvPr id="593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1625" y="3924300"/>
            <a:ext cx="8540750" cy="25288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/>
              <a:t>     </a:t>
            </a:r>
            <a:r>
              <a:rPr lang="ru-RU" sz="2200" smtClean="0">
                <a:solidFill>
                  <a:schemeClr val="tx2"/>
                </a:solidFill>
              </a:rPr>
              <a:t>Тритоны – группа хвостатых земноводных семейства настоящих саламандр, объединяющая представителей нескольких родов, в том числе настоящих, иглистых, азиатских, американских тритонов и др.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chemeClr val="tx2"/>
                </a:solidFill>
              </a:rPr>
              <a:t>    Длина тела до 18 см, туловище веретеновидное, хвост сжат с боков, имеет кожную плавниковую оторочку.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chemeClr val="tx2"/>
                </a:solidFill>
              </a:rPr>
              <a:t>    Тритоны распространены в Европе и прилегающих участках Азии.</a:t>
            </a:r>
          </a:p>
        </p:txBody>
      </p:sp>
      <p:pic>
        <p:nvPicPr>
          <p:cNvPr id="59395" name="Picture 12" descr="triton5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500188"/>
            <a:ext cx="2736850" cy="20161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22238"/>
            <a:ext cx="7543800" cy="796925"/>
          </a:xfrm>
        </p:spPr>
        <p:txBody>
          <a:bodyPr/>
          <a:lstStyle/>
          <a:p>
            <a:pPr algn="ctr"/>
            <a:r>
              <a:rPr lang="ru-RU" sz="2600" smtClean="0"/>
              <a:t>Многообразие отряда Хвостатые земноводные</a:t>
            </a:r>
          </a:p>
        </p:txBody>
      </p:sp>
      <p:pic>
        <p:nvPicPr>
          <p:cNvPr id="60418" name="Picture 8" descr="восточ тигр сал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557338"/>
            <a:ext cx="2808287" cy="1943100"/>
          </a:xfrm>
        </p:spPr>
      </p:pic>
      <p:sp>
        <p:nvSpPr>
          <p:cNvPr id="60419" name="Text Box 10"/>
          <p:cNvSpPr txBox="1">
            <a:spLocks noChangeArrowheads="1"/>
          </p:cNvSpPr>
          <p:nvPr/>
        </p:nvSpPr>
        <p:spPr bwMode="auto">
          <a:xfrm>
            <a:off x="1116013" y="3448050"/>
            <a:ext cx="21605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Восточная тигровая саламандра</a:t>
            </a:r>
          </a:p>
        </p:txBody>
      </p:sp>
      <p:pic>
        <p:nvPicPr>
          <p:cNvPr id="60420" name="Picture 11" descr="мраморна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0" y="1557338"/>
            <a:ext cx="2247900" cy="1871662"/>
          </a:xfrm>
        </p:spPr>
      </p:pic>
      <p:sp>
        <p:nvSpPr>
          <p:cNvPr id="60421" name="Text Box 12"/>
          <p:cNvSpPr txBox="1">
            <a:spLocks noChangeArrowheads="1"/>
          </p:cNvSpPr>
          <p:nvPr/>
        </p:nvSpPr>
        <p:spPr bwMode="auto">
          <a:xfrm>
            <a:off x="5940425" y="3448050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Мраморная саламандра</a:t>
            </a:r>
          </a:p>
        </p:txBody>
      </p:sp>
      <p:pic>
        <p:nvPicPr>
          <p:cNvPr id="60422" name="Picture 13" descr="тритон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684838" y="4259263"/>
            <a:ext cx="2217737" cy="1790700"/>
          </a:xfrm>
        </p:spPr>
      </p:pic>
      <p:sp>
        <p:nvSpPr>
          <p:cNvPr id="60423" name="Text Box 14"/>
          <p:cNvSpPr txBox="1">
            <a:spLocks noChangeArrowheads="1"/>
          </p:cNvSpPr>
          <p:nvPr/>
        </p:nvSpPr>
        <p:spPr bwMode="auto">
          <a:xfrm>
            <a:off x="6208713" y="604043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Тритон</a:t>
            </a:r>
          </a:p>
        </p:txBody>
      </p:sp>
      <p:pic>
        <p:nvPicPr>
          <p:cNvPr id="60424" name="Picture 15" descr="желтобрюх три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312863" y="4498975"/>
            <a:ext cx="2287587" cy="1550988"/>
          </a:xfrm>
        </p:spPr>
      </p:pic>
      <p:sp>
        <p:nvSpPr>
          <p:cNvPr id="60425" name="Text Box 16"/>
          <p:cNvSpPr txBox="1">
            <a:spLocks noChangeArrowheads="1"/>
          </p:cNvSpPr>
          <p:nvPr/>
        </p:nvSpPr>
        <p:spPr bwMode="auto">
          <a:xfrm>
            <a:off x="1403350" y="6021388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Желтобрюхий тритон</a:t>
            </a:r>
          </a:p>
        </p:txBody>
      </p:sp>
      <p:pic>
        <p:nvPicPr>
          <p:cNvPr id="60426" name="Picture 17" descr="калиф три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2852738"/>
            <a:ext cx="23764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7" name="Text Box 18"/>
          <p:cNvSpPr txBox="1">
            <a:spLocks noChangeArrowheads="1"/>
          </p:cNvSpPr>
          <p:nvPr/>
        </p:nvSpPr>
        <p:spPr bwMode="auto">
          <a:xfrm>
            <a:off x="3903663" y="4745038"/>
            <a:ext cx="1747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0428" name="Text Box 19"/>
          <p:cNvSpPr txBox="1">
            <a:spLocks noChangeArrowheads="1"/>
          </p:cNvSpPr>
          <p:nvPr/>
        </p:nvSpPr>
        <p:spPr bwMode="auto">
          <a:xfrm>
            <a:off x="3563938" y="4745038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Калифорнийский тритон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000" b="1" i="1" smtClean="0"/>
              <a:t>Саламандры</a:t>
            </a:r>
            <a:r>
              <a:rPr lang="ru-RU" sz="2000" smtClean="0"/>
              <a:t> имеют вытянутое тело с довольно длинным хвостом, маленькой головой и четырьмя приблизительно одинаковыми длинными конечностями;</a:t>
            </a:r>
            <a:r>
              <a:rPr lang="ru-RU" smtClean="0"/>
              <a:t> </a:t>
            </a:r>
          </a:p>
        </p:txBody>
      </p:sp>
      <p:pic>
        <p:nvPicPr>
          <p:cNvPr id="61442" name="Picture 8" descr="img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071688"/>
            <a:ext cx="3073400" cy="1981200"/>
          </a:xfrm>
          <a:ln w="28575">
            <a:solidFill>
              <a:schemeClr val="tx2"/>
            </a:solidFill>
          </a:ln>
        </p:spPr>
      </p:pic>
      <p:pic>
        <p:nvPicPr>
          <p:cNvPr id="61443" name="Picture 10" descr="img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1700213"/>
            <a:ext cx="3082925" cy="2028825"/>
          </a:xfrm>
          <a:ln w="28575">
            <a:solidFill>
              <a:schemeClr val="tx2"/>
            </a:solidFill>
          </a:ln>
        </p:spPr>
      </p:pic>
      <p:pic>
        <p:nvPicPr>
          <p:cNvPr id="61444" name="Picture 11" descr="img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3357563" y="4500563"/>
            <a:ext cx="3095625" cy="1944687"/>
          </a:xfrm>
          <a:ln w="28575">
            <a:solidFill>
              <a:schemeClr val="tx2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Хвостатые</a:t>
            </a:r>
            <a:br>
              <a:rPr lang="ru-RU" b="1" smtClean="0">
                <a:solidFill>
                  <a:schemeClr val="tx1"/>
                </a:solidFill>
              </a:rPr>
            </a:br>
            <a:endParaRPr lang="ru-RU" b="1" smtClean="0">
              <a:solidFill>
                <a:schemeClr val="tx1"/>
              </a:solidFill>
            </a:endParaRPr>
          </a:p>
        </p:txBody>
      </p:sp>
      <p:pic>
        <p:nvPicPr>
          <p:cNvPr id="62466" name="Picture 4" descr="Саламандровые: 1 - пятнистая саламандра; 2 -  кавказская саламандра; 3 - малоазиаьский тритон (а - самка; б - самец); 4 - гребенчатый тритон (а - самка, б - самец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071563"/>
            <a:ext cx="71278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1714500" y="5857875"/>
            <a:ext cx="6643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FFCC"/>
              </a:buClr>
              <a:buSzPct val="70000"/>
              <a:buFont typeface="Wingdings" pitchFamily="2" charset="2"/>
              <a:buChar char="u"/>
            </a:pPr>
            <a:r>
              <a:rPr lang="ru-RU" sz="1600" i="1">
                <a:solidFill>
                  <a:srgbClr val="FFFFFF"/>
                </a:solidFill>
              </a:rPr>
              <a:t>Саламандровые: 1 - пятнистая саламандра; 2 - кавказская саламандра; 3 – малоазиатский тритон (а - самка; б - самец); 4 - гребенчатый тритон (а - самка, б - самец).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1128713"/>
          </a:xfrm>
        </p:spPr>
        <p:txBody>
          <a:bodyPr/>
          <a:lstStyle/>
          <a:p>
            <a:pPr algn="ctr"/>
            <a:r>
              <a:rPr lang="ru-RU" smtClean="0"/>
              <a:t>Отряд Безногие земноводные</a:t>
            </a:r>
          </a:p>
        </p:txBody>
      </p:sp>
      <p:sp>
        <p:nvSpPr>
          <p:cNvPr id="63490" name="Text Box 6"/>
          <p:cNvSpPr txBox="1">
            <a:spLocks noChangeArrowheads="1"/>
          </p:cNvSpPr>
          <p:nvPr/>
        </p:nvSpPr>
        <p:spPr bwMode="auto">
          <a:xfrm>
            <a:off x="3563938" y="31607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Рыбозмей</a:t>
            </a:r>
          </a:p>
        </p:txBody>
      </p:sp>
      <p:sp>
        <p:nvSpPr>
          <p:cNvPr id="63491" name="Text Box 7"/>
          <p:cNvSpPr txBox="1">
            <a:spLocks noChangeArrowheads="1"/>
          </p:cNvSpPr>
          <p:nvPr/>
        </p:nvSpPr>
        <p:spPr bwMode="auto">
          <a:xfrm>
            <a:off x="950913" y="3573463"/>
            <a:ext cx="75819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     Отряд Безногие земноводные состоит из 4 семейств: настоящие червяги, рыбозмеи, водные червяги и африканские червяги. Известно 33 рода и около 170 видов данного отряда. </a:t>
            </a:r>
          </a:p>
          <a:p>
            <a:r>
              <a:rPr lang="ru-RU" sz="2000" b="1">
                <a:solidFill>
                  <a:schemeClr val="tx2"/>
                </a:solidFill>
              </a:rPr>
              <a:t>    Червеобразное тело длиной 30 – 120 см, разделено кольцевыми перехватами, конечности отсутствуют. Кожа голая, богата железами, выделяющими едкую слизь.</a:t>
            </a:r>
          </a:p>
          <a:p>
            <a:r>
              <a:rPr lang="ru-RU" sz="2000" b="1">
                <a:solidFill>
                  <a:schemeClr val="tx2"/>
                </a:solidFill>
              </a:rPr>
              <a:t>    Безногие земноводные распространены в тропиках Африки, Азии и Америки.</a:t>
            </a:r>
          </a:p>
        </p:txBody>
      </p:sp>
      <p:pic>
        <p:nvPicPr>
          <p:cNvPr id="63492" name="Picture 9" descr="рыбозме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1484313"/>
            <a:ext cx="2233613" cy="1657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7188" y="357188"/>
            <a:ext cx="7086600" cy="1447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0"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Цели урока: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625" y="4572000"/>
            <a:ext cx="8215313" cy="20716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ru-RU" sz="3200" kern="0" dirty="0">
                <a:latin typeface="+mn-lt"/>
              </a:rPr>
              <a:t> Сформировать представление о многообразии земноводных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ru-RU" sz="3200" kern="0" dirty="0">
                <a:latin typeface="+mn-lt"/>
              </a:rPr>
              <a:t>Узнать ценности амфибий для природы и человека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для червяг характерно безногое змеевидное тело, обычно с </a:t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645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583247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              </a:t>
            </a:r>
            <a:r>
              <a:rPr lang="ru-RU" sz="4400" b="1" smtClean="0"/>
              <a:t>ЧЕРВЯГИ</a:t>
            </a:r>
          </a:p>
          <a:p>
            <a:r>
              <a:rPr lang="ru-RU" smtClean="0"/>
              <a:t>Имеют безногое змеевидное тело, обычно с поперечными перехватами,</a:t>
            </a:r>
          </a:p>
          <a:p>
            <a:pPr>
              <a:buFontTx/>
              <a:buNone/>
            </a:pPr>
            <a:r>
              <a:rPr lang="ru-RU" smtClean="0"/>
              <a:t>   напоминающими членики червей.</a:t>
            </a:r>
          </a:p>
          <a:p>
            <a:endParaRPr lang="ru-RU" smtClean="0"/>
          </a:p>
          <a:p>
            <a:r>
              <a:rPr lang="ru-RU" smtClean="0"/>
              <a:t>В большинстве своем земноводные - мелкие животные, однако некоторые червяги достигают в длину до 135 см.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1625" y="188913"/>
            <a:ext cx="8540750" cy="792162"/>
          </a:xfrm>
        </p:spPr>
        <p:txBody>
          <a:bodyPr/>
          <a:lstStyle/>
          <a:p>
            <a:pPr algn="ctr"/>
            <a:r>
              <a:rPr lang="ru-RU" smtClean="0"/>
              <a:t>«Рекорды Земноводных»</a:t>
            </a:r>
          </a:p>
        </p:txBody>
      </p:sp>
      <p:pic>
        <p:nvPicPr>
          <p:cNvPr id="65538" name="Picture 8" descr="голиаф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125538"/>
            <a:ext cx="3024187" cy="1892300"/>
          </a:xfrm>
        </p:spPr>
      </p:pic>
      <p:pic>
        <p:nvPicPr>
          <p:cNvPr id="65539" name="Picture 10" descr="л бы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16688" y="4508500"/>
            <a:ext cx="2087562" cy="1800225"/>
          </a:xfrm>
        </p:spPr>
      </p:pic>
      <p:pic>
        <p:nvPicPr>
          <p:cNvPr id="65540" name="Picture 14" descr="2ИСПОЛИНСКАЯ САЛАМАНДРА21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1692275" y="2997200"/>
            <a:ext cx="5006975" cy="1944688"/>
          </a:xfrm>
        </p:spPr>
      </p:pic>
      <p:sp>
        <p:nvSpPr>
          <p:cNvPr id="65541" name="Text Box 15"/>
          <p:cNvSpPr txBox="1">
            <a:spLocks noChangeArrowheads="1"/>
          </p:cNvSpPr>
          <p:nvPr/>
        </p:nvSpPr>
        <p:spPr bwMode="auto">
          <a:xfrm rot="10324222" flipV="1">
            <a:off x="466725" y="6230938"/>
            <a:ext cx="440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pic>
        <p:nvPicPr>
          <p:cNvPr id="65542" name="Picture 17" descr="волосатая лягуш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797425"/>
            <a:ext cx="2095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 Box 18"/>
          <p:cNvSpPr txBox="1">
            <a:spLocks noChangeArrowheads="1"/>
          </p:cNvSpPr>
          <p:nvPr/>
        </p:nvSpPr>
        <p:spPr bwMode="auto">
          <a:xfrm>
            <a:off x="5487988" y="6324600"/>
            <a:ext cx="311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65544" name="Text Box 19"/>
          <p:cNvSpPr txBox="1">
            <a:spLocks noChangeArrowheads="1"/>
          </p:cNvSpPr>
          <p:nvPr/>
        </p:nvSpPr>
        <p:spPr bwMode="auto">
          <a:xfrm>
            <a:off x="6516688" y="6237288"/>
            <a:ext cx="215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tx2"/>
                </a:solidFill>
              </a:rPr>
              <a:t>Лягушка - бык</a:t>
            </a:r>
          </a:p>
        </p:txBody>
      </p:sp>
      <p:sp>
        <p:nvSpPr>
          <p:cNvPr id="65545" name="Text Box 20"/>
          <p:cNvSpPr txBox="1">
            <a:spLocks noChangeArrowheads="1"/>
          </p:cNvSpPr>
          <p:nvPr/>
        </p:nvSpPr>
        <p:spPr bwMode="auto">
          <a:xfrm>
            <a:off x="2195513" y="2708275"/>
            <a:ext cx="1171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65546" name="Text Box 21"/>
          <p:cNvSpPr txBox="1">
            <a:spLocks noChangeArrowheads="1"/>
          </p:cNvSpPr>
          <p:nvPr/>
        </p:nvSpPr>
        <p:spPr bwMode="auto">
          <a:xfrm>
            <a:off x="2103438" y="2579688"/>
            <a:ext cx="124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65547" name="Text Box 24"/>
          <p:cNvSpPr txBox="1">
            <a:spLocks noChangeArrowheads="1"/>
          </p:cNvSpPr>
          <p:nvPr/>
        </p:nvSpPr>
        <p:spPr bwMode="auto">
          <a:xfrm>
            <a:off x="684213" y="6237288"/>
            <a:ext cx="252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tx2"/>
                </a:solidFill>
              </a:rPr>
              <a:t>Волосатая лягушка</a:t>
            </a:r>
          </a:p>
        </p:txBody>
      </p:sp>
      <p:sp>
        <p:nvSpPr>
          <p:cNvPr id="65548" name="Text Box 25"/>
          <p:cNvSpPr txBox="1">
            <a:spLocks noChangeArrowheads="1"/>
          </p:cNvSpPr>
          <p:nvPr/>
        </p:nvSpPr>
        <p:spPr bwMode="auto">
          <a:xfrm>
            <a:off x="735013" y="2944813"/>
            <a:ext cx="81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5549" name="Text Box 26"/>
          <p:cNvSpPr txBox="1">
            <a:spLocks noChangeArrowheads="1"/>
          </p:cNvSpPr>
          <p:nvPr/>
        </p:nvSpPr>
        <p:spPr bwMode="auto">
          <a:xfrm>
            <a:off x="592138" y="2944813"/>
            <a:ext cx="1100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tx2"/>
                </a:solidFill>
              </a:rPr>
              <a:t>Жаба-ага</a:t>
            </a:r>
          </a:p>
        </p:txBody>
      </p:sp>
      <p:sp>
        <p:nvSpPr>
          <p:cNvPr id="65550" name="Text Box 27"/>
          <p:cNvSpPr txBox="1">
            <a:spLocks noChangeArrowheads="1"/>
          </p:cNvSpPr>
          <p:nvPr/>
        </p:nvSpPr>
        <p:spPr bwMode="auto">
          <a:xfrm>
            <a:off x="6711950" y="3016250"/>
            <a:ext cx="15319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tx2"/>
                </a:solidFill>
              </a:rPr>
              <a:t>Лягушка-  голиаф</a:t>
            </a:r>
          </a:p>
        </p:txBody>
      </p:sp>
      <p:sp>
        <p:nvSpPr>
          <p:cNvPr id="65551" name="Text Box 28"/>
          <p:cNvSpPr txBox="1">
            <a:spLocks noChangeArrowheads="1"/>
          </p:cNvSpPr>
          <p:nvPr/>
        </p:nvSpPr>
        <p:spPr bwMode="auto">
          <a:xfrm>
            <a:off x="3040063" y="4960938"/>
            <a:ext cx="318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tx2"/>
                </a:solidFill>
              </a:rPr>
              <a:t>Исполинская саламандра</a:t>
            </a:r>
            <a:r>
              <a:rPr lang="ru-RU"/>
              <a:t> </a:t>
            </a:r>
          </a:p>
        </p:txBody>
      </p:sp>
      <p:pic>
        <p:nvPicPr>
          <p:cNvPr id="65552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1000125"/>
            <a:ext cx="264318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Физкультминутка</a:t>
            </a:r>
            <a:r>
              <a:rPr lang="ru-RU" smtClean="0"/>
              <a:t>:</a:t>
            </a:r>
          </a:p>
        </p:txBody>
      </p:sp>
      <p:sp>
        <p:nvSpPr>
          <p:cNvPr id="66562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smtClean="0"/>
              <a:t>На болоте 2 подружки.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2 зелёные лягушки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Утром рано умывались,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Полотенцем растирались.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Ножками топали, 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Ручками хлопали.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Влево, вправо наклонялись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И обратно возвращались.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Вот здоровья в чём секрет.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Всем друзьям физкульт- привет! 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66563" name="Picture 4" descr="л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858000" y="4143375"/>
            <a:ext cx="1619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«Живые барометры»</a:t>
            </a:r>
          </a:p>
        </p:txBody>
      </p:sp>
      <p:sp>
        <p:nvSpPr>
          <p:cNvPr id="675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628775"/>
            <a:ext cx="8893175" cy="4686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 smtClean="0"/>
              <a:t>   </a:t>
            </a:r>
            <a:r>
              <a:rPr lang="ru-RU" sz="2400" b="1" smtClean="0">
                <a:solidFill>
                  <a:schemeClr val="tx2"/>
                </a:solidFill>
              </a:rPr>
              <a:t>Народные приметы утверждают, что лягушки – настоящие «живые барометры». Знаете ли вы эти народные приметы?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Кожа лягушки серого цвета – к …, желтого – к… . 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Лягушка молчит перед … погодой. 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Лягушка прыгает на берегу и квакает – к … . 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Зашумит река, и закричит лягушка - … . 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Лягушка квакает вечером с приятной трелью к … . 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Лягушки держатся на поверхности воды и квакают, выставляя мордочки наружу – к …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«Живые барометры»</a:t>
            </a:r>
          </a:p>
        </p:txBody>
      </p:sp>
      <p:sp>
        <p:nvSpPr>
          <p:cNvPr id="686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628775"/>
            <a:ext cx="8893175" cy="4686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 smtClean="0"/>
              <a:t>   </a:t>
            </a:r>
            <a:r>
              <a:rPr lang="ru-RU" sz="2400" b="1" smtClean="0">
                <a:solidFill>
                  <a:schemeClr val="tx2"/>
                </a:solidFill>
              </a:rPr>
              <a:t>Народные приметы утверждают, что лягушки – настоящие «живые барометры». Знаете ли вы эти народные приметы?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Кожа лягушки серого цвета – к  дождю, желтого – к хорошей погоде. 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Лягушка молчит перед холодной погодой. 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Лягушка прыгает на берегу и квакает – к дождю. 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Зашумит река, и закричит лягушка - будет дождь.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Лягушка квакает вечером с приятной трелью к ясной погоде.</a:t>
            </a:r>
          </a:p>
          <a:p>
            <a:r>
              <a:rPr lang="ru-RU" sz="2400" b="1" smtClean="0">
                <a:solidFill>
                  <a:schemeClr val="tx2"/>
                </a:solidFill>
              </a:rPr>
              <a:t>Лягушки держатся на поверхности воды и квакают, выставляя мордочки наружу – к ненастью.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Биологическая задача:</a:t>
            </a:r>
          </a:p>
        </p:txBody>
      </p:sp>
      <p:sp>
        <p:nvSpPr>
          <p:cNvPr id="6963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625" y="1905000"/>
            <a:ext cx="800576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1. Одна лягушка за весну и лето уничтожает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1260 вредителей сельского хозяйства.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Сколько вредителей будет уничтожено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популяцией лягушек численностью в 500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особей за 2 года?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2.Почему нет амфибий на океанических островах?</a:t>
            </a:r>
          </a:p>
        </p:txBody>
      </p:sp>
      <p:sp>
        <p:nvSpPr>
          <p:cNvPr id="69635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050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Содержимое 2"/>
          <p:cNvSpPr>
            <a:spLocks noGrp="1"/>
          </p:cNvSpPr>
          <p:nvPr>
            <p:ph idx="1"/>
          </p:nvPr>
        </p:nvSpPr>
        <p:spPr>
          <a:xfrm>
            <a:off x="661988" y="500063"/>
            <a:ext cx="7772400" cy="55197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3.Осенью при температуре воздуха около 0˚С лягушка делает прыжки длиной 10-15 см, в жару - до 100 см. Чем объясняется такая разница?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4. Лягушки, поедая насекомых, приносят большую пользу. На прудах, где выращивают личинок карпа, они приносят вред. Какой?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5. Почему прудовая лягушка активна днём, а травяная  в сумерки?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pPr algn="ctr"/>
            <a:r>
              <a:rPr lang="ru-RU" smtClean="0"/>
              <a:t>Оказывается…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</a:t>
            </a:r>
            <a:r>
              <a:rPr lang="ru-RU" b="1" smtClean="0">
                <a:solidFill>
                  <a:schemeClr val="tx2"/>
                </a:solidFill>
              </a:rPr>
              <a:t>В Париже, у здания Института Пастера, установлен первый памятник лягушке. Это животное с давних времен служит объектом всевозможных лабораторных опытов, которые позволили человеку решить множество медицинских проблем.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chemeClr val="tx2"/>
                </a:solidFill>
              </a:rPr>
              <a:t>   Второй памятник был сооружен в Токио, на средства, собранные студентами медиками.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pPr algn="ctr"/>
            <a:r>
              <a:rPr lang="ru-RU" smtClean="0"/>
              <a:t>Итоги урока: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  </a:t>
            </a:r>
            <a:r>
              <a:rPr lang="ru-RU" b="1" smtClean="0">
                <a:solidFill>
                  <a:schemeClr val="tx2"/>
                </a:solidFill>
              </a:rPr>
              <a:t>Сегодня на уроке мы выяснили общие черты в строении земноводных; узнали, чем лягушки отличаются от жаб, а тритоны от червяг; познакомились с отдельными представителями класса амфибий.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Выбери своё настроение</a:t>
            </a:r>
          </a:p>
        </p:txBody>
      </p:sp>
      <p:pic>
        <p:nvPicPr>
          <p:cNvPr id="1026" name="Picture 2" descr="C:\Documents and Settings\Vasili\Local Settings\Temporary Internet Files\Content.IE5\63ST8PC3\MCj0428065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857375"/>
            <a:ext cx="2098675" cy="1279525"/>
          </a:xfrm>
        </p:spPr>
      </p:pic>
      <p:pic>
        <p:nvPicPr>
          <p:cNvPr id="1027" name="Picture 3" descr="C:\Documents and Settings\Vasili\Local Settings\Temporary Internet Files\Content.IE5\4JEBOFSP\MCj042982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643063"/>
            <a:ext cx="15335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Vasili\Local Settings\Temporary Internet Files\Content.IE5\4JEBOFSP\MMj0282741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19288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Documents and Settings\Vasili\Local Settings\Temporary Internet Files\Content.IE5\ON254FQD\MCj042448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3929063"/>
            <a:ext cx="16954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Documents and Settings\Vasili\Local Settings\Temporary Internet Files\Content.IE5\ON254FQD\MCj0433818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3857625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Vasili\Local Settings\Temporary Internet Files\Content.IE5\IVI9UFAN\MCj0433816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392906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8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8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8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8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300"/>
                            </p:stCondLst>
                            <p:childTnLst>
                              <p:par>
                                <p:cTn id="5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Кожа лягушки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5813" y="1905000"/>
            <a:ext cx="49847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057275"/>
          </a:xfrm>
        </p:spPr>
        <p:txBody>
          <a:bodyPr/>
          <a:lstStyle/>
          <a:p>
            <a:r>
              <a:rPr lang="ru-RU" smtClean="0"/>
              <a:t>Скелет лягушки</a:t>
            </a: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4988" y="1319213"/>
            <a:ext cx="6267450" cy="4700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842963"/>
          </a:xfrm>
        </p:spPr>
        <p:txBody>
          <a:bodyPr/>
          <a:lstStyle/>
          <a:p>
            <a:r>
              <a:rPr lang="ru-RU" sz="4000" smtClean="0"/>
              <a:t>Внутреннее строение амфибий 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1143000"/>
            <a:ext cx="5221287" cy="5305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Кровеносная система</a:t>
            </a: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357438"/>
            <a:ext cx="8147050" cy="3014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smtClean="0"/>
              <a:t>Сходство и различие в строении сердца и кровеносной системы рыб и земноводных.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Рыбы:  сердце – тело – сердце.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Земноводные: ….. - ….. - …..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         ….. - ….. - …..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Рыбы:                 сердце – тело – сердце.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Земноводные:    сердце – тело – сердце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сердце – легкие – сердце.</a:t>
            </a:r>
          </a:p>
        </p:txBody>
      </p:sp>
      <p:sp>
        <p:nvSpPr>
          <p:cNvPr id="43010" name="WordArt 4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7086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Вы ответили правильно: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heme/theme1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Plan</Template>
  <TotalTime>444</TotalTime>
  <Words>1359</Words>
  <Application>Microsoft Office PowerPoint</Application>
  <PresentationFormat>Экран (4:3)</PresentationFormat>
  <Paragraphs>196</Paragraphs>
  <Slides>39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Business Plan</vt:lpstr>
      <vt:lpstr>Оформление по умолчанию</vt:lpstr>
      <vt:lpstr>Многообразие земноводных</vt:lpstr>
      <vt:lpstr>«Жаба – настоящее благосостояние для места, где она поселилась.»                                                   А.Брем.</vt:lpstr>
      <vt:lpstr>Презентация PowerPoint</vt:lpstr>
      <vt:lpstr>Кожа лягушки</vt:lpstr>
      <vt:lpstr>Скелет лягушки</vt:lpstr>
      <vt:lpstr>Внутреннее строение амфибий </vt:lpstr>
      <vt:lpstr>Кровеносная система</vt:lpstr>
      <vt:lpstr>Презентация PowerPoint</vt:lpstr>
      <vt:lpstr>Презентация PowerPoint</vt:lpstr>
      <vt:lpstr>Дыхание амфибий</vt:lpstr>
      <vt:lpstr>Мочеполовая система</vt:lpstr>
      <vt:lpstr>Головной мозг</vt:lpstr>
      <vt:lpstr>Орган слуха</vt:lpstr>
      <vt:lpstr>Особенности развития земноводных:</vt:lpstr>
      <vt:lpstr>Презентация PowerPoint</vt:lpstr>
      <vt:lpstr>Систематика земноводных</vt:lpstr>
      <vt:lpstr>Задания по группам</vt:lpstr>
      <vt:lpstr>        ОТРЯД БЕСХВОСТЫЕ</vt:lpstr>
      <vt:lpstr>« Неужели жабу нельзя полюбить? Конечно, если судить по внешности… Но ведь по внешности можно и не судить… Можно любить и не только за внешность, есть и другие хорошие качества, и у жабы они тоже есть.»  Кривин «Почему вы не любите жабу?»</vt:lpstr>
      <vt:lpstr>Презентация PowerPoint</vt:lpstr>
      <vt:lpstr>Семейство Лягушки</vt:lpstr>
      <vt:lpstr>Семейство - жабы</vt:lpstr>
      <vt:lpstr>Презентация PowerPoint</vt:lpstr>
      <vt:lpstr>            ХВОСТАТЫЕ</vt:lpstr>
      <vt:lpstr>Отряд Хвостатые земноводные</vt:lpstr>
      <vt:lpstr>Многообразие отряда Хвостатые земноводные</vt:lpstr>
      <vt:lpstr>Саламандры имеют вытянутое тело с довольно длинным хвостом, маленькой головой и четырьмя приблизительно одинаковыми длинными конечностями; </vt:lpstr>
      <vt:lpstr>Хвостатые </vt:lpstr>
      <vt:lpstr>Отряд Безногие земноводные</vt:lpstr>
      <vt:lpstr>для червяг характерно безногое змеевидное тело, обычно с             </vt:lpstr>
      <vt:lpstr>«Рекорды Земноводных»</vt:lpstr>
      <vt:lpstr>Физкультминутка:</vt:lpstr>
      <vt:lpstr>«Живые барометры»</vt:lpstr>
      <vt:lpstr>«Живые барометры»</vt:lpstr>
      <vt:lpstr>Биологическая задача:</vt:lpstr>
      <vt:lpstr>Презентация PowerPoint</vt:lpstr>
      <vt:lpstr>Оказывается…</vt:lpstr>
      <vt:lpstr>Итоги урока:</vt:lpstr>
      <vt:lpstr>Выбери своё настроение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земноводные</dc:title>
  <dc:creator>User</dc:creator>
  <cp:lastModifiedBy>1</cp:lastModifiedBy>
  <cp:revision>42</cp:revision>
  <dcterms:created xsi:type="dcterms:W3CDTF">2007-10-24T16:46:13Z</dcterms:created>
  <dcterms:modified xsi:type="dcterms:W3CDTF">2021-06-05T12:57:45Z</dcterms:modified>
</cp:coreProperties>
</file>